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48" r:id="rId5"/>
  </p:sldMasterIdLst>
  <p:notesMasterIdLst>
    <p:notesMasterId r:id="rId27"/>
  </p:notesMasterIdLst>
  <p:sldIdLst>
    <p:sldId id="328" r:id="rId6"/>
    <p:sldId id="372" r:id="rId7"/>
    <p:sldId id="378" r:id="rId8"/>
    <p:sldId id="373" r:id="rId9"/>
    <p:sldId id="376" r:id="rId10"/>
    <p:sldId id="377" r:id="rId11"/>
    <p:sldId id="379" r:id="rId12"/>
    <p:sldId id="380" r:id="rId13"/>
    <p:sldId id="381" r:id="rId14"/>
    <p:sldId id="257" r:id="rId15"/>
    <p:sldId id="258" r:id="rId16"/>
    <p:sldId id="382" r:id="rId17"/>
    <p:sldId id="383" r:id="rId18"/>
    <p:sldId id="384" r:id="rId19"/>
    <p:sldId id="385" r:id="rId20"/>
    <p:sldId id="386" r:id="rId21"/>
    <p:sldId id="387" r:id="rId22"/>
    <p:sldId id="388" r:id="rId23"/>
    <p:sldId id="389" r:id="rId24"/>
    <p:sldId id="330" r:id="rId25"/>
    <p:sldId id="262" r:id="rId26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356F9B"/>
    <a:srgbClr val="F4B924"/>
    <a:srgbClr val="64767A"/>
    <a:srgbClr val="687A7A"/>
    <a:srgbClr val="788C8C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3252" autoAdjust="0"/>
  </p:normalViewPr>
  <p:slideViewPr>
    <p:cSldViewPr>
      <p:cViewPr varScale="1">
        <p:scale>
          <a:sx n="73" d="100"/>
          <a:sy n="73" d="100"/>
        </p:scale>
        <p:origin x="1064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5A8E7A-75BB-457D-B823-F64A06E6F486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36A4CF5A-BC89-43A4-9D13-3ABA16347E07}">
      <dgm:prSet phldrT="[Texto]" custT="1"/>
      <dgm:spPr/>
      <dgm:t>
        <a:bodyPr/>
        <a:lstStyle/>
        <a:p>
          <a:pPr algn="l"/>
          <a:r>
            <a:rPr lang="pt-BR" sz="2000" b="1" dirty="0">
              <a:solidFill>
                <a:schemeClr val="accent5">
                  <a:lumMod val="50000"/>
                </a:schemeClr>
              </a:solidFill>
              <a:latin typeface="Soleto Black"/>
            </a:rPr>
            <a:t>Coordenadoria de Controladoria - CCONT</a:t>
          </a:r>
        </a:p>
        <a:p>
          <a:pPr algn="l"/>
          <a:r>
            <a:rPr lang="pt-BR" sz="1800" dirty="0">
              <a:solidFill>
                <a:schemeClr val="accent5">
                  <a:lumMod val="50000"/>
                </a:schemeClr>
              </a:solidFill>
              <a:latin typeface="Soleto Black"/>
            </a:rPr>
            <a:t>Ítalo Brígido – Coordenador (85) 3101.3469 / 98967.3373</a:t>
          </a:r>
        </a:p>
        <a:p>
          <a:pPr algn="l"/>
          <a:r>
            <a:rPr lang="pt-BR" sz="1800" dirty="0" err="1">
              <a:solidFill>
                <a:schemeClr val="accent5">
                  <a:lumMod val="50000"/>
                </a:schemeClr>
              </a:solidFill>
              <a:latin typeface="Soleto Black"/>
            </a:rPr>
            <a:t>Elayne</a:t>
          </a:r>
          <a:r>
            <a:rPr lang="pt-BR" sz="1800" dirty="0">
              <a:solidFill>
                <a:schemeClr val="accent5">
                  <a:lumMod val="50000"/>
                </a:schemeClr>
              </a:solidFill>
              <a:latin typeface="Soleto Black"/>
            </a:rPr>
            <a:t> Cavalcante - Articuladora </a:t>
          </a:r>
        </a:p>
        <a:p>
          <a:pPr algn="l"/>
          <a:endParaRPr lang="pt-BR" sz="1800" dirty="0">
            <a:solidFill>
              <a:schemeClr val="accent5">
                <a:lumMod val="50000"/>
              </a:schemeClr>
            </a:solidFill>
            <a:latin typeface="Soleto Black"/>
          </a:endParaRPr>
        </a:p>
        <a:p>
          <a:pPr algn="l"/>
          <a:r>
            <a:rPr lang="pt-BR" sz="2000" b="1" dirty="0">
              <a:solidFill>
                <a:schemeClr val="accent5">
                  <a:lumMod val="50000"/>
                </a:schemeClr>
              </a:solidFill>
              <a:latin typeface="Soleto Black"/>
            </a:rPr>
            <a:t>Célula de Informações de Controle – </a:t>
          </a:r>
          <a:r>
            <a:rPr lang="pt-BR" sz="2000" b="1" dirty="0" err="1">
              <a:solidFill>
                <a:schemeClr val="accent5">
                  <a:lumMod val="50000"/>
                </a:schemeClr>
              </a:solidFill>
              <a:latin typeface="Soleto Black"/>
            </a:rPr>
            <a:t>Ceico</a:t>
          </a:r>
          <a:r>
            <a:rPr lang="pt-BR" sz="2000" b="1" dirty="0">
              <a:solidFill>
                <a:schemeClr val="accent5">
                  <a:lumMod val="50000"/>
                </a:schemeClr>
              </a:solidFill>
              <a:latin typeface="Soleto Black"/>
            </a:rPr>
            <a:t>/CCONT</a:t>
          </a:r>
        </a:p>
        <a:p>
          <a:pPr algn="l"/>
          <a:r>
            <a:rPr lang="pt-BR" sz="1800" dirty="0">
              <a:solidFill>
                <a:schemeClr val="accent5">
                  <a:lumMod val="50000"/>
                </a:schemeClr>
              </a:solidFill>
              <a:latin typeface="Soleto Black"/>
            </a:rPr>
            <a:t>Marcos </a:t>
          </a:r>
          <a:r>
            <a:rPr lang="pt-BR" sz="1800" dirty="0" err="1">
              <a:solidFill>
                <a:schemeClr val="accent5">
                  <a:lumMod val="50000"/>
                </a:schemeClr>
              </a:solidFill>
              <a:latin typeface="Soleto Black"/>
            </a:rPr>
            <a:t>Nagaki</a:t>
          </a:r>
          <a:r>
            <a:rPr lang="pt-BR" sz="1800" dirty="0">
              <a:solidFill>
                <a:schemeClr val="accent5">
                  <a:lumMod val="50000"/>
                </a:schemeClr>
              </a:solidFill>
              <a:latin typeface="Soleto Black"/>
            </a:rPr>
            <a:t> – Orientador – (85) 3488.8406</a:t>
          </a:r>
        </a:p>
        <a:p>
          <a:pPr algn="l"/>
          <a:r>
            <a:rPr lang="pt-BR" sz="1800" dirty="0" err="1">
              <a:solidFill>
                <a:schemeClr val="accent5">
                  <a:lumMod val="50000"/>
                </a:schemeClr>
              </a:solidFill>
              <a:latin typeface="Soleto Black"/>
            </a:rPr>
            <a:t>Nauber</a:t>
          </a:r>
          <a:r>
            <a:rPr lang="pt-BR" sz="1800" dirty="0">
              <a:solidFill>
                <a:schemeClr val="accent5">
                  <a:lumMod val="50000"/>
                </a:schemeClr>
              </a:solidFill>
              <a:latin typeface="Soleto Black"/>
            </a:rPr>
            <a:t> Gois – Auditor de Controle Interno</a:t>
          </a:r>
        </a:p>
        <a:p>
          <a:pPr algn="l"/>
          <a:r>
            <a:rPr lang="pt-BR" sz="1800" dirty="0">
              <a:solidFill>
                <a:schemeClr val="accent5">
                  <a:lumMod val="50000"/>
                </a:schemeClr>
              </a:solidFill>
              <a:latin typeface="Soleto Black"/>
            </a:rPr>
            <a:t>Daniel </a:t>
          </a:r>
          <a:r>
            <a:rPr lang="pt-BR" sz="1800" dirty="0" err="1">
              <a:solidFill>
                <a:schemeClr val="accent5">
                  <a:lumMod val="50000"/>
                </a:schemeClr>
              </a:solidFill>
              <a:latin typeface="Soleto Black"/>
            </a:rPr>
            <a:t>Vecchiato</a:t>
          </a:r>
          <a:r>
            <a:rPr lang="pt-BR" sz="1800" dirty="0">
              <a:solidFill>
                <a:schemeClr val="accent5">
                  <a:lumMod val="50000"/>
                </a:schemeClr>
              </a:solidFill>
              <a:latin typeface="Soleto Black"/>
            </a:rPr>
            <a:t> – Auditor de Controle Interno</a:t>
          </a:r>
        </a:p>
        <a:p>
          <a:pPr algn="l"/>
          <a:endParaRPr lang="pt-BR" sz="1800" dirty="0">
            <a:solidFill>
              <a:schemeClr val="accent5">
                <a:lumMod val="50000"/>
              </a:schemeClr>
            </a:solidFill>
            <a:latin typeface="Soleto Black"/>
          </a:endParaRPr>
        </a:p>
        <a:p>
          <a:pPr algn="l"/>
          <a:r>
            <a:rPr lang="pt-BR" sz="2000" b="1" dirty="0">
              <a:solidFill>
                <a:schemeClr val="accent5">
                  <a:lumMod val="50000"/>
                </a:schemeClr>
              </a:solidFill>
              <a:latin typeface="Soleto Black"/>
            </a:rPr>
            <a:t>Célula de Harmonização e Orientação – </a:t>
          </a:r>
          <a:r>
            <a:rPr lang="pt-BR" sz="2000" b="1" dirty="0" err="1">
              <a:solidFill>
                <a:schemeClr val="accent5">
                  <a:lumMod val="50000"/>
                </a:schemeClr>
              </a:solidFill>
              <a:latin typeface="Soleto Black"/>
            </a:rPr>
            <a:t>Cehar</a:t>
          </a:r>
          <a:r>
            <a:rPr lang="pt-BR" sz="2000" b="1" dirty="0">
              <a:solidFill>
                <a:schemeClr val="accent5">
                  <a:lumMod val="50000"/>
                </a:schemeClr>
              </a:solidFill>
              <a:latin typeface="Soleto Black"/>
            </a:rPr>
            <a:t>/CCONT</a:t>
          </a:r>
        </a:p>
        <a:p>
          <a:pPr algn="l"/>
          <a:r>
            <a:rPr lang="pt-BR" sz="1800" dirty="0">
              <a:solidFill>
                <a:schemeClr val="accent5">
                  <a:lumMod val="50000"/>
                </a:schemeClr>
              </a:solidFill>
              <a:latin typeface="Soleto Black"/>
            </a:rPr>
            <a:t>Michelle Borges – Orientadora (85) 3101.3468</a:t>
          </a:r>
        </a:p>
        <a:p>
          <a:pPr algn="l"/>
          <a:r>
            <a:rPr lang="pt-BR" sz="1800" dirty="0" err="1">
              <a:solidFill>
                <a:schemeClr val="accent5">
                  <a:lumMod val="50000"/>
                </a:schemeClr>
              </a:solidFill>
              <a:latin typeface="Soleto Black"/>
            </a:rPr>
            <a:t>Wladis</a:t>
          </a:r>
          <a:r>
            <a:rPr lang="pt-BR" sz="1800" dirty="0">
              <a:solidFill>
                <a:schemeClr val="accent5">
                  <a:lumMod val="50000"/>
                </a:schemeClr>
              </a:solidFill>
              <a:latin typeface="Soleto Black"/>
            </a:rPr>
            <a:t> Pinheiro - Auditora de Controle Interno</a:t>
          </a:r>
        </a:p>
        <a:p>
          <a:pPr algn="l"/>
          <a:r>
            <a:rPr lang="pt-BR" sz="1800" dirty="0">
              <a:solidFill>
                <a:schemeClr val="accent5">
                  <a:lumMod val="50000"/>
                </a:schemeClr>
              </a:solidFill>
              <a:latin typeface="Soleto Black"/>
            </a:rPr>
            <a:t>Valéria Leitão - Auditora de Controle Interno</a:t>
          </a:r>
        </a:p>
        <a:p>
          <a:pPr algn="l"/>
          <a:r>
            <a:rPr lang="pt-BR" sz="1800" dirty="0" err="1">
              <a:solidFill>
                <a:schemeClr val="accent5">
                  <a:lumMod val="50000"/>
                </a:schemeClr>
              </a:solidFill>
              <a:latin typeface="Soleto Black"/>
            </a:rPr>
            <a:t>Ivanilza</a:t>
          </a:r>
          <a:r>
            <a:rPr lang="pt-BR" sz="1800" dirty="0">
              <a:solidFill>
                <a:schemeClr val="accent5">
                  <a:lumMod val="50000"/>
                </a:schemeClr>
              </a:solidFill>
              <a:latin typeface="Soleto Black"/>
            </a:rPr>
            <a:t> Fernandes - Auditora de Controle Interno</a:t>
          </a:r>
        </a:p>
        <a:p>
          <a:pPr algn="l"/>
          <a:r>
            <a:rPr lang="pt-BR" sz="1800" dirty="0">
              <a:solidFill>
                <a:schemeClr val="accent5">
                  <a:lumMod val="50000"/>
                </a:schemeClr>
              </a:solidFill>
              <a:latin typeface="Soleto Black"/>
            </a:rPr>
            <a:t>Emerson Lima - Auditor de Controle Interno</a:t>
          </a:r>
        </a:p>
        <a:p>
          <a:pPr algn="ctr"/>
          <a:endParaRPr lang="pt-BR" sz="2400" dirty="0">
            <a:solidFill>
              <a:schemeClr val="accent5">
                <a:lumMod val="50000"/>
              </a:schemeClr>
            </a:solidFill>
            <a:latin typeface="Soleto Black"/>
          </a:endParaRPr>
        </a:p>
      </dgm:t>
    </dgm:pt>
    <dgm:pt modelId="{B82DECFB-81E1-4DDC-8EEA-7DAA9BC7CA0A}" type="parTrans" cxnId="{7B3E29AA-1390-4C79-820C-25A1CF4365AF}">
      <dgm:prSet/>
      <dgm:spPr/>
      <dgm:t>
        <a:bodyPr/>
        <a:lstStyle/>
        <a:p>
          <a:pPr algn="r"/>
          <a:endParaRPr lang="pt-BR">
            <a:solidFill>
              <a:schemeClr val="accent5">
                <a:lumMod val="50000"/>
              </a:schemeClr>
            </a:solidFill>
          </a:endParaRPr>
        </a:p>
      </dgm:t>
    </dgm:pt>
    <dgm:pt modelId="{6C60DF31-3A23-4564-AE22-C7187B86C7C0}" type="sibTrans" cxnId="{7B3E29AA-1390-4C79-820C-25A1CF4365AF}">
      <dgm:prSet/>
      <dgm:spPr/>
      <dgm:t>
        <a:bodyPr/>
        <a:lstStyle/>
        <a:p>
          <a:pPr algn="r"/>
          <a:endParaRPr lang="pt-BR">
            <a:solidFill>
              <a:schemeClr val="accent5">
                <a:lumMod val="50000"/>
              </a:schemeClr>
            </a:solidFill>
          </a:endParaRPr>
        </a:p>
      </dgm:t>
    </dgm:pt>
    <dgm:pt modelId="{9207E2A0-E70B-468C-8855-120DF41B216A}" type="pres">
      <dgm:prSet presAssocID="{865A8E7A-75BB-457D-B823-F64A06E6F486}" presName="vert0" presStyleCnt="0">
        <dgm:presLayoutVars>
          <dgm:dir/>
          <dgm:animOne val="branch"/>
          <dgm:animLvl val="lvl"/>
        </dgm:presLayoutVars>
      </dgm:prSet>
      <dgm:spPr/>
    </dgm:pt>
    <dgm:pt modelId="{81ECB485-4A75-4B0B-B8D7-30211FE21CF3}" type="pres">
      <dgm:prSet presAssocID="{36A4CF5A-BC89-43A4-9D13-3ABA16347E07}" presName="thickLine" presStyleLbl="alignNode1" presStyleIdx="0" presStyleCnt="1" custLinFactNeighborX="871" custLinFactNeighborY="-18816"/>
      <dgm:spPr/>
    </dgm:pt>
    <dgm:pt modelId="{899B71D5-A297-4CE8-9EEE-CF41FBEAA4B8}" type="pres">
      <dgm:prSet presAssocID="{36A4CF5A-BC89-43A4-9D13-3ABA16347E07}" presName="horz1" presStyleCnt="0"/>
      <dgm:spPr/>
    </dgm:pt>
    <dgm:pt modelId="{813503AF-C7CD-4405-96A3-067AEE849BB8}" type="pres">
      <dgm:prSet presAssocID="{36A4CF5A-BC89-43A4-9D13-3ABA16347E07}" presName="tx1" presStyleLbl="revTx" presStyleIdx="0" presStyleCnt="1" custScaleX="100098" custScaleY="100392"/>
      <dgm:spPr/>
    </dgm:pt>
    <dgm:pt modelId="{AE02D900-270F-49B4-99CF-63B8ACE4BE03}" type="pres">
      <dgm:prSet presAssocID="{36A4CF5A-BC89-43A4-9D13-3ABA16347E07}" presName="vert1" presStyleCnt="0"/>
      <dgm:spPr/>
    </dgm:pt>
  </dgm:ptLst>
  <dgm:cxnLst>
    <dgm:cxn modelId="{0DE77D44-102D-4A0B-B185-66EB6FB83E75}" type="presOf" srcId="{36A4CF5A-BC89-43A4-9D13-3ABA16347E07}" destId="{813503AF-C7CD-4405-96A3-067AEE849BB8}" srcOrd="0" destOrd="0" presId="urn:microsoft.com/office/officeart/2008/layout/LinedList"/>
    <dgm:cxn modelId="{7B3E29AA-1390-4C79-820C-25A1CF4365AF}" srcId="{865A8E7A-75BB-457D-B823-F64A06E6F486}" destId="{36A4CF5A-BC89-43A4-9D13-3ABA16347E07}" srcOrd="0" destOrd="0" parTransId="{B82DECFB-81E1-4DDC-8EEA-7DAA9BC7CA0A}" sibTransId="{6C60DF31-3A23-4564-AE22-C7187B86C7C0}"/>
    <dgm:cxn modelId="{B0603AE3-C002-4C05-9474-071FFC48524D}" type="presOf" srcId="{865A8E7A-75BB-457D-B823-F64A06E6F486}" destId="{9207E2A0-E70B-468C-8855-120DF41B216A}" srcOrd="0" destOrd="0" presId="urn:microsoft.com/office/officeart/2008/layout/LinedList"/>
    <dgm:cxn modelId="{FA0397A4-831B-4A2A-9D81-9F359D80235E}" type="presParOf" srcId="{9207E2A0-E70B-468C-8855-120DF41B216A}" destId="{81ECB485-4A75-4B0B-B8D7-30211FE21CF3}" srcOrd="0" destOrd="0" presId="urn:microsoft.com/office/officeart/2008/layout/LinedList"/>
    <dgm:cxn modelId="{B4673637-EB63-4950-A986-96F22664A2C9}" type="presParOf" srcId="{9207E2A0-E70B-468C-8855-120DF41B216A}" destId="{899B71D5-A297-4CE8-9EEE-CF41FBEAA4B8}" srcOrd="1" destOrd="0" presId="urn:microsoft.com/office/officeart/2008/layout/LinedList"/>
    <dgm:cxn modelId="{1CF0A288-F115-479D-9D66-AD8EE8A83165}" type="presParOf" srcId="{899B71D5-A297-4CE8-9EEE-CF41FBEAA4B8}" destId="{813503AF-C7CD-4405-96A3-067AEE849BB8}" srcOrd="0" destOrd="0" presId="urn:microsoft.com/office/officeart/2008/layout/LinedList"/>
    <dgm:cxn modelId="{56A3734B-E473-4BB5-BA6D-B6B34B1751C1}" type="presParOf" srcId="{899B71D5-A297-4CE8-9EEE-CF41FBEAA4B8}" destId="{AE02D900-270F-49B4-99CF-63B8ACE4BE0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ECB485-4A75-4B0B-B8D7-30211FE21CF3}">
      <dsp:nvSpPr>
        <dsp:cNvPr id="0" name=""/>
        <dsp:cNvSpPr/>
      </dsp:nvSpPr>
      <dsp:spPr>
        <a:xfrm>
          <a:off x="0" y="0"/>
          <a:ext cx="823620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3503AF-C7CD-4405-96A3-067AEE849BB8}">
      <dsp:nvSpPr>
        <dsp:cNvPr id="0" name=""/>
        <dsp:cNvSpPr/>
      </dsp:nvSpPr>
      <dsp:spPr>
        <a:xfrm>
          <a:off x="0" y="2"/>
          <a:ext cx="8228174" cy="32403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chemeClr val="accent5">
                  <a:lumMod val="50000"/>
                </a:schemeClr>
              </a:solidFill>
              <a:latin typeface="Soleto Black"/>
            </a:rPr>
            <a:t>Coordenadoria de Controladoria - CCONT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accent5">
                  <a:lumMod val="50000"/>
                </a:schemeClr>
              </a:solidFill>
              <a:latin typeface="Soleto Black"/>
            </a:rPr>
            <a:t>Ítalo Brígido – Coordenador (85) 3101.3469 / 98967.3373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 err="1">
              <a:solidFill>
                <a:schemeClr val="accent5">
                  <a:lumMod val="50000"/>
                </a:schemeClr>
              </a:solidFill>
              <a:latin typeface="Soleto Black"/>
            </a:rPr>
            <a:t>Elayne</a:t>
          </a:r>
          <a:r>
            <a:rPr lang="pt-BR" sz="1800" kern="1200" dirty="0">
              <a:solidFill>
                <a:schemeClr val="accent5">
                  <a:lumMod val="50000"/>
                </a:schemeClr>
              </a:solidFill>
              <a:latin typeface="Soleto Black"/>
            </a:rPr>
            <a:t> Cavalcante - Articuladora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800" kern="1200" dirty="0">
            <a:solidFill>
              <a:schemeClr val="accent5">
                <a:lumMod val="50000"/>
              </a:schemeClr>
            </a:solidFill>
            <a:latin typeface="Soleto Black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chemeClr val="accent5">
                  <a:lumMod val="50000"/>
                </a:schemeClr>
              </a:solidFill>
              <a:latin typeface="Soleto Black"/>
            </a:rPr>
            <a:t>Célula de Informações de Controle – </a:t>
          </a:r>
          <a:r>
            <a:rPr lang="pt-BR" sz="2000" b="1" kern="1200" dirty="0" err="1">
              <a:solidFill>
                <a:schemeClr val="accent5">
                  <a:lumMod val="50000"/>
                </a:schemeClr>
              </a:solidFill>
              <a:latin typeface="Soleto Black"/>
            </a:rPr>
            <a:t>Ceico</a:t>
          </a:r>
          <a:r>
            <a:rPr lang="pt-BR" sz="2000" b="1" kern="1200" dirty="0">
              <a:solidFill>
                <a:schemeClr val="accent5">
                  <a:lumMod val="50000"/>
                </a:schemeClr>
              </a:solidFill>
              <a:latin typeface="Soleto Black"/>
            </a:rPr>
            <a:t>/CCONT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accent5">
                  <a:lumMod val="50000"/>
                </a:schemeClr>
              </a:solidFill>
              <a:latin typeface="Soleto Black"/>
            </a:rPr>
            <a:t>Marcos </a:t>
          </a:r>
          <a:r>
            <a:rPr lang="pt-BR" sz="1800" kern="1200" dirty="0" err="1">
              <a:solidFill>
                <a:schemeClr val="accent5">
                  <a:lumMod val="50000"/>
                </a:schemeClr>
              </a:solidFill>
              <a:latin typeface="Soleto Black"/>
            </a:rPr>
            <a:t>Nagaki</a:t>
          </a:r>
          <a:r>
            <a:rPr lang="pt-BR" sz="1800" kern="1200" dirty="0">
              <a:solidFill>
                <a:schemeClr val="accent5">
                  <a:lumMod val="50000"/>
                </a:schemeClr>
              </a:solidFill>
              <a:latin typeface="Soleto Black"/>
            </a:rPr>
            <a:t> – Orientador – (85) 3488.8406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 err="1">
              <a:solidFill>
                <a:schemeClr val="accent5">
                  <a:lumMod val="50000"/>
                </a:schemeClr>
              </a:solidFill>
              <a:latin typeface="Soleto Black"/>
            </a:rPr>
            <a:t>Nauber</a:t>
          </a:r>
          <a:r>
            <a:rPr lang="pt-BR" sz="1800" kern="1200" dirty="0">
              <a:solidFill>
                <a:schemeClr val="accent5">
                  <a:lumMod val="50000"/>
                </a:schemeClr>
              </a:solidFill>
              <a:latin typeface="Soleto Black"/>
            </a:rPr>
            <a:t> Gois – Auditor de Controle Interno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accent5">
                  <a:lumMod val="50000"/>
                </a:schemeClr>
              </a:solidFill>
              <a:latin typeface="Soleto Black"/>
            </a:rPr>
            <a:t>Daniel </a:t>
          </a:r>
          <a:r>
            <a:rPr lang="pt-BR" sz="1800" kern="1200" dirty="0" err="1">
              <a:solidFill>
                <a:schemeClr val="accent5">
                  <a:lumMod val="50000"/>
                </a:schemeClr>
              </a:solidFill>
              <a:latin typeface="Soleto Black"/>
            </a:rPr>
            <a:t>Vecchiato</a:t>
          </a:r>
          <a:r>
            <a:rPr lang="pt-BR" sz="1800" kern="1200" dirty="0">
              <a:solidFill>
                <a:schemeClr val="accent5">
                  <a:lumMod val="50000"/>
                </a:schemeClr>
              </a:solidFill>
              <a:latin typeface="Soleto Black"/>
            </a:rPr>
            <a:t> – Auditor de Controle Interno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800" kern="1200" dirty="0">
            <a:solidFill>
              <a:schemeClr val="accent5">
                <a:lumMod val="50000"/>
              </a:schemeClr>
            </a:solidFill>
            <a:latin typeface="Soleto Black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chemeClr val="accent5">
                  <a:lumMod val="50000"/>
                </a:schemeClr>
              </a:solidFill>
              <a:latin typeface="Soleto Black"/>
            </a:rPr>
            <a:t>Célula de Harmonização e Orientação – </a:t>
          </a:r>
          <a:r>
            <a:rPr lang="pt-BR" sz="2000" b="1" kern="1200" dirty="0" err="1">
              <a:solidFill>
                <a:schemeClr val="accent5">
                  <a:lumMod val="50000"/>
                </a:schemeClr>
              </a:solidFill>
              <a:latin typeface="Soleto Black"/>
            </a:rPr>
            <a:t>Cehar</a:t>
          </a:r>
          <a:r>
            <a:rPr lang="pt-BR" sz="2000" b="1" kern="1200" dirty="0">
              <a:solidFill>
                <a:schemeClr val="accent5">
                  <a:lumMod val="50000"/>
                </a:schemeClr>
              </a:solidFill>
              <a:latin typeface="Soleto Black"/>
            </a:rPr>
            <a:t>/CCONT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accent5">
                  <a:lumMod val="50000"/>
                </a:schemeClr>
              </a:solidFill>
              <a:latin typeface="Soleto Black"/>
            </a:rPr>
            <a:t>Michelle Borges – Orientadora (85) 3101.3468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 err="1">
              <a:solidFill>
                <a:schemeClr val="accent5">
                  <a:lumMod val="50000"/>
                </a:schemeClr>
              </a:solidFill>
              <a:latin typeface="Soleto Black"/>
            </a:rPr>
            <a:t>Wladis</a:t>
          </a:r>
          <a:r>
            <a:rPr lang="pt-BR" sz="1800" kern="1200" dirty="0">
              <a:solidFill>
                <a:schemeClr val="accent5">
                  <a:lumMod val="50000"/>
                </a:schemeClr>
              </a:solidFill>
              <a:latin typeface="Soleto Black"/>
            </a:rPr>
            <a:t> Pinheiro - Auditora de Controle Interno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accent5">
                  <a:lumMod val="50000"/>
                </a:schemeClr>
              </a:solidFill>
              <a:latin typeface="Soleto Black"/>
            </a:rPr>
            <a:t>Valéria Leitão - Auditora de Controle Interno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 err="1">
              <a:solidFill>
                <a:schemeClr val="accent5">
                  <a:lumMod val="50000"/>
                </a:schemeClr>
              </a:solidFill>
              <a:latin typeface="Soleto Black"/>
            </a:rPr>
            <a:t>Ivanilza</a:t>
          </a:r>
          <a:r>
            <a:rPr lang="pt-BR" sz="1800" kern="1200" dirty="0">
              <a:solidFill>
                <a:schemeClr val="accent5">
                  <a:lumMod val="50000"/>
                </a:schemeClr>
              </a:solidFill>
              <a:latin typeface="Soleto Black"/>
            </a:rPr>
            <a:t> Fernandes - Auditora de Controle Interno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accent5">
                  <a:lumMod val="50000"/>
                </a:schemeClr>
              </a:solidFill>
              <a:latin typeface="Soleto Black"/>
            </a:rPr>
            <a:t>Emerson Lima - Auditor de Controle Interno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kern="1200" dirty="0">
            <a:solidFill>
              <a:schemeClr val="accent5">
                <a:lumMod val="50000"/>
              </a:schemeClr>
            </a:solidFill>
            <a:latin typeface="Soleto Black"/>
          </a:endParaRPr>
        </a:p>
      </dsp:txBody>
      <dsp:txXfrm>
        <a:off x="0" y="2"/>
        <a:ext cx="8228174" cy="32403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087E5-600E-4819-BFB5-6C32F1CDA9E1}" type="datetimeFigureOut">
              <a:rPr lang="pt-BR" smtClean="0"/>
              <a:t>26/02/2025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A683C-240F-44BD-B7EF-7E97E3CEE4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1362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28D258-C96B-D3C4-93C6-4B8DDB9A9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1B474-B406-4535-8538-90A25A9366E3}" type="datetimeFigureOut">
              <a:rPr lang="pt-BR"/>
              <a:pPr>
                <a:defRPr/>
              </a:pPr>
              <a:t>26/02/2025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1FB6A2-6AC5-210E-536F-1747D5013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19F519-F17B-6A71-915C-2B75698EF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3E2EA-D51A-485E-9D90-02B56638D7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5623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5CE3CC-7F99-6D64-C9A7-7B93CEB21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34215-DCA4-4DDE-84F2-F9C715C0EBDF}" type="datetimeFigureOut">
              <a:rPr lang="pt-BR"/>
              <a:pPr>
                <a:defRPr/>
              </a:pPr>
              <a:t>26/02/2025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91C284-7335-79E1-1386-D5B9EE7C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E782DB-9FD3-2B84-3AE2-279FA059B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71032-4906-494A-8B69-A5E2456DB6F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59008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425ADA-7756-1741-6FB4-3842D1245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90EA0-0A6E-411C-94CD-0B4CE55F0C5F}" type="datetimeFigureOut">
              <a:rPr lang="pt-BR"/>
              <a:pPr>
                <a:defRPr/>
              </a:pPr>
              <a:t>26/02/2025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8321C6-FCD9-EDE8-D86B-E5F73B2D8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2557429-B3A2-8BA7-9BA1-762385154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E1945-433C-4970-A177-B5A35C07E89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55524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63F6A6BB-486C-3249-95C3-F7EA2EB05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7DE92-49C3-4DA8-8F6E-1A87E82F8828}" type="datetimeFigureOut">
              <a:rPr lang="pt-BR"/>
              <a:pPr>
                <a:defRPr/>
              </a:pPr>
              <a:t>26/02/2025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2974F6C6-6C3F-76E9-D9DD-7E8B0031F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FA528C0A-FF19-4DF6-37B3-2A488B005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AFB62-D77B-4248-8104-DF81D0EFA2D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5830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D2E0F193-678C-4E9E-9FAA-D9526C959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4C4CE-9333-4FEE-93CF-F8F753619835}" type="datetimeFigureOut">
              <a:rPr lang="pt-BR"/>
              <a:pPr>
                <a:defRPr/>
              </a:pPr>
              <a:t>26/02/2025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48E87DC2-9AF1-0410-1365-D5E4138D3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59DF034C-6097-FA87-31DD-32E0FD3E1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EED7B-81BE-44FE-AA2D-DD2231B4E8C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23905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898B9E32-2F37-1C37-243B-9AEE5FABC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AE240-2473-4215-83E4-77B5E62CE32F}" type="datetimeFigureOut">
              <a:rPr lang="pt-BR"/>
              <a:pPr>
                <a:defRPr/>
              </a:pPr>
              <a:t>26/02/2025</a:t>
            </a:fld>
            <a:endParaRPr 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F8086DDD-13F8-A1CE-1A1A-075D23024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80493BB7-FEC2-ACAA-CC49-428CB5BCB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C997D-8599-4160-9CE0-6EA1F4E3A6E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67015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D032FB5C-AD5B-DCC7-91F6-FB2ABAACE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F8440-CB9B-4D27-BBBA-D0DB2CA68041}" type="datetimeFigureOut">
              <a:rPr lang="pt-BR"/>
              <a:pPr>
                <a:defRPr/>
              </a:pPr>
              <a:t>26/02/2025</a:t>
            </a:fld>
            <a:endParaRPr lang="pt-BR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9C3FB10D-CDF7-3DDF-4FFC-553C707C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CBD55188-F823-CC8B-085D-23698373F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C0CDB-CB06-4AAA-989B-6F5D280B1BC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938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2993F9AF-9927-E4FF-D33E-1D754D256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74CCA-8116-42D7-8899-8C7B2CC60BEF}" type="datetimeFigureOut">
              <a:rPr lang="pt-BR"/>
              <a:pPr>
                <a:defRPr/>
              </a:pPr>
              <a:t>26/02/2025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8C5712BC-2ED6-5719-B0D3-5570A3D1C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11C3BCAD-12C4-E90D-8EC1-267AB76EE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2E58D-A4C2-4850-861A-6A2FC1996D6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13690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CD78286D-B769-9511-E451-3E5A51172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5C25B-EE58-43B4-87A6-AA19E1C810A2}" type="datetimeFigureOut">
              <a:rPr lang="pt-BR"/>
              <a:pPr>
                <a:defRPr/>
              </a:pPr>
              <a:t>26/02/2025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3948ADC9-6BD5-D1E9-9BAF-53E5C1F34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D6D79EE2-5E70-BF68-3105-2CD2CAD14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884D6-2D4C-4A88-A6FD-15AD4D12C2A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85343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1C47D5-1E7C-A566-EC72-FCEEAB250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1AD0C-BF6B-4B5A-B870-277463070725}" type="datetimeFigureOut">
              <a:rPr lang="pt-BR"/>
              <a:pPr>
                <a:defRPr/>
              </a:pPr>
              <a:t>26/02/2025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313D14-02DC-55E7-8F19-78B64DD70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B2DAE4A-ADC7-D084-9467-ABFA4F33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2465F-C181-4F15-8DEB-AE814D587AE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18288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7713D9-8593-41D4-0AD4-1270131CE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227B8-0FD1-4758-B07F-52FB1D9D22A5}" type="datetimeFigureOut">
              <a:rPr lang="pt-BR"/>
              <a:pPr>
                <a:defRPr/>
              </a:pPr>
              <a:t>26/02/2025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E28332-06B7-707C-879A-AAFEC3AF2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677D68-AC8C-0C9B-DDE3-FAF32E7D3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06A8A-7D5F-4FA2-8490-977FC5D10CE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07654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7879DF-2DF0-7C40-A155-8CF7F87FBE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A90BC1-79A5-DD4C-84AA-053567066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48D54C-794B-7E45-932D-F72319542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4EC7CD-3EF2-5C46-8CFD-11011CA67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1FC0259-4B6C-5241-AD49-E945C5DF8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8382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06491340-957F-75D6-F105-19C6A5C58BA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DACF1A98-B4B8-F176-1FA7-59EB72D794C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BF3F6F-BB00-FAC5-D1CD-F249ACAF04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DB1DD1-3FCB-4122-AE3B-2A8642D2E07E}" type="datetimeFigureOut">
              <a:rPr lang="pt-BR"/>
              <a:pPr>
                <a:defRPr/>
              </a:pPr>
              <a:t>26/02/2025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3E24DC-9544-688C-BFAC-6004603BB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76A10A-D39C-381E-9906-6AA355C6B2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B60D1EE-32FB-430F-8BFF-732C9E05EA2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FA5CB48-9AB8-594B-A50F-F8EBE0B2D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4651FD3-4D2E-E546-BBBF-F69031E2B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30E751-A91B-BB4E-8878-00778E87F5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A461C-D3BC-7549-AC72-A8B974D2526F}" type="datetimeFigureOut">
              <a:rPr lang="pt-BR" smtClean="0"/>
              <a:t>26/02/2025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7E0402-18E5-6E4F-9ACF-1F4D550A0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AF8A29-4425-D648-9948-B97C987EB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0705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atendimento@cge.ce.gov.br" TargetMode="External"/><Relationship Id="rId5" Type="http://schemas.openxmlformats.org/officeDocument/2006/relationships/hyperlink" Target="mailto:integridade@cge.ce.gov.br" TargetMode="Externa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4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27.png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m 1">
            <a:extLst>
              <a:ext uri="{FF2B5EF4-FFF2-40B4-BE49-F238E27FC236}">
                <a16:creationId xmlns:a16="http://schemas.microsoft.com/office/drawing/2014/main" id="{3EEA62FB-DEC3-0125-7221-D312C346B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8" y="0"/>
            <a:ext cx="9183688" cy="690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11" descr="Controladoria e Ouvidoria Geral do Estado H">
            <a:extLst>
              <a:ext uri="{FF2B5EF4-FFF2-40B4-BE49-F238E27FC236}">
                <a16:creationId xmlns:a16="http://schemas.microsoft.com/office/drawing/2014/main" id="{758F6B07-C876-7D01-59A0-F8ED975EE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989138"/>
            <a:ext cx="4094163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CaixaDeTexto 3">
            <a:extLst>
              <a:ext uri="{FF2B5EF4-FFF2-40B4-BE49-F238E27FC236}">
                <a16:creationId xmlns:a16="http://schemas.microsoft.com/office/drawing/2014/main" id="{0BB405F2-E7F5-C43A-7BEA-9ACFA64AD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5366" y="5966994"/>
            <a:ext cx="294109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500" dirty="0" err="1">
                <a:solidFill>
                  <a:schemeClr val="bg1"/>
                </a:solidFill>
                <a:latin typeface="Kanit"/>
                <a:ea typeface="Kanit"/>
                <a:cs typeface="Kanit"/>
              </a:rPr>
              <a:t>Fev</a:t>
            </a:r>
            <a:r>
              <a:rPr lang="pt-BR" altLang="pt-BR" sz="2500" dirty="0">
                <a:solidFill>
                  <a:schemeClr val="bg1"/>
                </a:solidFill>
                <a:latin typeface="Kanit"/>
                <a:ea typeface="Kanit"/>
                <a:cs typeface="Kanit"/>
              </a:rPr>
              <a:t>/2025</a:t>
            </a:r>
          </a:p>
        </p:txBody>
      </p:sp>
      <p:sp>
        <p:nvSpPr>
          <p:cNvPr id="2" name="CaixaDeTexto 2">
            <a:extLst>
              <a:ext uri="{FF2B5EF4-FFF2-40B4-BE49-F238E27FC236}">
                <a16:creationId xmlns:a16="http://schemas.microsoft.com/office/drawing/2014/main" id="{5875168B-959D-E8B7-48DB-5196898F8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120" y="4028090"/>
            <a:ext cx="326593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3000" dirty="0">
                <a:solidFill>
                  <a:schemeClr val="bg1"/>
                </a:solidFill>
                <a:latin typeface="Kanit"/>
                <a:ea typeface="Kanit"/>
                <a:cs typeface="Kanit"/>
              </a:rPr>
              <a:t>Orientações Prestação de Contas Anual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3">
            <a:extLst>
              <a:ext uri="{FF2B5EF4-FFF2-40B4-BE49-F238E27FC236}">
                <a16:creationId xmlns:a16="http://schemas.microsoft.com/office/drawing/2014/main" id="{27B6AD51-B4A0-6785-6F3C-8C5886EB53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92150"/>
            <a:ext cx="6877050" cy="0"/>
          </a:xfrm>
          <a:prstGeom prst="line">
            <a:avLst/>
          </a:prstGeom>
          <a:noFill/>
          <a:ln w="158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dirty="0"/>
          </a:p>
        </p:txBody>
      </p:sp>
      <p:pic>
        <p:nvPicPr>
          <p:cNvPr id="4100" name="Picture 4" descr="Controladoria e Ouvidoria Geral do Estado H">
            <a:extLst>
              <a:ext uri="{FF2B5EF4-FFF2-40B4-BE49-F238E27FC236}">
                <a16:creationId xmlns:a16="http://schemas.microsoft.com/office/drawing/2014/main" id="{F7A1979C-FFD6-B417-1208-82F08636E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260350"/>
            <a:ext cx="1982788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1">
            <a:extLst>
              <a:ext uri="{FF2B5EF4-FFF2-40B4-BE49-F238E27FC236}">
                <a16:creationId xmlns:a16="http://schemas.microsoft.com/office/drawing/2014/main" id="{3FE48AE4-EA02-D71E-1F22-8BEAFDE76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9050"/>
            <a:ext cx="91440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7">
            <a:extLst>
              <a:ext uri="{FF2B5EF4-FFF2-40B4-BE49-F238E27FC236}">
                <a16:creationId xmlns:a16="http://schemas.microsoft.com/office/drawing/2014/main" id="{A355F25B-1175-6E6A-9AD3-DF5D7A889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10" y="180916"/>
            <a:ext cx="6329403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pt-BR" altLang="pt-BR" sz="2000" dirty="0">
                <a:solidFill>
                  <a:schemeClr val="tx1"/>
                </a:solidFill>
              </a:rPr>
              <a:t>Prestação de Contas Anual no Sistema </a:t>
            </a:r>
            <a:r>
              <a:rPr lang="pt-BR" altLang="pt-BR" sz="2000" dirty="0" err="1">
                <a:solidFill>
                  <a:schemeClr val="tx1"/>
                </a:solidFill>
              </a:rPr>
              <a:t>Àgora</a:t>
            </a:r>
            <a:r>
              <a:rPr lang="pt-BR" altLang="pt-BR" sz="2000" dirty="0">
                <a:solidFill>
                  <a:schemeClr val="tx1"/>
                </a:solidFill>
              </a:rPr>
              <a:t>/TCE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6E75B59-3E44-5F1D-17F7-F67E9FB174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725" y="784847"/>
            <a:ext cx="6470523" cy="274382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B9483F8-FEB7-22FC-3624-E7ECBF7840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832" y="3350820"/>
            <a:ext cx="7596336" cy="303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427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3">
            <a:extLst>
              <a:ext uri="{FF2B5EF4-FFF2-40B4-BE49-F238E27FC236}">
                <a16:creationId xmlns:a16="http://schemas.microsoft.com/office/drawing/2014/main" id="{27B6AD51-B4A0-6785-6F3C-8C5886EB53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92150"/>
            <a:ext cx="6877050" cy="0"/>
          </a:xfrm>
          <a:prstGeom prst="line">
            <a:avLst/>
          </a:prstGeom>
          <a:noFill/>
          <a:ln w="158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dirty="0"/>
          </a:p>
        </p:txBody>
      </p:sp>
      <p:pic>
        <p:nvPicPr>
          <p:cNvPr id="4100" name="Picture 4" descr="Controladoria e Ouvidoria Geral do Estado H">
            <a:extLst>
              <a:ext uri="{FF2B5EF4-FFF2-40B4-BE49-F238E27FC236}">
                <a16:creationId xmlns:a16="http://schemas.microsoft.com/office/drawing/2014/main" id="{F7A1979C-FFD6-B417-1208-82F08636E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260350"/>
            <a:ext cx="1982788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1">
            <a:extLst>
              <a:ext uri="{FF2B5EF4-FFF2-40B4-BE49-F238E27FC236}">
                <a16:creationId xmlns:a16="http://schemas.microsoft.com/office/drawing/2014/main" id="{3FE48AE4-EA02-D71E-1F22-8BEAFDE76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9050"/>
            <a:ext cx="91440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15A65E3-C97E-1BDE-A78A-5B37303E3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382" y="1471725"/>
            <a:ext cx="8676456" cy="3914549"/>
          </a:xfrm>
          <a:prstGeom prst="rect">
            <a:avLst/>
          </a:prstGeom>
        </p:spPr>
      </p:pic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D6C7A56A-337E-90F0-AD41-1FCFB9CD4E53}"/>
              </a:ext>
            </a:extLst>
          </p:cNvPr>
          <p:cNvSpPr/>
          <p:nvPr/>
        </p:nvSpPr>
        <p:spPr>
          <a:xfrm>
            <a:off x="2051720" y="4725144"/>
            <a:ext cx="504056" cy="15918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62F3C977-9DCC-0DE3-822E-7F53DB256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10" y="180916"/>
            <a:ext cx="4657342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pt-BR" altLang="pt-BR" sz="2000" dirty="0">
                <a:solidFill>
                  <a:schemeClr val="tx1"/>
                </a:solidFill>
              </a:rPr>
              <a:t>Documentos da CGE em cada PCA </a:t>
            </a:r>
          </a:p>
        </p:txBody>
      </p:sp>
    </p:spTree>
    <p:extLst>
      <p:ext uri="{BB962C8B-B14F-4D97-AF65-F5344CB8AC3E}">
        <p14:creationId xmlns:p14="http://schemas.microsoft.com/office/powerpoint/2010/main" val="4137768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3">
            <a:extLst>
              <a:ext uri="{FF2B5EF4-FFF2-40B4-BE49-F238E27FC236}">
                <a16:creationId xmlns:a16="http://schemas.microsoft.com/office/drawing/2014/main" id="{27B6AD51-B4A0-6785-6F3C-8C5886EB53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92150"/>
            <a:ext cx="6877050" cy="0"/>
          </a:xfrm>
          <a:prstGeom prst="line">
            <a:avLst/>
          </a:prstGeom>
          <a:noFill/>
          <a:ln w="158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dirty="0"/>
          </a:p>
        </p:txBody>
      </p:sp>
      <p:pic>
        <p:nvPicPr>
          <p:cNvPr id="4100" name="Picture 4" descr="Controladoria e Ouvidoria Geral do Estado H">
            <a:extLst>
              <a:ext uri="{FF2B5EF4-FFF2-40B4-BE49-F238E27FC236}">
                <a16:creationId xmlns:a16="http://schemas.microsoft.com/office/drawing/2014/main" id="{F7A1979C-FFD6-B417-1208-82F08636E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260350"/>
            <a:ext cx="1982788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1">
            <a:extLst>
              <a:ext uri="{FF2B5EF4-FFF2-40B4-BE49-F238E27FC236}">
                <a16:creationId xmlns:a16="http://schemas.microsoft.com/office/drawing/2014/main" id="{3FE48AE4-EA02-D71E-1F22-8BEAFDE76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9050"/>
            <a:ext cx="91440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33CA12C6-3139-BE45-B414-10951CC07D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780" y="1198563"/>
            <a:ext cx="8532440" cy="3873728"/>
          </a:xfrm>
          <a:prstGeom prst="rect">
            <a:avLst/>
          </a:prstGeom>
        </p:spPr>
      </p:pic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9D9E5373-4C11-273D-05FD-388C7FBA4312}"/>
              </a:ext>
            </a:extLst>
          </p:cNvPr>
          <p:cNvSpPr/>
          <p:nvPr/>
        </p:nvSpPr>
        <p:spPr>
          <a:xfrm>
            <a:off x="220323" y="3262471"/>
            <a:ext cx="504056" cy="15918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1FA9290E-39CB-DD31-3604-1E3301B7192A}"/>
              </a:ext>
            </a:extLst>
          </p:cNvPr>
          <p:cNvSpPr/>
          <p:nvPr/>
        </p:nvSpPr>
        <p:spPr>
          <a:xfrm>
            <a:off x="232284" y="3714516"/>
            <a:ext cx="504056" cy="15918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DB12CE61-B7C6-5FF3-CDAB-8ECC96448C1B}"/>
              </a:ext>
            </a:extLst>
          </p:cNvPr>
          <p:cNvSpPr/>
          <p:nvPr/>
        </p:nvSpPr>
        <p:spPr>
          <a:xfrm>
            <a:off x="184878" y="4652729"/>
            <a:ext cx="504056" cy="15918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EBBE544-B0A4-800C-E115-90EFEDFE6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10" y="180916"/>
            <a:ext cx="4657342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pt-BR" altLang="pt-BR" sz="2000" dirty="0">
                <a:solidFill>
                  <a:schemeClr val="tx1"/>
                </a:solidFill>
              </a:rPr>
              <a:t>Documentos da CGE em cada PCA </a:t>
            </a:r>
          </a:p>
        </p:txBody>
      </p:sp>
    </p:spTree>
    <p:extLst>
      <p:ext uri="{BB962C8B-B14F-4D97-AF65-F5344CB8AC3E}">
        <p14:creationId xmlns:p14="http://schemas.microsoft.com/office/powerpoint/2010/main" val="773241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3">
            <a:extLst>
              <a:ext uri="{FF2B5EF4-FFF2-40B4-BE49-F238E27FC236}">
                <a16:creationId xmlns:a16="http://schemas.microsoft.com/office/drawing/2014/main" id="{27B6AD51-B4A0-6785-6F3C-8C5886EB53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92150"/>
            <a:ext cx="6877050" cy="0"/>
          </a:xfrm>
          <a:prstGeom prst="line">
            <a:avLst/>
          </a:prstGeom>
          <a:noFill/>
          <a:ln w="158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dirty="0"/>
          </a:p>
        </p:txBody>
      </p:sp>
      <p:pic>
        <p:nvPicPr>
          <p:cNvPr id="4100" name="Picture 4" descr="Controladoria e Ouvidoria Geral do Estado H">
            <a:extLst>
              <a:ext uri="{FF2B5EF4-FFF2-40B4-BE49-F238E27FC236}">
                <a16:creationId xmlns:a16="http://schemas.microsoft.com/office/drawing/2014/main" id="{F7A1979C-FFD6-B417-1208-82F08636E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260350"/>
            <a:ext cx="1982788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1">
            <a:extLst>
              <a:ext uri="{FF2B5EF4-FFF2-40B4-BE49-F238E27FC236}">
                <a16:creationId xmlns:a16="http://schemas.microsoft.com/office/drawing/2014/main" id="{3FE48AE4-EA02-D71E-1F22-8BEAFDE76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9050"/>
            <a:ext cx="91440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9D9E5373-4C11-273D-05FD-388C7FBA4312}"/>
              </a:ext>
            </a:extLst>
          </p:cNvPr>
          <p:cNvSpPr/>
          <p:nvPr/>
        </p:nvSpPr>
        <p:spPr>
          <a:xfrm>
            <a:off x="0" y="2564904"/>
            <a:ext cx="504056" cy="15918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1FA9290E-39CB-DD31-3604-1E3301B7192A}"/>
              </a:ext>
            </a:extLst>
          </p:cNvPr>
          <p:cNvSpPr/>
          <p:nvPr/>
        </p:nvSpPr>
        <p:spPr>
          <a:xfrm>
            <a:off x="0" y="3127859"/>
            <a:ext cx="504056" cy="15918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DB12CE61-B7C6-5FF3-CDAB-8ECC96448C1B}"/>
              </a:ext>
            </a:extLst>
          </p:cNvPr>
          <p:cNvSpPr/>
          <p:nvPr/>
        </p:nvSpPr>
        <p:spPr>
          <a:xfrm>
            <a:off x="0" y="4755009"/>
            <a:ext cx="504056" cy="15918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850EDB4-6CD5-DAEC-2BF1-D60AFF6AB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610" y="1541827"/>
            <a:ext cx="8372366" cy="3774345"/>
          </a:xfrm>
          <a:prstGeom prst="rect">
            <a:avLst/>
          </a:prstGeom>
        </p:spPr>
      </p:pic>
      <p:sp>
        <p:nvSpPr>
          <p:cNvPr id="2" name="Rectangle 7">
            <a:extLst>
              <a:ext uri="{FF2B5EF4-FFF2-40B4-BE49-F238E27FC236}">
                <a16:creationId xmlns:a16="http://schemas.microsoft.com/office/drawing/2014/main" id="{C801CE9C-0A55-862E-C962-DB851CE59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10" y="180916"/>
            <a:ext cx="4657342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pt-BR" altLang="pt-BR" sz="2000" dirty="0">
                <a:solidFill>
                  <a:schemeClr val="tx1"/>
                </a:solidFill>
              </a:rPr>
              <a:t>Documentos da CGE em cada PCA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5329D10-D9BE-F929-0902-094559597D80}"/>
              </a:ext>
            </a:extLst>
          </p:cNvPr>
          <p:cNvSpPr txBox="1"/>
          <p:nvPr/>
        </p:nvSpPr>
        <p:spPr>
          <a:xfrm>
            <a:off x="395536" y="5316172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00" dirty="0"/>
              <a:t>Atenção: A PCA só deve ser submetida ao TCE após as assinaturas nos 03 documentos inseridos pela CGE</a:t>
            </a:r>
          </a:p>
        </p:txBody>
      </p:sp>
    </p:spTree>
    <p:extLst>
      <p:ext uri="{BB962C8B-B14F-4D97-AF65-F5344CB8AC3E}">
        <p14:creationId xmlns:p14="http://schemas.microsoft.com/office/powerpoint/2010/main" val="37705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3">
            <a:extLst>
              <a:ext uri="{FF2B5EF4-FFF2-40B4-BE49-F238E27FC236}">
                <a16:creationId xmlns:a16="http://schemas.microsoft.com/office/drawing/2014/main" id="{27B6AD51-B4A0-6785-6F3C-8C5886EB53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92150"/>
            <a:ext cx="6877050" cy="0"/>
          </a:xfrm>
          <a:prstGeom prst="line">
            <a:avLst/>
          </a:prstGeom>
          <a:noFill/>
          <a:ln w="158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dirty="0"/>
          </a:p>
        </p:txBody>
      </p:sp>
      <p:pic>
        <p:nvPicPr>
          <p:cNvPr id="4100" name="Picture 4" descr="Controladoria e Ouvidoria Geral do Estado H">
            <a:extLst>
              <a:ext uri="{FF2B5EF4-FFF2-40B4-BE49-F238E27FC236}">
                <a16:creationId xmlns:a16="http://schemas.microsoft.com/office/drawing/2014/main" id="{F7A1979C-FFD6-B417-1208-82F08636E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260350"/>
            <a:ext cx="1982788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1">
            <a:extLst>
              <a:ext uri="{FF2B5EF4-FFF2-40B4-BE49-F238E27FC236}">
                <a16:creationId xmlns:a16="http://schemas.microsoft.com/office/drawing/2014/main" id="{3FE48AE4-EA02-D71E-1F22-8BEAFDE76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9050"/>
            <a:ext cx="91440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7">
            <a:extLst>
              <a:ext uri="{FF2B5EF4-FFF2-40B4-BE49-F238E27FC236}">
                <a16:creationId xmlns:a16="http://schemas.microsoft.com/office/drawing/2014/main" id="{A355F25B-1175-6E6A-9AD3-DF5D7A889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10" y="180916"/>
            <a:ext cx="6260345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pt-BR" altLang="pt-BR" sz="2000" dirty="0">
                <a:solidFill>
                  <a:schemeClr val="tx1"/>
                </a:solidFill>
              </a:rPr>
              <a:t>Relatório de Controle Interno (CGE) – RCI Gestão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76C263F-D5C6-C49C-8910-74CF6CA50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162" y="1303603"/>
            <a:ext cx="8495928" cy="3565555"/>
          </a:xfrm>
          <a:prstGeom prst="rect">
            <a:avLst/>
          </a:prstGeom>
        </p:spPr>
      </p:pic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9D9E7EB6-28DD-C328-853F-3C6E5F6ABC3C}"/>
              </a:ext>
            </a:extLst>
          </p:cNvPr>
          <p:cNvSpPr/>
          <p:nvPr/>
        </p:nvSpPr>
        <p:spPr>
          <a:xfrm>
            <a:off x="1115616" y="2003506"/>
            <a:ext cx="504056" cy="15918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689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3">
            <a:extLst>
              <a:ext uri="{FF2B5EF4-FFF2-40B4-BE49-F238E27FC236}">
                <a16:creationId xmlns:a16="http://schemas.microsoft.com/office/drawing/2014/main" id="{27B6AD51-B4A0-6785-6F3C-8C5886EB53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92150"/>
            <a:ext cx="6877050" cy="0"/>
          </a:xfrm>
          <a:prstGeom prst="line">
            <a:avLst/>
          </a:prstGeom>
          <a:noFill/>
          <a:ln w="158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dirty="0"/>
          </a:p>
        </p:txBody>
      </p:sp>
      <p:pic>
        <p:nvPicPr>
          <p:cNvPr id="4100" name="Picture 4" descr="Controladoria e Ouvidoria Geral do Estado H">
            <a:extLst>
              <a:ext uri="{FF2B5EF4-FFF2-40B4-BE49-F238E27FC236}">
                <a16:creationId xmlns:a16="http://schemas.microsoft.com/office/drawing/2014/main" id="{F7A1979C-FFD6-B417-1208-82F08636E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382060"/>
            <a:ext cx="1982788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1">
            <a:extLst>
              <a:ext uri="{FF2B5EF4-FFF2-40B4-BE49-F238E27FC236}">
                <a16:creationId xmlns:a16="http://schemas.microsoft.com/office/drawing/2014/main" id="{3FE48AE4-EA02-D71E-1F22-8BEAFDE76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9050"/>
            <a:ext cx="91440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7">
            <a:extLst>
              <a:ext uri="{FF2B5EF4-FFF2-40B4-BE49-F238E27FC236}">
                <a16:creationId xmlns:a16="http://schemas.microsoft.com/office/drawing/2014/main" id="{FA951141-CCDE-4274-ED4E-4F9387E8C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10" y="180916"/>
            <a:ext cx="6260345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pt-BR" altLang="pt-BR" sz="2000" dirty="0">
                <a:solidFill>
                  <a:schemeClr val="tx1"/>
                </a:solidFill>
              </a:rPr>
              <a:t>Relatório de Controle Interno (CGE) – RCI Gestão 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5588EFB8-C47E-400C-11E4-BC994FB01179}"/>
              </a:ext>
            </a:extLst>
          </p:cNvPr>
          <p:cNvSpPr txBox="1"/>
          <p:nvPr/>
        </p:nvSpPr>
        <p:spPr>
          <a:xfrm>
            <a:off x="781580" y="861150"/>
            <a:ext cx="8074613" cy="54219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03"/>
              </a:lnSpc>
            </a:pPr>
            <a:r>
              <a:rPr lang="en-US" dirty="0" err="1">
                <a:solidFill>
                  <a:srgbClr val="0F1115"/>
                </a:solidFill>
                <a:latin typeface="Open Sans Extra Bold"/>
              </a:rPr>
              <a:t>Estrutura</a:t>
            </a:r>
            <a:r>
              <a:rPr lang="en-US" dirty="0">
                <a:solidFill>
                  <a:srgbClr val="0F1115"/>
                </a:solidFill>
                <a:latin typeface="Open Sans Extra Bold"/>
              </a:rPr>
              <a:t> do RCI </a:t>
            </a:r>
            <a:r>
              <a:rPr lang="en-US" dirty="0" err="1">
                <a:solidFill>
                  <a:srgbClr val="0F1115"/>
                </a:solidFill>
                <a:latin typeface="Open Sans Extra Bold"/>
              </a:rPr>
              <a:t>Gestão</a:t>
            </a:r>
            <a:endParaRPr lang="en-US" dirty="0">
              <a:solidFill>
                <a:srgbClr val="0F1115"/>
              </a:solidFill>
              <a:latin typeface="Open Sans Extra Bold"/>
            </a:endParaRPr>
          </a:p>
          <a:p>
            <a:pPr algn="just">
              <a:lnSpc>
                <a:spcPts val="2503"/>
              </a:lnSpc>
            </a:pPr>
            <a:endParaRPr lang="en-US" sz="1788" b="0" dirty="0">
              <a:solidFill>
                <a:srgbClr val="0F1115"/>
              </a:solidFill>
              <a:latin typeface="Open Sans Extra Bold"/>
            </a:endParaRPr>
          </a:p>
          <a:p>
            <a:pPr marL="843234" lvl="2" indent="-193017" algn="just">
              <a:lnSpc>
                <a:spcPts val="2503"/>
              </a:lnSpc>
              <a:buFont typeface="Arial"/>
              <a:buChar char="•"/>
            </a:pP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Informações</a:t>
            </a:r>
            <a:r>
              <a:rPr lang="en-US" sz="1900" b="0" dirty="0">
                <a:solidFill>
                  <a:srgbClr val="0F1115"/>
                </a:solidFill>
                <a:latin typeface="Open Sans Extra Bold"/>
              </a:rPr>
              <a:t> </a:t>
            </a: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Preliminares</a:t>
            </a:r>
            <a:endParaRPr lang="en-US" sz="1900" b="0" dirty="0">
              <a:solidFill>
                <a:srgbClr val="0F1115"/>
              </a:solidFill>
              <a:latin typeface="Open Sans Extra Bold"/>
            </a:endParaRPr>
          </a:p>
          <a:p>
            <a:pPr marL="843234" lvl="2" indent="-193017" algn="just">
              <a:lnSpc>
                <a:spcPts val="2503"/>
              </a:lnSpc>
              <a:buFont typeface="Arial"/>
              <a:buChar char="•"/>
            </a:pPr>
            <a:r>
              <a:rPr lang="en-US" sz="1900" dirty="0" err="1">
                <a:solidFill>
                  <a:srgbClr val="0F1115"/>
                </a:solidFill>
                <a:latin typeface="Open Sans Extra Bold"/>
              </a:rPr>
              <a:t>Informações</a:t>
            </a:r>
            <a:r>
              <a:rPr lang="en-US" sz="1900" dirty="0">
                <a:solidFill>
                  <a:srgbClr val="0F1115"/>
                </a:solidFill>
                <a:latin typeface="Open Sans Extra Bold"/>
              </a:rPr>
              <a:t> </a:t>
            </a:r>
            <a:r>
              <a:rPr lang="en-US" sz="1900" dirty="0" err="1">
                <a:solidFill>
                  <a:srgbClr val="0F1115"/>
                </a:solidFill>
                <a:latin typeface="Open Sans Extra Bold"/>
              </a:rPr>
              <a:t>Institucionais</a:t>
            </a:r>
            <a:endParaRPr lang="en-US" sz="1900" dirty="0">
              <a:solidFill>
                <a:srgbClr val="0F1115"/>
              </a:solidFill>
              <a:latin typeface="Open Sans Extra Bold"/>
            </a:endParaRPr>
          </a:p>
          <a:p>
            <a:pPr marL="843234" lvl="2" indent="-193017" algn="just">
              <a:lnSpc>
                <a:spcPts val="2503"/>
              </a:lnSpc>
              <a:buFont typeface="Arial"/>
              <a:buChar char="•"/>
            </a:pP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Órgão</a:t>
            </a:r>
            <a:r>
              <a:rPr lang="en-US" sz="1900" b="0" dirty="0">
                <a:solidFill>
                  <a:srgbClr val="0F1115"/>
                </a:solidFill>
                <a:latin typeface="Open Sans Extra Bold"/>
              </a:rPr>
              <a:t> </a:t>
            </a: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em</a:t>
            </a:r>
            <a:r>
              <a:rPr lang="en-US" sz="1900" b="0" dirty="0">
                <a:solidFill>
                  <a:srgbClr val="0F1115"/>
                </a:solidFill>
                <a:latin typeface="Open Sans Extra Bold"/>
              </a:rPr>
              <a:t> </a:t>
            </a: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Números</a:t>
            </a:r>
            <a:endParaRPr lang="en-US" sz="1900" b="0" dirty="0">
              <a:solidFill>
                <a:srgbClr val="0F1115"/>
              </a:solidFill>
              <a:latin typeface="Open Sans Extra Bold"/>
            </a:endParaRPr>
          </a:p>
          <a:p>
            <a:pPr marL="1393167" lvl="3" indent="-285750" algn="just">
              <a:lnSpc>
                <a:spcPts val="2503"/>
              </a:lnSpc>
              <a:buFont typeface="Wingdings" panose="05000000000000000000" pitchFamily="2" charset="2"/>
              <a:buChar char="ü"/>
            </a:pP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Execução</a:t>
            </a:r>
            <a:r>
              <a:rPr lang="en-US" sz="1900" b="0" dirty="0">
                <a:solidFill>
                  <a:srgbClr val="0F1115"/>
                </a:solidFill>
                <a:latin typeface="Open Sans Extra Bold"/>
              </a:rPr>
              <a:t> </a:t>
            </a: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orçamentária</a:t>
            </a:r>
            <a:endParaRPr lang="en-US" sz="1900" b="0" dirty="0">
              <a:solidFill>
                <a:srgbClr val="0F1115"/>
              </a:solidFill>
              <a:latin typeface="Open Sans Extra Bold"/>
            </a:endParaRPr>
          </a:p>
          <a:p>
            <a:pPr marL="1393167" lvl="3" indent="-285750" algn="just">
              <a:lnSpc>
                <a:spcPts val="2503"/>
              </a:lnSpc>
              <a:buFont typeface="Wingdings" panose="05000000000000000000" pitchFamily="2" charset="2"/>
              <a:buChar char="ü"/>
            </a:pP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Despesa</a:t>
            </a:r>
            <a:r>
              <a:rPr lang="en-US" sz="1900" b="0" dirty="0">
                <a:solidFill>
                  <a:srgbClr val="0F1115"/>
                </a:solidFill>
                <a:latin typeface="Open Sans Extra Bold"/>
              </a:rPr>
              <a:t> com </a:t>
            </a: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pessoal</a:t>
            </a:r>
            <a:endParaRPr lang="en-US" sz="1900" b="0" dirty="0">
              <a:solidFill>
                <a:srgbClr val="0F1115"/>
              </a:solidFill>
              <a:latin typeface="Open Sans Extra Bold"/>
            </a:endParaRPr>
          </a:p>
          <a:p>
            <a:pPr marL="1393167" lvl="3" indent="-285750" algn="just">
              <a:lnSpc>
                <a:spcPts val="2503"/>
              </a:lnSpc>
              <a:buFont typeface="Wingdings" panose="05000000000000000000" pitchFamily="2" charset="2"/>
              <a:buChar char="ü"/>
            </a:pP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Principais</a:t>
            </a:r>
            <a:r>
              <a:rPr lang="en-US" sz="1900" b="0" dirty="0">
                <a:solidFill>
                  <a:srgbClr val="0F1115"/>
                </a:solidFill>
                <a:latin typeface="Open Sans Extra Bold"/>
              </a:rPr>
              <a:t> </a:t>
            </a: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contratos</a:t>
            </a:r>
            <a:r>
              <a:rPr lang="en-US" sz="1900" b="0" dirty="0">
                <a:solidFill>
                  <a:srgbClr val="0F1115"/>
                </a:solidFill>
                <a:latin typeface="Open Sans Extra Bold"/>
              </a:rPr>
              <a:t>, </a:t>
            </a: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parcerias</a:t>
            </a:r>
            <a:r>
              <a:rPr lang="en-US" sz="1900" b="0" dirty="0">
                <a:solidFill>
                  <a:srgbClr val="0F1115"/>
                </a:solidFill>
                <a:latin typeface="Open Sans Extra Bold"/>
              </a:rPr>
              <a:t> e </a:t>
            </a: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contratos</a:t>
            </a:r>
            <a:r>
              <a:rPr lang="en-US" sz="1900" b="0" dirty="0">
                <a:solidFill>
                  <a:srgbClr val="0F1115"/>
                </a:solidFill>
                <a:latin typeface="Open Sans Extra Bold"/>
              </a:rPr>
              <a:t> de </a:t>
            </a: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gestão</a:t>
            </a:r>
            <a:endParaRPr lang="en-US" sz="1900" b="0" dirty="0">
              <a:solidFill>
                <a:srgbClr val="0F1115"/>
              </a:solidFill>
              <a:latin typeface="Open Sans Extra Bold"/>
            </a:endParaRPr>
          </a:p>
          <a:p>
            <a:pPr marL="843234" lvl="2" indent="-193017" algn="just">
              <a:lnSpc>
                <a:spcPts val="2503"/>
              </a:lnSpc>
              <a:buFont typeface="Arial"/>
              <a:buChar char="•"/>
            </a:pP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Ações</a:t>
            </a:r>
            <a:r>
              <a:rPr lang="en-US" sz="1900" b="0" dirty="0">
                <a:solidFill>
                  <a:srgbClr val="0F1115"/>
                </a:solidFill>
                <a:latin typeface="Open Sans Extra Bold"/>
              </a:rPr>
              <a:t> do </a:t>
            </a: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Controle</a:t>
            </a:r>
            <a:r>
              <a:rPr lang="en-US" sz="1900" b="0" dirty="0">
                <a:solidFill>
                  <a:srgbClr val="0F1115"/>
                </a:solidFill>
                <a:latin typeface="Open Sans Extra Bold"/>
              </a:rPr>
              <a:t> </a:t>
            </a: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Interno</a:t>
            </a:r>
            <a:endParaRPr lang="en-US" sz="1900" b="0" dirty="0">
              <a:solidFill>
                <a:srgbClr val="0F1115"/>
              </a:solidFill>
              <a:latin typeface="Open Sans Extra Bold"/>
            </a:endParaRPr>
          </a:p>
          <a:p>
            <a:pPr marL="1393167" lvl="3" indent="-285750" algn="just">
              <a:lnSpc>
                <a:spcPts val="2503"/>
              </a:lnSpc>
              <a:buFont typeface="Wingdings" panose="05000000000000000000" pitchFamily="2" charset="2"/>
              <a:buChar char="ü"/>
            </a:pP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Informações</a:t>
            </a:r>
            <a:r>
              <a:rPr lang="en-US" sz="1900" b="0" dirty="0">
                <a:solidFill>
                  <a:srgbClr val="0F1115"/>
                </a:solidFill>
                <a:latin typeface="Open Sans Extra Bold"/>
              </a:rPr>
              <a:t> de </a:t>
            </a: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cada</a:t>
            </a:r>
            <a:r>
              <a:rPr lang="en-US" sz="1900" b="0" dirty="0">
                <a:solidFill>
                  <a:srgbClr val="0F1115"/>
                </a:solidFill>
                <a:latin typeface="Open Sans Extra Bold"/>
              </a:rPr>
              <a:t> </a:t>
            </a: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Coordenadoria</a:t>
            </a:r>
            <a:r>
              <a:rPr lang="en-US" sz="1900" b="0" dirty="0">
                <a:solidFill>
                  <a:srgbClr val="0F1115"/>
                </a:solidFill>
                <a:latin typeface="Open Sans Extra Bold"/>
              </a:rPr>
              <a:t> </a:t>
            </a:r>
            <a:r>
              <a:rPr lang="en-US" sz="1900" b="0" dirty="0" err="1">
                <a:solidFill>
                  <a:srgbClr val="0F1115"/>
                </a:solidFill>
                <a:latin typeface="Open Sans Extra Bold"/>
              </a:rPr>
              <a:t>Programática</a:t>
            </a:r>
            <a:r>
              <a:rPr lang="en-US" sz="1900" b="0" dirty="0">
                <a:solidFill>
                  <a:srgbClr val="0F1115"/>
                </a:solidFill>
                <a:latin typeface="Open Sans Extra Bold"/>
              </a:rPr>
              <a:t> da CGE</a:t>
            </a:r>
          </a:p>
          <a:p>
            <a:pPr marL="1393167" lvl="3" indent="-285750" algn="just">
              <a:lnSpc>
                <a:spcPts val="2503"/>
              </a:lnSpc>
              <a:buFont typeface="Wingdings" panose="05000000000000000000" pitchFamily="2" charset="2"/>
              <a:buChar char="ü"/>
            </a:pPr>
            <a:r>
              <a:rPr lang="en-US" sz="1900" dirty="0" err="1">
                <a:solidFill>
                  <a:srgbClr val="0F1115"/>
                </a:solidFill>
                <a:latin typeface="Open Sans Extra Bold"/>
              </a:rPr>
              <a:t>Trilhas</a:t>
            </a:r>
            <a:r>
              <a:rPr lang="en-US" sz="1900" dirty="0">
                <a:solidFill>
                  <a:srgbClr val="0F1115"/>
                </a:solidFill>
                <a:latin typeface="Open Sans Extra Bold"/>
              </a:rPr>
              <a:t> </a:t>
            </a:r>
            <a:r>
              <a:rPr lang="en-US" sz="1900" dirty="0" err="1">
                <a:solidFill>
                  <a:srgbClr val="0F1115"/>
                </a:solidFill>
                <a:latin typeface="Open Sans Extra Bold"/>
              </a:rPr>
              <a:t>Automatizadas</a:t>
            </a:r>
            <a:endParaRPr lang="en-US" sz="1900" dirty="0">
              <a:solidFill>
                <a:srgbClr val="0F1115"/>
              </a:solidFill>
              <a:latin typeface="Open Sans Extra Bold"/>
            </a:endParaRPr>
          </a:p>
          <a:p>
            <a:pPr marL="843234" lvl="2" indent="-193017" algn="just">
              <a:lnSpc>
                <a:spcPts val="2503"/>
              </a:lnSpc>
              <a:buFont typeface="Arial"/>
              <a:buChar char="•"/>
            </a:pPr>
            <a:r>
              <a:rPr lang="en-US" sz="1900" dirty="0" err="1">
                <a:solidFill>
                  <a:srgbClr val="0F1115"/>
                </a:solidFill>
                <a:latin typeface="Open Sans Extra Bold"/>
              </a:rPr>
              <a:t>Informações</a:t>
            </a:r>
            <a:r>
              <a:rPr lang="en-US" sz="1900" dirty="0">
                <a:solidFill>
                  <a:srgbClr val="0F1115"/>
                </a:solidFill>
                <a:latin typeface="Open Sans Extra Bold"/>
              </a:rPr>
              <a:t> </a:t>
            </a:r>
            <a:r>
              <a:rPr lang="en-US" sz="1900" dirty="0" err="1">
                <a:solidFill>
                  <a:srgbClr val="0F1115"/>
                </a:solidFill>
                <a:latin typeface="Open Sans Extra Bold"/>
              </a:rPr>
              <a:t>Complementares</a:t>
            </a:r>
            <a:r>
              <a:rPr lang="en-US" sz="1900" dirty="0">
                <a:solidFill>
                  <a:srgbClr val="0F1115"/>
                </a:solidFill>
                <a:latin typeface="Open Sans Extra Bold"/>
              </a:rPr>
              <a:t> (</a:t>
            </a:r>
            <a:r>
              <a:rPr lang="en-US" sz="1900" dirty="0" err="1">
                <a:solidFill>
                  <a:srgbClr val="0F1115"/>
                </a:solidFill>
                <a:latin typeface="Open Sans Extra Bold"/>
              </a:rPr>
              <a:t>Estatais</a:t>
            </a:r>
            <a:r>
              <a:rPr lang="en-US" sz="1900" dirty="0">
                <a:solidFill>
                  <a:srgbClr val="0F1115"/>
                </a:solidFill>
                <a:latin typeface="Open Sans Extra Bold"/>
              </a:rPr>
              <a:t>)</a:t>
            </a:r>
          </a:p>
          <a:p>
            <a:pPr marL="1393167" lvl="3" indent="-285750" algn="just">
              <a:lnSpc>
                <a:spcPts val="2503"/>
              </a:lnSpc>
              <a:buFont typeface="Wingdings" panose="05000000000000000000" pitchFamily="2" charset="2"/>
              <a:buChar char="ü"/>
            </a:pPr>
            <a:r>
              <a:rPr lang="en-US" sz="1900" dirty="0" err="1">
                <a:solidFill>
                  <a:srgbClr val="0F1115"/>
                </a:solidFill>
                <a:latin typeface="Open Sans Extra Bold"/>
              </a:rPr>
              <a:t>Órgãos</a:t>
            </a:r>
            <a:r>
              <a:rPr lang="en-US" sz="1900" dirty="0">
                <a:solidFill>
                  <a:srgbClr val="0F1115"/>
                </a:solidFill>
                <a:latin typeface="Open Sans Extra Bold"/>
              </a:rPr>
              <a:t> </a:t>
            </a:r>
            <a:r>
              <a:rPr lang="en-US" sz="1900" dirty="0" err="1">
                <a:solidFill>
                  <a:srgbClr val="0F1115"/>
                </a:solidFill>
                <a:latin typeface="Open Sans Extra Bold"/>
              </a:rPr>
              <a:t>estatutários</a:t>
            </a:r>
            <a:r>
              <a:rPr lang="en-US" sz="1900" dirty="0">
                <a:solidFill>
                  <a:srgbClr val="0F1115"/>
                </a:solidFill>
                <a:latin typeface="Open Sans Extra Bold"/>
              </a:rPr>
              <a:t>;</a:t>
            </a:r>
          </a:p>
          <a:p>
            <a:pPr marL="1393167" lvl="3" indent="-285750" algn="just">
              <a:lnSpc>
                <a:spcPts val="2503"/>
              </a:lnSpc>
              <a:buFont typeface="Wingdings" panose="05000000000000000000" pitchFamily="2" charset="2"/>
              <a:buChar char="ü"/>
            </a:pPr>
            <a:r>
              <a:rPr lang="en-US" sz="1900" dirty="0" err="1">
                <a:solidFill>
                  <a:srgbClr val="0F1115"/>
                </a:solidFill>
                <a:latin typeface="Open Sans Extra Bold"/>
              </a:rPr>
              <a:t>Assertivas</a:t>
            </a:r>
            <a:r>
              <a:rPr lang="en-US" sz="1900" dirty="0">
                <a:solidFill>
                  <a:srgbClr val="0F1115"/>
                </a:solidFill>
                <a:latin typeface="Open Sans Extra Bold"/>
              </a:rPr>
              <a:t> Lei Federal nº. 13.303/2016</a:t>
            </a:r>
          </a:p>
          <a:p>
            <a:pPr marL="1393167" lvl="3" indent="-285750" algn="just">
              <a:lnSpc>
                <a:spcPts val="2503"/>
              </a:lnSpc>
              <a:buFont typeface="Wingdings" panose="05000000000000000000" pitchFamily="2" charset="2"/>
              <a:buChar char="ü"/>
            </a:pPr>
            <a:endParaRPr lang="en-US" sz="1788" b="0" dirty="0">
              <a:solidFill>
                <a:srgbClr val="0F1115"/>
              </a:solidFill>
              <a:latin typeface="Open Sans Extra Bold"/>
            </a:endParaRPr>
          </a:p>
          <a:p>
            <a:pPr marL="1393167" lvl="3" indent="-285750" algn="just">
              <a:lnSpc>
                <a:spcPts val="2503"/>
              </a:lnSpc>
              <a:buFont typeface="Wingdings" panose="05000000000000000000" pitchFamily="2" charset="2"/>
              <a:buChar char="ü"/>
            </a:pPr>
            <a:endParaRPr lang="en-US" sz="1788" dirty="0">
              <a:solidFill>
                <a:srgbClr val="0F1115"/>
              </a:solidFill>
              <a:latin typeface="Open Sans Extra Bold"/>
            </a:endParaRPr>
          </a:p>
          <a:p>
            <a:pPr marL="843234" lvl="2" indent="-193017" algn="just">
              <a:lnSpc>
                <a:spcPts val="2503"/>
              </a:lnSpc>
              <a:buFont typeface="Arial"/>
              <a:buChar char="•"/>
            </a:pPr>
            <a:endParaRPr lang="en-US" sz="1788" dirty="0">
              <a:solidFill>
                <a:srgbClr val="0F1115"/>
              </a:solidFill>
              <a:latin typeface="Open Sans Extra Bold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7E807F0-E62C-F54E-4825-C1C95B911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008" y="1844824"/>
            <a:ext cx="779987" cy="328823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05C6EB54-F00A-FDEB-3059-5918BE3EA3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176" y="4365104"/>
            <a:ext cx="780356" cy="329213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C103B947-A647-67A1-2B2C-0D40D04A9C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6016" y="4035891"/>
            <a:ext cx="780356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836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3">
            <a:extLst>
              <a:ext uri="{FF2B5EF4-FFF2-40B4-BE49-F238E27FC236}">
                <a16:creationId xmlns:a16="http://schemas.microsoft.com/office/drawing/2014/main" id="{27B6AD51-B4A0-6785-6F3C-8C5886EB53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92150"/>
            <a:ext cx="6877050" cy="0"/>
          </a:xfrm>
          <a:prstGeom prst="line">
            <a:avLst/>
          </a:prstGeom>
          <a:noFill/>
          <a:ln w="158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dirty="0"/>
          </a:p>
        </p:txBody>
      </p:sp>
      <p:pic>
        <p:nvPicPr>
          <p:cNvPr id="4100" name="Picture 4" descr="Controladoria e Ouvidoria Geral do Estado H">
            <a:extLst>
              <a:ext uri="{FF2B5EF4-FFF2-40B4-BE49-F238E27FC236}">
                <a16:creationId xmlns:a16="http://schemas.microsoft.com/office/drawing/2014/main" id="{F7A1979C-FFD6-B417-1208-82F08636E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382060"/>
            <a:ext cx="1982788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1">
            <a:extLst>
              <a:ext uri="{FF2B5EF4-FFF2-40B4-BE49-F238E27FC236}">
                <a16:creationId xmlns:a16="http://schemas.microsoft.com/office/drawing/2014/main" id="{3FE48AE4-EA02-D71E-1F22-8BEAFDE76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9050"/>
            <a:ext cx="91440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7">
            <a:extLst>
              <a:ext uri="{FF2B5EF4-FFF2-40B4-BE49-F238E27FC236}">
                <a16:creationId xmlns:a16="http://schemas.microsoft.com/office/drawing/2014/main" id="{A355F25B-1175-6E6A-9AD3-DF5D7A889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180915"/>
            <a:ext cx="8171124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pt-BR" altLang="pt-BR" sz="2000" dirty="0">
                <a:solidFill>
                  <a:schemeClr val="tx1"/>
                </a:solidFill>
              </a:rPr>
              <a:t>Atualiza</a:t>
            </a:r>
            <a:r>
              <a:rPr lang="pt-BR" altLang="pt-BR" dirty="0">
                <a:solidFill>
                  <a:schemeClr val="tx1"/>
                </a:solidFill>
              </a:rPr>
              <a:t>ção das Informações Institucionais e Complementares</a:t>
            </a:r>
            <a:r>
              <a:rPr lang="pt-BR" altLang="pt-BR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9D9E7EB6-28DD-C328-853F-3C6E5F6ABC3C}"/>
              </a:ext>
            </a:extLst>
          </p:cNvPr>
          <p:cNvSpPr/>
          <p:nvPr/>
        </p:nvSpPr>
        <p:spPr>
          <a:xfrm rot="6830791">
            <a:off x="7014942" y="1217136"/>
            <a:ext cx="504056" cy="15918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C42E305-4FAB-33CB-B9B4-DFB368053A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3" y="1559420"/>
            <a:ext cx="9144000" cy="116017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9BA7BB3D-343B-0E8B-4D9D-17393486F8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3284984"/>
            <a:ext cx="2715711" cy="148315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AF65A2FD-2A82-8EEF-0BEE-30DDFCDABF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872" y="3924785"/>
            <a:ext cx="5508104" cy="2335321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3D31647B-B877-4749-C48C-F5F41EAF5C9B}"/>
              </a:ext>
            </a:extLst>
          </p:cNvPr>
          <p:cNvSpPr txBox="1"/>
          <p:nvPr/>
        </p:nvSpPr>
        <p:spPr>
          <a:xfrm>
            <a:off x="4332155" y="108789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/>
              <a:t>Passo 1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9EB99F9-2309-7979-7EC9-25FF8671F833}"/>
              </a:ext>
            </a:extLst>
          </p:cNvPr>
          <p:cNvSpPr txBox="1"/>
          <p:nvPr/>
        </p:nvSpPr>
        <p:spPr>
          <a:xfrm>
            <a:off x="1115616" y="2828539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/>
              <a:t>Passo 2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024EB65-CA19-E882-956F-2DF54FD7516C}"/>
              </a:ext>
            </a:extLst>
          </p:cNvPr>
          <p:cNvSpPr txBox="1"/>
          <p:nvPr/>
        </p:nvSpPr>
        <p:spPr>
          <a:xfrm>
            <a:off x="5654675" y="340219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/>
              <a:t>Passo 3</a:t>
            </a:r>
          </a:p>
        </p:txBody>
      </p:sp>
    </p:spTree>
    <p:extLst>
      <p:ext uri="{BB962C8B-B14F-4D97-AF65-F5344CB8AC3E}">
        <p14:creationId xmlns:p14="http://schemas.microsoft.com/office/powerpoint/2010/main" val="1349464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3">
            <a:extLst>
              <a:ext uri="{FF2B5EF4-FFF2-40B4-BE49-F238E27FC236}">
                <a16:creationId xmlns:a16="http://schemas.microsoft.com/office/drawing/2014/main" id="{27B6AD51-B4A0-6785-6F3C-8C5886EB53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92150"/>
            <a:ext cx="6877050" cy="0"/>
          </a:xfrm>
          <a:prstGeom prst="line">
            <a:avLst/>
          </a:prstGeom>
          <a:noFill/>
          <a:ln w="158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dirty="0"/>
          </a:p>
        </p:txBody>
      </p:sp>
      <p:pic>
        <p:nvPicPr>
          <p:cNvPr id="4100" name="Picture 4" descr="Controladoria e Ouvidoria Geral do Estado H">
            <a:extLst>
              <a:ext uri="{FF2B5EF4-FFF2-40B4-BE49-F238E27FC236}">
                <a16:creationId xmlns:a16="http://schemas.microsoft.com/office/drawing/2014/main" id="{F7A1979C-FFD6-B417-1208-82F08636E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382060"/>
            <a:ext cx="1982788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1">
            <a:extLst>
              <a:ext uri="{FF2B5EF4-FFF2-40B4-BE49-F238E27FC236}">
                <a16:creationId xmlns:a16="http://schemas.microsoft.com/office/drawing/2014/main" id="{3FE48AE4-EA02-D71E-1F22-8BEAFDE76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9050"/>
            <a:ext cx="91440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7">
            <a:extLst>
              <a:ext uri="{FF2B5EF4-FFF2-40B4-BE49-F238E27FC236}">
                <a16:creationId xmlns:a16="http://schemas.microsoft.com/office/drawing/2014/main" id="{168052E3-71C6-B26E-06EB-9DBC1B910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180915"/>
            <a:ext cx="8171124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pt-BR" altLang="pt-BR" sz="2000" dirty="0">
                <a:solidFill>
                  <a:schemeClr val="tx1"/>
                </a:solidFill>
              </a:rPr>
              <a:t>Atualiza</a:t>
            </a:r>
            <a:r>
              <a:rPr lang="pt-BR" altLang="pt-BR" dirty="0">
                <a:solidFill>
                  <a:schemeClr val="tx1"/>
                </a:solidFill>
              </a:rPr>
              <a:t>ção das Informações Institucionais e Complementares</a:t>
            </a:r>
            <a:r>
              <a:rPr lang="pt-BR" altLang="pt-BR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A76663-3724-8F67-104D-027519862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317" y="794816"/>
            <a:ext cx="4034223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750"/>
              </a:spcBef>
              <a:buClrTx/>
              <a:buFontTx/>
              <a:buNone/>
            </a:pPr>
            <a:r>
              <a:rPr lang="pt-BR" altLang="pt-BR" sz="2000" dirty="0">
                <a:solidFill>
                  <a:schemeClr val="tx1"/>
                </a:solidFill>
              </a:rPr>
              <a:t>Como Obter Acesso ao AVIA?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04E0BD6-CBBD-5FBF-A14E-CA45341E4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708" y="1239017"/>
            <a:ext cx="7281439" cy="321240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D4D4129-F481-72FE-5E9C-04D317368627}"/>
              </a:ext>
            </a:extLst>
          </p:cNvPr>
          <p:cNvSpPr txBox="1"/>
          <p:nvPr/>
        </p:nvSpPr>
        <p:spPr>
          <a:xfrm>
            <a:off x="566927" y="4712735"/>
            <a:ext cx="7711701" cy="1959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pt-BR" sz="18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formulário deverá ser preenchido com os dados do colaborador, assinado pela gestão superior do órgão/entidade;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18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Enviar solicitação para o e-mail: </a:t>
            </a:r>
            <a:r>
              <a:rPr lang="pt-BR" sz="1800" b="0" u="none" strike="noStrike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integridade@cge.ce.gov.br</a:t>
            </a:r>
            <a:r>
              <a:rPr lang="pt-BR" sz="18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 por meio de chamado no CGE Atende - </a:t>
            </a:r>
            <a:r>
              <a:rPr lang="pt-BR" sz="18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atendimento@cge.ce.gov.br</a:t>
            </a:r>
            <a:r>
              <a:rPr lang="pt-BR" sz="18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BR" sz="1800" b="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Seapo</a:t>
            </a:r>
            <a:r>
              <a:rPr lang="pt-BR" sz="1800" b="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SRI, </a:t>
            </a:r>
            <a:r>
              <a:rPr lang="pt-BR" sz="1800" b="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Sejuv</a:t>
            </a:r>
            <a:r>
              <a:rPr lang="pt-BR" sz="1800" b="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1800" b="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Sepin</a:t>
            </a:r>
            <a:r>
              <a:rPr lang="pt-BR" sz="1800" b="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1800" b="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Sediv</a:t>
            </a:r>
            <a:r>
              <a:rPr lang="pt-BR" sz="1800" b="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1800" b="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Seir</a:t>
            </a:r>
            <a:r>
              <a:rPr lang="pt-BR" sz="1800" b="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1800" b="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Cearaprev</a:t>
            </a:r>
            <a:r>
              <a:rPr lang="pt-BR" sz="1800" b="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Procon-CE, Ipem/CE, </a:t>
            </a:r>
            <a:r>
              <a:rPr lang="pt-BR" sz="1800" b="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Sepa</a:t>
            </a:r>
            <a:r>
              <a:rPr lang="pt-BR" sz="1800" b="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pt-BR" sz="1800" b="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Afec</a:t>
            </a:r>
            <a:r>
              <a:rPr lang="pt-BR" sz="1800" b="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sem acesso ao AVIA.</a:t>
            </a:r>
            <a:endParaRPr lang="pt-BR" sz="1800" b="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698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32344" y="2542663"/>
            <a:ext cx="1806327" cy="232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4"/>
              </a:lnSpc>
            </a:pPr>
            <a:r>
              <a:rPr lang="en-US" sz="1396">
                <a:solidFill>
                  <a:srgbClr val="FFFFFF"/>
                </a:solidFill>
                <a:latin typeface="Open Sans Extra Bold"/>
              </a:rPr>
              <a:t>Redes Neurais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32344" y="0"/>
            <a:ext cx="2516112" cy="6858000"/>
            <a:chOff x="0" y="0"/>
            <a:chExt cx="1299013" cy="27208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99013" cy="2720847"/>
            </a:xfrm>
            <a:custGeom>
              <a:avLst/>
              <a:gdLst/>
              <a:ahLst/>
              <a:cxnLst/>
              <a:rect l="l" t="t" r="r" b="b"/>
              <a:pathLst>
                <a:path w="1299013" h="2720847">
                  <a:moveTo>
                    <a:pt x="0" y="0"/>
                  </a:moveTo>
                  <a:lnTo>
                    <a:pt x="1299013" y="0"/>
                  </a:lnTo>
                  <a:lnTo>
                    <a:pt x="1299013" y="2720847"/>
                  </a:lnTo>
                  <a:lnTo>
                    <a:pt x="0" y="2720847"/>
                  </a:lnTo>
                  <a:close/>
                </a:path>
              </a:pathLst>
            </a:custGeom>
            <a:solidFill>
              <a:srgbClr val="118E5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299013" cy="2758948"/>
            </a:xfrm>
            <a:prstGeom prst="rect">
              <a:avLst/>
            </a:prstGeom>
          </p:spPr>
          <p:txBody>
            <a:bodyPr lIns="26513" tIns="26513" rIns="26513" bIns="26513" rtlCol="0" anchor="ctr"/>
            <a:lstStyle/>
            <a:p>
              <a:pPr algn="ctr">
                <a:lnSpc>
                  <a:spcPts val="1470"/>
                </a:lnSpc>
              </a:pPr>
              <a:endParaRPr sz="1000"/>
            </a:p>
          </p:txBody>
        </p:sp>
      </p:grpSp>
      <p:sp>
        <p:nvSpPr>
          <p:cNvPr id="6" name="Freeform 6"/>
          <p:cNvSpPr/>
          <p:nvPr/>
        </p:nvSpPr>
        <p:spPr>
          <a:xfrm>
            <a:off x="227866" y="1371600"/>
            <a:ext cx="1862896" cy="375967"/>
          </a:xfrm>
          <a:custGeom>
            <a:avLst/>
            <a:gdLst/>
            <a:ahLst/>
            <a:cxnLst/>
            <a:rect l="l" t="t" r="r" b="b"/>
            <a:pathLst>
              <a:path w="3725792" h="751933">
                <a:moveTo>
                  <a:pt x="0" y="0"/>
                </a:moveTo>
                <a:lnTo>
                  <a:pt x="3725792" y="0"/>
                </a:lnTo>
                <a:lnTo>
                  <a:pt x="3725792" y="751933"/>
                </a:lnTo>
                <a:lnTo>
                  <a:pt x="0" y="7519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2743200" y="2313432"/>
            <a:ext cx="5886450" cy="1795367"/>
          </a:xfrm>
          <a:custGeom>
            <a:avLst/>
            <a:gdLst/>
            <a:ahLst/>
            <a:cxnLst/>
            <a:rect l="l" t="t" r="r" b="b"/>
            <a:pathLst>
              <a:path w="11772900" h="3590734">
                <a:moveTo>
                  <a:pt x="0" y="0"/>
                </a:moveTo>
                <a:lnTo>
                  <a:pt x="11772900" y="0"/>
                </a:lnTo>
                <a:lnTo>
                  <a:pt x="11772900" y="3590734"/>
                </a:lnTo>
                <a:lnTo>
                  <a:pt x="0" y="3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2090762" y="1825931"/>
            <a:ext cx="3392386" cy="392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9"/>
              </a:lnSpc>
            </a:pPr>
            <a:r>
              <a:rPr lang="en-US" sz="1142" dirty="0">
                <a:solidFill>
                  <a:srgbClr val="0F1115"/>
                </a:solidFill>
                <a:latin typeface="Open Sans Extra Bold"/>
              </a:rPr>
              <a:t>ATUALIZAÇÃO DE</a:t>
            </a:r>
          </a:p>
          <a:p>
            <a:pPr algn="ctr">
              <a:lnSpc>
                <a:spcPts val="1599"/>
              </a:lnSpc>
            </a:pPr>
            <a:r>
              <a:rPr lang="en-US" sz="1142" dirty="0">
                <a:solidFill>
                  <a:srgbClr val="0F1115"/>
                </a:solidFill>
                <a:latin typeface="Open Sans Extra Bold"/>
              </a:rPr>
              <a:t> INFORMAÇÕES DE ÕRGÃOS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7333" y="4184999"/>
            <a:ext cx="3392386" cy="18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99"/>
              </a:lnSpc>
            </a:pPr>
            <a:r>
              <a:rPr lang="en-US" sz="1142">
                <a:solidFill>
                  <a:srgbClr val="0F1115"/>
                </a:solidFill>
                <a:latin typeface="Open Sans Extra Bold"/>
              </a:rPr>
              <a:t>CARGA DE DADOS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20817" y="1925944"/>
            <a:ext cx="3392386" cy="187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9"/>
              </a:lnSpc>
            </a:pPr>
            <a:r>
              <a:rPr lang="en-US" sz="1142">
                <a:solidFill>
                  <a:srgbClr val="0F1115"/>
                </a:solidFill>
                <a:latin typeface="Open Sans Extra Bold"/>
              </a:rPr>
              <a:t>GERAÇÃO DE RELATÓRIOS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72200" y="4199324"/>
            <a:ext cx="3392386" cy="392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99"/>
              </a:lnSpc>
            </a:pPr>
            <a:r>
              <a:rPr lang="en-US" sz="1142" dirty="0">
                <a:solidFill>
                  <a:srgbClr val="0F1115"/>
                </a:solidFill>
                <a:latin typeface="Open Sans Extra Bold"/>
              </a:rPr>
              <a:t>UPLOAD DE ARQUIVOS E ASSINATURAS</a:t>
            </a:r>
          </a:p>
          <a:p>
            <a:pPr algn="just">
              <a:lnSpc>
                <a:spcPts val="1599"/>
              </a:lnSpc>
            </a:pPr>
            <a:r>
              <a:rPr lang="en-US" sz="1142" dirty="0">
                <a:solidFill>
                  <a:srgbClr val="0F1115"/>
                </a:solidFill>
                <a:latin typeface="Open Sans Extra Bold"/>
              </a:rPr>
              <a:t>NO SISTEMA ÀGORA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54835" y="2722582"/>
            <a:ext cx="1391297" cy="1391297"/>
          </a:xfrm>
          <a:custGeom>
            <a:avLst/>
            <a:gdLst/>
            <a:ahLst/>
            <a:cxnLst/>
            <a:rect l="l" t="t" r="r" b="b"/>
            <a:pathLst>
              <a:path w="2782594" h="2782594">
                <a:moveTo>
                  <a:pt x="0" y="0"/>
                </a:moveTo>
                <a:lnTo>
                  <a:pt x="2782593" y="0"/>
                </a:lnTo>
                <a:lnTo>
                  <a:pt x="2782593" y="2782594"/>
                </a:lnTo>
                <a:lnTo>
                  <a:pt x="0" y="27825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504641" y="2238222"/>
            <a:ext cx="955598" cy="955598"/>
          </a:xfrm>
          <a:custGeom>
            <a:avLst/>
            <a:gdLst/>
            <a:ahLst/>
            <a:cxnLst/>
            <a:rect l="l" t="t" r="r" b="b"/>
            <a:pathLst>
              <a:path w="1911195" h="1911195">
                <a:moveTo>
                  <a:pt x="0" y="0"/>
                </a:moveTo>
                <a:lnTo>
                  <a:pt x="1911195" y="0"/>
                </a:lnTo>
                <a:lnTo>
                  <a:pt x="1911195" y="1911194"/>
                </a:lnTo>
                <a:lnTo>
                  <a:pt x="0" y="19111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2658731" y="2578029"/>
            <a:ext cx="661727" cy="364500"/>
          </a:xfrm>
          <a:custGeom>
            <a:avLst/>
            <a:gdLst/>
            <a:ahLst/>
            <a:cxnLst/>
            <a:rect l="l" t="t" r="r" b="b"/>
            <a:pathLst>
              <a:path w="1925370" h="962685">
                <a:moveTo>
                  <a:pt x="0" y="0"/>
                </a:moveTo>
                <a:lnTo>
                  <a:pt x="1925370" y="0"/>
                </a:lnTo>
                <a:lnTo>
                  <a:pt x="1925370" y="962685"/>
                </a:lnTo>
                <a:lnTo>
                  <a:pt x="0" y="9626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AutoShape 5"/>
          <p:cNvSpPr/>
          <p:nvPr/>
        </p:nvSpPr>
        <p:spPr>
          <a:xfrm>
            <a:off x="1460240" y="2802156"/>
            <a:ext cx="2094596" cy="61607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6727307" y="2720937"/>
            <a:ext cx="2361214" cy="1479916"/>
          </a:xfrm>
          <a:custGeom>
            <a:avLst/>
            <a:gdLst/>
            <a:ahLst/>
            <a:cxnLst/>
            <a:rect l="l" t="t" r="r" b="b"/>
            <a:pathLst>
              <a:path w="4722427" h="2959831">
                <a:moveTo>
                  <a:pt x="0" y="0"/>
                </a:moveTo>
                <a:lnTo>
                  <a:pt x="4722427" y="0"/>
                </a:lnTo>
                <a:lnTo>
                  <a:pt x="4722427" y="2959831"/>
                </a:lnTo>
                <a:lnTo>
                  <a:pt x="0" y="295983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3900663" y="3121781"/>
            <a:ext cx="665294" cy="539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4"/>
              </a:lnSpc>
            </a:pPr>
            <a:r>
              <a:rPr lang="en-US" sz="3217">
                <a:solidFill>
                  <a:srgbClr val="000000"/>
                </a:solidFill>
                <a:latin typeface="Open Sans Bold"/>
              </a:rPr>
              <a:t>RCI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4063" y="3220612"/>
            <a:ext cx="800623" cy="395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2"/>
              </a:lnSpc>
            </a:pPr>
            <a:r>
              <a:rPr lang="en-US" sz="2352" dirty="0" err="1">
                <a:solidFill>
                  <a:srgbClr val="000000"/>
                </a:solidFill>
                <a:latin typeface="Open Sans Bold"/>
              </a:rPr>
              <a:t>Siafe</a:t>
            </a:r>
            <a:endParaRPr lang="en-US" sz="2352" dirty="0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9" name="AutoShape 9"/>
          <p:cNvSpPr/>
          <p:nvPr/>
        </p:nvSpPr>
        <p:spPr>
          <a:xfrm flipH="1" flipV="1">
            <a:off x="4946132" y="3418231"/>
            <a:ext cx="1781175" cy="4266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011929" y="4338196"/>
            <a:ext cx="955598" cy="955598"/>
          </a:xfrm>
          <a:custGeom>
            <a:avLst/>
            <a:gdLst/>
            <a:ahLst/>
            <a:cxnLst/>
            <a:rect l="l" t="t" r="r" b="b"/>
            <a:pathLst>
              <a:path w="1911195" h="1911195">
                <a:moveTo>
                  <a:pt x="0" y="0"/>
                </a:moveTo>
                <a:lnTo>
                  <a:pt x="1911195" y="0"/>
                </a:lnTo>
                <a:lnTo>
                  <a:pt x="1911195" y="1911194"/>
                </a:lnTo>
                <a:lnTo>
                  <a:pt x="0" y="19111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TextBox 11"/>
          <p:cNvSpPr txBox="1"/>
          <p:nvPr/>
        </p:nvSpPr>
        <p:spPr>
          <a:xfrm>
            <a:off x="1210990" y="5359970"/>
            <a:ext cx="751193" cy="395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2"/>
              </a:lnSpc>
            </a:pPr>
            <a:r>
              <a:rPr lang="en-US" sz="2352" dirty="0">
                <a:solidFill>
                  <a:srgbClr val="000000"/>
                </a:solidFill>
                <a:latin typeface="Open Sans Bold"/>
              </a:rPr>
              <a:t>SACC</a:t>
            </a:r>
          </a:p>
        </p:txBody>
      </p:sp>
      <p:sp>
        <p:nvSpPr>
          <p:cNvPr id="12" name="AutoShape 12"/>
          <p:cNvSpPr/>
          <p:nvPr/>
        </p:nvSpPr>
        <p:spPr>
          <a:xfrm flipV="1">
            <a:off x="1896429" y="3779726"/>
            <a:ext cx="1765850" cy="93398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7430115" y="4326671"/>
            <a:ext cx="955598" cy="955598"/>
          </a:xfrm>
          <a:custGeom>
            <a:avLst/>
            <a:gdLst/>
            <a:ahLst/>
            <a:cxnLst/>
            <a:rect l="l" t="t" r="r" b="b"/>
            <a:pathLst>
              <a:path w="1911195" h="1911195">
                <a:moveTo>
                  <a:pt x="0" y="0"/>
                </a:moveTo>
                <a:lnTo>
                  <a:pt x="1911195" y="0"/>
                </a:lnTo>
                <a:lnTo>
                  <a:pt x="1911195" y="1911195"/>
                </a:lnTo>
                <a:lnTo>
                  <a:pt x="0" y="19111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TextBox 14"/>
          <p:cNvSpPr txBox="1"/>
          <p:nvPr/>
        </p:nvSpPr>
        <p:spPr>
          <a:xfrm>
            <a:off x="7076311" y="5463244"/>
            <a:ext cx="1663206" cy="395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2"/>
              </a:lnSpc>
            </a:pPr>
            <a:r>
              <a:rPr lang="en-US" sz="2352" dirty="0">
                <a:solidFill>
                  <a:srgbClr val="000000"/>
                </a:solidFill>
                <a:latin typeface="Open Sans Bold"/>
              </a:rPr>
              <a:t>e-</a:t>
            </a:r>
            <a:r>
              <a:rPr lang="en-US" sz="2352" dirty="0" err="1">
                <a:solidFill>
                  <a:srgbClr val="000000"/>
                </a:solidFill>
                <a:latin typeface="Open Sans Bold"/>
              </a:rPr>
              <a:t>Parcerias</a:t>
            </a:r>
            <a:endParaRPr lang="en-US" sz="2352" dirty="0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15" name="AutoShape 15"/>
          <p:cNvSpPr/>
          <p:nvPr/>
        </p:nvSpPr>
        <p:spPr>
          <a:xfrm flipH="1" flipV="1">
            <a:off x="4946132" y="3418231"/>
            <a:ext cx="2483983" cy="138623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>
            <a:off x="7320249" y="965398"/>
            <a:ext cx="955598" cy="955598"/>
          </a:xfrm>
          <a:custGeom>
            <a:avLst/>
            <a:gdLst/>
            <a:ahLst/>
            <a:cxnLst/>
            <a:rect l="l" t="t" r="r" b="b"/>
            <a:pathLst>
              <a:path w="1911195" h="1911195">
                <a:moveTo>
                  <a:pt x="0" y="0"/>
                </a:moveTo>
                <a:lnTo>
                  <a:pt x="1911195" y="0"/>
                </a:lnTo>
                <a:lnTo>
                  <a:pt x="1911195" y="1911195"/>
                </a:lnTo>
                <a:lnTo>
                  <a:pt x="0" y="19111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7434666" y="1973150"/>
            <a:ext cx="1169781" cy="39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92"/>
              </a:lnSpc>
            </a:pPr>
            <a:r>
              <a:rPr lang="en-US" sz="2352" dirty="0">
                <a:solidFill>
                  <a:srgbClr val="000000"/>
                </a:solidFill>
                <a:latin typeface="Open Sans Bold"/>
              </a:rPr>
              <a:t>AVIA</a:t>
            </a:r>
          </a:p>
        </p:txBody>
      </p:sp>
      <p:sp>
        <p:nvSpPr>
          <p:cNvPr id="18" name="AutoShape 18"/>
          <p:cNvSpPr/>
          <p:nvPr/>
        </p:nvSpPr>
        <p:spPr>
          <a:xfrm flipH="1">
            <a:off x="4946132" y="1443197"/>
            <a:ext cx="2374117" cy="197503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9" name="AutoShape 19"/>
          <p:cNvSpPr/>
          <p:nvPr/>
        </p:nvSpPr>
        <p:spPr>
          <a:xfrm>
            <a:off x="4233310" y="1920996"/>
            <a:ext cx="17174" cy="80158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0" name="Freeform 20"/>
          <p:cNvSpPr/>
          <p:nvPr/>
        </p:nvSpPr>
        <p:spPr>
          <a:xfrm>
            <a:off x="3755511" y="965398"/>
            <a:ext cx="955598" cy="955598"/>
          </a:xfrm>
          <a:custGeom>
            <a:avLst/>
            <a:gdLst/>
            <a:ahLst/>
            <a:cxnLst/>
            <a:rect l="l" t="t" r="r" b="b"/>
            <a:pathLst>
              <a:path w="1911195" h="1911195">
                <a:moveTo>
                  <a:pt x="0" y="0"/>
                </a:moveTo>
                <a:lnTo>
                  <a:pt x="1911195" y="0"/>
                </a:lnTo>
                <a:lnTo>
                  <a:pt x="1911195" y="1911195"/>
                </a:lnTo>
                <a:lnTo>
                  <a:pt x="0" y="19111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TextBox 21"/>
          <p:cNvSpPr txBox="1"/>
          <p:nvPr/>
        </p:nvSpPr>
        <p:spPr>
          <a:xfrm>
            <a:off x="4732966" y="1146373"/>
            <a:ext cx="962684" cy="39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92"/>
              </a:lnSpc>
            </a:pPr>
            <a:r>
              <a:rPr lang="en-US" sz="2352" dirty="0">
                <a:solidFill>
                  <a:srgbClr val="000000"/>
                </a:solidFill>
                <a:latin typeface="Open Sans Bold"/>
              </a:rPr>
              <a:t>SIEC</a:t>
            </a:r>
          </a:p>
        </p:txBody>
      </p:sp>
      <p:sp>
        <p:nvSpPr>
          <p:cNvPr id="22" name="Freeform 22"/>
          <p:cNvSpPr/>
          <p:nvPr/>
        </p:nvSpPr>
        <p:spPr>
          <a:xfrm>
            <a:off x="3242795" y="4261477"/>
            <a:ext cx="643184" cy="351062"/>
          </a:xfrm>
          <a:custGeom>
            <a:avLst/>
            <a:gdLst/>
            <a:ahLst/>
            <a:cxnLst/>
            <a:rect l="l" t="t" r="r" b="b"/>
            <a:pathLst>
              <a:path w="1925370" h="962685">
                <a:moveTo>
                  <a:pt x="0" y="0"/>
                </a:moveTo>
                <a:lnTo>
                  <a:pt x="1925370" y="0"/>
                </a:lnTo>
                <a:lnTo>
                  <a:pt x="1925370" y="962685"/>
                </a:lnTo>
                <a:lnTo>
                  <a:pt x="0" y="9626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23"/>
          <p:cNvSpPr/>
          <p:nvPr/>
        </p:nvSpPr>
        <p:spPr>
          <a:xfrm>
            <a:off x="4675746" y="3981877"/>
            <a:ext cx="693848" cy="278426"/>
          </a:xfrm>
          <a:custGeom>
            <a:avLst/>
            <a:gdLst/>
            <a:ahLst/>
            <a:cxnLst/>
            <a:rect l="l" t="t" r="r" b="b"/>
            <a:pathLst>
              <a:path w="1925370" h="962685">
                <a:moveTo>
                  <a:pt x="0" y="0"/>
                </a:moveTo>
                <a:lnTo>
                  <a:pt x="1925370" y="0"/>
                </a:lnTo>
                <a:lnTo>
                  <a:pt x="1925370" y="962685"/>
                </a:lnTo>
                <a:lnTo>
                  <a:pt x="0" y="9626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24"/>
          <p:cNvSpPr/>
          <p:nvPr/>
        </p:nvSpPr>
        <p:spPr>
          <a:xfrm>
            <a:off x="5084201" y="2398027"/>
            <a:ext cx="629639" cy="326379"/>
          </a:xfrm>
          <a:custGeom>
            <a:avLst/>
            <a:gdLst/>
            <a:ahLst/>
            <a:cxnLst/>
            <a:rect l="l" t="t" r="r" b="b"/>
            <a:pathLst>
              <a:path w="1925370" h="962685">
                <a:moveTo>
                  <a:pt x="0" y="0"/>
                </a:moveTo>
                <a:lnTo>
                  <a:pt x="1925370" y="0"/>
                </a:lnTo>
                <a:lnTo>
                  <a:pt x="1925370" y="962685"/>
                </a:lnTo>
                <a:lnTo>
                  <a:pt x="0" y="9626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Freeform 25"/>
          <p:cNvSpPr/>
          <p:nvPr/>
        </p:nvSpPr>
        <p:spPr>
          <a:xfrm>
            <a:off x="5534336" y="3056801"/>
            <a:ext cx="803093" cy="361430"/>
          </a:xfrm>
          <a:custGeom>
            <a:avLst/>
            <a:gdLst/>
            <a:ahLst/>
            <a:cxnLst/>
            <a:rect l="l" t="t" r="r" b="b"/>
            <a:pathLst>
              <a:path w="1925370" h="962685">
                <a:moveTo>
                  <a:pt x="0" y="0"/>
                </a:moveTo>
                <a:lnTo>
                  <a:pt x="1925370" y="0"/>
                </a:lnTo>
                <a:lnTo>
                  <a:pt x="1925370" y="962685"/>
                </a:lnTo>
                <a:lnTo>
                  <a:pt x="0" y="9626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16">
            <a:extLst>
              <a:ext uri="{FF2B5EF4-FFF2-40B4-BE49-F238E27FC236}">
                <a16:creationId xmlns:a16="http://schemas.microsoft.com/office/drawing/2014/main" id="{07681E09-30F3-231A-6653-24FBB9960FCC}"/>
              </a:ext>
            </a:extLst>
          </p:cNvPr>
          <p:cNvSpPr/>
          <p:nvPr/>
        </p:nvSpPr>
        <p:spPr>
          <a:xfrm>
            <a:off x="3777368" y="5184883"/>
            <a:ext cx="955598" cy="955598"/>
          </a:xfrm>
          <a:custGeom>
            <a:avLst/>
            <a:gdLst/>
            <a:ahLst/>
            <a:cxnLst/>
            <a:rect l="l" t="t" r="r" b="b"/>
            <a:pathLst>
              <a:path w="1911195" h="1911195">
                <a:moveTo>
                  <a:pt x="0" y="0"/>
                </a:moveTo>
                <a:lnTo>
                  <a:pt x="1911195" y="0"/>
                </a:lnTo>
                <a:lnTo>
                  <a:pt x="1911195" y="1911195"/>
                </a:lnTo>
                <a:lnTo>
                  <a:pt x="0" y="19111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17">
            <a:extLst>
              <a:ext uri="{FF2B5EF4-FFF2-40B4-BE49-F238E27FC236}">
                <a16:creationId xmlns:a16="http://schemas.microsoft.com/office/drawing/2014/main" id="{3B621A07-AB65-6D3A-4C62-C34A0AAD5753}"/>
              </a:ext>
            </a:extLst>
          </p:cNvPr>
          <p:cNvSpPr txBox="1"/>
          <p:nvPr/>
        </p:nvSpPr>
        <p:spPr>
          <a:xfrm>
            <a:off x="2611513" y="6161268"/>
            <a:ext cx="3352255" cy="363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92"/>
              </a:lnSpc>
            </a:pPr>
            <a:r>
              <a:rPr lang="en-US" sz="1400" dirty="0" err="1">
                <a:solidFill>
                  <a:srgbClr val="000000"/>
                </a:solidFill>
                <a:latin typeface="Open Sans Bold"/>
              </a:rPr>
              <a:t>Planilhas</a:t>
            </a:r>
            <a:r>
              <a:rPr lang="en-US" sz="1400" dirty="0">
                <a:solidFill>
                  <a:srgbClr val="000000"/>
                </a:solidFill>
                <a:latin typeface="Open Sans Bold"/>
              </a:rPr>
              <a:t> das </a:t>
            </a:r>
            <a:r>
              <a:rPr lang="en-US" sz="1400" dirty="0" err="1">
                <a:solidFill>
                  <a:srgbClr val="000000"/>
                </a:solidFill>
                <a:latin typeface="Open Sans Bold"/>
              </a:rPr>
              <a:t>áreas</a:t>
            </a:r>
            <a:r>
              <a:rPr lang="en-US" sz="14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Open Sans Bold"/>
              </a:rPr>
              <a:t>Programáticas</a:t>
            </a:r>
            <a:endParaRPr lang="en-US" sz="1400" dirty="0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30" name="AutoShape 12">
            <a:extLst>
              <a:ext uri="{FF2B5EF4-FFF2-40B4-BE49-F238E27FC236}">
                <a16:creationId xmlns:a16="http://schemas.microsoft.com/office/drawing/2014/main" id="{60929B6E-2CCF-9B3A-A23E-4A8B25E784D1}"/>
              </a:ext>
            </a:extLst>
          </p:cNvPr>
          <p:cNvSpPr/>
          <p:nvPr/>
        </p:nvSpPr>
        <p:spPr>
          <a:xfrm flipV="1">
            <a:off x="4250482" y="4134666"/>
            <a:ext cx="1" cy="105021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DCED25FA-95A3-13B7-E63D-E141270CF17F}"/>
              </a:ext>
            </a:extLst>
          </p:cNvPr>
          <p:cNvSpPr/>
          <p:nvPr/>
        </p:nvSpPr>
        <p:spPr>
          <a:xfrm>
            <a:off x="1586586" y="717276"/>
            <a:ext cx="955598" cy="955598"/>
          </a:xfrm>
          <a:custGeom>
            <a:avLst/>
            <a:gdLst/>
            <a:ahLst/>
            <a:cxnLst/>
            <a:rect l="l" t="t" r="r" b="b"/>
            <a:pathLst>
              <a:path w="1911195" h="1911195">
                <a:moveTo>
                  <a:pt x="0" y="0"/>
                </a:moveTo>
                <a:lnTo>
                  <a:pt x="1911195" y="0"/>
                </a:lnTo>
                <a:lnTo>
                  <a:pt x="1911195" y="1911194"/>
                </a:lnTo>
                <a:lnTo>
                  <a:pt x="0" y="19111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TextBox 8">
            <a:extLst>
              <a:ext uri="{FF2B5EF4-FFF2-40B4-BE49-F238E27FC236}">
                <a16:creationId xmlns:a16="http://schemas.microsoft.com/office/drawing/2014/main" id="{495D365E-28A0-A0A3-5798-CFE1A8158B6D}"/>
              </a:ext>
            </a:extLst>
          </p:cNvPr>
          <p:cNvSpPr txBox="1"/>
          <p:nvPr/>
        </p:nvSpPr>
        <p:spPr>
          <a:xfrm>
            <a:off x="1480138" y="1737534"/>
            <a:ext cx="800623" cy="395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2"/>
              </a:lnSpc>
            </a:pPr>
            <a:r>
              <a:rPr lang="en-US" sz="2352" dirty="0" err="1">
                <a:solidFill>
                  <a:srgbClr val="000000"/>
                </a:solidFill>
                <a:latin typeface="Open Sans Bold"/>
              </a:rPr>
              <a:t>Siof</a:t>
            </a:r>
            <a:endParaRPr lang="en-US" sz="2352" dirty="0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31" name="AutoShape 5">
            <a:extLst>
              <a:ext uri="{FF2B5EF4-FFF2-40B4-BE49-F238E27FC236}">
                <a16:creationId xmlns:a16="http://schemas.microsoft.com/office/drawing/2014/main" id="{A1F93910-D787-6114-78AB-C6EF19530DE0}"/>
              </a:ext>
            </a:extLst>
          </p:cNvPr>
          <p:cNvSpPr/>
          <p:nvPr/>
        </p:nvSpPr>
        <p:spPr>
          <a:xfrm>
            <a:off x="2452134" y="1462552"/>
            <a:ext cx="1337723" cy="145177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2" name="Freeform 4">
            <a:extLst>
              <a:ext uri="{FF2B5EF4-FFF2-40B4-BE49-F238E27FC236}">
                <a16:creationId xmlns:a16="http://schemas.microsoft.com/office/drawing/2014/main" id="{FE4A7EF9-87AE-264D-7D31-D5C74CB6D042}"/>
              </a:ext>
            </a:extLst>
          </p:cNvPr>
          <p:cNvSpPr/>
          <p:nvPr/>
        </p:nvSpPr>
        <p:spPr>
          <a:xfrm>
            <a:off x="2492753" y="3460108"/>
            <a:ext cx="661727" cy="364500"/>
          </a:xfrm>
          <a:custGeom>
            <a:avLst/>
            <a:gdLst/>
            <a:ahLst/>
            <a:cxnLst/>
            <a:rect l="l" t="t" r="r" b="b"/>
            <a:pathLst>
              <a:path w="1925370" h="962685">
                <a:moveTo>
                  <a:pt x="0" y="0"/>
                </a:moveTo>
                <a:lnTo>
                  <a:pt x="1925370" y="0"/>
                </a:lnTo>
                <a:lnTo>
                  <a:pt x="1925370" y="962685"/>
                </a:lnTo>
                <a:lnTo>
                  <a:pt x="0" y="9626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C94D8983-69B6-CD01-1C9B-BFB8A2996E18}"/>
              </a:ext>
            </a:extLst>
          </p:cNvPr>
          <p:cNvSpPr/>
          <p:nvPr/>
        </p:nvSpPr>
        <p:spPr>
          <a:xfrm>
            <a:off x="6200271" y="281142"/>
            <a:ext cx="803093" cy="1116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6BD38B41-4EC0-CD4A-604A-8C627D6F356E}"/>
              </a:ext>
            </a:extLst>
          </p:cNvPr>
          <p:cNvSpPr txBox="1"/>
          <p:nvPr/>
        </p:nvSpPr>
        <p:spPr>
          <a:xfrm>
            <a:off x="6221384" y="296496"/>
            <a:ext cx="7409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000" dirty="0"/>
              <a:t>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: Angulado 10">
            <a:extLst>
              <a:ext uri="{FF2B5EF4-FFF2-40B4-BE49-F238E27FC236}">
                <a16:creationId xmlns:a16="http://schemas.microsoft.com/office/drawing/2014/main" id="{70245F11-49A8-326A-5603-DF9FC7AF8444}"/>
              </a:ext>
            </a:extLst>
          </p:cNvPr>
          <p:cNvCxnSpPr>
            <a:cxnSpLocks/>
          </p:cNvCxnSpPr>
          <p:nvPr/>
        </p:nvCxnSpPr>
        <p:spPr>
          <a:xfrm rot="10800000">
            <a:off x="1677573" y="4164052"/>
            <a:ext cx="1477108" cy="1049450"/>
          </a:xfrm>
          <a:prstGeom prst="bentConnector3">
            <a:avLst>
              <a:gd name="adj1" fmla="val 102143"/>
            </a:avLst>
          </a:prstGeom>
          <a:ln w="19050"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8AD14902-6245-D90A-064C-F61493D0C8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>
            <a:off x="3198429" y="894379"/>
            <a:ext cx="3951607" cy="2496944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BFADFC7-6D01-B260-9275-88158EFAF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11379"/>
            <a:ext cx="9144000" cy="533552"/>
          </a:xfrm>
          <a:prstGeom prst="rect">
            <a:avLst/>
          </a:prstGeom>
        </p:spPr>
      </p:pic>
      <p:pic>
        <p:nvPicPr>
          <p:cNvPr id="4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3A364675-3A5D-78B0-FD72-FC0DCE279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9960" y="12151"/>
            <a:ext cx="1869407" cy="882228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9227612B-1D34-4660-F01B-C3CB36349866}"/>
              </a:ext>
            </a:extLst>
          </p:cNvPr>
          <p:cNvSpPr txBox="1"/>
          <p:nvPr/>
        </p:nvSpPr>
        <p:spPr>
          <a:xfrm>
            <a:off x="185428" y="1317144"/>
            <a:ext cx="2956947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pt-BR" sz="1500" i="1" dirty="0">
                <a:solidFill>
                  <a:schemeClr val="accent3">
                    <a:lumMod val="50000"/>
                  </a:schemeClr>
                </a:solidFill>
                <a:latin typeface="Soleto"/>
              </a:rPr>
              <a:t>“São os resultados e conclusões obtidas a partir das informações ou correlação de informações de um tema com diversas fontes de informação, com o objetivo de auxiliar a tomada de decisão dos gestores e identificar possíveis irregularidades por meio de tipologias” (ODP.ESTADUAL, 2016).</a:t>
            </a:r>
            <a:endParaRPr lang="pt-BR" altLang="pt-BR" sz="1500" i="1" dirty="0">
              <a:solidFill>
                <a:schemeClr val="accent3">
                  <a:lumMod val="50000"/>
                </a:schemeClr>
              </a:solidFill>
              <a:latin typeface="Soleto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62460713-C650-158B-13A0-C771D08FD634}"/>
              </a:ext>
            </a:extLst>
          </p:cNvPr>
          <p:cNvSpPr txBox="1"/>
          <p:nvPr/>
        </p:nvSpPr>
        <p:spPr>
          <a:xfrm>
            <a:off x="5987954" y="2733022"/>
            <a:ext cx="2956947" cy="2608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pt-BR" altLang="pt-BR" sz="1500" dirty="0">
                <a:solidFill>
                  <a:schemeClr val="accent1">
                    <a:lumMod val="50000"/>
                  </a:schemeClr>
                </a:solidFill>
                <a:latin typeface="Soleto"/>
              </a:rPr>
              <a:t>A atividade de elaboração de trilhas de auditoria, como parte dos trabalhos de auditoria interna, pode ser definida como um trabalho preventivo, possibilitando o monitoramento de processos críticos, o saneamento tempestivo das não conformidades e a implantação de melhorias nos controles, com vistas a assessorar o controle interno dos órgãos. 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2B38A9E6-F79A-BDFB-88BD-982571BF090C}"/>
              </a:ext>
            </a:extLst>
          </p:cNvPr>
          <p:cNvSpPr/>
          <p:nvPr/>
        </p:nvSpPr>
        <p:spPr>
          <a:xfrm>
            <a:off x="323528" y="270233"/>
            <a:ext cx="51660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Trilhas de Auditoria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F9E1512-DAE6-8153-E269-B7B3AE21BC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9000"/>
          </a:blip>
          <a:stretch>
            <a:fillRect/>
          </a:stretch>
        </p:blipFill>
        <p:spPr>
          <a:xfrm>
            <a:off x="2173836" y="2611100"/>
            <a:ext cx="3771737" cy="3152121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29" name="Colchete Esquerdo 28">
            <a:extLst>
              <a:ext uri="{FF2B5EF4-FFF2-40B4-BE49-F238E27FC236}">
                <a16:creationId xmlns:a16="http://schemas.microsoft.com/office/drawing/2014/main" id="{4450F6CB-9BDA-5D43-3944-DBFE5E0BF82F}"/>
              </a:ext>
            </a:extLst>
          </p:cNvPr>
          <p:cNvSpPr/>
          <p:nvPr/>
        </p:nvSpPr>
        <p:spPr>
          <a:xfrm rot="16200000">
            <a:off x="7135885" y="3427001"/>
            <a:ext cx="701631" cy="3127222"/>
          </a:xfrm>
          <a:prstGeom prst="leftBracket">
            <a:avLst>
              <a:gd name="adj" fmla="val 0"/>
            </a:avLst>
          </a:prstGeom>
          <a:ln>
            <a:solidFill>
              <a:schemeClr val="accent1">
                <a:alpha val="47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32" name="Colchete Esquerdo 31">
            <a:extLst>
              <a:ext uri="{FF2B5EF4-FFF2-40B4-BE49-F238E27FC236}">
                <a16:creationId xmlns:a16="http://schemas.microsoft.com/office/drawing/2014/main" id="{28E022CD-E8B2-0835-95AC-AC1EAAD4962A}"/>
              </a:ext>
            </a:extLst>
          </p:cNvPr>
          <p:cNvSpPr/>
          <p:nvPr/>
        </p:nvSpPr>
        <p:spPr>
          <a:xfrm rot="16200000" flipH="1">
            <a:off x="1362029" y="-46714"/>
            <a:ext cx="533551" cy="3027140"/>
          </a:xfrm>
          <a:prstGeom prst="leftBracket">
            <a:avLst>
              <a:gd name="adj" fmla="val 0"/>
            </a:avLst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</p:spTree>
    <p:extLst>
      <p:ext uri="{BB962C8B-B14F-4D97-AF65-F5344CB8AC3E}">
        <p14:creationId xmlns:p14="http://schemas.microsoft.com/office/powerpoint/2010/main" val="1041235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m 30">
            <a:extLst>
              <a:ext uri="{FF2B5EF4-FFF2-40B4-BE49-F238E27FC236}">
                <a16:creationId xmlns:a16="http://schemas.microsoft.com/office/drawing/2014/main" id="{8413B9DA-BBE3-98D3-F637-93D25D22A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278" y="3720560"/>
            <a:ext cx="3950551" cy="2496528"/>
          </a:xfrm>
          <a:prstGeom prst="rect">
            <a:avLst/>
          </a:prstGeom>
        </p:spPr>
      </p:pic>
      <p:pic>
        <p:nvPicPr>
          <p:cNvPr id="4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3A364675-3A5D-78B0-FD72-FC0DCE279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288" y="30036"/>
            <a:ext cx="1869407" cy="88222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B9E175E-F55D-B3D6-218E-A40BDF93EDE9}"/>
              </a:ext>
            </a:extLst>
          </p:cNvPr>
          <p:cNvSpPr/>
          <p:nvPr/>
        </p:nvSpPr>
        <p:spPr>
          <a:xfrm>
            <a:off x="455556" y="368377"/>
            <a:ext cx="4027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006600"/>
                </a:solidFill>
                <a:latin typeface="Soleto Black" pitchFamily="34" charset="0"/>
              </a:rPr>
              <a:t>Trilhas automatizadas de auditoria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805893F7-0AD3-FF5C-1F92-B6DE7FE1C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172" y="1700808"/>
            <a:ext cx="3816522" cy="2562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350" b="0" dirty="0">
                <a:solidFill>
                  <a:schemeClr val="tx1">
                    <a:lumMod val="50000"/>
                    <a:lumOff val="50000"/>
                  </a:schemeClr>
                </a:solidFill>
                <a:latin typeface="Soleto" pitchFamily="34" charset="0"/>
              </a:rPr>
              <a:t>A partir do levantamento dos temas relevantes identificados pelo Estudo da ODP - CE foram desenvolvidas </a:t>
            </a:r>
            <a:r>
              <a:rPr lang="pt-BR" altLang="pt-BR" sz="13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leto" pitchFamily="34" charset="0"/>
              </a:rPr>
              <a:t>trilhas de auditoria </a:t>
            </a:r>
            <a:r>
              <a:rPr lang="pt-BR" altLang="pt-BR" sz="1350" b="0" dirty="0">
                <a:solidFill>
                  <a:schemeClr val="tx1">
                    <a:lumMod val="50000"/>
                    <a:lumOff val="50000"/>
                  </a:schemeClr>
                </a:solidFill>
                <a:latin typeface="Soleto" pitchFamily="34" charset="0"/>
              </a:rPr>
              <a:t>com o objetivo de gerarem alertas na identificação de possíveis desconformidades.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1350" dirty="0">
              <a:solidFill>
                <a:schemeClr val="tx1">
                  <a:lumMod val="50000"/>
                  <a:lumOff val="50000"/>
                </a:schemeClr>
              </a:solidFill>
              <a:latin typeface="Soleto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Soleto" pitchFamily="34" charset="0"/>
              </a:rPr>
              <a:t>As trilhas de auditoria são apuradas pelos auditores de controle interno e tratadas pelos gestores dos órgãos e entidades do Poder Executivo Estadual,</a:t>
            </a:r>
            <a:r>
              <a:rPr lang="pt-BR" altLang="pt-BR" sz="1350" b="0" dirty="0">
                <a:solidFill>
                  <a:schemeClr val="tx1">
                    <a:lumMod val="50000"/>
                    <a:lumOff val="50000"/>
                  </a:schemeClr>
                </a:solidFill>
                <a:latin typeface="Soleto" pitchFamily="34" charset="0"/>
              </a:rPr>
              <a:t> permitindo o saneamento tempestivo e a implantação de melhorias nos controles internos.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1350" b="0" dirty="0">
              <a:solidFill>
                <a:schemeClr val="tx1">
                  <a:lumMod val="50000"/>
                  <a:lumOff val="50000"/>
                </a:schemeClr>
              </a:solidFill>
              <a:latin typeface="Soleto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FF4CE5A-ECDD-CF2E-F311-69DA4907BD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093" y="1393738"/>
            <a:ext cx="420926" cy="297773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BFADFC7-6D01-B260-9275-88158EFAF9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93013"/>
            <a:ext cx="9144000" cy="479566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1C2F3972-0D79-67C7-BB73-163620083B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418" y="912264"/>
            <a:ext cx="4930005" cy="539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23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E68D59DF-EC07-E25F-98BC-AD22FC6A4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8" y="1013022"/>
            <a:ext cx="3950551" cy="249652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BFADFC7-6D01-B260-9275-88158EFAF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" y="6309320"/>
            <a:ext cx="9144000" cy="543420"/>
          </a:xfrm>
          <a:prstGeom prst="rect">
            <a:avLst/>
          </a:prstGeom>
        </p:spPr>
      </p:pic>
      <p:pic>
        <p:nvPicPr>
          <p:cNvPr id="4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3A364675-3A5D-78B0-FD72-FC0DCE279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8264" y="5261"/>
            <a:ext cx="1869407" cy="88222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B9E175E-F55D-B3D6-218E-A40BDF93EDE9}"/>
              </a:ext>
            </a:extLst>
          </p:cNvPr>
          <p:cNvSpPr/>
          <p:nvPr/>
        </p:nvSpPr>
        <p:spPr>
          <a:xfrm>
            <a:off x="179512" y="182705"/>
            <a:ext cx="4027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006600"/>
                </a:solidFill>
                <a:latin typeface="Soleto Black" pitchFamily="34" charset="0"/>
              </a:rPr>
              <a:t>Trilhas automatizadas de auditoria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A4C2685-8C4A-19E8-03CF-90D0774768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7139" y="887489"/>
            <a:ext cx="1586861" cy="5338086"/>
          </a:xfrm>
          <a:prstGeom prst="rect">
            <a:avLst/>
          </a:prstGeom>
        </p:spPr>
      </p:pic>
      <p:pic>
        <p:nvPicPr>
          <p:cNvPr id="72" name="Imagem 71">
            <a:extLst>
              <a:ext uri="{FF2B5EF4-FFF2-40B4-BE49-F238E27FC236}">
                <a16:creationId xmlns:a16="http://schemas.microsoft.com/office/drawing/2014/main" id="{C0559E44-5337-FB29-2AA0-1C0BEFCEEB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160" y="1637108"/>
            <a:ext cx="7080060" cy="4240164"/>
          </a:xfrm>
          <a:prstGeom prst="rect">
            <a:avLst/>
          </a:prstGeom>
        </p:spPr>
      </p:pic>
      <p:sp>
        <p:nvSpPr>
          <p:cNvPr id="73" name="CaixaDeTexto 72">
            <a:extLst>
              <a:ext uri="{FF2B5EF4-FFF2-40B4-BE49-F238E27FC236}">
                <a16:creationId xmlns:a16="http://schemas.microsoft.com/office/drawing/2014/main" id="{66329B7C-431B-D0AC-2E3D-F3976997F59B}"/>
              </a:ext>
            </a:extLst>
          </p:cNvPr>
          <p:cNvSpPr txBox="1"/>
          <p:nvPr/>
        </p:nvSpPr>
        <p:spPr>
          <a:xfrm>
            <a:off x="515522" y="2896116"/>
            <a:ext cx="1550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accent6">
                    <a:lumMod val="50000"/>
                  </a:schemeClr>
                </a:solidFill>
              </a:rPr>
              <a:t>BASE DE DADOS</a:t>
            </a:r>
          </a:p>
          <a:p>
            <a:endParaRPr lang="pt-BR" sz="12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pt-BR" sz="1200" b="1" dirty="0" err="1">
                <a:solidFill>
                  <a:schemeClr val="bg1">
                    <a:lumMod val="50000"/>
                  </a:schemeClr>
                </a:solidFill>
              </a:rPr>
              <a:t>Siafe</a:t>
            </a:r>
            <a:r>
              <a:rPr lang="pt-BR" sz="1200" b="1" dirty="0">
                <a:solidFill>
                  <a:schemeClr val="bg1">
                    <a:lumMod val="50000"/>
                  </a:schemeClr>
                </a:solidFill>
              </a:rPr>
              <a:t>/Sefaz</a:t>
            </a:r>
          </a:p>
        </p:txBody>
      </p:sp>
    </p:spTree>
    <p:extLst>
      <p:ext uri="{BB962C8B-B14F-4D97-AF65-F5344CB8AC3E}">
        <p14:creationId xmlns:p14="http://schemas.microsoft.com/office/powerpoint/2010/main" val="156568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8C7A024-7C4E-39FC-60F0-10C0FB5C40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7000"/>
          </a:blip>
          <a:stretch>
            <a:fillRect/>
          </a:stretch>
        </p:blipFill>
        <p:spPr>
          <a:xfrm>
            <a:off x="7518866" y="882228"/>
            <a:ext cx="1638059" cy="538922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68D59DF-EC07-E25F-98BC-AD22FC6A4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8" y="1013022"/>
            <a:ext cx="3950551" cy="249652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BFADFC7-6D01-B260-9275-88158EFAF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51103"/>
            <a:ext cx="9144000" cy="504177"/>
          </a:xfrm>
          <a:prstGeom prst="rect">
            <a:avLst/>
          </a:prstGeom>
        </p:spPr>
      </p:pic>
      <p:pic>
        <p:nvPicPr>
          <p:cNvPr id="4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3A364675-3A5D-78B0-FD72-FC0DCE279F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4288" y="0"/>
            <a:ext cx="1869407" cy="88222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B9E175E-F55D-B3D6-218E-A40BDF93EDE9}"/>
              </a:ext>
            </a:extLst>
          </p:cNvPr>
          <p:cNvSpPr/>
          <p:nvPr/>
        </p:nvSpPr>
        <p:spPr>
          <a:xfrm>
            <a:off x="258154" y="179016"/>
            <a:ext cx="4027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006600"/>
                </a:solidFill>
                <a:latin typeface="Soleto Black" pitchFamily="34" charset="0"/>
              </a:rPr>
              <a:t>Trilhas automatizadas de auditoria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B3B969E-7E10-8632-BA99-558EA1DAF6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54" y="1627092"/>
            <a:ext cx="6997039" cy="397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695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0F4999B-2B33-B376-3E06-4BAFA3DCA6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2000"/>
          </a:blip>
          <a:stretch>
            <a:fillRect/>
          </a:stretch>
        </p:blipFill>
        <p:spPr>
          <a:xfrm>
            <a:off x="7599954" y="936056"/>
            <a:ext cx="1809000" cy="544527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68D59DF-EC07-E25F-98BC-AD22FC6A4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8" y="936056"/>
            <a:ext cx="3950551" cy="249652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BFADFC7-6D01-B260-9275-88158EFAF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51966"/>
            <a:ext cx="9144000" cy="382955"/>
          </a:xfrm>
          <a:prstGeom prst="rect">
            <a:avLst/>
          </a:prstGeom>
        </p:spPr>
      </p:pic>
      <p:pic>
        <p:nvPicPr>
          <p:cNvPr id="4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3A364675-3A5D-78B0-FD72-FC0DCE279F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9557" y="42692"/>
            <a:ext cx="1869407" cy="88222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B9E175E-F55D-B3D6-218E-A40BDF93EDE9}"/>
              </a:ext>
            </a:extLst>
          </p:cNvPr>
          <p:cNvSpPr/>
          <p:nvPr/>
        </p:nvSpPr>
        <p:spPr>
          <a:xfrm>
            <a:off x="237368" y="168868"/>
            <a:ext cx="4027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006600"/>
                </a:solidFill>
                <a:latin typeface="Soleto Black" pitchFamily="34" charset="0"/>
              </a:rPr>
              <a:t>Trilhas automatizadas de auditoria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48785E1-F8B6-2280-DADC-6849AB359D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368" y="1796011"/>
            <a:ext cx="7355262" cy="397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5634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E68D59DF-EC07-E25F-98BC-AD22FC6A4D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72" y="1089656"/>
            <a:ext cx="5355616" cy="315692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D5C0D6D-6429-613C-6661-7C279C9BA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6788" y="4116992"/>
            <a:ext cx="2324255" cy="143193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BFADFC7-6D01-B260-9275-88158EFAF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" y="6463088"/>
            <a:ext cx="9144000" cy="382955"/>
          </a:xfrm>
          <a:prstGeom prst="rect">
            <a:avLst/>
          </a:prstGeom>
        </p:spPr>
      </p:pic>
      <p:pic>
        <p:nvPicPr>
          <p:cNvPr id="4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3A364675-3A5D-78B0-FD72-FC0DCE279F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1636" y="0"/>
            <a:ext cx="1869407" cy="88222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B9E175E-F55D-B3D6-218E-A40BDF93EDE9}"/>
              </a:ext>
            </a:extLst>
          </p:cNvPr>
          <p:cNvSpPr/>
          <p:nvPr/>
        </p:nvSpPr>
        <p:spPr>
          <a:xfrm>
            <a:off x="124930" y="323517"/>
            <a:ext cx="77539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006600"/>
                </a:solidFill>
                <a:latin typeface="Soleto Black" pitchFamily="34" charset="0"/>
              </a:rPr>
              <a:t>Análise das Contas de Gestão 2024 – Relatório do Controle Interno  -  RCI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53603E4-5747-F615-2CE3-6A072B4F54C4}"/>
              </a:ext>
            </a:extLst>
          </p:cNvPr>
          <p:cNvSpPr/>
          <p:nvPr/>
        </p:nvSpPr>
        <p:spPr>
          <a:xfrm>
            <a:off x="257438" y="2514127"/>
            <a:ext cx="1120140" cy="60785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pt-BR" sz="35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CGE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375279F-FF79-D103-B37C-0C897251B6BD}"/>
              </a:ext>
            </a:extLst>
          </p:cNvPr>
          <p:cNvSpPr/>
          <p:nvPr/>
        </p:nvSpPr>
        <p:spPr>
          <a:xfrm>
            <a:off x="574438" y="4445675"/>
            <a:ext cx="2320925" cy="80791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pt-BR" sz="24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Unidades </a:t>
            </a:r>
          </a:p>
          <a:p>
            <a:pPr algn="ctr"/>
            <a:r>
              <a:rPr lang="pt-BR" sz="24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Auditadas</a:t>
            </a:r>
            <a:endParaRPr lang="pt-BR" sz="24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8" name="Seta: para a Direita 17">
            <a:extLst>
              <a:ext uri="{FF2B5EF4-FFF2-40B4-BE49-F238E27FC236}">
                <a16:creationId xmlns:a16="http://schemas.microsoft.com/office/drawing/2014/main" id="{2E326743-75A3-A8D9-8BAB-A17FE3962D1F}"/>
              </a:ext>
            </a:extLst>
          </p:cNvPr>
          <p:cNvSpPr/>
          <p:nvPr/>
        </p:nvSpPr>
        <p:spPr>
          <a:xfrm>
            <a:off x="2466193" y="4773970"/>
            <a:ext cx="333695" cy="272296"/>
          </a:xfrm>
          <a:prstGeom prst="rightArrow">
            <a:avLst>
              <a:gd name="adj1" fmla="val 34501"/>
              <a:gd name="adj2" fmla="val 5435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sp>
        <p:nvSpPr>
          <p:cNvPr id="19" name="Seta: para a Direita 18">
            <a:extLst>
              <a:ext uri="{FF2B5EF4-FFF2-40B4-BE49-F238E27FC236}">
                <a16:creationId xmlns:a16="http://schemas.microsoft.com/office/drawing/2014/main" id="{FB9A03EA-55FC-2DBD-A47F-59BF85FA1B26}"/>
              </a:ext>
            </a:extLst>
          </p:cNvPr>
          <p:cNvSpPr/>
          <p:nvPr/>
        </p:nvSpPr>
        <p:spPr>
          <a:xfrm>
            <a:off x="1377578" y="2724228"/>
            <a:ext cx="333695" cy="272296"/>
          </a:xfrm>
          <a:prstGeom prst="rightArrow">
            <a:avLst>
              <a:gd name="adj1" fmla="val 34501"/>
              <a:gd name="adj2" fmla="val 5435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595BCCB-D03A-943C-C4C4-98B9663238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4912" y="2099223"/>
            <a:ext cx="6614651" cy="366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29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E68D59DF-EC07-E25F-98BC-AD22FC6A4D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5132" y="391302"/>
            <a:ext cx="4806908" cy="303769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BFADFC7-6D01-B260-9275-88158EFAF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98" y="6463088"/>
            <a:ext cx="9144000" cy="382955"/>
          </a:xfrm>
          <a:prstGeom prst="rect">
            <a:avLst/>
          </a:prstGeom>
        </p:spPr>
      </p:pic>
      <p:pic>
        <p:nvPicPr>
          <p:cNvPr id="4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3A364675-3A5D-78B0-FD72-FC0DCE279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6411" y="57051"/>
            <a:ext cx="1869407" cy="88222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B9E175E-F55D-B3D6-218E-A40BDF93EDE9}"/>
              </a:ext>
            </a:extLst>
          </p:cNvPr>
          <p:cNvSpPr/>
          <p:nvPr/>
        </p:nvSpPr>
        <p:spPr>
          <a:xfrm>
            <a:off x="295121" y="407007"/>
            <a:ext cx="44669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006600"/>
                </a:solidFill>
                <a:latin typeface="Soleto Black" pitchFamily="34" charset="0"/>
              </a:rPr>
              <a:t>Próximos Passos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ED7DA0C6-F1F8-7E0E-5F7F-C5DACE0CD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304565"/>
              </p:ext>
            </p:extLst>
          </p:nvPr>
        </p:nvGraphicFramePr>
        <p:xfrm>
          <a:off x="1260763" y="1251617"/>
          <a:ext cx="6730351" cy="365311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55503">
                  <a:extLst>
                    <a:ext uri="{9D8B030D-6E8A-4147-A177-3AD203B41FA5}">
                      <a16:colId xmlns:a16="http://schemas.microsoft.com/office/drawing/2014/main" val="3081334444"/>
                    </a:ext>
                  </a:extLst>
                </a:gridCol>
                <a:gridCol w="1751762">
                  <a:extLst>
                    <a:ext uri="{9D8B030D-6E8A-4147-A177-3AD203B41FA5}">
                      <a16:colId xmlns:a16="http://schemas.microsoft.com/office/drawing/2014/main" val="1154864312"/>
                    </a:ext>
                  </a:extLst>
                </a:gridCol>
                <a:gridCol w="1823086">
                  <a:extLst>
                    <a:ext uri="{9D8B030D-6E8A-4147-A177-3AD203B41FA5}">
                      <a16:colId xmlns:a16="http://schemas.microsoft.com/office/drawing/2014/main" val="4044864915"/>
                    </a:ext>
                  </a:extLst>
                </a:gridCol>
              </a:tblGrid>
              <a:tr h="4108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</a:rPr>
                        <a:t>CRONOGRAMA DE ATIVIDADES</a:t>
                      </a:r>
                      <a:endParaRPr lang="pt-BR" sz="1400" dirty="0">
                        <a:ln>
                          <a:noFill/>
                        </a:ln>
                        <a:solidFill>
                          <a:schemeClr val="l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pt-BR" sz="14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</a:rPr>
                        <a:t>RESPONSÁVEIS</a:t>
                      </a:r>
                      <a:endParaRPr lang="pt-BR" sz="1400" dirty="0">
                        <a:ln>
                          <a:noFill/>
                        </a:ln>
                        <a:solidFill>
                          <a:schemeClr val="l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</a:rPr>
                        <a:t>PRAZOS</a:t>
                      </a:r>
                      <a:endParaRPr lang="pt-BR" sz="1400" dirty="0">
                        <a:ln>
                          <a:noFill/>
                        </a:ln>
                        <a:solidFill>
                          <a:schemeClr val="l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alpha val="7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108843"/>
                  </a:ext>
                </a:extLst>
              </a:tr>
              <a:tr h="5749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pt-BR" sz="1400" dirty="0"/>
                        <a:t>Envio das informações institucionais e complementares.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tint val="4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pt-BR" sz="1400" dirty="0"/>
                        <a:t>Órgãos e Entidades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tint val="4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pt-BR" sz="1400" dirty="0"/>
                        <a:t> de 31/03 até 18/04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tint val="40000"/>
                        <a:alpha val="7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989517"/>
                  </a:ext>
                </a:extLst>
              </a:tr>
              <a:tr h="8226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pt-BR" sz="1400" dirty="0"/>
                        <a:t>Finalização do RCI e inserção no Ágora – Órgãos e Entidades que não incidiram nas trilhas de auditoria.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tint val="2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pt-BR" sz="1400" dirty="0"/>
                        <a:t>CCONT/CGE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tint val="2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pt-BR" sz="1400" dirty="0"/>
                        <a:t> até 30/05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tint val="20000"/>
                        <a:alpha val="7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448911"/>
                  </a:ext>
                </a:extLst>
              </a:tr>
              <a:tr h="10702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Finalização do RCI e inserção no Ágora – Órgãos e Entidades que incidiram em pelo menos uma das trilhas de auditoria.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tint val="4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pt-BR" sz="1400" dirty="0"/>
                        <a:t>COAUD/CGE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tint val="4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pt-BR" sz="1400" dirty="0"/>
                        <a:t> até 13/06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tint val="40000"/>
                        <a:alpha val="7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089883"/>
                  </a:ext>
                </a:extLst>
              </a:tr>
              <a:tr h="7744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RCI, Parecer e Certificado devidamente assinados no Ágora e prontos para envio.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tint val="2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CGE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tint val="2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 até 19/06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5">
                        <a:tint val="20000"/>
                        <a:alpha val="7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372730"/>
                  </a:ext>
                </a:extLst>
              </a:tr>
            </a:tbl>
          </a:graphicData>
        </a:graphic>
      </p:graphicFrame>
      <p:pic>
        <p:nvPicPr>
          <p:cNvPr id="7" name="Imagem 6">
            <a:extLst>
              <a:ext uri="{FF2B5EF4-FFF2-40B4-BE49-F238E27FC236}">
                <a16:creationId xmlns:a16="http://schemas.microsoft.com/office/drawing/2014/main" id="{A98D40FD-5FC6-293A-5DED-27108E071A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9273" y="5026414"/>
            <a:ext cx="5757063" cy="122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729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3A64472-CB1B-B146-E6BA-B49D9B9153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1000"/>
          </a:blip>
          <a:stretch>
            <a:fillRect/>
          </a:stretch>
        </p:blipFill>
        <p:spPr>
          <a:xfrm>
            <a:off x="6346" y="0"/>
            <a:ext cx="9144000" cy="6858000"/>
          </a:xfrm>
          <a:prstGeom prst="rect">
            <a:avLst/>
          </a:prstGeom>
        </p:spPr>
      </p:pic>
      <p:pic>
        <p:nvPicPr>
          <p:cNvPr id="7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CC85EE89-4C3A-578F-C8FE-D42EFB630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75959"/>
            <a:ext cx="3328236" cy="1574043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15C289AB-6855-6878-A1FE-949AA3DC8646}"/>
              </a:ext>
            </a:extLst>
          </p:cNvPr>
          <p:cNvSpPr/>
          <p:nvPr/>
        </p:nvSpPr>
        <p:spPr>
          <a:xfrm>
            <a:off x="4787504" y="0"/>
            <a:ext cx="4369188" cy="685799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BR" sz="15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     </a:t>
            </a:r>
          </a:p>
          <a:p>
            <a:pPr>
              <a:defRPr/>
            </a:pPr>
            <a:r>
              <a:rPr lang="pt-BR" sz="15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 Célula de Auditoria de Regularidade da CGE/CE</a:t>
            </a:r>
          </a:p>
          <a:p>
            <a:pPr>
              <a:defRPr/>
            </a:pPr>
            <a:endParaRPr lang="pt-BR" sz="15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>
              <a:defRPr/>
            </a:pPr>
            <a:r>
              <a:rPr lang="pt-BR" sz="1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          Bruno Jesus Martins  Lôbo</a:t>
            </a:r>
          </a:p>
          <a:p>
            <a:pPr>
              <a:defRPr/>
            </a:pPr>
            <a:r>
              <a:rPr lang="pt-BR" sz="1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          bruno.martins@cge.ce.gov.br</a:t>
            </a:r>
          </a:p>
          <a:p>
            <a:pPr>
              <a:defRPr/>
            </a:pPr>
            <a:endParaRPr lang="pt-BR" sz="15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>
              <a:defRPr/>
            </a:pPr>
            <a:r>
              <a:rPr lang="pt-BR" sz="1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          Adrienne Fiuza Giampietro</a:t>
            </a:r>
          </a:p>
          <a:p>
            <a:pPr>
              <a:defRPr/>
            </a:pPr>
            <a:r>
              <a:rPr lang="pt-BR" sz="1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          adrienne.fiuza@cge.ce.gov.br</a:t>
            </a:r>
          </a:p>
          <a:p>
            <a:pPr>
              <a:defRPr/>
            </a:pPr>
            <a:r>
              <a:rPr lang="pt-BR" sz="15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      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A932D8B8-8A57-BDBF-6BB8-79E08CDCAA0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00835" y="3205668"/>
            <a:ext cx="278916" cy="278916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A99AA2BA-9C65-E39F-F601-EB9144BF9BA4}"/>
              </a:ext>
            </a:extLst>
          </p:cNvPr>
          <p:cNvGrpSpPr/>
          <p:nvPr/>
        </p:nvGrpSpPr>
        <p:grpSpPr>
          <a:xfrm>
            <a:off x="4943501" y="4972343"/>
            <a:ext cx="270000" cy="270000"/>
            <a:chOff x="4021668" y="1609929"/>
            <a:chExt cx="720000" cy="720000"/>
          </a:xfrm>
        </p:grpSpPr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1AF99661-ABAB-089E-254E-150FA08671FC}"/>
                </a:ext>
              </a:extLst>
            </p:cNvPr>
            <p:cNvSpPr/>
            <p:nvPr/>
          </p:nvSpPr>
          <p:spPr>
            <a:xfrm>
              <a:off x="4021668" y="1609929"/>
              <a:ext cx="720000" cy="720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/>
            </a:p>
          </p:txBody>
        </p:sp>
        <p:pic>
          <p:nvPicPr>
            <p:cNvPr id="20" name="Gráfico 19" descr="Mundo estrutura de tópicos">
              <a:extLst>
                <a:ext uri="{FF2B5EF4-FFF2-40B4-BE49-F238E27FC236}">
                  <a16:creationId xmlns:a16="http://schemas.microsoft.com/office/drawing/2014/main" id="{CA5F4FCE-F2FE-862A-ADF5-D32704494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111668" y="1699929"/>
              <a:ext cx="540000" cy="540000"/>
            </a:xfrm>
            <a:prstGeom prst="rect">
              <a:avLst/>
            </a:prstGeom>
          </p:spPr>
        </p:pic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76FF484F-5681-CED6-DD98-A8604B0792E3}"/>
              </a:ext>
            </a:extLst>
          </p:cNvPr>
          <p:cNvGrpSpPr/>
          <p:nvPr/>
        </p:nvGrpSpPr>
        <p:grpSpPr>
          <a:xfrm>
            <a:off x="4932258" y="4557822"/>
            <a:ext cx="270000" cy="270000"/>
            <a:chOff x="3864820" y="761986"/>
            <a:chExt cx="720000" cy="720000"/>
          </a:xfrm>
        </p:grpSpPr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6B45626A-651C-5C33-5352-C247DC98010E}"/>
                </a:ext>
              </a:extLst>
            </p:cNvPr>
            <p:cNvSpPr/>
            <p:nvPr/>
          </p:nvSpPr>
          <p:spPr>
            <a:xfrm>
              <a:off x="3864820" y="761986"/>
              <a:ext cx="720000" cy="720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/>
            </a:p>
          </p:txBody>
        </p:sp>
        <p:pic>
          <p:nvPicPr>
            <p:cNvPr id="23" name="Gráfico 22" descr="Viva-voz estrutura de tópicos">
              <a:extLst>
                <a:ext uri="{FF2B5EF4-FFF2-40B4-BE49-F238E27FC236}">
                  <a16:creationId xmlns:a16="http://schemas.microsoft.com/office/drawing/2014/main" id="{7A8F00FA-AF76-8F5A-132B-362188FE9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940888" y="848152"/>
              <a:ext cx="540000" cy="540000"/>
            </a:xfrm>
            <a:prstGeom prst="rect">
              <a:avLst/>
            </a:prstGeom>
          </p:spPr>
        </p:pic>
      </p:grp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0C96799-DE5D-B4FD-C471-1EB0C5700558}"/>
              </a:ext>
            </a:extLst>
          </p:cNvPr>
          <p:cNvSpPr txBox="1"/>
          <p:nvPr/>
        </p:nvSpPr>
        <p:spPr>
          <a:xfrm>
            <a:off x="5209139" y="4967781"/>
            <a:ext cx="1356164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CGE.CE.GOV.BR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F0E59A2-4EEA-77C1-5F18-6AEF95A82385}"/>
              </a:ext>
            </a:extLst>
          </p:cNvPr>
          <p:cNvSpPr txBox="1"/>
          <p:nvPr/>
        </p:nvSpPr>
        <p:spPr>
          <a:xfrm>
            <a:off x="5209139" y="4545993"/>
            <a:ext cx="141073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(85) 3101 3484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18BA5EB3-48BF-82BE-E6AB-738BE323FD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2249" y="124972"/>
            <a:ext cx="2688569" cy="208151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8D02BCD-8C47-BED3-63D7-E03050330910}"/>
              </a:ext>
            </a:extLst>
          </p:cNvPr>
          <p:cNvSpPr txBox="1"/>
          <p:nvPr/>
        </p:nvSpPr>
        <p:spPr>
          <a:xfrm>
            <a:off x="4900835" y="2055684"/>
            <a:ext cx="4597749" cy="357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725" b="1" dirty="0">
                <a:solidFill>
                  <a:schemeClr val="bg1">
                    <a:lumMod val="50000"/>
                  </a:schemeClr>
                </a:solidFill>
              </a:rPr>
              <a:t>Coordenadoria de Auditoria Interna - COAUD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85A3DC4-56D8-CEB2-D9B1-F6D7ABBC677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00835" y="3842970"/>
            <a:ext cx="278916" cy="27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390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3">
            <a:extLst>
              <a:ext uri="{FF2B5EF4-FFF2-40B4-BE49-F238E27FC236}">
                <a16:creationId xmlns:a16="http://schemas.microsoft.com/office/drawing/2014/main" id="{27B6AD51-B4A0-6785-6F3C-8C5886EB53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92150"/>
            <a:ext cx="6877050" cy="0"/>
          </a:xfrm>
          <a:prstGeom prst="line">
            <a:avLst/>
          </a:prstGeom>
          <a:noFill/>
          <a:ln w="158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100" name="Picture 4" descr="Controladoria e Ouvidoria Geral do Estado H">
            <a:extLst>
              <a:ext uri="{FF2B5EF4-FFF2-40B4-BE49-F238E27FC236}">
                <a16:creationId xmlns:a16="http://schemas.microsoft.com/office/drawing/2014/main" id="{F7A1979C-FFD6-B417-1208-82F08636E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260350"/>
            <a:ext cx="1982788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D801FBE-C4A2-B035-6598-4CCD99268511}"/>
              </a:ext>
            </a:extLst>
          </p:cNvPr>
          <p:cNvSpPr txBox="1"/>
          <p:nvPr/>
        </p:nvSpPr>
        <p:spPr>
          <a:xfrm>
            <a:off x="395288" y="185738"/>
            <a:ext cx="67691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EQUIPE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35943B6-9E55-8BBE-8654-078AADD56E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7317342"/>
              </p:ext>
            </p:extLst>
          </p:nvPr>
        </p:nvGraphicFramePr>
        <p:xfrm>
          <a:off x="251520" y="1273175"/>
          <a:ext cx="8236205" cy="3240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Imagem 1">
            <a:extLst>
              <a:ext uri="{FF2B5EF4-FFF2-40B4-BE49-F238E27FC236}">
                <a16:creationId xmlns:a16="http://schemas.microsoft.com/office/drawing/2014/main" id="{3FE48AE4-EA02-D71E-1F22-8BEAFDE76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69050"/>
            <a:ext cx="91440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2CA4C5E-9392-00C8-1A26-C622C2CCBD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270305">
            <a:off x="6298257" y="1879752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468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m 1">
            <a:extLst>
              <a:ext uri="{FF2B5EF4-FFF2-40B4-BE49-F238E27FC236}">
                <a16:creationId xmlns:a16="http://schemas.microsoft.com/office/drawing/2014/main" id="{2A923F97-4940-8F27-F230-4D96A16F2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0"/>
            <a:ext cx="9207501" cy="689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 descr="Controladoria e Ouvidoria Geral do Estado H">
            <a:extLst>
              <a:ext uri="{FF2B5EF4-FFF2-40B4-BE49-F238E27FC236}">
                <a16:creationId xmlns:a16="http://schemas.microsoft.com/office/drawing/2014/main" id="{49C13824-E18E-0066-1F4D-6EFF6BE92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933825"/>
            <a:ext cx="4398962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8160e33-5497-4f3b-9e92-92dffb8a7f5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CDEBE7311E7F4F899B73FA3219FCCD" ma:contentTypeVersion="6" ma:contentTypeDescription="Create a new document." ma:contentTypeScope="" ma:versionID="d310bf1acfa9b1daf6a9d1645d227e19">
  <xsd:schema xmlns:xsd="http://www.w3.org/2001/XMLSchema" xmlns:xs="http://www.w3.org/2001/XMLSchema" xmlns:p="http://schemas.microsoft.com/office/2006/metadata/properties" xmlns:ns3="8d0f5291-fc6b-4c08-bc3f-01105541eda2" xmlns:ns4="f8160e33-5497-4f3b-9e92-92dffb8a7f51" targetNamespace="http://schemas.microsoft.com/office/2006/metadata/properties" ma:root="true" ma:fieldsID="848b50714b61e201944fb63b1306d7cc" ns3:_="" ns4:_="">
    <xsd:import namespace="8d0f5291-fc6b-4c08-bc3f-01105541eda2"/>
    <xsd:import namespace="f8160e33-5497-4f3b-9e92-92dffb8a7f5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0f5291-fc6b-4c08-bc3f-01105541eda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160e33-5497-4f3b-9e92-92dffb8a7f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BC9854-DA96-4D6D-A4BA-79EFD39165F2}">
  <ds:schemaRefs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f8160e33-5497-4f3b-9e92-92dffb8a7f51"/>
    <ds:schemaRef ds:uri="http://purl.org/dc/dcmitype/"/>
    <ds:schemaRef ds:uri="8d0f5291-fc6b-4c08-bc3f-01105541eda2"/>
    <ds:schemaRef ds:uri="http://purl.org/dc/terms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F433F5D-A285-4C12-A68B-42E3278E28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5FBC38-B6EF-49FA-8BDD-AB79AEA068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0f5291-fc6b-4c08-bc3f-01105541eda2"/>
    <ds:schemaRef ds:uri="f8160e33-5497-4f3b-9e92-92dffb8a7f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5220</TotalTime>
  <Words>735</Words>
  <Application>Microsoft Office PowerPoint</Application>
  <PresentationFormat>Apresentação na tela (4:3)</PresentationFormat>
  <Paragraphs>110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21</vt:i4>
      </vt:variant>
    </vt:vector>
  </HeadingPairs>
  <TitlesOfParts>
    <vt:vector size="32" baseType="lpstr">
      <vt:lpstr>Arial</vt:lpstr>
      <vt:lpstr>Calibri</vt:lpstr>
      <vt:lpstr>Calibri Light</vt:lpstr>
      <vt:lpstr>Kanit</vt:lpstr>
      <vt:lpstr>Open Sans Bold</vt:lpstr>
      <vt:lpstr>Open Sans Extra Bold</vt:lpstr>
      <vt:lpstr>Soleto</vt:lpstr>
      <vt:lpstr>Soleto Black</vt:lpstr>
      <vt:lpstr>Wingdings</vt:lpstr>
      <vt:lpstr>Tema do Office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maria.josiene</dc:creator>
  <cp:lastModifiedBy>Italo José Brígido Coelho</cp:lastModifiedBy>
  <cp:revision>611</cp:revision>
  <dcterms:created xsi:type="dcterms:W3CDTF">2016-05-05T18:29:00Z</dcterms:created>
  <dcterms:modified xsi:type="dcterms:W3CDTF">2025-02-26T20:02:43Z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0x01010032CDEBE7311E7F4F899B73FA3219FCCD</vt:lpwstr>
  </property>
</Properties>
</file>