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84" r:id="rId5"/>
    <p:sldId id="285" r:id="rId6"/>
    <p:sldId id="286" r:id="rId7"/>
    <p:sldId id="282" r:id="rId8"/>
    <p:sldId id="277" r:id="rId9"/>
    <p:sldId id="287" r:id="rId10"/>
    <p:sldId id="26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F7405-C787-50A7-62F6-F633A073108B}" v="44" dt="2023-06-26T19:30:08.545"/>
    <p1510:client id="{3014D501-A110-214A-ABAA-4B2B4D2FC347}" v="18" dt="2023-06-13T16:32:03.008"/>
    <p1510:client id="{C6919CA5-794C-AE45-BED2-CAC226DAFE06}" v="10" dt="2023-06-13T16:34:32.404"/>
    <p1510:client id="{D6084F1C-E7DF-834B-87ED-E81B8C6E1D2B}" v="9" dt="2023-06-13T16:36:50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6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5614-CFA9-0848-A521-97DB50DCDEB4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E7BB-C792-E440-8129-F3C5DBBDB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0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E7BB-C792-E440-8129-F3C5DBBDB3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8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0385DE-0CA1-9472-4981-88B05A0C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25" y="-23784"/>
            <a:ext cx="12271596" cy="690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CF81-2A0F-0556-2B2E-774FD6EEB69A}"/>
              </a:ext>
            </a:extLst>
          </p:cNvPr>
          <p:cNvSpPr txBox="1"/>
          <p:nvPr/>
        </p:nvSpPr>
        <p:spPr>
          <a:xfrm>
            <a:off x="7551506" y="2640350"/>
            <a:ext cx="4720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cs typeface="Kanit" pitchFamily="2" charset="-34"/>
              </a:rPr>
              <a:t>CGE Compartilha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C7F221-9B73-8796-214B-E0F762EA5BB0}"/>
              </a:ext>
            </a:extLst>
          </p:cNvPr>
          <p:cNvSpPr txBox="1"/>
          <p:nvPr/>
        </p:nvSpPr>
        <p:spPr>
          <a:xfrm>
            <a:off x="7119989" y="4107389"/>
            <a:ext cx="5193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Tema: Sistema de Correição do Poder Executivo: uma abordagem preventiva.</a:t>
            </a:r>
          </a:p>
        </p:txBody>
      </p:sp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77B9ECB-ACC0-569F-AE22-0E062654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028717"/>
            <a:ext cx="4387516" cy="20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46" y="-35351"/>
            <a:ext cx="12317691" cy="6928701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63" y="3221848"/>
            <a:ext cx="4437648" cy="20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628" y="-4368"/>
            <a:ext cx="2492543" cy="1176304"/>
          </a:xfrm>
          <a:prstGeom prst="rect">
            <a:avLst/>
          </a:prstGeom>
        </p:spPr>
      </p:pic>
      <p:grpSp>
        <p:nvGrpSpPr>
          <p:cNvPr id="7" name="Group 13">
            <a:extLst>
              <a:ext uri="{FF2B5EF4-FFF2-40B4-BE49-F238E27FC236}">
                <a16:creationId xmlns:a16="http://schemas.microsoft.com/office/drawing/2014/main" id="{79A381C0-1664-1C14-12E0-E2875FDFA499}"/>
              </a:ext>
            </a:extLst>
          </p:cNvPr>
          <p:cNvGrpSpPr>
            <a:grpSpLocks/>
          </p:cNvGrpSpPr>
          <p:nvPr/>
        </p:nvGrpSpPr>
        <p:grpSpPr bwMode="auto">
          <a:xfrm>
            <a:off x="7746634" y="1628225"/>
            <a:ext cx="2904152" cy="1724865"/>
            <a:chOff x="2154" y="1071"/>
            <a:chExt cx="1216" cy="1054"/>
          </a:xfrm>
          <a:solidFill>
            <a:schemeClr val="accent1">
              <a:lumMod val="50000"/>
            </a:schemeClr>
          </a:solidFill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8E179FE5-16ED-9529-0CCD-ACA42D57D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071"/>
              <a:ext cx="1216" cy="1054"/>
            </a:xfrm>
            <a:custGeom>
              <a:avLst/>
              <a:gdLst>
                <a:gd name="T0" fmla="*/ 0 w 1591200"/>
                <a:gd name="T1" fmla="*/ 0 h 1685925"/>
                <a:gd name="T2" fmla="*/ 1 w 1591200"/>
                <a:gd name="T3" fmla="*/ 0 h 1685925"/>
                <a:gd name="T4" fmla="*/ 1 w 1591200"/>
                <a:gd name="T5" fmla="*/ 0 h 1685925"/>
                <a:gd name="T6" fmla="*/ 1 w 1591200"/>
                <a:gd name="T7" fmla="*/ 1 h 1685925"/>
                <a:gd name="T8" fmla="*/ 1 w 1591200"/>
                <a:gd name="T9" fmla="*/ 1 h 1685925"/>
                <a:gd name="T10" fmla="*/ 0 w 1591200"/>
                <a:gd name="T11" fmla="*/ 1 h 1685925"/>
                <a:gd name="T12" fmla="*/ 0 w 1591200"/>
                <a:gd name="T13" fmla="*/ 1 h 1685925"/>
                <a:gd name="T14" fmla="*/ 0 w 1591200"/>
                <a:gd name="T15" fmla="*/ 0 h 1685925"/>
                <a:gd name="T16" fmla="*/ 0 w 1591200"/>
                <a:gd name="T17" fmla="*/ 0 h 1685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91200" h="1685925">
                  <a:moveTo>
                    <a:pt x="265205" y="0"/>
                  </a:moveTo>
                  <a:lnTo>
                    <a:pt x="1325995" y="0"/>
                  </a:lnTo>
                  <a:cubicBezTo>
                    <a:pt x="1472464" y="0"/>
                    <a:pt x="1591200" y="118736"/>
                    <a:pt x="1591200" y="265205"/>
                  </a:cubicBezTo>
                  <a:lnTo>
                    <a:pt x="1591200" y="1685925"/>
                  </a:lnTo>
                  <a:lnTo>
                    <a:pt x="0" y="1685925"/>
                  </a:lnTo>
                  <a:lnTo>
                    <a:pt x="0" y="265205"/>
                  </a:lnTo>
                  <a:cubicBezTo>
                    <a:pt x="0" y="118736"/>
                    <a:pt x="118736" y="0"/>
                    <a:pt x="26520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0DC4767B-B69F-0802-0735-10D7ACD12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1341"/>
              <a:ext cx="960" cy="47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pt-BR" sz="4400" b="1" dirty="0">
                  <a:solidFill>
                    <a:srgbClr val="F2F2F2"/>
                  </a:solidFill>
                  <a:latin typeface="Montserrat" panose="00000500000000000000" pitchFamily="2" charset="0"/>
                </a:rPr>
                <a:t>RNPI</a:t>
              </a:r>
            </a:p>
          </p:txBody>
        </p:sp>
      </p:grpSp>
      <p:sp>
        <p:nvSpPr>
          <p:cNvPr id="16" name="Text Box 19">
            <a:extLst>
              <a:ext uri="{FF2B5EF4-FFF2-40B4-BE49-F238E27FC236}">
                <a16:creationId xmlns:a16="http://schemas.microsoft.com/office/drawing/2014/main" id="{7989898A-441D-9A84-0983-CA5CA45D3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885" y="3630291"/>
            <a:ext cx="2961650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200" b="1" dirty="0">
                <a:solidFill>
                  <a:srgbClr val="1F497D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REDE NACIONAL DE PROMOÇÃO A INTEGRIDADE PRIVADA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CAAF83A-1F95-4508-210E-E304AE035175}"/>
              </a:ext>
            </a:extLst>
          </p:cNvPr>
          <p:cNvSpPr/>
          <p:nvPr/>
        </p:nvSpPr>
        <p:spPr>
          <a:xfrm>
            <a:off x="1801510" y="169218"/>
            <a:ext cx="7325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Montserrat" panose="00000500000000000000" pitchFamily="2" charset="0"/>
              </a:rPr>
              <a:t>INSTRUMENTOS CORRECIONAIS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F344EAF3-32FF-8499-D0EC-60B06BC03AE6}"/>
              </a:ext>
            </a:extLst>
          </p:cNvPr>
          <p:cNvGrpSpPr>
            <a:grpSpLocks/>
          </p:cNvGrpSpPr>
          <p:nvPr/>
        </p:nvGrpSpPr>
        <p:grpSpPr bwMode="auto">
          <a:xfrm>
            <a:off x="1017402" y="1628225"/>
            <a:ext cx="2961648" cy="1716523"/>
            <a:chOff x="1474" y="907"/>
            <a:chExt cx="1132" cy="1054"/>
          </a:xfrm>
          <a:solidFill>
            <a:schemeClr val="accent1">
              <a:lumMod val="50000"/>
            </a:schemeClr>
          </a:solidFill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F283623-A659-CB07-8A1F-5DD3EF0A5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907"/>
              <a:ext cx="1132" cy="105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47500 0 0"/>
                <a:gd name="G8" fmla="+- 47500 0 0"/>
                <a:gd name="G9" fmla="+- 3057 0 0"/>
                <a:gd name="G10" fmla="+- 53199 0 0"/>
                <a:gd name="G11" fmla="+- 1 0 0"/>
                <a:gd name="G12" fmla="+- 1 0 0"/>
                <a:gd name="T0" fmla="*/ 265205 w 1591200"/>
                <a:gd name="T1" fmla="*/ 0 h 1685925"/>
                <a:gd name="T2" fmla="*/ 1325995 w 1591200"/>
                <a:gd name="T3" fmla="*/ 0 h 1685925"/>
                <a:gd name="T4" fmla="*/ 1591200 w 1591200"/>
                <a:gd name="T5" fmla="*/ 265205 h 1685925"/>
                <a:gd name="T6" fmla="*/ 1591200 w 1591200"/>
                <a:gd name="T7" fmla="*/ 1685925 h 1685925"/>
                <a:gd name="T8" fmla="*/ 1591200 w 1591200"/>
                <a:gd name="T9" fmla="*/ 1685925 h 1685925"/>
                <a:gd name="T10" fmla="*/ 0 w 1591200"/>
                <a:gd name="T11" fmla="*/ 1685925 h 1685925"/>
                <a:gd name="T12" fmla="*/ 0 w 1591200"/>
                <a:gd name="T13" fmla="*/ 1685925 h 1685925"/>
                <a:gd name="T14" fmla="*/ 0 w 1591200"/>
                <a:gd name="T15" fmla="*/ 265205 h 1685925"/>
                <a:gd name="T16" fmla="*/ 265205 w 1591200"/>
                <a:gd name="T17" fmla="*/ 0 h 1685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1200" h="1685925">
                  <a:moveTo>
                    <a:pt x="265205" y="0"/>
                  </a:moveTo>
                  <a:lnTo>
                    <a:pt x="1325995" y="0"/>
                  </a:lnTo>
                  <a:cubicBezTo>
                    <a:pt x="1472464" y="0"/>
                    <a:pt x="1591200" y="118736"/>
                    <a:pt x="1591200" y="265205"/>
                  </a:cubicBezTo>
                  <a:lnTo>
                    <a:pt x="1591200" y="1685925"/>
                  </a:lnTo>
                  <a:lnTo>
                    <a:pt x="0" y="1685925"/>
                  </a:lnTo>
                  <a:lnTo>
                    <a:pt x="0" y="265205"/>
                  </a:lnTo>
                  <a:cubicBezTo>
                    <a:pt x="0" y="118736"/>
                    <a:pt x="118736" y="0"/>
                    <a:pt x="26520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E211F5-FC5C-BDC8-5A5F-0BD8F577C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" y="1255"/>
              <a:ext cx="893" cy="48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altLang="pt-BR" sz="4400" b="1" dirty="0">
                  <a:solidFill>
                    <a:srgbClr val="F2F2F2"/>
                  </a:solidFill>
                  <a:latin typeface="Montserrat" panose="020B0604020202020204" pitchFamily="2" charset="0"/>
                  <a:ea typeface="+mn-ea"/>
                </a:rPr>
                <a:t>TAC</a:t>
              </a:r>
            </a:p>
          </p:txBody>
        </p:sp>
      </p:grpSp>
      <p:sp>
        <p:nvSpPr>
          <p:cNvPr id="21" name="Text Box 19">
            <a:extLst>
              <a:ext uri="{FF2B5EF4-FFF2-40B4-BE49-F238E27FC236}">
                <a16:creationId xmlns:a16="http://schemas.microsoft.com/office/drawing/2014/main" id="{3BC42E23-23A2-F510-CF01-6CFA7CC4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742" y="3633804"/>
            <a:ext cx="2273886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200" b="1" dirty="0">
                <a:solidFill>
                  <a:srgbClr val="1F497D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TERMO DE AJUSTE DE CONDUTA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910A490E-32A2-3B3A-FF5D-E118C185F0F8}"/>
              </a:ext>
            </a:extLst>
          </p:cNvPr>
          <p:cNvGrpSpPr>
            <a:grpSpLocks/>
          </p:cNvGrpSpPr>
          <p:nvPr/>
        </p:nvGrpSpPr>
        <p:grpSpPr bwMode="auto">
          <a:xfrm>
            <a:off x="4382018" y="1652716"/>
            <a:ext cx="2961648" cy="1716523"/>
            <a:chOff x="1474" y="907"/>
            <a:chExt cx="1132" cy="1054"/>
          </a:xfrm>
          <a:solidFill>
            <a:schemeClr val="accent1">
              <a:lumMod val="50000"/>
            </a:schemeClr>
          </a:solidFill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39F4E8AC-FD4A-63EB-3DEE-CEB57F550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907"/>
              <a:ext cx="1132" cy="105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47500 0 0"/>
                <a:gd name="G8" fmla="+- 47500 0 0"/>
                <a:gd name="G9" fmla="+- 3057 0 0"/>
                <a:gd name="G10" fmla="+- 53199 0 0"/>
                <a:gd name="G11" fmla="+- 1 0 0"/>
                <a:gd name="G12" fmla="+- 1 0 0"/>
                <a:gd name="T0" fmla="*/ 265205 w 1591200"/>
                <a:gd name="T1" fmla="*/ 0 h 1685925"/>
                <a:gd name="T2" fmla="*/ 1325995 w 1591200"/>
                <a:gd name="T3" fmla="*/ 0 h 1685925"/>
                <a:gd name="T4" fmla="*/ 1591200 w 1591200"/>
                <a:gd name="T5" fmla="*/ 265205 h 1685925"/>
                <a:gd name="T6" fmla="*/ 1591200 w 1591200"/>
                <a:gd name="T7" fmla="*/ 1685925 h 1685925"/>
                <a:gd name="T8" fmla="*/ 1591200 w 1591200"/>
                <a:gd name="T9" fmla="*/ 1685925 h 1685925"/>
                <a:gd name="T10" fmla="*/ 0 w 1591200"/>
                <a:gd name="T11" fmla="*/ 1685925 h 1685925"/>
                <a:gd name="T12" fmla="*/ 0 w 1591200"/>
                <a:gd name="T13" fmla="*/ 1685925 h 1685925"/>
                <a:gd name="T14" fmla="*/ 0 w 1591200"/>
                <a:gd name="T15" fmla="*/ 265205 h 1685925"/>
                <a:gd name="T16" fmla="*/ 265205 w 1591200"/>
                <a:gd name="T17" fmla="*/ 0 h 1685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1200" h="1685925">
                  <a:moveTo>
                    <a:pt x="265205" y="0"/>
                  </a:moveTo>
                  <a:lnTo>
                    <a:pt x="1325995" y="0"/>
                  </a:lnTo>
                  <a:cubicBezTo>
                    <a:pt x="1472464" y="0"/>
                    <a:pt x="1591200" y="118736"/>
                    <a:pt x="1591200" y="265205"/>
                  </a:cubicBezTo>
                  <a:lnTo>
                    <a:pt x="1591200" y="1685925"/>
                  </a:lnTo>
                  <a:lnTo>
                    <a:pt x="0" y="1685925"/>
                  </a:lnTo>
                  <a:lnTo>
                    <a:pt x="0" y="265205"/>
                  </a:lnTo>
                  <a:cubicBezTo>
                    <a:pt x="0" y="118736"/>
                    <a:pt x="118736" y="0"/>
                    <a:pt x="26520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5B9F5606-27E9-302C-2823-EBB515E1F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" y="1255"/>
              <a:ext cx="893" cy="48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altLang="pt-BR" sz="4400" b="1" dirty="0">
                  <a:solidFill>
                    <a:srgbClr val="F2F2F2"/>
                  </a:solidFill>
                  <a:latin typeface="Montserrat" panose="020B0604020202020204" pitchFamily="2" charset="0"/>
                  <a:ea typeface="+mn-ea"/>
                </a:rPr>
                <a:t>LINDB</a:t>
              </a:r>
            </a:p>
          </p:txBody>
        </p:sp>
      </p:grpSp>
      <p:sp>
        <p:nvSpPr>
          <p:cNvPr id="8" name="Text Box 19">
            <a:extLst>
              <a:ext uri="{FF2B5EF4-FFF2-40B4-BE49-F238E27FC236}">
                <a16:creationId xmlns:a16="http://schemas.microsoft.com/office/drawing/2014/main" id="{89B16A75-D346-4F47-4592-4073325D3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485" y="3633804"/>
            <a:ext cx="2861632" cy="17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200" b="1" dirty="0">
                <a:solidFill>
                  <a:srgbClr val="1F497D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LEI DE INTRODUÇÃO ÀS NORMAS DO DIREITO BRASILEIRO</a:t>
            </a:r>
          </a:p>
        </p:txBody>
      </p:sp>
    </p:spTree>
    <p:extLst>
      <p:ext uri="{BB962C8B-B14F-4D97-AF65-F5344CB8AC3E}">
        <p14:creationId xmlns:p14="http://schemas.microsoft.com/office/powerpoint/2010/main" val="383990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636997" y="187668"/>
            <a:ext cx="9195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200" b="1" dirty="0">
                <a:latin typeface="Montserrat" panose="00000500000000000000" pitchFamily="2" charset="0"/>
              </a:rPr>
              <a:t>Termo de Ajuste de Conduta</a:t>
            </a:r>
            <a:endParaRPr lang="pt-BR" sz="3200" b="1" dirty="0">
              <a:solidFill>
                <a:srgbClr val="2D704F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806" y="0"/>
            <a:ext cx="2492543" cy="11763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46E86E9-4102-21CB-8614-1A2BBFA9DA59}"/>
              </a:ext>
            </a:extLst>
          </p:cNvPr>
          <p:cNvSpPr txBox="1"/>
          <p:nvPr/>
        </p:nvSpPr>
        <p:spPr>
          <a:xfrm>
            <a:off x="820219" y="1553340"/>
            <a:ext cx="1055156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Art. 2°</a:t>
            </a:r>
            <a:r>
              <a:rPr lang="pt-BR" altLang="pt-BR" sz="2800" b="0" dirty="0">
                <a:latin typeface="Montserrat" panose="00000500000000000000" pitchFamily="2" charset="0"/>
                <a:cs typeface="Arial" panose="020B0604020202020204" pitchFamily="34" charset="0"/>
              </a:rPr>
              <a:t>. Os órgãos e as entidades do Poder Executivo poderão celebrar, </a:t>
            </a: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nos casos de infrações disciplinar de menor potencial ofensivo</a:t>
            </a:r>
            <a:r>
              <a:rPr lang="pt-BR" altLang="pt-BR" sz="2800" b="0" dirty="0">
                <a:latin typeface="Montserrat" panose="00000500000000000000" pitchFamily="2" charset="0"/>
                <a:cs typeface="Arial" panose="020B0604020202020204" pitchFamily="34" charset="0"/>
              </a:rPr>
              <a:t>, Termo de Ajustamento de Conduta – TAC, desde que atendidos os requisitos previstos nesta Lei.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Parágrafo único. </a:t>
            </a:r>
            <a:r>
              <a:rPr lang="pt-BR" altLang="pt-BR" sz="2800" b="0" dirty="0">
                <a:latin typeface="Montserrat" panose="00000500000000000000" pitchFamily="2" charset="0"/>
                <a:cs typeface="Arial" panose="020B0604020202020204" pitchFamily="34" charset="0"/>
              </a:rPr>
              <a:t>Considera-se </a:t>
            </a: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infração de menor potencial ofensivo a conduta punível com </a:t>
            </a:r>
            <a:r>
              <a:rPr lang="pt-BR" altLang="pt-BR" sz="2800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repreensão ou suspensão</a:t>
            </a:r>
            <a:r>
              <a:rPr lang="pt-BR" altLang="pt-BR" sz="2800" b="0" dirty="0">
                <a:latin typeface="Montserrat" panose="00000500000000000000" pitchFamily="2" charset="0"/>
                <a:cs typeface="Arial" panose="020B0604020202020204" pitchFamily="34" charset="0"/>
              </a:rPr>
              <a:t>, nos termos do art. 196 da Lei Estadual n°9.826, de 14 de maio de 1974</a:t>
            </a:r>
            <a:endParaRPr lang="pt-BR" altLang="pt-BR" sz="2800" b="0" dirty="0">
              <a:latin typeface="Montserrat" panose="00000500000000000000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Lei 17.936 de 01 março de 2022</a:t>
            </a:r>
            <a:endParaRPr lang="pt-BR" altLang="pt-BR" sz="2800" b="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pt-BR" altLang="pt-BR" sz="2800" dirty="0">
              <a:solidFill>
                <a:schemeClr val="tx2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52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534255" y="146976"/>
            <a:ext cx="91953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000" b="1" dirty="0">
                <a:latin typeface="Montserrat" panose="00000500000000000000" pitchFamily="2" charset="0"/>
              </a:rPr>
              <a:t>Termo de Ajuste de Conduta: requisitos </a:t>
            </a:r>
            <a:endParaRPr lang="pt-BR" sz="3000" b="1" dirty="0">
              <a:solidFill>
                <a:srgbClr val="2D704F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627" y="-164177"/>
            <a:ext cx="2492543" cy="11763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46E86E9-4102-21CB-8614-1A2BBFA9DA59}"/>
              </a:ext>
            </a:extLst>
          </p:cNvPr>
          <p:cNvSpPr txBox="1"/>
          <p:nvPr/>
        </p:nvSpPr>
        <p:spPr>
          <a:xfrm>
            <a:off x="613024" y="1465554"/>
            <a:ext cx="109659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Art. 5.º Não poderá ser celebrado TAC nas hipóteses em que haja indício de: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I – </a:t>
            </a:r>
            <a:r>
              <a:rPr lang="pt-BR" altLang="pt-BR" sz="2800" b="1" dirty="0">
                <a:solidFill>
                  <a:srgbClr val="FF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prejuízo ao erário;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II – </a:t>
            </a:r>
            <a:r>
              <a:rPr lang="pt-BR" altLang="pt-BR" sz="2800" b="1" dirty="0">
                <a:solidFill>
                  <a:srgbClr val="FF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crime ou improbidade administrativa</a:t>
            </a: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III – </a:t>
            </a:r>
            <a:r>
              <a:rPr lang="pt-BR" altLang="pt-BR" sz="2800" b="1" dirty="0">
                <a:solidFill>
                  <a:srgbClr val="FF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prática de atos ilícitos previstos no art. 5.º, incisos I a V, da Lei Federal n.º 12.846, de 1.º de agosto de 2013;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Lei 17.936 de 01 março de 2022</a:t>
            </a:r>
            <a:endParaRPr lang="pt-BR" altLang="pt-BR" sz="2800" dirty="0">
              <a:solidFill>
                <a:schemeClr val="tx2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33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534255" y="7066"/>
            <a:ext cx="91953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000" b="1" dirty="0">
                <a:latin typeface="Montserrat" panose="00000500000000000000" pitchFamily="2" charset="0"/>
              </a:rPr>
              <a:t>Termo de Ajuste de Conduta: requisitos </a:t>
            </a:r>
            <a:endParaRPr lang="pt-BR" sz="3000" b="1" dirty="0">
              <a:solidFill>
                <a:srgbClr val="2D704F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457" y="-164177"/>
            <a:ext cx="2492543" cy="11763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46E86E9-4102-21CB-8614-1A2BBFA9DA59}"/>
              </a:ext>
            </a:extLst>
          </p:cNvPr>
          <p:cNvSpPr txBox="1"/>
          <p:nvPr/>
        </p:nvSpPr>
        <p:spPr>
          <a:xfrm>
            <a:off x="688368" y="1163371"/>
            <a:ext cx="108906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§ 1.º Também não será firmado TAC com o agente público que, </a:t>
            </a:r>
            <a:r>
              <a:rPr lang="pt-BR" altLang="pt-BR" sz="2800" b="1" dirty="0">
                <a:solidFill>
                  <a:srgbClr val="FF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nos últimos 2 (dois) anos, tenha firmado TAC ou possua registro válido de penalidade disciplinar </a:t>
            </a: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em seus assentamentos funcionais.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§ 2.º Também não poderá ser firmado TAC caso existam elementos no sentido da comprovação da prática de: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I – </a:t>
            </a:r>
            <a:r>
              <a:rPr lang="pt-BR" altLang="pt-BR" sz="2800" b="1" dirty="0">
                <a:solidFill>
                  <a:srgbClr val="FF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assédio moral ou assédio sexual </a:t>
            </a: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contra servidor público civil;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II – ofensa </a:t>
            </a:r>
            <a:r>
              <a:rPr lang="pt-BR" altLang="pt-BR" sz="2800" b="1" dirty="0">
                <a:solidFill>
                  <a:srgbClr val="FF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física ou moral </a:t>
            </a: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em serviço contra servidor, usuário de serviço público ou terceiro.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Lei 17.936 de 01 março de 2022</a:t>
            </a:r>
            <a:endParaRPr lang="pt-BR" altLang="pt-BR" sz="2800" dirty="0">
              <a:solidFill>
                <a:schemeClr val="tx2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29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534255" y="7066"/>
            <a:ext cx="91953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000" b="1" dirty="0">
                <a:latin typeface="Montserrat" panose="00000500000000000000" pitchFamily="2" charset="0"/>
              </a:rPr>
              <a:t>Termo de Ajuste de Conduta: requisitos </a:t>
            </a:r>
            <a:endParaRPr lang="pt-BR" sz="3000" b="1" dirty="0">
              <a:solidFill>
                <a:srgbClr val="2D704F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457" y="-164177"/>
            <a:ext cx="2492543" cy="11763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46E86E9-4102-21CB-8614-1A2BBFA9DA59}"/>
              </a:ext>
            </a:extLst>
          </p:cNvPr>
          <p:cNvSpPr txBox="1"/>
          <p:nvPr/>
        </p:nvSpPr>
        <p:spPr>
          <a:xfrm>
            <a:off x="760288" y="906628"/>
            <a:ext cx="108700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Art. 7.º O TAC deverá conter:</a:t>
            </a:r>
          </a:p>
          <a:p>
            <a:pPr algn="just"/>
            <a:endParaRPr lang="pt-BR" sz="28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I – a qualificação do agente público envolvido;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II – os fundamentos de fato e de direito para sua celebração;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III – a descrição das obrigações assumidas;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IV – o prazo e o modo para o cumprimento das obrigações; e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V – a forma de fiscalização das obrigações assumidas.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Parágrafo único. O prazo de cumprimento do TAC não poderá ser superior a 2 (dois) anos.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panose="020B0604020202020204" pitchFamily="34" charset="0"/>
              </a:rPr>
              <a:t>Lei 17.936 de 01 março de 2022</a:t>
            </a:r>
            <a:endParaRPr lang="pt-BR" altLang="pt-BR" sz="2800" dirty="0">
              <a:solidFill>
                <a:schemeClr val="tx2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19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534255" y="480056"/>
            <a:ext cx="9072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3200" b="1" dirty="0">
                <a:latin typeface="Montserrat" panose="00000500000000000000" pitchFamily="2" charset="0"/>
              </a:rPr>
              <a:t>Lei de Introdução às Normas do Direito Brasileiro – LINDB (</a:t>
            </a:r>
            <a:r>
              <a:rPr lang="pt-BR" sz="3200" b="1" dirty="0"/>
              <a:t>DL nº 4.657/1942)</a:t>
            </a:r>
            <a:endParaRPr lang="pt-BR" sz="3200" b="1" dirty="0">
              <a:solidFill>
                <a:srgbClr val="2D704F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3" name="CaixaDeTexto 7">
            <a:extLst>
              <a:ext uri="{FF2B5EF4-FFF2-40B4-BE49-F238E27FC236}">
                <a16:creationId xmlns:a16="http://schemas.microsoft.com/office/drawing/2014/main" id="{D9ADAFCE-2980-CED6-7E9F-07E70E0D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70" y="2154784"/>
            <a:ext cx="9440281" cy="39703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800" b="0" dirty="0">
                <a:solidFill>
                  <a:srgbClr val="000000"/>
                </a:solidFill>
                <a:latin typeface="Montserrat" panose="00000500000000000000" pitchFamily="2" charset="0"/>
              </a:rPr>
              <a:t>Art. 20.  </a:t>
            </a:r>
            <a:r>
              <a:rPr lang="pt-BR" altLang="pt-BR" sz="2800" dirty="0">
                <a:solidFill>
                  <a:srgbClr val="FF0000"/>
                </a:solidFill>
                <a:latin typeface="Montserrat" panose="00000500000000000000" pitchFamily="2" charset="0"/>
              </a:rPr>
              <a:t>Nas esferas administrativa</a:t>
            </a:r>
            <a:r>
              <a:rPr lang="pt-BR" altLang="pt-BR" sz="2800" b="0" dirty="0">
                <a:solidFill>
                  <a:srgbClr val="000000"/>
                </a:solidFill>
                <a:latin typeface="Montserrat" panose="00000500000000000000" pitchFamily="2" charset="0"/>
              </a:rPr>
              <a:t>, controladora judicial, </a:t>
            </a:r>
            <a:r>
              <a:rPr lang="pt-BR" altLang="pt-BR" sz="2800" dirty="0">
                <a:solidFill>
                  <a:srgbClr val="FF0000"/>
                </a:solidFill>
                <a:latin typeface="Montserrat" panose="00000500000000000000" pitchFamily="2" charset="0"/>
              </a:rPr>
              <a:t>não se decidirá com base em valores jurídicos abstratos</a:t>
            </a:r>
            <a:r>
              <a:rPr lang="pt-BR" altLang="pt-BR" sz="2800" b="0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pt-BR" altLang="pt-BR" sz="2800" dirty="0">
                <a:solidFill>
                  <a:srgbClr val="FF0000"/>
                </a:solidFill>
                <a:latin typeface="Montserrat" panose="00000500000000000000" pitchFamily="2" charset="0"/>
              </a:rPr>
              <a:t>sem que sejam consideradas as consequências práticas da decisão</a:t>
            </a:r>
            <a:r>
              <a:rPr lang="pt-BR" altLang="pt-BR" sz="2800" b="0" dirty="0">
                <a:solidFill>
                  <a:srgbClr val="000000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800" b="0" dirty="0">
                <a:solidFill>
                  <a:srgbClr val="000000"/>
                </a:solidFill>
                <a:latin typeface="Montserrat" panose="00000500000000000000" pitchFamily="2" charset="0"/>
              </a:rPr>
              <a:t>Parágrafo único. </a:t>
            </a:r>
            <a:r>
              <a:rPr lang="pt-BR" altLang="pt-BR" sz="2800" dirty="0">
                <a:latin typeface="Montserrat" panose="00000500000000000000" pitchFamily="2" charset="0"/>
              </a:rPr>
              <a:t>A </a:t>
            </a:r>
            <a:r>
              <a:rPr lang="pt-BR" altLang="pt-BR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motivação demonstrará a necessidade e a adequação da medida imposta </a:t>
            </a:r>
            <a:r>
              <a:rPr lang="pt-BR" altLang="pt-BR" sz="2800" dirty="0">
                <a:latin typeface="Montserrat" panose="00000500000000000000" pitchFamily="2" charset="0"/>
              </a:rPr>
              <a:t>ou da invalidação de ato, contrato, ajuste, processo ou norma administrativa</a:t>
            </a:r>
            <a:r>
              <a:rPr lang="pt-BR" altLang="pt-BR" sz="2800" b="0" dirty="0">
                <a:solidFill>
                  <a:srgbClr val="000000"/>
                </a:solidFill>
                <a:latin typeface="Montserrat" panose="00000500000000000000" pitchFamily="2" charset="0"/>
              </a:rPr>
              <a:t>, inclusive em face das possíveis alternativas.</a:t>
            </a:r>
            <a:endParaRPr lang="pt-BR" altLang="pt-BR" sz="2800" b="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9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688370" y="199870"/>
            <a:ext cx="8712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3200" b="1" dirty="0">
                <a:latin typeface="Montserrat" panose="00000500000000000000" pitchFamily="2" charset="0"/>
              </a:rPr>
              <a:t>Lei de Introdução às Normas do Direito Brasileiro – LINDB (</a:t>
            </a:r>
            <a:r>
              <a:rPr lang="pt-BR" sz="3200" b="1" dirty="0"/>
              <a:t>DL nº 4.657/1942)</a:t>
            </a:r>
            <a:endParaRPr lang="pt-BR" sz="3200" b="1" dirty="0">
              <a:solidFill>
                <a:srgbClr val="2D704F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4" name="CaixaDeTexto 8">
            <a:extLst>
              <a:ext uri="{FF2B5EF4-FFF2-40B4-BE49-F238E27FC236}">
                <a16:creationId xmlns:a16="http://schemas.microsoft.com/office/drawing/2014/main" id="{C7FD7598-1323-DDD2-DB33-5C234E8CD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70" y="1277088"/>
            <a:ext cx="10500187" cy="51706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200" b="0" dirty="0">
                <a:solidFill>
                  <a:srgbClr val="000000"/>
                </a:solidFill>
                <a:latin typeface="Montserrat" panose="00000500000000000000" pitchFamily="2" charset="0"/>
              </a:rPr>
              <a:t>Art. 22.  </a:t>
            </a:r>
            <a:r>
              <a:rPr lang="pt-BR" altLang="pt-BR" sz="2200" b="0" dirty="0">
                <a:latin typeface="Montserrat" panose="00000500000000000000" pitchFamily="2" charset="0"/>
              </a:rPr>
              <a:t>Na interpretação de normas sobre gestão pública, serão considerados os obstáculos e as dificuldades reais do gestor e as exigências das políticas públicas a seu cargo, sem prejuízo dos direitos dos administrados.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200" b="0" dirty="0">
                <a:solidFill>
                  <a:srgbClr val="000000"/>
                </a:solidFill>
                <a:latin typeface="Montserrat" panose="00000500000000000000" pitchFamily="2" charset="0"/>
              </a:rPr>
              <a:t>§ 1º  </a:t>
            </a:r>
            <a:r>
              <a:rPr lang="pt-BR" altLang="pt-BR" sz="2200" dirty="0">
                <a:solidFill>
                  <a:srgbClr val="FF0000"/>
                </a:solidFill>
                <a:latin typeface="Montserrat" panose="00000500000000000000" pitchFamily="2" charset="0"/>
              </a:rPr>
              <a:t>Em decisão sobre regularidade de conduta </a:t>
            </a:r>
            <a:r>
              <a:rPr lang="pt-BR" altLang="pt-BR" sz="2200" b="0" dirty="0">
                <a:solidFill>
                  <a:srgbClr val="000000"/>
                </a:solidFill>
                <a:latin typeface="Montserrat" panose="00000500000000000000" pitchFamily="2" charset="0"/>
              </a:rPr>
              <a:t>ou validade de ato, contrato, ajuste, processo ou norma administrativa, </a:t>
            </a:r>
            <a:r>
              <a:rPr lang="pt-BR" altLang="pt-BR" sz="2200" dirty="0">
                <a:solidFill>
                  <a:srgbClr val="FF0000"/>
                </a:solidFill>
                <a:latin typeface="Montserrat" panose="00000500000000000000" pitchFamily="2" charset="0"/>
              </a:rPr>
              <a:t>serão consideradas as circunstâncias práticas que houverem imposto</a:t>
            </a:r>
            <a:r>
              <a:rPr lang="pt-BR" altLang="pt-BR" sz="2200" b="0" dirty="0">
                <a:solidFill>
                  <a:srgbClr val="000000"/>
                </a:solidFill>
                <a:latin typeface="Montserrat" panose="00000500000000000000" pitchFamily="2" charset="0"/>
              </a:rPr>
              <a:t>, limitado ou condicionado a ação do agente.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200" b="0" dirty="0">
                <a:solidFill>
                  <a:srgbClr val="000000"/>
                </a:solidFill>
                <a:latin typeface="Montserrat" panose="00000500000000000000" pitchFamily="2" charset="0"/>
              </a:rPr>
              <a:t>§ 2º  </a:t>
            </a:r>
            <a:r>
              <a:rPr lang="pt-BR" altLang="pt-BR" sz="2200" dirty="0">
                <a:solidFill>
                  <a:srgbClr val="FF0000"/>
                </a:solidFill>
                <a:latin typeface="Montserrat" panose="00000500000000000000" pitchFamily="2" charset="0"/>
              </a:rPr>
              <a:t>Na aplicação de sanções</a:t>
            </a:r>
            <a:r>
              <a:rPr lang="pt-BR" altLang="pt-BR" sz="2200" b="0" dirty="0">
                <a:solidFill>
                  <a:srgbClr val="FF0000"/>
                </a:solidFill>
                <a:latin typeface="Montserrat" panose="00000500000000000000" pitchFamily="2" charset="0"/>
              </a:rPr>
              <a:t>, </a:t>
            </a:r>
            <a:r>
              <a:rPr lang="pt-BR" altLang="pt-BR" sz="2200" dirty="0">
                <a:solidFill>
                  <a:srgbClr val="FF0000"/>
                </a:solidFill>
                <a:latin typeface="Montserrat" panose="00000500000000000000" pitchFamily="2" charset="0"/>
              </a:rPr>
              <a:t>serão consideradas a natureza e a gravidade da infração cometida, os danos que dela provierem para a administração pública, as circunstâncias agravantes ou atenuantes e os antecedentes do agente</a:t>
            </a:r>
            <a:r>
              <a:rPr lang="pt-BR" altLang="pt-BR" sz="2200" b="0" dirty="0">
                <a:solidFill>
                  <a:srgbClr val="000000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200" b="0" dirty="0">
                <a:solidFill>
                  <a:srgbClr val="000000"/>
                </a:solidFill>
                <a:latin typeface="Montserrat" panose="00000500000000000000" pitchFamily="2" charset="0"/>
              </a:rPr>
              <a:t>§ 3º  As sanções aplicadas ao agente serão levadas em conta na dosimetria das demais sanções de mesma natureza e relativas ao mesmo fato.</a:t>
            </a:r>
            <a:endParaRPr lang="pt-BR" altLang="pt-BR" sz="2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4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688369" y="199870"/>
            <a:ext cx="92159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600" b="1" dirty="0">
                <a:latin typeface="Montserrat" panose="00000500000000000000" pitchFamily="2" charset="0"/>
              </a:rPr>
              <a:t>Rede Nacional de Promoção da Integridade Privada</a:t>
            </a:r>
            <a:endParaRPr lang="pt-BR" sz="2600" b="1" dirty="0">
              <a:solidFill>
                <a:srgbClr val="2D704F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457" y="0"/>
            <a:ext cx="2492543" cy="1176304"/>
          </a:xfrm>
          <a:prstGeom prst="rect">
            <a:avLst/>
          </a:prstGeom>
        </p:spPr>
      </p:pic>
      <p:sp>
        <p:nvSpPr>
          <p:cNvPr id="4" name="CaixaDeTexto 8">
            <a:extLst>
              <a:ext uri="{FF2B5EF4-FFF2-40B4-BE49-F238E27FC236}">
                <a16:creationId xmlns:a16="http://schemas.microsoft.com/office/drawing/2014/main" id="{C7FD7598-1323-DDD2-DB33-5C234E8CD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06" y="1513393"/>
            <a:ext cx="10500187" cy="33239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3000" dirty="0">
                <a:solidFill>
                  <a:srgbClr val="C00000"/>
                </a:solidFill>
                <a:latin typeface="Montserrat" panose="00000500000000000000" pitchFamily="2" charset="0"/>
              </a:rPr>
              <a:t>Fomentar, fortalecer e integrar as atividades de promoção da integridade privada </a:t>
            </a:r>
            <a:r>
              <a:rPr lang="pt-BR" altLang="pt-BR" sz="3000" dirty="0">
                <a:latin typeface="Montserrat" panose="00000500000000000000" pitchFamily="2" charset="0"/>
              </a:rPr>
              <a:t>executadas por seus aderentes, especialmente, </a:t>
            </a:r>
            <a:r>
              <a:rPr lang="pt-BR" altLang="pt-BR" sz="3000" dirty="0">
                <a:solidFill>
                  <a:srgbClr val="C00000"/>
                </a:solidFill>
                <a:latin typeface="Montserrat" panose="00000500000000000000" pitchFamily="2" charset="0"/>
              </a:rPr>
              <a:t>as atividades de responsabilização de pessoas jurídicas</a:t>
            </a:r>
            <a:r>
              <a:rPr lang="pt-BR" altLang="pt-BR" sz="3000" dirty="0">
                <a:latin typeface="Montserrat" panose="00000500000000000000" pitchFamily="2" charset="0"/>
              </a:rPr>
              <a:t>, celebração de Acordos de Leniências e fomento à integridade privada, </a:t>
            </a:r>
            <a:r>
              <a:rPr lang="pt-BR" altLang="pt-BR" sz="3000" dirty="0">
                <a:solidFill>
                  <a:srgbClr val="C00000"/>
                </a:solidFill>
                <a:latin typeface="Montserrat" panose="00000500000000000000" pitchFamily="2" charset="0"/>
              </a:rPr>
              <a:t>no contexto de aplicação da Lei Anticorrupção Brasileira </a:t>
            </a:r>
            <a:r>
              <a:rPr lang="pt-BR" altLang="pt-BR" sz="3000" dirty="0">
                <a:latin typeface="Montserrat" panose="00000500000000000000" pitchFamily="2" charset="0"/>
              </a:rPr>
              <a:t>(Lei n° 12.846/2013).</a:t>
            </a:r>
          </a:p>
        </p:txBody>
      </p:sp>
    </p:spTree>
    <p:extLst>
      <p:ext uri="{BB962C8B-B14F-4D97-AF65-F5344CB8AC3E}">
        <p14:creationId xmlns:p14="http://schemas.microsoft.com/office/powerpoint/2010/main" val="41392408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710</Words>
  <Application>Microsoft Office PowerPoint</Application>
  <PresentationFormat>Widescreen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Kanit</vt:lpstr>
      <vt:lpstr>Montserrat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Antônio Paulo da Silva</cp:lastModifiedBy>
  <cp:revision>40</cp:revision>
  <dcterms:created xsi:type="dcterms:W3CDTF">2021-04-20T01:02:02Z</dcterms:created>
  <dcterms:modified xsi:type="dcterms:W3CDTF">2023-07-25T00:06:34Z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2023-05-22T14:49:05Z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d994ddef-51c7-4851-9e6e-51209c4dc3e4</vt:lpwstr>
  </property>
  <property fmtid="{D5CDD505-2E9C-101B-9397-08002B2CF9AE}" pid="7" name="MSIP_Label_defa4170-0d19-0005-0004-bc88714345d2_ActionId">
    <vt:lpwstr>24167b3b-7707-4968-b242-afaa52820258</vt:lpwstr>
  </property>
  <property fmtid="{D5CDD505-2E9C-101B-9397-08002B2CF9AE}" pid="8" name="MSIP_Label_defa4170-0d19-0005-0004-bc88714345d2_ContentBits">
    <vt:lpwstr>0</vt:lpwstr>
  </property>
</Properties>
</file>