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328" r:id="rId5"/>
    <p:sldId id="334" r:id="rId6"/>
    <p:sldId id="366" r:id="rId7"/>
    <p:sldId id="367" r:id="rId8"/>
    <p:sldId id="368" r:id="rId9"/>
    <p:sldId id="372" r:id="rId10"/>
    <p:sldId id="373" r:id="rId11"/>
    <p:sldId id="256" r:id="rId12"/>
    <p:sldId id="257" r:id="rId13"/>
    <p:sldId id="370" r:id="rId14"/>
    <p:sldId id="258" r:id="rId15"/>
    <p:sldId id="259" r:id="rId16"/>
    <p:sldId id="260" r:id="rId17"/>
    <p:sldId id="261" r:id="rId18"/>
    <p:sldId id="369" r:id="rId19"/>
    <p:sldId id="263" r:id="rId20"/>
    <p:sldId id="266" r:id="rId21"/>
    <p:sldId id="374" r:id="rId22"/>
    <p:sldId id="269" r:id="rId23"/>
    <p:sldId id="270" r:id="rId24"/>
    <p:sldId id="271" r:id="rId25"/>
    <p:sldId id="272" r:id="rId26"/>
    <p:sldId id="273" r:id="rId27"/>
    <p:sldId id="274" r:id="rId28"/>
    <p:sldId id="375" r:id="rId29"/>
    <p:sldId id="330" r:id="rId30"/>
    <p:sldId id="262" r:id="rId3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56F9B"/>
    <a:srgbClr val="F4B924"/>
    <a:srgbClr val="64767A"/>
    <a:srgbClr val="687A7A"/>
    <a:srgbClr val="788C8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3252" autoAdjust="0"/>
  </p:normalViewPr>
  <p:slideViewPr>
    <p:cSldViewPr>
      <p:cViewPr varScale="1">
        <p:scale>
          <a:sx n="62" d="100"/>
          <a:sy n="62" d="100"/>
        </p:scale>
        <p:origin x="13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A8E7A-75BB-457D-B823-F64A06E6F48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6A4CF5A-BC89-43A4-9D13-3ABA16347E07}">
      <dgm:prSet phldrT="[Texto]" custT="1"/>
      <dgm:spPr/>
      <dgm:t>
        <a:bodyPr/>
        <a:lstStyle/>
        <a:p>
          <a:pPr algn="ctr"/>
          <a:r>
            <a:rPr lang="pt-BR" sz="2400" b="1" dirty="0">
              <a:solidFill>
                <a:schemeClr val="accent5">
                  <a:lumMod val="50000"/>
                </a:schemeClr>
              </a:solidFill>
              <a:latin typeface="Soleto Black"/>
            </a:rPr>
            <a:t>Coordenadoria de Controladoria - CCONT</a:t>
          </a:r>
        </a:p>
        <a:p>
          <a:pPr algn="ctr"/>
          <a:r>
            <a:rPr lang="pt-BR" sz="2400" dirty="0">
              <a:solidFill>
                <a:schemeClr val="accent5">
                  <a:lumMod val="50000"/>
                </a:schemeClr>
              </a:solidFill>
              <a:latin typeface="Soleto Black"/>
            </a:rPr>
            <a:t>Ítalo Brígido - Coordenador</a:t>
          </a:r>
        </a:p>
        <a:p>
          <a:pPr algn="ctr"/>
          <a:r>
            <a:rPr lang="pt-BR" sz="2400" dirty="0">
              <a:solidFill>
                <a:schemeClr val="accent5">
                  <a:lumMod val="50000"/>
                </a:schemeClr>
              </a:solidFill>
              <a:latin typeface="Soleto Black"/>
            </a:rPr>
            <a:t>Articuladora – </a:t>
          </a:r>
          <a:r>
            <a:rPr lang="pt-BR" sz="24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Elayne</a:t>
          </a:r>
          <a:r>
            <a:rPr lang="pt-BR" sz="2400" dirty="0">
              <a:solidFill>
                <a:schemeClr val="accent5">
                  <a:lumMod val="50000"/>
                </a:schemeClr>
              </a:solidFill>
              <a:latin typeface="Soleto Black"/>
            </a:rPr>
            <a:t> Cavalcante</a:t>
          </a:r>
        </a:p>
        <a:p>
          <a:pPr algn="ctr"/>
          <a:endParaRPr lang="pt-BR" sz="2400" dirty="0">
            <a:solidFill>
              <a:schemeClr val="accent5">
                <a:lumMod val="50000"/>
              </a:schemeClr>
            </a:solidFill>
            <a:latin typeface="Soleto Black"/>
          </a:endParaRPr>
        </a:p>
        <a:p>
          <a:pPr algn="ctr"/>
          <a:r>
            <a:rPr lang="pt-BR" sz="2400" b="1" dirty="0">
              <a:solidFill>
                <a:schemeClr val="accent5">
                  <a:lumMod val="50000"/>
                </a:schemeClr>
              </a:solidFill>
              <a:latin typeface="Soleto Black"/>
            </a:rPr>
            <a:t>Célula de Informações de Controle – </a:t>
          </a:r>
          <a:r>
            <a:rPr lang="pt-BR" sz="2400" b="1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Ceico</a:t>
          </a:r>
          <a:r>
            <a:rPr lang="pt-BR" sz="2400" b="1" dirty="0">
              <a:solidFill>
                <a:schemeClr val="accent5">
                  <a:lumMod val="50000"/>
                </a:schemeClr>
              </a:solidFill>
              <a:latin typeface="Soleto Black"/>
            </a:rPr>
            <a:t>/CCONT</a:t>
          </a:r>
        </a:p>
        <a:p>
          <a:pPr algn="ctr"/>
          <a:r>
            <a:rPr lang="pt-BR" sz="2400" dirty="0">
              <a:solidFill>
                <a:schemeClr val="accent5">
                  <a:lumMod val="50000"/>
                </a:schemeClr>
              </a:solidFill>
              <a:latin typeface="Soleto Black"/>
            </a:rPr>
            <a:t>Marcos </a:t>
          </a:r>
          <a:r>
            <a:rPr lang="pt-BR" sz="24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Nagaki</a:t>
          </a:r>
          <a:r>
            <a:rPr lang="pt-BR" sz="2400" dirty="0">
              <a:solidFill>
                <a:schemeClr val="accent5">
                  <a:lumMod val="50000"/>
                </a:schemeClr>
              </a:solidFill>
              <a:latin typeface="Soleto Black"/>
            </a:rPr>
            <a:t> – Orientador</a:t>
          </a:r>
        </a:p>
        <a:p>
          <a:pPr algn="ctr"/>
          <a:r>
            <a:rPr lang="pt-BR" sz="24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Nauber</a:t>
          </a:r>
          <a:r>
            <a:rPr lang="pt-BR" sz="2400" dirty="0">
              <a:solidFill>
                <a:schemeClr val="accent5">
                  <a:lumMod val="50000"/>
                </a:schemeClr>
              </a:solidFill>
              <a:latin typeface="Soleto Black"/>
            </a:rPr>
            <a:t> Gois – Auditor de Controle Interno</a:t>
          </a:r>
        </a:p>
      </dgm:t>
    </dgm:pt>
    <dgm:pt modelId="{B82DECFB-81E1-4DDC-8EEA-7DAA9BC7CA0A}" type="parTrans" cxnId="{7B3E29AA-1390-4C79-820C-25A1CF4365AF}">
      <dgm:prSet/>
      <dgm:spPr/>
      <dgm:t>
        <a:bodyPr/>
        <a:lstStyle/>
        <a:p>
          <a:pPr algn="r"/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6C60DF31-3A23-4564-AE22-C7187B86C7C0}" type="sibTrans" cxnId="{7B3E29AA-1390-4C79-820C-25A1CF4365AF}">
      <dgm:prSet/>
      <dgm:spPr/>
      <dgm:t>
        <a:bodyPr/>
        <a:lstStyle/>
        <a:p>
          <a:pPr algn="r"/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9207E2A0-E70B-468C-8855-120DF41B216A}" type="pres">
      <dgm:prSet presAssocID="{865A8E7A-75BB-457D-B823-F64A06E6F486}" presName="vert0" presStyleCnt="0">
        <dgm:presLayoutVars>
          <dgm:dir/>
          <dgm:animOne val="branch"/>
          <dgm:animLvl val="lvl"/>
        </dgm:presLayoutVars>
      </dgm:prSet>
      <dgm:spPr/>
    </dgm:pt>
    <dgm:pt modelId="{81ECB485-4A75-4B0B-B8D7-30211FE21CF3}" type="pres">
      <dgm:prSet presAssocID="{36A4CF5A-BC89-43A4-9D13-3ABA16347E07}" presName="thickLine" presStyleLbl="alignNode1" presStyleIdx="0" presStyleCnt="1"/>
      <dgm:spPr/>
    </dgm:pt>
    <dgm:pt modelId="{899B71D5-A297-4CE8-9EEE-CF41FBEAA4B8}" type="pres">
      <dgm:prSet presAssocID="{36A4CF5A-BC89-43A4-9D13-3ABA16347E07}" presName="horz1" presStyleCnt="0"/>
      <dgm:spPr/>
    </dgm:pt>
    <dgm:pt modelId="{813503AF-C7CD-4405-96A3-067AEE849BB8}" type="pres">
      <dgm:prSet presAssocID="{36A4CF5A-BC89-43A4-9D13-3ABA16347E07}" presName="tx1" presStyleLbl="revTx" presStyleIdx="0" presStyleCnt="1" custScaleX="100098" custScaleY="100392"/>
      <dgm:spPr/>
    </dgm:pt>
    <dgm:pt modelId="{AE02D900-270F-49B4-99CF-63B8ACE4BE03}" type="pres">
      <dgm:prSet presAssocID="{36A4CF5A-BC89-43A4-9D13-3ABA16347E07}" presName="vert1" presStyleCnt="0"/>
      <dgm:spPr/>
    </dgm:pt>
  </dgm:ptLst>
  <dgm:cxnLst>
    <dgm:cxn modelId="{0DE77D44-102D-4A0B-B185-66EB6FB83E75}" type="presOf" srcId="{36A4CF5A-BC89-43A4-9D13-3ABA16347E07}" destId="{813503AF-C7CD-4405-96A3-067AEE849BB8}" srcOrd="0" destOrd="0" presId="urn:microsoft.com/office/officeart/2008/layout/LinedList"/>
    <dgm:cxn modelId="{7B3E29AA-1390-4C79-820C-25A1CF4365AF}" srcId="{865A8E7A-75BB-457D-B823-F64A06E6F486}" destId="{36A4CF5A-BC89-43A4-9D13-3ABA16347E07}" srcOrd="0" destOrd="0" parTransId="{B82DECFB-81E1-4DDC-8EEA-7DAA9BC7CA0A}" sibTransId="{6C60DF31-3A23-4564-AE22-C7187B86C7C0}"/>
    <dgm:cxn modelId="{B0603AE3-C002-4C05-9474-071FFC48524D}" type="presOf" srcId="{865A8E7A-75BB-457D-B823-F64A06E6F486}" destId="{9207E2A0-E70B-468C-8855-120DF41B216A}" srcOrd="0" destOrd="0" presId="urn:microsoft.com/office/officeart/2008/layout/LinedList"/>
    <dgm:cxn modelId="{FA0397A4-831B-4A2A-9D81-9F359D80235E}" type="presParOf" srcId="{9207E2A0-E70B-468C-8855-120DF41B216A}" destId="{81ECB485-4A75-4B0B-B8D7-30211FE21CF3}" srcOrd="0" destOrd="0" presId="urn:microsoft.com/office/officeart/2008/layout/LinedList"/>
    <dgm:cxn modelId="{B4673637-EB63-4950-A986-96F22664A2C9}" type="presParOf" srcId="{9207E2A0-E70B-468C-8855-120DF41B216A}" destId="{899B71D5-A297-4CE8-9EEE-CF41FBEAA4B8}" srcOrd="1" destOrd="0" presId="urn:microsoft.com/office/officeart/2008/layout/LinedList"/>
    <dgm:cxn modelId="{1CF0A288-F115-479D-9D66-AD8EE8A83165}" type="presParOf" srcId="{899B71D5-A297-4CE8-9EEE-CF41FBEAA4B8}" destId="{813503AF-C7CD-4405-96A3-067AEE849BB8}" srcOrd="0" destOrd="0" presId="urn:microsoft.com/office/officeart/2008/layout/LinedList"/>
    <dgm:cxn modelId="{56A3734B-E473-4BB5-BA6D-B6B34B1751C1}" type="presParOf" srcId="{899B71D5-A297-4CE8-9EEE-CF41FBEAA4B8}" destId="{AE02D900-270F-49B4-99CF-63B8ACE4BE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CB485-4A75-4B0B-B8D7-30211FE21CF3}">
      <dsp:nvSpPr>
        <dsp:cNvPr id="0" name=""/>
        <dsp:cNvSpPr/>
      </dsp:nvSpPr>
      <dsp:spPr>
        <a:xfrm>
          <a:off x="0" y="2"/>
          <a:ext cx="82362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503AF-C7CD-4405-96A3-067AEE849BB8}">
      <dsp:nvSpPr>
        <dsp:cNvPr id="0" name=""/>
        <dsp:cNvSpPr/>
      </dsp:nvSpPr>
      <dsp:spPr>
        <a:xfrm>
          <a:off x="0" y="2"/>
          <a:ext cx="8228174" cy="324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Coordenadoria de Controladoria - CCONT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Ítalo Brígido - Coordenador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Articuladora – </a:t>
          </a:r>
          <a:r>
            <a:rPr lang="pt-BR" sz="2400" kern="12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Elayne</a:t>
          </a:r>
          <a:r>
            <a:rPr lang="pt-BR" sz="24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 Cavalcante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>
            <a:solidFill>
              <a:schemeClr val="accent5">
                <a:lumMod val="50000"/>
              </a:schemeClr>
            </a:solidFill>
            <a:latin typeface="Soleto Black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Célula de Informações de Controle – </a:t>
          </a:r>
          <a:r>
            <a:rPr lang="pt-BR" sz="2400" b="1" kern="12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Ceico</a:t>
          </a:r>
          <a:r>
            <a:rPr lang="pt-BR" sz="2400" b="1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/CCONT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Marcos </a:t>
          </a:r>
          <a:r>
            <a:rPr lang="pt-BR" sz="2400" kern="12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Nagaki</a:t>
          </a:r>
          <a:r>
            <a:rPr lang="pt-BR" sz="24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 – Orientador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Nauber</a:t>
          </a:r>
          <a:r>
            <a:rPr lang="pt-BR" sz="24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 Gois – Auditor de Controle Interno</a:t>
          </a:r>
        </a:p>
      </dsp:txBody>
      <dsp:txXfrm>
        <a:off x="0" y="2"/>
        <a:ext cx="8228174" cy="3240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087E5-600E-4819-BFB5-6C32F1CDA9E1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A683C-240F-44BD-B7EF-7E97E3CEE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36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8D258-C96B-D3C4-93C6-4B8DDB9A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B474-B406-4535-8538-90A25A9366E3}" type="datetimeFigureOut">
              <a:rPr lang="pt-BR"/>
              <a:pPr>
                <a:defRPr/>
              </a:pPr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1FB6A2-6AC5-210E-536F-1747D50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19F519-F17B-6A71-915C-2B75698E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E2EA-D51A-485E-9D90-02B56638D7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62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1C47D5-1E7C-A566-EC72-FCEEAB25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AD0C-BF6B-4B5A-B870-277463070725}" type="datetimeFigureOut">
              <a:rPr lang="pt-BR"/>
              <a:pPr>
                <a:defRPr/>
              </a:pPr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13D14-02DC-55E7-8F19-78B64DD7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2DAE4A-ADC7-D084-9467-ABFA4F33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465F-C181-4F15-8DEB-AE814D587A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828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7713D9-8593-41D4-0AD4-1270131C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27B8-0FD1-4758-B07F-52FB1D9D22A5}" type="datetimeFigureOut">
              <a:rPr lang="pt-BR"/>
              <a:pPr>
                <a:defRPr/>
              </a:pPr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E28332-06B7-707C-879A-AAFEC3AF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677D68-AC8C-0C9B-DDE3-FAF32E7D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6A8A-7D5F-4FA2-8490-977FC5D10C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765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5CE3CC-7F99-6D64-C9A7-7B93CEB2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4215-DCA4-4DDE-84F2-F9C715C0EBDF}" type="datetimeFigureOut">
              <a:rPr lang="pt-BR"/>
              <a:pPr>
                <a:defRPr/>
              </a:pPr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91C284-7335-79E1-1386-D5B9EE7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E782DB-9FD3-2B84-3AE2-279FA059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1032-4906-494A-8B69-A5E2456DB6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900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425ADA-7756-1741-6FB4-3842D124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90EA0-0A6E-411C-94CD-0B4CE55F0C5F}" type="datetimeFigureOut">
              <a:rPr lang="pt-BR"/>
              <a:pPr>
                <a:defRPr/>
              </a:pPr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8321C6-FCD9-EDE8-D86B-E5F73B2D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557429-B3A2-8BA7-9BA1-76238515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1945-433C-4970-A177-B5A35C07E8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552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3F6A6BB-486C-3249-95C3-F7EA2EB0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DE92-49C3-4DA8-8F6E-1A87E82F8828}" type="datetimeFigureOut">
              <a:rPr lang="pt-BR"/>
              <a:pPr>
                <a:defRPr/>
              </a:pPr>
              <a:t>25/10/2023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974F6C6-6C3F-76E9-D9DD-7E8B0031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A528C0A-FF19-4DF6-37B3-2A488B00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FB62-D77B-4248-8104-DF81D0EFA2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830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2E0F193-678C-4E9E-9FAA-D9526C95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C4CE-9333-4FEE-93CF-F8F753619835}" type="datetimeFigureOut">
              <a:rPr lang="pt-BR"/>
              <a:pPr>
                <a:defRPr/>
              </a:pPr>
              <a:t>25/10/2023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48E87DC2-9AF1-0410-1365-D5E4138D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59DF034C-6097-FA87-31DD-32E0FD3E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ED7B-81BE-44FE-AA2D-DD2231B4E8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390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898B9E32-2F37-1C37-243B-9AEE5FAB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AE240-2473-4215-83E4-77B5E62CE32F}" type="datetimeFigureOut">
              <a:rPr lang="pt-BR"/>
              <a:pPr>
                <a:defRPr/>
              </a:pPr>
              <a:t>25/10/2023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8086DDD-13F8-A1CE-1A1A-075D2302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80493BB7-FEC2-ACAA-CC49-428CB5BC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997D-8599-4160-9CE0-6EA1F4E3A6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701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D032FB5C-AD5B-DCC7-91F6-FB2ABAAC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8440-CB9B-4D27-BBBA-D0DB2CA68041}" type="datetimeFigureOut">
              <a:rPr lang="pt-BR"/>
              <a:pPr>
                <a:defRPr/>
              </a:pPr>
              <a:t>25/10/2023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9C3FB10D-CDF7-3DDF-4FFC-553C707C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CBD55188-F823-CC8B-085D-23698373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0CDB-CB06-4AAA-989B-6F5D280B1B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38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993F9AF-9927-E4FF-D33E-1D754D25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4CCA-8116-42D7-8899-8C7B2CC60BEF}" type="datetimeFigureOut">
              <a:rPr lang="pt-BR"/>
              <a:pPr>
                <a:defRPr/>
              </a:pPr>
              <a:t>25/10/2023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C5712BC-2ED6-5719-B0D3-5570A3D1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1C3BCAD-12C4-E90D-8EC1-267AB76E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E58D-A4C2-4850-861A-6A2FC1996D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369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D78286D-B769-9511-E451-3E5A5117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C25B-EE58-43B4-87A6-AA19E1C810A2}" type="datetimeFigureOut">
              <a:rPr lang="pt-BR"/>
              <a:pPr>
                <a:defRPr/>
              </a:pPr>
              <a:t>25/10/2023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948ADC9-6BD5-D1E9-9BAF-53E5C1F3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6D79EE2-5E70-BF68-3105-2CD2CAD14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884D6-2D4C-4A88-A6FD-15AD4D12C2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534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06491340-957F-75D6-F105-19C6A5C58B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DACF1A98-B4B8-F176-1FA7-59EB72D794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BF3F6F-BB00-FAC5-D1CD-F249ACAF0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DB1DD1-3FCB-4122-AE3B-2A8642D2E07E}" type="datetimeFigureOut">
              <a:rPr lang="pt-BR"/>
              <a:pPr>
                <a:defRPr/>
              </a:pPr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3E24DC-9544-688C-BFAC-6004603BB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76A10A-D39C-381E-9906-6AA355C6B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60D1EE-32FB-430F-8BFF-732C9E05EA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16.png"/><Relationship Id="rId7" Type="http://schemas.openxmlformats.org/officeDocument/2006/relationships/image" Target="../media/image37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>
            <a:extLst>
              <a:ext uri="{FF2B5EF4-FFF2-40B4-BE49-F238E27FC236}">
                <a16:creationId xmlns:a16="http://schemas.microsoft.com/office/drawing/2014/main" id="{3EEA62FB-DEC3-0125-7221-D312C346B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1836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1" descr="Controladoria e Ouvidoria Geral do Estado H">
            <a:extLst>
              <a:ext uri="{FF2B5EF4-FFF2-40B4-BE49-F238E27FC236}">
                <a16:creationId xmlns:a16="http://schemas.microsoft.com/office/drawing/2014/main" id="{758F6B07-C876-7D01-59A0-F8ED975EE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40941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aixaDeTexto 2">
            <a:extLst>
              <a:ext uri="{FF2B5EF4-FFF2-40B4-BE49-F238E27FC236}">
                <a16:creationId xmlns:a16="http://schemas.microsoft.com/office/drawing/2014/main" id="{ADE7E81A-AE64-243E-67D0-378FE9BFA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366" y="1844824"/>
            <a:ext cx="32659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54º Fórum Permanente de Controle Interno</a:t>
            </a:r>
            <a:endParaRPr lang="pt-BR" altLang="pt-BR" dirty="0">
              <a:solidFill>
                <a:schemeClr val="bg1"/>
              </a:solidFill>
              <a:latin typeface="Kanit"/>
              <a:ea typeface="Kanit"/>
              <a:cs typeface="Kanit"/>
            </a:endParaRPr>
          </a:p>
        </p:txBody>
      </p:sp>
      <p:sp>
        <p:nvSpPr>
          <p:cNvPr id="2053" name="CaixaDeTexto 3">
            <a:extLst>
              <a:ext uri="{FF2B5EF4-FFF2-40B4-BE49-F238E27FC236}">
                <a16:creationId xmlns:a16="http://schemas.microsoft.com/office/drawing/2014/main" id="{0BB405F2-E7F5-C43A-7BEA-9ACFA64AD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366" y="5805264"/>
            <a:ext cx="29410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Out/2023</a:t>
            </a:r>
          </a:p>
        </p:txBody>
      </p:sp>
      <p:sp>
        <p:nvSpPr>
          <p:cNvPr id="2" name="CaixaDeTexto 2">
            <a:extLst>
              <a:ext uri="{FF2B5EF4-FFF2-40B4-BE49-F238E27FC236}">
                <a16:creationId xmlns:a16="http://schemas.microsoft.com/office/drawing/2014/main" id="{5875168B-959D-E8B7-48DB-5196898F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4028090"/>
            <a:ext cx="32659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0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Prestação de Contas Anual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3DE0B42-0293-8400-67DA-D1B59EEFC282}"/>
              </a:ext>
            </a:extLst>
          </p:cNvPr>
          <p:cNvSpPr/>
          <p:nvPr/>
        </p:nvSpPr>
        <p:spPr>
          <a:xfrm>
            <a:off x="4981923" y="2908331"/>
            <a:ext cx="1440160" cy="1484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6492D28C-E51A-37D2-1185-CDD6DCC1E723}"/>
              </a:ext>
            </a:extLst>
          </p:cNvPr>
          <p:cNvGrpSpPr/>
          <p:nvPr/>
        </p:nvGrpSpPr>
        <p:grpSpPr>
          <a:xfrm>
            <a:off x="-32344" y="0"/>
            <a:ext cx="2516112" cy="6858000"/>
            <a:chOff x="0" y="0"/>
            <a:chExt cx="1299013" cy="2720848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0E3A5381-ABE5-4ABF-6419-68B826B5EE2F}"/>
                </a:ext>
              </a:extLst>
            </p:cNvPr>
            <p:cNvSpPr/>
            <p:nvPr/>
          </p:nvSpPr>
          <p:spPr>
            <a:xfrm>
              <a:off x="0" y="0"/>
              <a:ext cx="1299013" cy="2720847"/>
            </a:xfrm>
            <a:custGeom>
              <a:avLst/>
              <a:gdLst/>
              <a:ahLst/>
              <a:cxnLst/>
              <a:rect l="l" t="t" r="r" b="b"/>
              <a:pathLst>
                <a:path w="1299013" h="2720847">
                  <a:moveTo>
                    <a:pt x="0" y="0"/>
                  </a:moveTo>
                  <a:lnTo>
                    <a:pt x="1299013" y="0"/>
                  </a:lnTo>
                  <a:lnTo>
                    <a:pt x="1299013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28867A7D-9478-2835-85ED-020BFE6CAB90}"/>
                </a:ext>
              </a:extLst>
            </p:cNvPr>
            <p:cNvSpPr txBox="1"/>
            <p:nvPr/>
          </p:nvSpPr>
          <p:spPr>
            <a:xfrm>
              <a:off x="0" y="-38100"/>
              <a:ext cx="1299013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sp>
        <p:nvSpPr>
          <p:cNvPr id="5" name="Freeform 6">
            <a:extLst>
              <a:ext uri="{FF2B5EF4-FFF2-40B4-BE49-F238E27FC236}">
                <a16:creationId xmlns:a16="http://schemas.microsoft.com/office/drawing/2014/main" id="{1607E5A5-BFE2-AC2A-8AC5-E733DF4D2DE5}"/>
              </a:ext>
            </a:extLst>
          </p:cNvPr>
          <p:cNvSpPr/>
          <p:nvPr/>
        </p:nvSpPr>
        <p:spPr>
          <a:xfrm>
            <a:off x="227866" y="1371600"/>
            <a:ext cx="1862896" cy="375967"/>
          </a:xfrm>
          <a:custGeom>
            <a:avLst/>
            <a:gdLst/>
            <a:ahLst/>
            <a:cxnLst/>
            <a:rect l="l" t="t" r="r" b="b"/>
            <a:pathLst>
              <a:path w="3725792" h="751933">
                <a:moveTo>
                  <a:pt x="0" y="0"/>
                </a:moveTo>
                <a:lnTo>
                  <a:pt x="3725792" y="0"/>
                </a:lnTo>
                <a:lnTo>
                  <a:pt x="3725792" y="751933"/>
                </a:lnTo>
                <a:lnTo>
                  <a:pt x="0" y="751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026" name="Picture 2" descr="Documento - ícones de arquivos e pastas grátis">
            <a:extLst>
              <a:ext uri="{FF2B5EF4-FFF2-40B4-BE49-F238E27FC236}">
                <a16:creationId xmlns:a16="http://schemas.microsoft.com/office/drawing/2014/main" id="{E4FDCB20-9BB7-0F3D-418A-1D28ECDF7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30" y="454102"/>
            <a:ext cx="1574304" cy="1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26D541-AD39-2AEC-0544-80B55047ED27}"/>
              </a:ext>
            </a:extLst>
          </p:cNvPr>
          <p:cNvSpPr txBox="1"/>
          <p:nvPr/>
        </p:nvSpPr>
        <p:spPr>
          <a:xfrm>
            <a:off x="4005810" y="2174567"/>
            <a:ext cx="3392386" cy="187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</a:pPr>
            <a:r>
              <a:rPr lang="en-US" sz="1142" dirty="0">
                <a:solidFill>
                  <a:srgbClr val="0F1115"/>
                </a:solidFill>
                <a:latin typeface="Open Sans Extra Bold"/>
              </a:rPr>
              <a:t>CERTIFICADO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DB8A5C4-F1D3-A822-1CA1-0A1044ED7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37" y="4103183"/>
            <a:ext cx="1440160" cy="207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433375E5-933D-E926-72EC-16983A188563}"/>
              </a:ext>
            </a:extLst>
          </p:cNvPr>
          <p:cNvSpPr txBox="1"/>
          <p:nvPr/>
        </p:nvSpPr>
        <p:spPr>
          <a:xfrm>
            <a:off x="1690359" y="6277937"/>
            <a:ext cx="3392386" cy="187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</a:pPr>
            <a:r>
              <a:rPr lang="en-US" sz="1142" dirty="0">
                <a:solidFill>
                  <a:srgbClr val="0F1115"/>
                </a:solidFill>
                <a:latin typeface="Open Sans Extra Bold"/>
              </a:rPr>
              <a:t>PARECER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98B0654D-AC94-312D-A7C1-C9CCE103BF10}"/>
              </a:ext>
            </a:extLst>
          </p:cNvPr>
          <p:cNvSpPr txBox="1"/>
          <p:nvPr/>
        </p:nvSpPr>
        <p:spPr>
          <a:xfrm>
            <a:off x="6155413" y="6121126"/>
            <a:ext cx="3392386" cy="187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</a:pPr>
            <a:r>
              <a:rPr lang="en-US" sz="1142" dirty="0">
                <a:solidFill>
                  <a:srgbClr val="0F1115"/>
                </a:solidFill>
                <a:latin typeface="Open Sans Extra Bold"/>
              </a:rPr>
              <a:t>RELATÓRIO</a:t>
            </a:r>
          </a:p>
        </p:txBody>
      </p:sp>
      <p:pic>
        <p:nvPicPr>
          <p:cNvPr id="1030" name="Picture 6" descr="Relatório de negócios - ícones de marketing grátis">
            <a:extLst>
              <a:ext uri="{FF2B5EF4-FFF2-40B4-BE49-F238E27FC236}">
                <a16:creationId xmlns:a16="http://schemas.microsoft.com/office/drawing/2014/main" id="{888BFE86-0CA4-223F-9780-B9610C030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33" y="38610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F77B502-260C-375A-5679-B24A1E332C99}"/>
              </a:ext>
            </a:extLst>
          </p:cNvPr>
          <p:cNvSpPr txBox="1"/>
          <p:nvPr/>
        </p:nvSpPr>
        <p:spPr>
          <a:xfrm>
            <a:off x="5331549" y="314268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818076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54835" y="2722582"/>
            <a:ext cx="1391297" cy="1391297"/>
          </a:xfrm>
          <a:custGeom>
            <a:avLst/>
            <a:gdLst/>
            <a:ahLst/>
            <a:cxnLst/>
            <a:rect l="l" t="t" r="r" b="b"/>
            <a:pathLst>
              <a:path w="2782594" h="2782594">
                <a:moveTo>
                  <a:pt x="0" y="0"/>
                </a:moveTo>
                <a:lnTo>
                  <a:pt x="2782593" y="0"/>
                </a:lnTo>
                <a:lnTo>
                  <a:pt x="2782593" y="2782594"/>
                </a:lnTo>
                <a:lnTo>
                  <a:pt x="0" y="2782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733191" y="1545844"/>
            <a:ext cx="955598" cy="955598"/>
          </a:xfrm>
          <a:custGeom>
            <a:avLst/>
            <a:gdLst/>
            <a:ahLst/>
            <a:cxnLst/>
            <a:rect l="l" t="t" r="r" b="b"/>
            <a:pathLst>
              <a:path w="1911195" h="1911195">
                <a:moveTo>
                  <a:pt x="0" y="0"/>
                </a:moveTo>
                <a:lnTo>
                  <a:pt x="1911195" y="0"/>
                </a:lnTo>
                <a:lnTo>
                  <a:pt x="1911195" y="1911194"/>
                </a:lnTo>
                <a:lnTo>
                  <a:pt x="0" y="1911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182081" y="2016013"/>
            <a:ext cx="962685" cy="481343"/>
          </a:xfrm>
          <a:custGeom>
            <a:avLst/>
            <a:gdLst/>
            <a:ahLst/>
            <a:cxnLst/>
            <a:rect l="l" t="t" r="r" b="b"/>
            <a:pathLst>
              <a:path w="1925370" h="962685">
                <a:moveTo>
                  <a:pt x="0" y="0"/>
                </a:moveTo>
                <a:lnTo>
                  <a:pt x="1925370" y="0"/>
                </a:lnTo>
                <a:lnTo>
                  <a:pt x="1925370" y="962685"/>
                </a:lnTo>
                <a:lnTo>
                  <a:pt x="0" y="9626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>
            <a:off x="1688788" y="2023642"/>
            <a:ext cx="1866047" cy="139458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6727307" y="2720937"/>
            <a:ext cx="2361214" cy="1479916"/>
          </a:xfrm>
          <a:custGeom>
            <a:avLst/>
            <a:gdLst/>
            <a:ahLst/>
            <a:cxnLst/>
            <a:rect l="l" t="t" r="r" b="b"/>
            <a:pathLst>
              <a:path w="4722427" h="2959831">
                <a:moveTo>
                  <a:pt x="0" y="0"/>
                </a:moveTo>
                <a:lnTo>
                  <a:pt x="4722427" y="0"/>
                </a:lnTo>
                <a:lnTo>
                  <a:pt x="4722427" y="2959831"/>
                </a:lnTo>
                <a:lnTo>
                  <a:pt x="0" y="29598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900663" y="3121781"/>
            <a:ext cx="665294" cy="539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4"/>
              </a:lnSpc>
            </a:pPr>
            <a:r>
              <a:rPr lang="en-US" sz="3217">
                <a:solidFill>
                  <a:srgbClr val="000000"/>
                </a:solidFill>
                <a:latin typeface="Open Sans Bold"/>
              </a:rPr>
              <a:t>RCI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6414" y="2683522"/>
            <a:ext cx="800623" cy="395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2">
                <a:solidFill>
                  <a:srgbClr val="000000"/>
                </a:solidFill>
                <a:latin typeface="Open Sans Bold"/>
              </a:rPr>
              <a:t>SIAFE</a:t>
            </a:r>
          </a:p>
        </p:txBody>
      </p:sp>
      <p:sp>
        <p:nvSpPr>
          <p:cNvPr id="9" name="AutoShape 9"/>
          <p:cNvSpPr/>
          <p:nvPr/>
        </p:nvSpPr>
        <p:spPr>
          <a:xfrm flipH="1" flipV="1">
            <a:off x="4946132" y="3418231"/>
            <a:ext cx="1781175" cy="4266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816414" y="3848873"/>
            <a:ext cx="955598" cy="955598"/>
          </a:xfrm>
          <a:custGeom>
            <a:avLst/>
            <a:gdLst/>
            <a:ahLst/>
            <a:cxnLst/>
            <a:rect l="l" t="t" r="r" b="b"/>
            <a:pathLst>
              <a:path w="1911195" h="1911195">
                <a:moveTo>
                  <a:pt x="0" y="0"/>
                </a:moveTo>
                <a:lnTo>
                  <a:pt x="1911195" y="0"/>
                </a:lnTo>
                <a:lnTo>
                  <a:pt x="1911195" y="1911194"/>
                </a:lnTo>
                <a:lnTo>
                  <a:pt x="0" y="1911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918616" y="4985445"/>
            <a:ext cx="751193" cy="395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2">
                <a:solidFill>
                  <a:srgbClr val="000000"/>
                </a:solidFill>
                <a:latin typeface="Open Sans Bold"/>
              </a:rPr>
              <a:t>SACC</a:t>
            </a:r>
          </a:p>
        </p:txBody>
      </p:sp>
      <p:sp>
        <p:nvSpPr>
          <p:cNvPr id="12" name="AutoShape 12"/>
          <p:cNvSpPr/>
          <p:nvPr/>
        </p:nvSpPr>
        <p:spPr>
          <a:xfrm flipV="1">
            <a:off x="1751773" y="3498405"/>
            <a:ext cx="1782824" cy="71643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7430115" y="4326671"/>
            <a:ext cx="955598" cy="955598"/>
          </a:xfrm>
          <a:custGeom>
            <a:avLst/>
            <a:gdLst/>
            <a:ahLst/>
            <a:cxnLst/>
            <a:rect l="l" t="t" r="r" b="b"/>
            <a:pathLst>
              <a:path w="1911195" h="1911195">
                <a:moveTo>
                  <a:pt x="0" y="0"/>
                </a:moveTo>
                <a:lnTo>
                  <a:pt x="1911195" y="0"/>
                </a:lnTo>
                <a:lnTo>
                  <a:pt x="1911195" y="1911195"/>
                </a:lnTo>
                <a:lnTo>
                  <a:pt x="0" y="1911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TextBox 14"/>
          <p:cNvSpPr txBox="1"/>
          <p:nvPr/>
        </p:nvSpPr>
        <p:spPr>
          <a:xfrm>
            <a:off x="7076311" y="5463244"/>
            <a:ext cx="1663206" cy="395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2">
                <a:solidFill>
                  <a:srgbClr val="000000"/>
                </a:solidFill>
                <a:latin typeface="Open Sans Bold"/>
              </a:rPr>
              <a:t>e-parcerias</a:t>
            </a:r>
          </a:p>
        </p:txBody>
      </p:sp>
      <p:sp>
        <p:nvSpPr>
          <p:cNvPr id="15" name="AutoShape 15"/>
          <p:cNvSpPr/>
          <p:nvPr/>
        </p:nvSpPr>
        <p:spPr>
          <a:xfrm flipH="1" flipV="1">
            <a:off x="4946132" y="3418231"/>
            <a:ext cx="2483983" cy="138623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7320249" y="965398"/>
            <a:ext cx="955598" cy="955598"/>
          </a:xfrm>
          <a:custGeom>
            <a:avLst/>
            <a:gdLst/>
            <a:ahLst/>
            <a:cxnLst/>
            <a:rect l="l" t="t" r="r" b="b"/>
            <a:pathLst>
              <a:path w="1911195" h="1911195">
                <a:moveTo>
                  <a:pt x="0" y="0"/>
                </a:moveTo>
                <a:lnTo>
                  <a:pt x="1911195" y="0"/>
                </a:lnTo>
                <a:lnTo>
                  <a:pt x="1911195" y="1911195"/>
                </a:lnTo>
                <a:lnTo>
                  <a:pt x="0" y="1911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7434666" y="1973150"/>
            <a:ext cx="1169781" cy="395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2">
                <a:solidFill>
                  <a:srgbClr val="000000"/>
                </a:solidFill>
                <a:latin typeface="Open Sans Bold"/>
              </a:rPr>
              <a:t>avia</a:t>
            </a:r>
          </a:p>
        </p:txBody>
      </p:sp>
      <p:sp>
        <p:nvSpPr>
          <p:cNvPr id="18" name="AutoShape 18"/>
          <p:cNvSpPr/>
          <p:nvPr/>
        </p:nvSpPr>
        <p:spPr>
          <a:xfrm flipH="1">
            <a:off x="4946132" y="1443197"/>
            <a:ext cx="2374117" cy="197503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9" name="AutoShape 19"/>
          <p:cNvSpPr/>
          <p:nvPr/>
        </p:nvSpPr>
        <p:spPr>
          <a:xfrm>
            <a:off x="4233310" y="1920996"/>
            <a:ext cx="17174" cy="80158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3755511" y="965398"/>
            <a:ext cx="955598" cy="955598"/>
          </a:xfrm>
          <a:custGeom>
            <a:avLst/>
            <a:gdLst/>
            <a:ahLst/>
            <a:cxnLst/>
            <a:rect l="l" t="t" r="r" b="b"/>
            <a:pathLst>
              <a:path w="1911195" h="1911195">
                <a:moveTo>
                  <a:pt x="0" y="0"/>
                </a:moveTo>
                <a:lnTo>
                  <a:pt x="1911195" y="0"/>
                </a:lnTo>
                <a:lnTo>
                  <a:pt x="1911195" y="1911195"/>
                </a:lnTo>
                <a:lnTo>
                  <a:pt x="0" y="1911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TextBox 21"/>
          <p:cNvSpPr txBox="1"/>
          <p:nvPr/>
        </p:nvSpPr>
        <p:spPr>
          <a:xfrm>
            <a:off x="4732966" y="1146373"/>
            <a:ext cx="962684" cy="395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2">
                <a:solidFill>
                  <a:srgbClr val="000000"/>
                </a:solidFill>
                <a:latin typeface="Open Sans Bold"/>
              </a:rPr>
              <a:t>siec</a:t>
            </a:r>
          </a:p>
        </p:txBody>
      </p:sp>
      <p:sp>
        <p:nvSpPr>
          <p:cNvPr id="22" name="Freeform 22"/>
          <p:cNvSpPr/>
          <p:nvPr/>
        </p:nvSpPr>
        <p:spPr>
          <a:xfrm>
            <a:off x="2200624" y="4164733"/>
            <a:ext cx="962685" cy="481343"/>
          </a:xfrm>
          <a:custGeom>
            <a:avLst/>
            <a:gdLst/>
            <a:ahLst/>
            <a:cxnLst/>
            <a:rect l="l" t="t" r="r" b="b"/>
            <a:pathLst>
              <a:path w="1925370" h="962685">
                <a:moveTo>
                  <a:pt x="0" y="0"/>
                </a:moveTo>
                <a:lnTo>
                  <a:pt x="1925370" y="0"/>
                </a:lnTo>
                <a:lnTo>
                  <a:pt x="1925370" y="962685"/>
                </a:lnTo>
                <a:lnTo>
                  <a:pt x="0" y="9626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5534336" y="4380054"/>
            <a:ext cx="962685" cy="481343"/>
          </a:xfrm>
          <a:custGeom>
            <a:avLst/>
            <a:gdLst/>
            <a:ahLst/>
            <a:cxnLst/>
            <a:rect l="l" t="t" r="r" b="b"/>
            <a:pathLst>
              <a:path w="1925370" h="962685">
                <a:moveTo>
                  <a:pt x="0" y="0"/>
                </a:moveTo>
                <a:lnTo>
                  <a:pt x="1925370" y="0"/>
                </a:lnTo>
                <a:lnTo>
                  <a:pt x="1925370" y="962685"/>
                </a:lnTo>
                <a:lnTo>
                  <a:pt x="0" y="9626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5534336" y="1545844"/>
            <a:ext cx="962685" cy="481343"/>
          </a:xfrm>
          <a:custGeom>
            <a:avLst/>
            <a:gdLst/>
            <a:ahLst/>
            <a:cxnLst/>
            <a:rect l="l" t="t" r="r" b="b"/>
            <a:pathLst>
              <a:path w="1925370" h="962685">
                <a:moveTo>
                  <a:pt x="0" y="0"/>
                </a:moveTo>
                <a:lnTo>
                  <a:pt x="1925370" y="0"/>
                </a:lnTo>
                <a:lnTo>
                  <a:pt x="1925370" y="962685"/>
                </a:lnTo>
                <a:lnTo>
                  <a:pt x="0" y="9626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>
            <a:off x="5534336" y="2936888"/>
            <a:ext cx="962685" cy="481343"/>
          </a:xfrm>
          <a:custGeom>
            <a:avLst/>
            <a:gdLst/>
            <a:ahLst/>
            <a:cxnLst/>
            <a:rect l="l" t="t" r="r" b="b"/>
            <a:pathLst>
              <a:path w="1925370" h="962685">
                <a:moveTo>
                  <a:pt x="0" y="0"/>
                </a:moveTo>
                <a:lnTo>
                  <a:pt x="1925370" y="0"/>
                </a:lnTo>
                <a:lnTo>
                  <a:pt x="1925370" y="962685"/>
                </a:lnTo>
                <a:lnTo>
                  <a:pt x="0" y="9626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07681E09-30F3-231A-6653-24FBB9960FCC}"/>
              </a:ext>
            </a:extLst>
          </p:cNvPr>
          <p:cNvSpPr/>
          <p:nvPr/>
        </p:nvSpPr>
        <p:spPr>
          <a:xfrm>
            <a:off x="3777368" y="5184883"/>
            <a:ext cx="955598" cy="955598"/>
          </a:xfrm>
          <a:custGeom>
            <a:avLst/>
            <a:gdLst/>
            <a:ahLst/>
            <a:cxnLst/>
            <a:rect l="l" t="t" r="r" b="b"/>
            <a:pathLst>
              <a:path w="1911195" h="1911195">
                <a:moveTo>
                  <a:pt x="0" y="0"/>
                </a:moveTo>
                <a:lnTo>
                  <a:pt x="1911195" y="0"/>
                </a:lnTo>
                <a:lnTo>
                  <a:pt x="1911195" y="1911195"/>
                </a:lnTo>
                <a:lnTo>
                  <a:pt x="0" y="1911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3B621A07-AB65-6D3A-4C62-C34A0AAD5753}"/>
              </a:ext>
            </a:extLst>
          </p:cNvPr>
          <p:cNvSpPr txBox="1"/>
          <p:nvPr/>
        </p:nvSpPr>
        <p:spPr>
          <a:xfrm>
            <a:off x="2611513" y="6161268"/>
            <a:ext cx="3352255" cy="363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1400" dirty="0" err="1">
                <a:solidFill>
                  <a:srgbClr val="000000"/>
                </a:solidFill>
                <a:latin typeface="Open Sans Bold"/>
              </a:rPr>
              <a:t>Planilhas</a:t>
            </a:r>
            <a:r>
              <a:rPr lang="en-US" sz="1400" dirty="0">
                <a:solidFill>
                  <a:srgbClr val="000000"/>
                </a:solidFill>
                <a:latin typeface="Open Sans Bold"/>
              </a:rPr>
              <a:t> das </a:t>
            </a:r>
            <a:r>
              <a:rPr lang="en-US" sz="1400" dirty="0" err="1">
                <a:solidFill>
                  <a:srgbClr val="000000"/>
                </a:solidFill>
                <a:latin typeface="Open Sans Bold"/>
              </a:rPr>
              <a:t>áreas</a:t>
            </a:r>
            <a:r>
              <a:rPr lang="en-US" sz="14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ns Bold"/>
              </a:rPr>
              <a:t>Programáticas</a:t>
            </a:r>
            <a:endParaRPr lang="en-US" sz="14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30" name="AutoShape 12">
            <a:extLst>
              <a:ext uri="{FF2B5EF4-FFF2-40B4-BE49-F238E27FC236}">
                <a16:creationId xmlns:a16="http://schemas.microsoft.com/office/drawing/2014/main" id="{60929B6E-2CCF-9B3A-A23E-4A8B25E784D1}"/>
              </a:ext>
            </a:extLst>
          </p:cNvPr>
          <p:cNvSpPr/>
          <p:nvPr/>
        </p:nvSpPr>
        <p:spPr>
          <a:xfrm flipV="1">
            <a:off x="4250482" y="4134666"/>
            <a:ext cx="1" cy="105021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344" y="-99392"/>
            <a:ext cx="2574088" cy="6957392"/>
            <a:chOff x="0" y="0"/>
            <a:chExt cx="1299013" cy="27208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9013" cy="2720847"/>
            </a:xfrm>
            <a:custGeom>
              <a:avLst/>
              <a:gdLst/>
              <a:ahLst/>
              <a:cxnLst/>
              <a:rect l="l" t="t" r="r" b="b"/>
              <a:pathLst>
                <a:path w="1299013" h="2720847">
                  <a:moveTo>
                    <a:pt x="0" y="0"/>
                  </a:moveTo>
                  <a:lnTo>
                    <a:pt x="1299013" y="0"/>
                  </a:lnTo>
                  <a:lnTo>
                    <a:pt x="1299013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99013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sp>
        <p:nvSpPr>
          <p:cNvPr id="5" name="Freeform 5"/>
          <p:cNvSpPr/>
          <p:nvPr/>
        </p:nvSpPr>
        <p:spPr>
          <a:xfrm>
            <a:off x="227866" y="1371600"/>
            <a:ext cx="1862896" cy="375967"/>
          </a:xfrm>
          <a:custGeom>
            <a:avLst/>
            <a:gdLst/>
            <a:ahLst/>
            <a:cxnLst/>
            <a:rect l="l" t="t" r="r" b="b"/>
            <a:pathLst>
              <a:path w="3725792" h="751933">
                <a:moveTo>
                  <a:pt x="0" y="0"/>
                </a:moveTo>
                <a:lnTo>
                  <a:pt x="3725792" y="0"/>
                </a:lnTo>
                <a:lnTo>
                  <a:pt x="3725792" y="751933"/>
                </a:lnTo>
                <a:lnTo>
                  <a:pt x="0" y="751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2585074" y="733224"/>
            <a:ext cx="6558926" cy="5208861"/>
          </a:xfrm>
          <a:custGeom>
            <a:avLst/>
            <a:gdLst/>
            <a:ahLst/>
            <a:cxnLst/>
            <a:rect l="l" t="t" r="r" b="b"/>
            <a:pathLst>
              <a:path w="13117852" h="10417721">
                <a:moveTo>
                  <a:pt x="0" y="0"/>
                </a:moveTo>
                <a:lnTo>
                  <a:pt x="13117852" y="0"/>
                </a:lnTo>
                <a:lnTo>
                  <a:pt x="13117852" y="10417721"/>
                </a:lnTo>
                <a:lnTo>
                  <a:pt x="0" y="104177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427" r="-942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2585074" y="1801704"/>
            <a:ext cx="3020454" cy="633798"/>
            <a:chOff x="0" y="0"/>
            <a:chExt cx="1591021" cy="3338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91021" cy="333852"/>
            </a:xfrm>
            <a:custGeom>
              <a:avLst/>
              <a:gdLst/>
              <a:ahLst/>
              <a:cxnLst/>
              <a:rect l="l" t="t" r="r" b="b"/>
              <a:pathLst>
                <a:path w="1591021" h="333852">
                  <a:moveTo>
                    <a:pt x="0" y="0"/>
                  </a:moveTo>
                  <a:lnTo>
                    <a:pt x="1591021" y="0"/>
                  </a:lnTo>
                  <a:lnTo>
                    <a:pt x="1591021" y="333852"/>
                  </a:lnTo>
                  <a:lnTo>
                    <a:pt x="0" y="333852"/>
                  </a:lnTo>
                  <a:close/>
                </a:path>
              </a:pathLst>
            </a:custGeom>
            <a:solidFill>
              <a:srgbClr val="8C9EFF">
                <a:alpha val="2078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591021" cy="37195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599"/>
                </a:lnSpc>
              </a:pPr>
              <a:endParaRPr sz="10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2344" y="1801704"/>
            <a:ext cx="2617418" cy="633798"/>
            <a:chOff x="0" y="0"/>
            <a:chExt cx="1378722" cy="3338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78722" cy="333852"/>
            </a:xfrm>
            <a:custGeom>
              <a:avLst/>
              <a:gdLst/>
              <a:ahLst/>
              <a:cxnLst/>
              <a:rect l="l" t="t" r="r" b="b"/>
              <a:pathLst>
                <a:path w="1378722" h="333852">
                  <a:moveTo>
                    <a:pt x="0" y="0"/>
                  </a:moveTo>
                  <a:lnTo>
                    <a:pt x="1378722" y="0"/>
                  </a:lnTo>
                  <a:lnTo>
                    <a:pt x="1378722" y="333852"/>
                  </a:lnTo>
                  <a:lnTo>
                    <a:pt x="0" y="333852"/>
                  </a:lnTo>
                  <a:close/>
                </a:path>
              </a:pathLst>
            </a:custGeom>
            <a:solidFill>
              <a:srgbClr val="3F51B5">
                <a:alpha val="5882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378722" cy="37195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599"/>
                </a:lnSpc>
              </a:pPr>
              <a:endParaRPr sz="10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80528" y="1747567"/>
            <a:ext cx="6763473" cy="4253184"/>
          </a:xfrm>
          <a:custGeom>
            <a:avLst/>
            <a:gdLst/>
            <a:ahLst/>
            <a:cxnLst/>
            <a:rect l="l" t="t" r="r" b="b"/>
            <a:pathLst>
              <a:path w="13526945" h="8506367">
                <a:moveTo>
                  <a:pt x="0" y="0"/>
                </a:moveTo>
                <a:lnTo>
                  <a:pt x="13526945" y="0"/>
                </a:lnTo>
                <a:lnTo>
                  <a:pt x="13526945" y="8506367"/>
                </a:lnTo>
                <a:lnTo>
                  <a:pt x="0" y="85063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-32344" y="0"/>
            <a:ext cx="2574088" cy="6858000"/>
            <a:chOff x="0" y="0"/>
            <a:chExt cx="1299013" cy="27208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9013" cy="2720847"/>
            </a:xfrm>
            <a:custGeom>
              <a:avLst/>
              <a:gdLst/>
              <a:ahLst/>
              <a:cxnLst/>
              <a:rect l="l" t="t" r="r" b="b"/>
              <a:pathLst>
                <a:path w="1299013" h="2720847">
                  <a:moveTo>
                    <a:pt x="0" y="0"/>
                  </a:moveTo>
                  <a:lnTo>
                    <a:pt x="1299013" y="0"/>
                  </a:lnTo>
                  <a:lnTo>
                    <a:pt x="1299013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99013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866" y="1371600"/>
            <a:ext cx="1862896" cy="375967"/>
          </a:xfrm>
          <a:custGeom>
            <a:avLst/>
            <a:gdLst/>
            <a:ahLst/>
            <a:cxnLst/>
            <a:rect l="l" t="t" r="r" b="b"/>
            <a:pathLst>
              <a:path w="3725792" h="751933">
                <a:moveTo>
                  <a:pt x="0" y="0"/>
                </a:moveTo>
                <a:lnTo>
                  <a:pt x="3725792" y="0"/>
                </a:lnTo>
                <a:lnTo>
                  <a:pt x="3725792" y="751933"/>
                </a:lnTo>
                <a:lnTo>
                  <a:pt x="0" y="75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2585074" y="1801704"/>
            <a:ext cx="3020454" cy="633798"/>
            <a:chOff x="0" y="0"/>
            <a:chExt cx="1591021" cy="3338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91021" cy="333852"/>
            </a:xfrm>
            <a:custGeom>
              <a:avLst/>
              <a:gdLst/>
              <a:ahLst/>
              <a:cxnLst/>
              <a:rect l="l" t="t" r="r" b="b"/>
              <a:pathLst>
                <a:path w="1591021" h="333852">
                  <a:moveTo>
                    <a:pt x="0" y="0"/>
                  </a:moveTo>
                  <a:lnTo>
                    <a:pt x="1591021" y="0"/>
                  </a:lnTo>
                  <a:lnTo>
                    <a:pt x="1591021" y="333852"/>
                  </a:lnTo>
                  <a:lnTo>
                    <a:pt x="0" y="333852"/>
                  </a:lnTo>
                  <a:close/>
                </a:path>
              </a:pathLst>
            </a:custGeom>
            <a:solidFill>
              <a:srgbClr val="8C9EFF">
                <a:alpha val="2078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591021" cy="37195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599"/>
                </a:lnSpc>
              </a:pPr>
              <a:endParaRPr sz="10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2344" y="1801704"/>
            <a:ext cx="2617418" cy="633798"/>
            <a:chOff x="0" y="0"/>
            <a:chExt cx="1378722" cy="3338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78722" cy="333852"/>
            </a:xfrm>
            <a:custGeom>
              <a:avLst/>
              <a:gdLst/>
              <a:ahLst/>
              <a:cxnLst/>
              <a:rect l="l" t="t" r="r" b="b"/>
              <a:pathLst>
                <a:path w="1378722" h="333852">
                  <a:moveTo>
                    <a:pt x="0" y="0"/>
                  </a:moveTo>
                  <a:lnTo>
                    <a:pt x="1378722" y="0"/>
                  </a:lnTo>
                  <a:lnTo>
                    <a:pt x="1378722" y="333852"/>
                  </a:lnTo>
                  <a:lnTo>
                    <a:pt x="0" y="333852"/>
                  </a:lnTo>
                  <a:close/>
                </a:path>
              </a:pathLst>
            </a:custGeom>
            <a:solidFill>
              <a:srgbClr val="3F51B5">
                <a:alpha val="5882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378722" cy="37195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599"/>
                </a:lnSpc>
              </a:pPr>
              <a:endParaRPr sz="10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41744" y="2109078"/>
            <a:ext cx="5937882" cy="2395362"/>
          </a:xfrm>
          <a:custGeom>
            <a:avLst/>
            <a:gdLst/>
            <a:ahLst/>
            <a:cxnLst/>
            <a:rect l="l" t="t" r="r" b="b"/>
            <a:pathLst>
              <a:path w="11875764" h="4790723">
                <a:moveTo>
                  <a:pt x="0" y="0"/>
                </a:moveTo>
                <a:lnTo>
                  <a:pt x="11875764" y="0"/>
                </a:lnTo>
                <a:lnTo>
                  <a:pt x="11875764" y="4790724"/>
                </a:lnTo>
                <a:lnTo>
                  <a:pt x="0" y="4790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-32344" y="0"/>
            <a:ext cx="2574088" cy="6858000"/>
            <a:chOff x="0" y="0"/>
            <a:chExt cx="1299013" cy="27208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9013" cy="2720847"/>
            </a:xfrm>
            <a:custGeom>
              <a:avLst/>
              <a:gdLst/>
              <a:ahLst/>
              <a:cxnLst/>
              <a:rect l="l" t="t" r="r" b="b"/>
              <a:pathLst>
                <a:path w="1299013" h="2720847">
                  <a:moveTo>
                    <a:pt x="0" y="0"/>
                  </a:moveTo>
                  <a:lnTo>
                    <a:pt x="1299013" y="0"/>
                  </a:lnTo>
                  <a:lnTo>
                    <a:pt x="1299013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99013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866" y="1371600"/>
            <a:ext cx="1862896" cy="375967"/>
          </a:xfrm>
          <a:custGeom>
            <a:avLst/>
            <a:gdLst/>
            <a:ahLst/>
            <a:cxnLst/>
            <a:rect l="l" t="t" r="r" b="b"/>
            <a:pathLst>
              <a:path w="3725792" h="751933">
                <a:moveTo>
                  <a:pt x="0" y="0"/>
                </a:moveTo>
                <a:lnTo>
                  <a:pt x="3725792" y="0"/>
                </a:lnTo>
                <a:lnTo>
                  <a:pt x="3725792" y="751933"/>
                </a:lnTo>
                <a:lnTo>
                  <a:pt x="0" y="75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2585074" y="1801704"/>
            <a:ext cx="3020454" cy="633798"/>
            <a:chOff x="0" y="0"/>
            <a:chExt cx="1591021" cy="3338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91021" cy="333852"/>
            </a:xfrm>
            <a:custGeom>
              <a:avLst/>
              <a:gdLst/>
              <a:ahLst/>
              <a:cxnLst/>
              <a:rect l="l" t="t" r="r" b="b"/>
              <a:pathLst>
                <a:path w="1591021" h="333852">
                  <a:moveTo>
                    <a:pt x="0" y="0"/>
                  </a:moveTo>
                  <a:lnTo>
                    <a:pt x="1591021" y="0"/>
                  </a:lnTo>
                  <a:lnTo>
                    <a:pt x="1591021" y="333852"/>
                  </a:lnTo>
                  <a:lnTo>
                    <a:pt x="0" y="333852"/>
                  </a:lnTo>
                  <a:close/>
                </a:path>
              </a:pathLst>
            </a:custGeom>
            <a:solidFill>
              <a:srgbClr val="8C9EFF">
                <a:alpha val="2078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591021" cy="37195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599"/>
                </a:lnSpc>
              </a:pPr>
              <a:endParaRPr sz="10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2344" y="1801704"/>
            <a:ext cx="2617418" cy="633798"/>
            <a:chOff x="0" y="0"/>
            <a:chExt cx="1378722" cy="3338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78722" cy="333852"/>
            </a:xfrm>
            <a:custGeom>
              <a:avLst/>
              <a:gdLst/>
              <a:ahLst/>
              <a:cxnLst/>
              <a:rect l="l" t="t" r="r" b="b"/>
              <a:pathLst>
                <a:path w="1378722" h="333852">
                  <a:moveTo>
                    <a:pt x="0" y="0"/>
                  </a:moveTo>
                  <a:lnTo>
                    <a:pt x="1378722" y="0"/>
                  </a:lnTo>
                  <a:lnTo>
                    <a:pt x="1378722" y="333852"/>
                  </a:lnTo>
                  <a:lnTo>
                    <a:pt x="0" y="333852"/>
                  </a:lnTo>
                  <a:close/>
                </a:path>
              </a:pathLst>
            </a:custGeom>
            <a:solidFill>
              <a:srgbClr val="3F51B5">
                <a:alpha val="5882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378722" cy="37195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599"/>
                </a:lnSpc>
              </a:pPr>
              <a:endParaRPr sz="10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85074" y="1773046"/>
            <a:ext cx="6053873" cy="4227705"/>
          </a:xfrm>
          <a:custGeom>
            <a:avLst/>
            <a:gdLst/>
            <a:ahLst/>
            <a:cxnLst/>
            <a:rect l="l" t="t" r="r" b="b"/>
            <a:pathLst>
              <a:path w="12107746" h="8455409">
                <a:moveTo>
                  <a:pt x="0" y="0"/>
                </a:moveTo>
                <a:lnTo>
                  <a:pt x="12107746" y="0"/>
                </a:lnTo>
                <a:lnTo>
                  <a:pt x="12107746" y="8455409"/>
                </a:lnTo>
                <a:lnTo>
                  <a:pt x="0" y="845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0" y="-99392"/>
            <a:ext cx="2574088" cy="6957391"/>
            <a:chOff x="0" y="0"/>
            <a:chExt cx="1299013" cy="27208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9013" cy="2720847"/>
            </a:xfrm>
            <a:custGeom>
              <a:avLst/>
              <a:gdLst/>
              <a:ahLst/>
              <a:cxnLst/>
              <a:rect l="l" t="t" r="r" b="b"/>
              <a:pathLst>
                <a:path w="1299013" h="2720847">
                  <a:moveTo>
                    <a:pt x="0" y="0"/>
                  </a:moveTo>
                  <a:lnTo>
                    <a:pt x="1299013" y="0"/>
                  </a:lnTo>
                  <a:lnTo>
                    <a:pt x="1299013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99013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85074" y="1801704"/>
            <a:ext cx="3020454" cy="633798"/>
            <a:chOff x="0" y="0"/>
            <a:chExt cx="1591021" cy="3338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91021" cy="333852"/>
            </a:xfrm>
            <a:custGeom>
              <a:avLst/>
              <a:gdLst/>
              <a:ahLst/>
              <a:cxnLst/>
              <a:rect l="l" t="t" r="r" b="b"/>
              <a:pathLst>
                <a:path w="1591021" h="333852">
                  <a:moveTo>
                    <a:pt x="0" y="0"/>
                  </a:moveTo>
                  <a:lnTo>
                    <a:pt x="1591021" y="0"/>
                  </a:lnTo>
                  <a:lnTo>
                    <a:pt x="1591021" y="333852"/>
                  </a:lnTo>
                  <a:lnTo>
                    <a:pt x="0" y="333852"/>
                  </a:lnTo>
                  <a:close/>
                </a:path>
              </a:pathLst>
            </a:custGeom>
            <a:solidFill>
              <a:srgbClr val="8C9EFF">
                <a:alpha val="2078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591021" cy="37195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599"/>
                </a:lnSpc>
              </a:pPr>
              <a:endParaRPr sz="10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2344" y="1801704"/>
            <a:ext cx="2617418" cy="633798"/>
            <a:chOff x="0" y="0"/>
            <a:chExt cx="1378722" cy="3338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78722" cy="333852"/>
            </a:xfrm>
            <a:custGeom>
              <a:avLst/>
              <a:gdLst/>
              <a:ahLst/>
              <a:cxnLst/>
              <a:rect l="l" t="t" r="r" b="b"/>
              <a:pathLst>
                <a:path w="1378722" h="333852">
                  <a:moveTo>
                    <a:pt x="0" y="0"/>
                  </a:moveTo>
                  <a:lnTo>
                    <a:pt x="1378722" y="0"/>
                  </a:lnTo>
                  <a:lnTo>
                    <a:pt x="1378722" y="333852"/>
                  </a:lnTo>
                  <a:lnTo>
                    <a:pt x="0" y="333852"/>
                  </a:lnTo>
                  <a:close/>
                </a:path>
              </a:pathLst>
            </a:custGeom>
            <a:solidFill>
              <a:srgbClr val="3F51B5">
                <a:alpha val="5882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378722" cy="37195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599"/>
                </a:lnSpc>
              </a:pPr>
              <a:endParaRPr sz="100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27866" y="1371600"/>
            <a:ext cx="1862896" cy="375967"/>
          </a:xfrm>
          <a:custGeom>
            <a:avLst/>
            <a:gdLst/>
            <a:ahLst/>
            <a:cxnLst/>
            <a:rect l="l" t="t" r="r" b="b"/>
            <a:pathLst>
              <a:path w="3725792" h="751933">
                <a:moveTo>
                  <a:pt x="0" y="0"/>
                </a:moveTo>
                <a:lnTo>
                  <a:pt x="3725792" y="0"/>
                </a:lnTo>
                <a:lnTo>
                  <a:pt x="3725792" y="751933"/>
                </a:lnTo>
                <a:lnTo>
                  <a:pt x="0" y="75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0762" y="1747567"/>
            <a:ext cx="7129281" cy="3054466"/>
          </a:xfrm>
          <a:custGeom>
            <a:avLst/>
            <a:gdLst/>
            <a:ahLst/>
            <a:cxnLst/>
            <a:rect l="l" t="t" r="r" b="b"/>
            <a:pathLst>
              <a:path w="14258561" h="6108931">
                <a:moveTo>
                  <a:pt x="0" y="0"/>
                </a:moveTo>
                <a:lnTo>
                  <a:pt x="14258562" y="0"/>
                </a:lnTo>
                <a:lnTo>
                  <a:pt x="14258562" y="6108931"/>
                </a:lnTo>
                <a:lnTo>
                  <a:pt x="0" y="6108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-32344" y="0"/>
            <a:ext cx="2574088" cy="6957392"/>
            <a:chOff x="0" y="0"/>
            <a:chExt cx="1299013" cy="27208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9013" cy="2720847"/>
            </a:xfrm>
            <a:custGeom>
              <a:avLst/>
              <a:gdLst/>
              <a:ahLst/>
              <a:cxnLst/>
              <a:rect l="l" t="t" r="r" b="b"/>
              <a:pathLst>
                <a:path w="1299013" h="2720847">
                  <a:moveTo>
                    <a:pt x="0" y="0"/>
                  </a:moveTo>
                  <a:lnTo>
                    <a:pt x="1299013" y="0"/>
                  </a:lnTo>
                  <a:lnTo>
                    <a:pt x="1299013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99013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866" y="1371600"/>
            <a:ext cx="1862896" cy="375967"/>
          </a:xfrm>
          <a:custGeom>
            <a:avLst/>
            <a:gdLst/>
            <a:ahLst/>
            <a:cxnLst/>
            <a:rect l="l" t="t" r="r" b="b"/>
            <a:pathLst>
              <a:path w="3725792" h="751933">
                <a:moveTo>
                  <a:pt x="0" y="0"/>
                </a:moveTo>
                <a:lnTo>
                  <a:pt x="3725792" y="0"/>
                </a:lnTo>
                <a:lnTo>
                  <a:pt x="3725792" y="751933"/>
                </a:lnTo>
                <a:lnTo>
                  <a:pt x="0" y="75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0592A3B7-9EB3-3F82-8FC2-09C96DE2A3EF}"/>
              </a:ext>
            </a:extLst>
          </p:cNvPr>
          <p:cNvGrpSpPr/>
          <p:nvPr/>
        </p:nvGrpSpPr>
        <p:grpSpPr>
          <a:xfrm>
            <a:off x="-54009" y="1891016"/>
            <a:ext cx="2617418" cy="633798"/>
            <a:chOff x="0" y="0"/>
            <a:chExt cx="1378722" cy="333852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F5410DE-B697-F184-32CC-5143CE0422F4}"/>
                </a:ext>
              </a:extLst>
            </p:cNvPr>
            <p:cNvSpPr/>
            <p:nvPr/>
          </p:nvSpPr>
          <p:spPr>
            <a:xfrm>
              <a:off x="0" y="0"/>
              <a:ext cx="1378722" cy="333852"/>
            </a:xfrm>
            <a:custGeom>
              <a:avLst/>
              <a:gdLst/>
              <a:ahLst/>
              <a:cxnLst/>
              <a:rect l="l" t="t" r="r" b="b"/>
              <a:pathLst>
                <a:path w="1378722" h="333852">
                  <a:moveTo>
                    <a:pt x="0" y="0"/>
                  </a:moveTo>
                  <a:lnTo>
                    <a:pt x="1378722" y="0"/>
                  </a:lnTo>
                  <a:lnTo>
                    <a:pt x="1378722" y="333852"/>
                  </a:lnTo>
                  <a:lnTo>
                    <a:pt x="0" y="333852"/>
                  </a:lnTo>
                  <a:close/>
                </a:path>
              </a:pathLst>
            </a:custGeom>
            <a:solidFill>
              <a:srgbClr val="3F51B5">
                <a:alpha val="5882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6585817F-3B31-EE0D-A8F0-A2CAA571BD56}"/>
                </a:ext>
              </a:extLst>
            </p:cNvPr>
            <p:cNvSpPr txBox="1"/>
            <p:nvPr/>
          </p:nvSpPr>
          <p:spPr>
            <a:xfrm>
              <a:off x="0" y="-38100"/>
              <a:ext cx="1378722" cy="37195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599"/>
                </a:lnSpc>
              </a:pPr>
              <a:endParaRPr sz="100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0F111951-C775-62CC-CB27-990054D11A1D}"/>
              </a:ext>
            </a:extLst>
          </p:cNvPr>
          <p:cNvGrpSpPr/>
          <p:nvPr/>
        </p:nvGrpSpPr>
        <p:grpSpPr>
          <a:xfrm>
            <a:off x="2541744" y="1886755"/>
            <a:ext cx="3398408" cy="633798"/>
            <a:chOff x="0" y="0"/>
            <a:chExt cx="1591021" cy="333852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7D2F2C6-6CF0-3420-8363-1E388DBA0515}"/>
                </a:ext>
              </a:extLst>
            </p:cNvPr>
            <p:cNvSpPr/>
            <p:nvPr/>
          </p:nvSpPr>
          <p:spPr>
            <a:xfrm>
              <a:off x="0" y="0"/>
              <a:ext cx="1591021" cy="333852"/>
            </a:xfrm>
            <a:custGeom>
              <a:avLst/>
              <a:gdLst/>
              <a:ahLst/>
              <a:cxnLst/>
              <a:rect l="l" t="t" r="r" b="b"/>
              <a:pathLst>
                <a:path w="1591021" h="333852">
                  <a:moveTo>
                    <a:pt x="0" y="0"/>
                  </a:moveTo>
                  <a:lnTo>
                    <a:pt x="1591021" y="0"/>
                  </a:lnTo>
                  <a:lnTo>
                    <a:pt x="1591021" y="333852"/>
                  </a:lnTo>
                  <a:lnTo>
                    <a:pt x="0" y="333852"/>
                  </a:lnTo>
                  <a:close/>
                </a:path>
              </a:pathLst>
            </a:custGeom>
            <a:solidFill>
              <a:srgbClr val="8C9EFF">
                <a:alpha val="2078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5FCF548C-5276-3824-22C8-8BCB38EA4390}"/>
                </a:ext>
              </a:extLst>
            </p:cNvPr>
            <p:cNvSpPr txBox="1"/>
            <p:nvPr/>
          </p:nvSpPr>
          <p:spPr>
            <a:xfrm>
              <a:off x="0" y="-38100"/>
              <a:ext cx="1591021" cy="37195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599"/>
                </a:lnSpc>
              </a:pPr>
              <a:endParaRPr sz="100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94488" y="175539"/>
            <a:ext cx="6335420" cy="4246960"/>
          </a:xfrm>
          <a:custGeom>
            <a:avLst/>
            <a:gdLst/>
            <a:ahLst/>
            <a:cxnLst/>
            <a:rect l="l" t="t" r="r" b="b"/>
            <a:pathLst>
              <a:path w="12670840" h="8493920">
                <a:moveTo>
                  <a:pt x="0" y="0"/>
                </a:moveTo>
                <a:lnTo>
                  <a:pt x="12670840" y="0"/>
                </a:lnTo>
                <a:lnTo>
                  <a:pt x="12670840" y="8493920"/>
                </a:lnTo>
                <a:lnTo>
                  <a:pt x="0" y="8493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-32344" y="-99392"/>
            <a:ext cx="2574088" cy="6957392"/>
            <a:chOff x="0" y="0"/>
            <a:chExt cx="1299013" cy="27208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9013" cy="2720847"/>
            </a:xfrm>
            <a:custGeom>
              <a:avLst/>
              <a:gdLst/>
              <a:ahLst/>
              <a:cxnLst/>
              <a:rect l="l" t="t" r="r" b="b"/>
              <a:pathLst>
                <a:path w="1299013" h="2720847">
                  <a:moveTo>
                    <a:pt x="0" y="0"/>
                  </a:moveTo>
                  <a:lnTo>
                    <a:pt x="1299013" y="0"/>
                  </a:lnTo>
                  <a:lnTo>
                    <a:pt x="1299013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99013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41744" y="132481"/>
            <a:ext cx="3020454" cy="633798"/>
            <a:chOff x="0" y="0"/>
            <a:chExt cx="1591021" cy="3338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91021" cy="333852"/>
            </a:xfrm>
            <a:custGeom>
              <a:avLst/>
              <a:gdLst/>
              <a:ahLst/>
              <a:cxnLst/>
              <a:rect l="l" t="t" r="r" b="b"/>
              <a:pathLst>
                <a:path w="1591021" h="333852">
                  <a:moveTo>
                    <a:pt x="0" y="0"/>
                  </a:moveTo>
                  <a:lnTo>
                    <a:pt x="1591021" y="0"/>
                  </a:lnTo>
                  <a:lnTo>
                    <a:pt x="1591021" y="333852"/>
                  </a:lnTo>
                  <a:lnTo>
                    <a:pt x="0" y="333852"/>
                  </a:lnTo>
                  <a:close/>
                </a:path>
              </a:pathLst>
            </a:custGeom>
            <a:solidFill>
              <a:srgbClr val="8C9EFF">
                <a:alpha val="2078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591021" cy="37195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599"/>
                </a:lnSpc>
              </a:pPr>
              <a:endParaRPr sz="10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2344" y="122657"/>
            <a:ext cx="2617418" cy="633798"/>
            <a:chOff x="0" y="0"/>
            <a:chExt cx="1378722" cy="3338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78722" cy="333852"/>
            </a:xfrm>
            <a:custGeom>
              <a:avLst/>
              <a:gdLst/>
              <a:ahLst/>
              <a:cxnLst/>
              <a:rect l="l" t="t" r="r" b="b"/>
              <a:pathLst>
                <a:path w="1378722" h="333852">
                  <a:moveTo>
                    <a:pt x="0" y="0"/>
                  </a:moveTo>
                  <a:lnTo>
                    <a:pt x="1378722" y="0"/>
                  </a:lnTo>
                  <a:lnTo>
                    <a:pt x="1378722" y="333852"/>
                  </a:lnTo>
                  <a:lnTo>
                    <a:pt x="0" y="333852"/>
                  </a:lnTo>
                  <a:close/>
                </a:path>
              </a:pathLst>
            </a:custGeom>
            <a:solidFill>
              <a:srgbClr val="3F51B5">
                <a:alpha val="5882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378722" cy="37195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599"/>
                </a:lnSpc>
              </a:pPr>
              <a:endParaRPr sz="100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27866" y="1371600"/>
            <a:ext cx="1862896" cy="375967"/>
          </a:xfrm>
          <a:custGeom>
            <a:avLst/>
            <a:gdLst/>
            <a:ahLst/>
            <a:cxnLst/>
            <a:rect l="l" t="t" r="r" b="b"/>
            <a:pathLst>
              <a:path w="3725792" h="751933">
                <a:moveTo>
                  <a:pt x="0" y="0"/>
                </a:moveTo>
                <a:lnTo>
                  <a:pt x="3725792" y="0"/>
                </a:lnTo>
                <a:lnTo>
                  <a:pt x="3725792" y="751933"/>
                </a:lnTo>
                <a:lnTo>
                  <a:pt x="0" y="75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DC30041-D918-AD82-F232-D4DEACBB8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389" y="4349827"/>
            <a:ext cx="4357868" cy="45432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2A8A68F-D20B-D39C-FF54-D5E2E2668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342" y="4804152"/>
            <a:ext cx="4722011" cy="37553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B19483E-0060-C1A2-782A-DB6041A85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896" y="5117090"/>
            <a:ext cx="3184401" cy="55303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FF238390-8F99-EAF3-80C4-E1648F1C82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072" y="5655934"/>
            <a:ext cx="3106552" cy="37553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816CFC69-05D0-AE8E-740F-E77922E32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6314" y="6081990"/>
            <a:ext cx="2992056" cy="345057"/>
          </a:xfrm>
          <a:prstGeom prst="rect">
            <a:avLst/>
          </a:prstGeom>
        </p:spPr>
      </p:pic>
      <p:sp>
        <p:nvSpPr>
          <p:cNvPr id="27" name="Freeform 2">
            <a:extLst>
              <a:ext uri="{FF2B5EF4-FFF2-40B4-BE49-F238E27FC236}">
                <a16:creationId xmlns:a16="http://schemas.microsoft.com/office/drawing/2014/main" id="{B83AB225-C27F-E8EB-9744-118799988B53}"/>
              </a:ext>
            </a:extLst>
          </p:cNvPr>
          <p:cNvSpPr/>
          <p:nvPr/>
        </p:nvSpPr>
        <p:spPr>
          <a:xfrm>
            <a:off x="5940152" y="1965788"/>
            <a:ext cx="2987824" cy="2384039"/>
          </a:xfrm>
          <a:custGeom>
            <a:avLst/>
            <a:gdLst/>
            <a:ahLst/>
            <a:cxnLst/>
            <a:rect l="l" t="t" r="r" b="b"/>
            <a:pathLst>
              <a:path w="13325259" h="7807961">
                <a:moveTo>
                  <a:pt x="0" y="0"/>
                </a:moveTo>
                <a:lnTo>
                  <a:pt x="13325259" y="0"/>
                </a:lnTo>
                <a:lnTo>
                  <a:pt x="13325259" y="7807962"/>
                </a:lnTo>
                <a:lnTo>
                  <a:pt x="0" y="78079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32344" y="0"/>
            <a:ext cx="2574088" cy="6858000"/>
            <a:chOff x="0" y="0"/>
            <a:chExt cx="1299013" cy="27208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9013" cy="2720847"/>
            </a:xfrm>
            <a:custGeom>
              <a:avLst/>
              <a:gdLst/>
              <a:ahLst/>
              <a:cxnLst/>
              <a:rect l="l" t="t" r="r" b="b"/>
              <a:pathLst>
                <a:path w="1299013" h="2720847">
                  <a:moveTo>
                    <a:pt x="0" y="0"/>
                  </a:moveTo>
                  <a:lnTo>
                    <a:pt x="1299013" y="0"/>
                  </a:lnTo>
                  <a:lnTo>
                    <a:pt x="1299013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99013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866" y="1371600"/>
            <a:ext cx="1862896" cy="375967"/>
          </a:xfrm>
          <a:custGeom>
            <a:avLst/>
            <a:gdLst/>
            <a:ahLst/>
            <a:cxnLst/>
            <a:rect l="l" t="t" r="r" b="b"/>
            <a:pathLst>
              <a:path w="3725792" h="751933">
                <a:moveTo>
                  <a:pt x="0" y="0"/>
                </a:moveTo>
                <a:lnTo>
                  <a:pt x="3725792" y="0"/>
                </a:lnTo>
                <a:lnTo>
                  <a:pt x="3725792" y="751933"/>
                </a:lnTo>
                <a:lnTo>
                  <a:pt x="0" y="751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E93CF664-66D9-9209-307D-BE5AB6E40000}"/>
              </a:ext>
            </a:extLst>
          </p:cNvPr>
          <p:cNvSpPr/>
          <p:nvPr/>
        </p:nvSpPr>
        <p:spPr>
          <a:xfrm>
            <a:off x="2541744" y="836712"/>
            <a:ext cx="6374390" cy="5040559"/>
          </a:xfrm>
          <a:custGeom>
            <a:avLst/>
            <a:gdLst/>
            <a:ahLst/>
            <a:cxnLst/>
            <a:rect l="l" t="t" r="r" b="b"/>
            <a:pathLst>
              <a:path w="16556664" h="6885419">
                <a:moveTo>
                  <a:pt x="0" y="0"/>
                </a:moveTo>
                <a:lnTo>
                  <a:pt x="16556664" y="0"/>
                </a:lnTo>
                <a:lnTo>
                  <a:pt x="16556664" y="6885420"/>
                </a:lnTo>
                <a:lnTo>
                  <a:pt x="0" y="6885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429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32718" y="1114425"/>
            <a:ext cx="5896933" cy="4629150"/>
          </a:xfrm>
          <a:custGeom>
            <a:avLst/>
            <a:gdLst/>
            <a:ahLst/>
            <a:cxnLst/>
            <a:rect l="l" t="t" r="r" b="b"/>
            <a:pathLst>
              <a:path w="11793865" h="9258300">
                <a:moveTo>
                  <a:pt x="0" y="0"/>
                </a:moveTo>
                <a:lnTo>
                  <a:pt x="11793865" y="0"/>
                </a:lnTo>
                <a:lnTo>
                  <a:pt x="11793865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-32344" y="0"/>
            <a:ext cx="2574088" cy="6858000"/>
            <a:chOff x="0" y="0"/>
            <a:chExt cx="1299013" cy="27208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9013" cy="2720847"/>
            </a:xfrm>
            <a:custGeom>
              <a:avLst/>
              <a:gdLst/>
              <a:ahLst/>
              <a:cxnLst/>
              <a:rect l="l" t="t" r="r" b="b"/>
              <a:pathLst>
                <a:path w="1299013" h="2720847">
                  <a:moveTo>
                    <a:pt x="0" y="0"/>
                  </a:moveTo>
                  <a:lnTo>
                    <a:pt x="1299013" y="0"/>
                  </a:lnTo>
                  <a:lnTo>
                    <a:pt x="1299013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99013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866" y="1371600"/>
            <a:ext cx="1862896" cy="375967"/>
          </a:xfrm>
          <a:custGeom>
            <a:avLst/>
            <a:gdLst/>
            <a:ahLst/>
            <a:cxnLst/>
            <a:rect l="l" t="t" r="r" b="b"/>
            <a:pathLst>
              <a:path w="3725792" h="751933">
                <a:moveTo>
                  <a:pt x="0" y="0"/>
                </a:moveTo>
                <a:lnTo>
                  <a:pt x="3725792" y="0"/>
                </a:lnTo>
                <a:lnTo>
                  <a:pt x="3725792" y="751933"/>
                </a:lnTo>
                <a:lnTo>
                  <a:pt x="0" y="75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160368"/>
            <a:ext cx="349997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O Dever de Prestar Contas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908AEF-7504-1F71-3A7F-818219DF0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820" y="1132401"/>
            <a:ext cx="3115073" cy="495649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A335489-3B92-78B1-9ADC-153145D1C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06" y="1195253"/>
            <a:ext cx="3559215" cy="48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71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30574" y="2133636"/>
            <a:ext cx="5899076" cy="2590728"/>
          </a:xfrm>
          <a:custGeom>
            <a:avLst/>
            <a:gdLst/>
            <a:ahLst/>
            <a:cxnLst/>
            <a:rect l="l" t="t" r="r" b="b"/>
            <a:pathLst>
              <a:path w="11798152" h="5181456">
                <a:moveTo>
                  <a:pt x="0" y="0"/>
                </a:moveTo>
                <a:lnTo>
                  <a:pt x="11798152" y="0"/>
                </a:lnTo>
                <a:lnTo>
                  <a:pt x="11798152" y="5181456"/>
                </a:lnTo>
                <a:lnTo>
                  <a:pt x="0" y="5181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-32344" y="0"/>
            <a:ext cx="2574088" cy="6858000"/>
            <a:chOff x="0" y="0"/>
            <a:chExt cx="1299013" cy="27208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9013" cy="2720847"/>
            </a:xfrm>
            <a:custGeom>
              <a:avLst/>
              <a:gdLst/>
              <a:ahLst/>
              <a:cxnLst/>
              <a:rect l="l" t="t" r="r" b="b"/>
              <a:pathLst>
                <a:path w="1299013" h="2720847">
                  <a:moveTo>
                    <a:pt x="0" y="0"/>
                  </a:moveTo>
                  <a:lnTo>
                    <a:pt x="1299013" y="0"/>
                  </a:lnTo>
                  <a:lnTo>
                    <a:pt x="1299013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99013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866" y="1371600"/>
            <a:ext cx="1862896" cy="375967"/>
          </a:xfrm>
          <a:custGeom>
            <a:avLst/>
            <a:gdLst/>
            <a:ahLst/>
            <a:cxnLst/>
            <a:rect l="l" t="t" r="r" b="b"/>
            <a:pathLst>
              <a:path w="3725792" h="751933">
                <a:moveTo>
                  <a:pt x="0" y="0"/>
                </a:moveTo>
                <a:lnTo>
                  <a:pt x="3725792" y="0"/>
                </a:lnTo>
                <a:lnTo>
                  <a:pt x="3725792" y="751933"/>
                </a:lnTo>
                <a:lnTo>
                  <a:pt x="0" y="75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69445" y="1099380"/>
            <a:ext cx="5760205" cy="4659240"/>
          </a:xfrm>
          <a:custGeom>
            <a:avLst/>
            <a:gdLst/>
            <a:ahLst/>
            <a:cxnLst/>
            <a:rect l="l" t="t" r="r" b="b"/>
            <a:pathLst>
              <a:path w="11520410" h="9318480">
                <a:moveTo>
                  <a:pt x="0" y="0"/>
                </a:moveTo>
                <a:lnTo>
                  <a:pt x="11520410" y="0"/>
                </a:lnTo>
                <a:lnTo>
                  <a:pt x="11520410" y="9318480"/>
                </a:lnTo>
                <a:lnTo>
                  <a:pt x="0" y="9318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-32344" y="0"/>
            <a:ext cx="2574088" cy="6858000"/>
            <a:chOff x="0" y="0"/>
            <a:chExt cx="1299013" cy="27208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9013" cy="2720847"/>
            </a:xfrm>
            <a:custGeom>
              <a:avLst/>
              <a:gdLst/>
              <a:ahLst/>
              <a:cxnLst/>
              <a:rect l="l" t="t" r="r" b="b"/>
              <a:pathLst>
                <a:path w="1299013" h="2720847">
                  <a:moveTo>
                    <a:pt x="0" y="0"/>
                  </a:moveTo>
                  <a:lnTo>
                    <a:pt x="1299013" y="0"/>
                  </a:lnTo>
                  <a:lnTo>
                    <a:pt x="1299013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99013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866" y="1371600"/>
            <a:ext cx="1862896" cy="375967"/>
          </a:xfrm>
          <a:custGeom>
            <a:avLst/>
            <a:gdLst/>
            <a:ahLst/>
            <a:cxnLst/>
            <a:rect l="l" t="t" r="r" b="b"/>
            <a:pathLst>
              <a:path w="3725792" h="751933">
                <a:moveTo>
                  <a:pt x="0" y="0"/>
                </a:moveTo>
                <a:lnTo>
                  <a:pt x="3725792" y="0"/>
                </a:lnTo>
                <a:lnTo>
                  <a:pt x="3725792" y="751933"/>
                </a:lnTo>
                <a:lnTo>
                  <a:pt x="0" y="75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42569" y="1114425"/>
            <a:ext cx="5687082" cy="4629150"/>
          </a:xfrm>
          <a:custGeom>
            <a:avLst/>
            <a:gdLst/>
            <a:ahLst/>
            <a:cxnLst/>
            <a:rect l="l" t="t" r="r" b="b"/>
            <a:pathLst>
              <a:path w="11374163" h="9258300">
                <a:moveTo>
                  <a:pt x="0" y="0"/>
                </a:moveTo>
                <a:lnTo>
                  <a:pt x="11374163" y="0"/>
                </a:lnTo>
                <a:lnTo>
                  <a:pt x="11374163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-32344" y="-99392"/>
            <a:ext cx="2574088" cy="6957392"/>
            <a:chOff x="0" y="0"/>
            <a:chExt cx="1299013" cy="27208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9013" cy="2720847"/>
            </a:xfrm>
            <a:custGeom>
              <a:avLst/>
              <a:gdLst/>
              <a:ahLst/>
              <a:cxnLst/>
              <a:rect l="l" t="t" r="r" b="b"/>
              <a:pathLst>
                <a:path w="1299013" h="2720847">
                  <a:moveTo>
                    <a:pt x="0" y="0"/>
                  </a:moveTo>
                  <a:lnTo>
                    <a:pt x="1299013" y="0"/>
                  </a:lnTo>
                  <a:lnTo>
                    <a:pt x="1299013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99013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866" y="1371600"/>
            <a:ext cx="1862896" cy="375967"/>
          </a:xfrm>
          <a:custGeom>
            <a:avLst/>
            <a:gdLst/>
            <a:ahLst/>
            <a:cxnLst/>
            <a:rect l="l" t="t" r="r" b="b"/>
            <a:pathLst>
              <a:path w="3725792" h="751933">
                <a:moveTo>
                  <a:pt x="0" y="0"/>
                </a:moveTo>
                <a:lnTo>
                  <a:pt x="3725792" y="0"/>
                </a:lnTo>
                <a:lnTo>
                  <a:pt x="3725792" y="751933"/>
                </a:lnTo>
                <a:lnTo>
                  <a:pt x="0" y="75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41744" y="1559583"/>
            <a:ext cx="6347079" cy="3508796"/>
          </a:xfrm>
          <a:custGeom>
            <a:avLst/>
            <a:gdLst/>
            <a:ahLst/>
            <a:cxnLst/>
            <a:rect l="l" t="t" r="r" b="b"/>
            <a:pathLst>
              <a:path w="12694158" h="7017591">
                <a:moveTo>
                  <a:pt x="0" y="0"/>
                </a:moveTo>
                <a:lnTo>
                  <a:pt x="12694159" y="0"/>
                </a:lnTo>
                <a:lnTo>
                  <a:pt x="12694159" y="7017591"/>
                </a:lnTo>
                <a:lnTo>
                  <a:pt x="0" y="70175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0" y="-99391"/>
            <a:ext cx="2574088" cy="6957392"/>
            <a:chOff x="0" y="0"/>
            <a:chExt cx="1299013" cy="27208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9013" cy="2720847"/>
            </a:xfrm>
            <a:custGeom>
              <a:avLst/>
              <a:gdLst/>
              <a:ahLst/>
              <a:cxnLst/>
              <a:rect l="l" t="t" r="r" b="b"/>
              <a:pathLst>
                <a:path w="1299013" h="2720847">
                  <a:moveTo>
                    <a:pt x="0" y="0"/>
                  </a:moveTo>
                  <a:lnTo>
                    <a:pt x="1299013" y="0"/>
                  </a:lnTo>
                  <a:lnTo>
                    <a:pt x="1299013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99013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866" y="1371600"/>
            <a:ext cx="1862896" cy="375967"/>
          </a:xfrm>
          <a:custGeom>
            <a:avLst/>
            <a:gdLst/>
            <a:ahLst/>
            <a:cxnLst/>
            <a:rect l="l" t="t" r="r" b="b"/>
            <a:pathLst>
              <a:path w="3725792" h="751933">
                <a:moveTo>
                  <a:pt x="0" y="0"/>
                </a:moveTo>
                <a:lnTo>
                  <a:pt x="3725792" y="0"/>
                </a:lnTo>
                <a:lnTo>
                  <a:pt x="3725792" y="751933"/>
                </a:lnTo>
                <a:lnTo>
                  <a:pt x="0" y="75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41744" y="1410291"/>
            <a:ext cx="6241330" cy="4037418"/>
          </a:xfrm>
          <a:custGeom>
            <a:avLst/>
            <a:gdLst/>
            <a:ahLst/>
            <a:cxnLst/>
            <a:rect l="l" t="t" r="r" b="b"/>
            <a:pathLst>
              <a:path w="12482659" h="8074836">
                <a:moveTo>
                  <a:pt x="0" y="0"/>
                </a:moveTo>
                <a:lnTo>
                  <a:pt x="12482659" y="0"/>
                </a:lnTo>
                <a:lnTo>
                  <a:pt x="12482659" y="8074836"/>
                </a:lnTo>
                <a:lnTo>
                  <a:pt x="0" y="8074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-32344" y="0"/>
            <a:ext cx="2574088" cy="6858000"/>
            <a:chOff x="0" y="0"/>
            <a:chExt cx="1299013" cy="27208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9013" cy="2720847"/>
            </a:xfrm>
            <a:custGeom>
              <a:avLst/>
              <a:gdLst/>
              <a:ahLst/>
              <a:cxnLst/>
              <a:rect l="l" t="t" r="r" b="b"/>
              <a:pathLst>
                <a:path w="1299013" h="2720847">
                  <a:moveTo>
                    <a:pt x="0" y="0"/>
                  </a:moveTo>
                  <a:lnTo>
                    <a:pt x="1299013" y="0"/>
                  </a:lnTo>
                  <a:lnTo>
                    <a:pt x="1299013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99013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866" y="1371600"/>
            <a:ext cx="1862896" cy="375967"/>
          </a:xfrm>
          <a:custGeom>
            <a:avLst/>
            <a:gdLst/>
            <a:ahLst/>
            <a:cxnLst/>
            <a:rect l="l" t="t" r="r" b="b"/>
            <a:pathLst>
              <a:path w="3725792" h="751933">
                <a:moveTo>
                  <a:pt x="0" y="0"/>
                </a:moveTo>
                <a:lnTo>
                  <a:pt x="3725792" y="0"/>
                </a:lnTo>
                <a:lnTo>
                  <a:pt x="3725792" y="751933"/>
                </a:lnTo>
                <a:lnTo>
                  <a:pt x="0" y="75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32344" y="0"/>
            <a:ext cx="2574088" cy="6858000"/>
            <a:chOff x="0" y="0"/>
            <a:chExt cx="1299013" cy="27208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9013" cy="2720847"/>
            </a:xfrm>
            <a:custGeom>
              <a:avLst/>
              <a:gdLst/>
              <a:ahLst/>
              <a:cxnLst/>
              <a:rect l="l" t="t" r="r" b="b"/>
              <a:pathLst>
                <a:path w="1299013" h="2720847">
                  <a:moveTo>
                    <a:pt x="0" y="0"/>
                  </a:moveTo>
                  <a:lnTo>
                    <a:pt x="1299013" y="0"/>
                  </a:lnTo>
                  <a:lnTo>
                    <a:pt x="1299013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99013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866" y="1371600"/>
            <a:ext cx="1862896" cy="375967"/>
          </a:xfrm>
          <a:custGeom>
            <a:avLst/>
            <a:gdLst/>
            <a:ahLst/>
            <a:cxnLst/>
            <a:rect l="l" t="t" r="r" b="b"/>
            <a:pathLst>
              <a:path w="3725792" h="751933">
                <a:moveTo>
                  <a:pt x="0" y="0"/>
                </a:moveTo>
                <a:lnTo>
                  <a:pt x="3725792" y="0"/>
                </a:lnTo>
                <a:lnTo>
                  <a:pt x="3725792" y="751933"/>
                </a:lnTo>
                <a:lnTo>
                  <a:pt x="0" y="751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E13997D-1218-FC04-A20E-839D96C3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744" y="1346527"/>
            <a:ext cx="656291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11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D801FBE-C4A2-B035-6598-4CCD99268511}"/>
              </a:ext>
            </a:extLst>
          </p:cNvPr>
          <p:cNvSpPr txBox="1"/>
          <p:nvPr/>
        </p:nvSpPr>
        <p:spPr>
          <a:xfrm>
            <a:off x="395288" y="185738"/>
            <a:ext cx="6769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EQUIPE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35943B6-9E55-8BBE-8654-078AADD56E4D}"/>
              </a:ext>
            </a:extLst>
          </p:cNvPr>
          <p:cNvGraphicFramePr/>
          <p:nvPr/>
        </p:nvGraphicFramePr>
        <p:xfrm>
          <a:off x="323528" y="1808823"/>
          <a:ext cx="8236205" cy="3240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468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2A923F97-4940-8F27-F230-4D96A16F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07501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ontroladoria e Ouvidoria Geral do Estado H">
            <a:extLst>
              <a:ext uri="{FF2B5EF4-FFF2-40B4-BE49-F238E27FC236}">
                <a16:creationId xmlns:a16="http://schemas.microsoft.com/office/drawing/2014/main" id="{49C13824-E18E-0066-1F4D-6EFF6BE92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33825"/>
            <a:ext cx="439896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845" y="155928"/>
            <a:ext cx="349997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O Dever de Prestar Contas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711D38-15E5-84F5-EE51-952BB98FD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893" y="784034"/>
            <a:ext cx="1780527" cy="23656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4433174-8A00-2D1D-3566-DB51E33B2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241616"/>
            <a:ext cx="7810608" cy="159079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26F3190-94B5-1656-98D3-BE599636E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480" y="4832409"/>
            <a:ext cx="8090704" cy="132846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9619888-30DB-4ADF-DD20-35611F792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976" y="1328974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4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43" y="122016"/>
            <a:ext cx="712276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dirty="0">
                <a:solidFill>
                  <a:schemeClr val="tx1"/>
                </a:solidFill>
              </a:rPr>
              <a:t>Importância da Devida Composição do Processo de PCA</a:t>
            </a:r>
            <a:endParaRPr lang="pt-BR" altLang="pt-BR" sz="2000" dirty="0">
              <a:solidFill>
                <a:schemeClr val="tx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92C7153-CB9F-3645-B9F1-312548EE5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143723"/>
            <a:ext cx="7920879" cy="4655193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2446BC1F-E93F-BD2A-3B28-0EA23434E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3" y="5862638"/>
            <a:ext cx="8208912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1100" dirty="0">
                <a:solidFill>
                  <a:schemeClr val="tx1"/>
                </a:solidFill>
              </a:rPr>
              <a:t>Fonte: Julgados do TCE em Contas de Gestão no 1º semestre de 2021 em que houve discussão sobre multa durante no Acórdão.</a:t>
            </a:r>
          </a:p>
        </p:txBody>
      </p:sp>
    </p:spTree>
    <p:extLst>
      <p:ext uri="{BB962C8B-B14F-4D97-AF65-F5344CB8AC3E}">
        <p14:creationId xmlns:p14="http://schemas.microsoft.com/office/powerpoint/2010/main" val="249191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43" y="122016"/>
            <a:ext cx="712276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dirty="0">
                <a:solidFill>
                  <a:schemeClr val="tx1"/>
                </a:solidFill>
              </a:rPr>
              <a:t>Importância da Devida Composição do Processo de PCA</a:t>
            </a:r>
            <a:endParaRPr lang="pt-BR" altLang="pt-BR" sz="2000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9B8FDD6-2A56-7631-EB59-1968AACEC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727" y="1066009"/>
            <a:ext cx="6754976" cy="4628786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0C304693-E354-8B4A-DB5B-3DF036346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3" y="5862638"/>
            <a:ext cx="8208912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1100" dirty="0">
                <a:solidFill>
                  <a:schemeClr val="tx1"/>
                </a:solidFill>
              </a:rPr>
              <a:t>Fonte: Julgados do TCE em Contas de Gestão no 1º semestre de 2021 em que houve discussão sobre multa durante no Acórdão.</a:t>
            </a:r>
          </a:p>
        </p:txBody>
      </p:sp>
    </p:spTree>
    <p:extLst>
      <p:ext uri="{BB962C8B-B14F-4D97-AF65-F5344CB8AC3E}">
        <p14:creationId xmlns:p14="http://schemas.microsoft.com/office/powerpoint/2010/main" val="338638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10" y="180916"/>
            <a:ext cx="632940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Prestação de Contas Anual no Sistema </a:t>
            </a:r>
            <a:r>
              <a:rPr lang="pt-BR" altLang="pt-BR" sz="2000" dirty="0" err="1">
                <a:solidFill>
                  <a:schemeClr val="tx1"/>
                </a:solidFill>
              </a:rPr>
              <a:t>Àgora</a:t>
            </a:r>
            <a:r>
              <a:rPr lang="pt-BR" altLang="pt-BR" sz="2000" dirty="0">
                <a:solidFill>
                  <a:schemeClr val="tx1"/>
                </a:solidFill>
              </a:rPr>
              <a:t>/TCE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E75B59-3E44-5F1D-17F7-F67E9FB17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25" y="784847"/>
            <a:ext cx="6470523" cy="27438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DFFEDEC-4F4C-5BF7-F1B6-EB44745AF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8790" y="3434764"/>
            <a:ext cx="6228184" cy="28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2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10" y="180916"/>
            <a:ext cx="632940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Prestação de Contas Anual no Sistema </a:t>
            </a:r>
            <a:r>
              <a:rPr lang="pt-BR" altLang="pt-BR" sz="2000" dirty="0" err="1">
                <a:solidFill>
                  <a:schemeClr val="tx1"/>
                </a:solidFill>
              </a:rPr>
              <a:t>Àgora</a:t>
            </a:r>
            <a:r>
              <a:rPr lang="pt-BR" altLang="pt-BR" sz="2000" dirty="0">
                <a:solidFill>
                  <a:schemeClr val="tx1"/>
                </a:solidFill>
              </a:rPr>
              <a:t>/TCE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3CA12C6-3139-BE45-B414-10951CC07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80" y="1198563"/>
            <a:ext cx="8532440" cy="3873728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9D9E5373-4C11-273D-05FD-388C7FBA4312}"/>
              </a:ext>
            </a:extLst>
          </p:cNvPr>
          <p:cNvSpPr/>
          <p:nvPr/>
        </p:nvSpPr>
        <p:spPr>
          <a:xfrm>
            <a:off x="220323" y="3262471"/>
            <a:ext cx="504056" cy="1591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1FA9290E-39CB-DD31-3604-1E3301B7192A}"/>
              </a:ext>
            </a:extLst>
          </p:cNvPr>
          <p:cNvSpPr/>
          <p:nvPr/>
        </p:nvSpPr>
        <p:spPr>
          <a:xfrm>
            <a:off x="232284" y="3714516"/>
            <a:ext cx="504056" cy="1591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DB12CE61-B7C6-5FF3-CDAB-8ECC96448C1B}"/>
              </a:ext>
            </a:extLst>
          </p:cNvPr>
          <p:cNvSpPr/>
          <p:nvPr/>
        </p:nvSpPr>
        <p:spPr>
          <a:xfrm>
            <a:off x="184878" y="4652729"/>
            <a:ext cx="504056" cy="1591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24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2344" y="2542663"/>
            <a:ext cx="1806327" cy="23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4"/>
              </a:lnSpc>
            </a:pPr>
            <a:r>
              <a:rPr lang="en-US" sz="1396">
                <a:solidFill>
                  <a:srgbClr val="FFFFFF"/>
                </a:solidFill>
                <a:latin typeface="Open Sans Extra Bold"/>
              </a:rPr>
              <a:t>Redes Neurais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32344" y="0"/>
            <a:ext cx="3092176" cy="6858000"/>
            <a:chOff x="0" y="0"/>
            <a:chExt cx="1506117" cy="27208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06117" cy="2720847"/>
            </a:xfrm>
            <a:custGeom>
              <a:avLst/>
              <a:gdLst/>
              <a:ahLst/>
              <a:cxnLst/>
              <a:rect l="l" t="t" r="r" b="b"/>
              <a:pathLst>
                <a:path w="1506117" h="2720847">
                  <a:moveTo>
                    <a:pt x="0" y="0"/>
                  </a:moveTo>
                  <a:lnTo>
                    <a:pt x="1506117" y="0"/>
                  </a:lnTo>
                  <a:lnTo>
                    <a:pt x="1506117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06117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866" y="1371600"/>
            <a:ext cx="2514805" cy="507534"/>
          </a:xfrm>
          <a:custGeom>
            <a:avLst/>
            <a:gdLst/>
            <a:ahLst/>
            <a:cxnLst/>
            <a:rect l="l" t="t" r="r" b="b"/>
            <a:pathLst>
              <a:path w="5029610" h="1015067">
                <a:moveTo>
                  <a:pt x="0" y="0"/>
                </a:moveTo>
                <a:lnTo>
                  <a:pt x="5029610" y="0"/>
                </a:lnTo>
                <a:lnTo>
                  <a:pt x="5029610" y="1015067"/>
                </a:lnTo>
                <a:lnTo>
                  <a:pt x="0" y="10150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320042" y="476672"/>
            <a:ext cx="5310181" cy="638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03"/>
              </a:lnSpc>
            </a:pP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Relatório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  de </a:t>
            </a: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Controle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Interno</a:t>
            </a:r>
            <a:endParaRPr lang="en-US" sz="1788" dirty="0">
              <a:solidFill>
                <a:srgbClr val="0F1115"/>
              </a:solidFill>
              <a:latin typeface="Open Sans Extra Bold"/>
            </a:endParaRPr>
          </a:p>
          <a:p>
            <a:pPr algn="just">
              <a:lnSpc>
                <a:spcPts val="2503"/>
              </a:lnSpc>
            </a:pPr>
            <a:endParaRPr lang="en-US" sz="1788" dirty="0">
              <a:solidFill>
                <a:srgbClr val="0F1115"/>
              </a:solidFill>
              <a:latin typeface="Open Sans Extra Bold"/>
            </a:endParaRPr>
          </a:p>
          <a:p>
            <a:pPr algn="just">
              <a:lnSpc>
                <a:spcPts val="2503"/>
              </a:lnSpc>
            </a:pP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Agrega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informações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 de </a:t>
            </a: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diversos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sistemas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 e </a:t>
            </a: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gera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os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relatórios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 de </a:t>
            </a: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controle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interno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 de </a:t>
            </a: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mais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 de 100 </a:t>
            </a: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órgãos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 e </a:t>
            </a: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estatais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 do </a:t>
            </a: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Governo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 do Estado do </a:t>
            </a: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Ceará</a:t>
            </a:r>
            <a:endParaRPr lang="en-US" sz="1788" dirty="0">
              <a:solidFill>
                <a:srgbClr val="0F1115"/>
              </a:solidFill>
              <a:latin typeface="Open Sans Extra Bold"/>
            </a:endParaRPr>
          </a:p>
          <a:p>
            <a:pPr algn="just">
              <a:lnSpc>
                <a:spcPts val="2503"/>
              </a:lnSpc>
            </a:pPr>
            <a:endParaRPr lang="en-US" sz="1788" dirty="0">
              <a:solidFill>
                <a:srgbClr val="0F1115"/>
              </a:solidFill>
              <a:latin typeface="Open Sans Extra Bold"/>
            </a:endParaRPr>
          </a:p>
          <a:p>
            <a:pPr marL="386034" lvl="1" indent="-193017" algn="just">
              <a:lnSpc>
                <a:spcPts val="2503"/>
              </a:lnSpc>
              <a:buFont typeface="Arial"/>
              <a:buChar char="•"/>
            </a:pP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431 scripts</a:t>
            </a:r>
          </a:p>
          <a:p>
            <a:pPr marL="386034" lvl="1" indent="-193017" algn="just">
              <a:lnSpc>
                <a:spcPts val="2503"/>
              </a:lnSpc>
              <a:buFont typeface="Arial"/>
              <a:buChar char="•"/>
            </a:pP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Tecnologia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 de Big Data (Spark ETL)</a:t>
            </a:r>
          </a:p>
          <a:p>
            <a:pPr marL="386034" lvl="1" indent="-193017" algn="just">
              <a:lnSpc>
                <a:spcPts val="2503"/>
              </a:lnSpc>
              <a:buFont typeface="Arial"/>
              <a:buChar char="•"/>
            </a:pP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Para 2023 , </a:t>
            </a: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novas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788" dirty="0" err="1">
                <a:solidFill>
                  <a:srgbClr val="0F1115"/>
                </a:solidFill>
                <a:latin typeface="Open Sans Extra Bold"/>
              </a:rPr>
              <a:t>Secretarias</a:t>
            </a:r>
            <a:r>
              <a:rPr lang="en-US" sz="1788" dirty="0">
                <a:solidFill>
                  <a:srgbClr val="0F1115"/>
                </a:solidFill>
                <a:latin typeface="Open Sans Extra Bold"/>
              </a:rPr>
              <a:t>:</a:t>
            </a:r>
          </a:p>
          <a:p>
            <a:pPr marL="843234" lvl="2" indent="-193017">
              <a:lnSpc>
                <a:spcPts val="2503"/>
              </a:lnSpc>
              <a:buFont typeface="Arial"/>
              <a:buChar char="•"/>
            </a:pPr>
            <a:r>
              <a:rPr lang="pt-BR" sz="1600" b="1" i="0" cap="all" dirty="0">
                <a:solidFill>
                  <a:srgbClr val="1E293B"/>
                </a:solidFill>
                <a:effectLst/>
                <a:latin typeface="Roboto Condensed" panose="020B0604020202020204" pitchFamily="2" charset="0"/>
              </a:rPr>
              <a:t>SECRETARIA DOS DIREITOS HUMANOS</a:t>
            </a:r>
          </a:p>
          <a:p>
            <a:pPr marL="843234" lvl="2" indent="-193017">
              <a:lnSpc>
                <a:spcPts val="2503"/>
              </a:lnSpc>
              <a:buFont typeface="Arial"/>
              <a:buChar char="•"/>
            </a:pPr>
            <a:r>
              <a:rPr lang="pt-BR" sz="1600" b="1" i="0" cap="all" dirty="0">
                <a:solidFill>
                  <a:srgbClr val="1E293B"/>
                </a:solidFill>
                <a:effectLst/>
                <a:latin typeface="Roboto Condensed" panose="02000000000000000000" pitchFamily="2" charset="0"/>
              </a:rPr>
              <a:t>SECRETARIA DAS MULHERES</a:t>
            </a:r>
          </a:p>
          <a:p>
            <a:pPr marL="843234" lvl="2" indent="-193017">
              <a:lnSpc>
                <a:spcPts val="2503"/>
              </a:lnSpc>
              <a:buFont typeface="Arial"/>
              <a:buChar char="•"/>
            </a:pPr>
            <a:r>
              <a:rPr lang="pt-BR" sz="1600" b="1" i="0" cap="all" dirty="0">
                <a:solidFill>
                  <a:srgbClr val="1E293B"/>
                </a:solidFill>
                <a:effectLst/>
                <a:latin typeface="Roboto Condensed" panose="02000000000000000000" pitchFamily="2" charset="0"/>
              </a:rPr>
              <a:t>SECRETARIA DOS POVOS INDÍGENAS</a:t>
            </a:r>
          </a:p>
          <a:p>
            <a:pPr marL="843234" lvl="2" indent="-193017">
              <a:lnSpc>
                <a:spcPts val="2503"/>
              </a:lnSpc>
              <a:buFont typeface="Arial"/>
              <a:buChar char="•"/>
            </a:pPr>
            <a:r>
              <a:rPr lang="pt-BR" sz="1600" b="1" i="0" cap="all" dirty="0">
                <a:solidFill>
                  <a:srgbClr val="1E293B"/>
                </a:solidFill>
                <a:effectLst/>
                <a:latin typeface="Roboto Condensed" panose="02000000000000000000" pitchFamily="2" charset="0"/>
              </a:rPr>
              <a:t>SECRETARIA DA DIVERSIDADE</a:t>
            </a:r>
          </a:p>
          <a:p>
            <a:pPr marL="843234" lvl="2" indent="-193017">
              <a:lnSpc>
                <a:spcPts val="2503"/>
              </a:lnSpc>
              <a:buFont typeface="Arial"/>
              <a:buChar char="•"/>
            </a:pPr>
            <a:r>
              <a:rPr lang="pt-BR" sz="1600" b="1" i="0" cap="all" dirty="0">
                <a:solidFill>
                  <a:srgbClr val="1E293B"/>
                </a:solidFill>
                <a:effectLst/>
                <a:latin typeface="Roboto Condensed" panose="02000000000000000000" pitchFamily="2" charset="0"/>
              </a:rPr>
              <a:t>SECRETARIA DA IGUALDADE RACIAL</a:t>
            </a:r>
          </a:p>
          <a:p>
            <a:pPr marL="843234" lvl="2" indent="-193017">
              <a:lnSpc>
                <a:spcPts val="2503"/>
              </a:lnSpc>
              <a:buFont typeface="Arial"/>
              <a:buChar char="•"/>
            </a:pPr>
            <a:r>
              <a:rPr lang="pt-BR" sz="1600" b="1" i="0" cap="all" dirty="0">
                <a:solidFill>
                  <a:srgbClr val="1E293B"/>
                </a:solidFill>
                <a:effectLst/>
                <a:latin typeface="Roboto Condensed" panose="02000000000000000000" pitchFamily="2" charset="0"/>
              </a:rPr>
              <a:t>SECRETARIA DA JUVENTUDE</a:t>
            </a:r>
          </a:p>
          <a:p>
            <a:pPr marL="843234" lvl="2" indent="-193017">
              <a:lnSpc>
                <a:spcPts val="2503"/>
              </a:lnSpc>
              <a:buFont typeface="Arial"/>
              <a:buChar char="•"/>
            </a:pPr>
            <a:r>
              <a:rPr lang="pt-BR" sz="1600" b="1" i="0" cap="all" dirty="0">
                <a:solidFill>
                  <a:srgbClr val="1E293B"/>
                </a:solidFill>
                <a:effectLst/>
                <a:latin typeface="Roboto Condensed" panose="02000000000000000000" pitchFamily="2" charset="0"/>
              </a:rPr>
              <a:t>SECRETARIA DAS RELAÇÕES INTERNACIONAIS</a:t>
            </a:r>
          </a:p>
          <a:p>
            <a:pPr marL="843234" lvl="2" indent="-193017">
              <a:lnSpc>
                <a:spcPts val="2503"/>
              </a:lnSpc>
              <a:buFont typeface="Arial"/>
              <a:buChar char="•"/>
            </a:pPr>
            <a:r>
              <a:rPr lang="pt-BR" sz="1600" cap="all" dirty="0">
                <a:solidFill>
                  <a:srgbClr val="1E293B"/>
                </a:solidFill>
                <a:latin typeface="Roboto Condensed" panose="02000000000000000000" pitchFamily="2" charset="0"/>
              </a:rPr>
              <a:t>SECRETARIA da PROTEÇÂO ANIMAL</a:t>
            </a:r>
            <a:endParaRPr lang="pt-BR" sz="1600" b="1" i="0" cap="all" dirty="0">
              <a:solidFill>
                <a:srgbClr val="1E293B"/>
              </a:solidFill>
              <a:effectLst/>
              <a:latin typeface="Roboto Condensed" panose="02000000000000000000" pitchFamily="2" charset="0"/>
            </a:endParaRP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endParaRPr lang="en-US" sz="1788" dirty="0">
              <a:solidFill>
                <a:srgbClr val="0F1115"/>
              </a:solidFill>
              <a:latin typeface="Open Sans Extra Bold"/>
            </a:endParaRP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endParaRPr lang="en-US" sz="1788" dirty="0">
              <a:solidFill>
                <a:srgbClr val="0F1115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2344" y="2542663"/>
            <a:ext cx="1806327" cy="23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4"/>
              </a:lnSpc>
            </a:pPr>
            <a:r>
              <a:rPr lang="en-US" sz="1396">
                <a:solidFill>
                  <a:srgbClr val="FFFFFF"/>
                </a:solidFill>
                <a:latin typeface="Open Sans Extra Bold"/>
              </a:rPr>
              <a:t>Redes Neurais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32344" y="0"/>
            <a:ext cx="2516112" cy="6858000"/>
            <a:chOff x="0" y="0"/>
            <a:chExt cx="1299013" cy="27208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9013" cy="2720847"/>
            </a:xfrm>
            <a:custGeom>
              <a:avLst/>
              <a:gdLst/>
              <a:ahLst/>
              <a:cxnLst/>
              <a:rect l="l" t="t" r="r" b="b"/>
              <a:pathLst>
                <a:path w="1299013" h="2720847">
                  <a:moveTo>
                    <a:pt x="0" y="0"/>
                  </a:moveTo>
                  <a:lnTo>
                    <a:pt x="1299013" y="0"/>
                  </a:lnTo>
                  <a:lnTo>
                    <a:pt x="1299013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99013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866" y="1371600"/>
            <a:ext cx="1862896" cy="375967"/>
          </a:xfrm>
          <a:custGeom>
            <a:avLst/>
            <a:gdLst/>
            <a:ahLst/>
            <a:cxnLst/>
            <a:rect l="l" t="t" r="r" b="b"/>
            <a:pathLst>
              <a:path w="3725792" h="751933">
                <a:moveTo>
                  <a:pt x="0" y="0"/>
                </a:moveTo>
                <a:lnTo>
                  <a:pt x="3725792" y="0"/>
                </a:lnTo>
                <a:lnTo>
                  <a:pt x="3725792" y="751933"/>
                </a:lnTo>
                <a:lnTo>
                  <a:pt x="0" y="751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2743200" y="2313432"/>
            <a:ext cx="5886450" cy="1795367"/>
          </a:xfrm>
          <a:custGeom>
            <a:avLst/>
            <a:gdLst/>
            <a:ahLst/>
            <a:cxnLst/>
            <a:rect l="l" t="t" r="r" b="b"/>
            <a:pathLst>
              <a:path w="11772900" h="3590734">
                <a:moveTo>
                  <a:pt x="0" y="0"/>
                </a:moveTo>
                <a:lnTo>
                  <a:pt x="11772900" y="0"/>
                </a:lnTo>
                <a:lnTo>
                  <a:pt x="11772900" y="3590734"/>
                </a:lnTo>
                <a:lnTo>
                  <a:pt x="0" y="35907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2090762" y="1825931"/>
            <a:ext cx="3392386" cy="392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</a:pPr>
            <a:r>
              <a:rPr lang="en-US" sz="1142" dirty="0">
                <a:solidFill>
                  <a:srgbClr val="0F1115"/>
                </a:solidFill>
                <a:latin typeface="Open Sans Extra Bold"/>
              </a:rPr>
              <a:t>ATUALIZAÇÃO DE</a:t>
            </a:r>
          </a:p>
          <a:p>
            <a:pPr algn="ctr">
              <a:lnSpc>
                <a:spcPts val="1599"/>
              </a:lnSpc>
            </a:pPr>
            <a:r>
              <a:rPr lang="en-US" sz="1142" dirty="0">
                <a:solidFill>
                  <a:srgbClr val="0F1115"/>
                </a:solidFill>
                <a:latin typeface="Open Sans Extra Bold"/>
              </a:rPr>
              <a:t> INFORMAÇÕES DE ÕRGÃOS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47333" y="4184999"/>
            <a:ext cx="3392386" cy="187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9"/>
              </a:lnSpc>
            </a:pPr>
            <a:r>
              <a:rPr lang="en-US" sz="1142">
                <a:solidFill>
                  <a:srgbClr val="0F1115"/>
                </a:solidFill>
                <a:latin typeface="Open Sans Extra Bold"/>
              </a:rPr>
              <a:t>CARGA DE DADOS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20817" y="1925944"/>
            <a:ext cx="3392386" cy="187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</a:pPr>
            <a:r>
              <a:rPr lang="en-US" sz="1142">
                <a:solidFill>
                  <a:srgbClr val="0F1115"/>
                </a:solidFill>
                <a:latin typeface="Open Sans Extra Bold"/>
              </a:rPr>
              <a:t>GERAÇÃO DE RELATÓRIOS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59466" y="4184999"/>
            <a:ext cx="3392386" cy="392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9"/>
              </a:lnSpc>
            </a:pPr>
            <a:r>
              <a:rPr lang="en-US" sz="1142" dirty="0">
                <a:solidFill>
                  <a:srgbClr val="0F1115"/>
                </a:solidFill>
                <a:latin typeface="Open Sans Extra Bold"/>
              </a:rPr>
              <a:t>UPLOAD DE ARQUIVOS</a:t>
            </a:r>
          </a:p>
          <a:p>
            <a:pPr algn="just">
              <a:lnSpc>
                <a:spcPts val="1599"/>
              </a:lnSpc>
            </a:pPr>
            <a:r>
              <a:rPr lang="en-US" sz="1142" dirty="0">
                <a:solidFill>
                  <a:srgbClr val="0F1115"/>
                </a:solidFill>
                <a:latin typeface="Open Sans Extra Bold"/>
              </a:rPr>
              <a:t>NO SISTEMA AGORA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160e33-5497-4f3b-9e92-92dffb8a7f5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DEBE7311E7F4F899B73FA3219FCCD" ma:contentTypeVersion="6" ma:contentTypeDescription="Create a new document." ma:contentTypeScope="" ma:versionID="d310bf1acfa9b1daf6a9d1645d227e19">
  <xsd:schema xmlns:xsd="http://www.w3.org/2001/XMLSchema" xmlns:xs="http://www.w3.org/2001/XMLSchema" xmlns:p="http://schemas.microsoft.com/office/2006/metadata/properties" xmlns:ns3="8d0f5291-fc6b-4c08-bc3f-01105541eda2" xmlns:ns4="f8160e33-5497-4f3b-9e92-92dffb8a7f51" targetNamespace="http://schemas.microsoft.com/office/2006/metadata/properties" ma:root="true" ma:fieldsID="848b50714b61e201944fb63b1306d7cc" ns3:_="" ns4:_="">
    <xsd:import namespace="8d0f5291-fc6b-4c08-bc3f-01105541eda2"/>
    <xsd:import namespace="f8160e33-5497-4f3b-9e92-92dffb8a7f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f5291-fc6b-4c08-bc3f-01105541ed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60e33-5497-4f3b-9e92-92dffb8a7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BC9854-DA96-4D6D-A4BA-79EFD39165F2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f8160e33-5497-4f3b-9e92-92dffb8a7f51"/>
    <ds:schemaRef ds:uri="http://purl.org/dc/dcmitype/"/>
    <ds:schemaRef ds:uri="8d0f5291-fc6b-4c08-bc3f-01105541eda2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05FBC38-B6EF-49FA-8BDD-AB79AEA06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0f5291-fc6b-4c08-bc3f-01105541eda2"/>
    <ds:schemaRef ds:uri="f8160e33-5497-4f3b-9e92-92dffb8a7f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433F5D-A285-4C12-A68B-42E3278E28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250</Words>
  <Application>Microsoft Office PowerPoint</Application>
  <PresentationFormat>Apresentação na tela (4:3)</PresentationFormat>
  <Paragraphs>53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Calibri</vt:lpstr>
      <vt:lpstr>Kanit</vt:lpstr>
      <vt:lpstr>Open Sans Bold</vt:lpstr>
      <vt:lpstr>Open Sans Extra Bold</vt:lpstr>
      <vt:lpstr>Roboto Condensed</vt:lpstr>
      <vt:lpstr>Soleto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maria.josiene</dc:creator>
  <cp:lastModifiedBy>Italo José Brígido Coelho</cp:lastModifiedBy>
  <cp:revision>604</cp:revision>
  <dcterms:created xsi:type="dcterms:W3CDTF">2016-05-05T18:29:00Z</dcterms:created>
  <dcterms:modified xsi:type="dcterms:W3CDTF">2023-10-25T14:34:16Z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0x01010032CDEBE7311E7F4F899B73FA3219FCCD</vt:lpwstr>
  </property>
</Properties>
</file>