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63" r:id="rId3"/>
    <p:sldId id="273" r:id="rId4"/>
    <p:sldId id="266" r:id="rId5"/>
    <p:sldId id="265" r:id="rId6"/>
    <p:sldId id="261" r:id="rId7"/>
    <p:sldId id="257" r:id="rId8"/>
    <p:sldId id="267" r:id="rId9"/>
    <p:sldId id="264" r:id="rId10"/>
    <p:sldId id="274" r:id="rId11"/>
    <p:sldId id="269" r:id="rId12"/>
    <p:sldId id="262" r:id="rId13"/>
    <p:sldId id="268" r:id="rId14"/>
    <p:sldId id="258" r:id="rId15"/>
    <p:sldId id="270" r:id="rId16"/>
    <p:sldId id="259" r:id="rId17"/>
    <p:sldId id="271" r:id="rId18"/>
    <p:sldId id="272" r:id="rId19"/>
    <p:sldId id="275" r:id="rId20"/>
    <p:sldId id="260" r:id="rId21"/>
  </p:sldIdLst>
  <p:sldSz cx="12192000" cy="6858000"/>
  <p:notesSz cx="6858000" cy="9144000"/>
  <p:defaultTextStyle>
    <a:defPPr lvl="0">
      <a:defRPr lang="pt-B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7F714-0FE6-459C-9492-F5AC4A73CBAE}" type="datetimeFigureOut">
              <a:rPr lang="pt-BR" smtClean="0"/>
              <a:t>25/10/2023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B38D6-9DF5-48C1-B75F-CEE2FD5C0A25}" type="slidenum">
              <a:rPr lang="pt-BR" smtClean="0"/>
              <a:t>‹nº›</a:t>
            </a:fld>
            <a:endParaRPr lang="pt-BR"/>
          </a:p>
        </p:txBody>
      </p:sp>
    </p:spTree>
    <p:extLst>
      <p:ext uri="{BB962C8B-B14F-4D97-AF65-F5344CB8AC3E}">
        <p14:creationId xmlns:p14="http://schemas.microsoft.com/office/powerpoint/2010/main" val="85438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DC3B38D6-9DF5-48C1-B75F-CEE2FD5C0A25}" type="slidenum">
              <a:rPr lang="pt-BR" smtClean="0"/>
              <a:t>1</a:t>
            </a:fld>
            <a:endParaRPr lang="pt-BR"/>
          </a:p>
        </p:txBody>
      </p:sp>
    </p:spTree>
    <p:extLst>
      <p:ext uri="{BB962C8B-B14F-4D97-AF65-F5344CB8AC3E}">
        <p14:creationId xmlns:p14="http://schemas.microsoft.com/office/powerpoint/2010/main" val="229817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DC3B38D6-9DF5-48C1-B75F-CEE2FD5C0A25}" type="slidenum">
              <a:rPr lang="pt-BR" smtClean="0"/>
              <a:t>16</a:t>
            </a:fld>
            <a:endParaRPr lang="pt-BR"/>
          </a:p>
        </p:txBody>
      </p:sp>
    </p:spTree>
    <p:extLst>
      <p:ext uri="{BB962C8B-B14F-4D97-AF65-F5344CB8AC3E}">
        <p14:creationId xmlns:p14="http://schemas.microsoft.com/office/powerpoint/2010/main" val="511958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879DF-2DF0-7C40-A155-8CF7F87FBE0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6A90BC1-79A5-DD4C-84AA-0535670663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D48D54C-794B-7E45-932D-F72319542D00}"/>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5" name="Espaço Reservado para Rodapé 4">
            <a:extLst>
              <a:ext uri="{FF2B5EF4-FFF2-40B4-BE49-F238E27FC236}">
                <a16:creationId xmlns:a16="http://schemas.microsoft.com/office/drawing/2014/main" id="{674EC7CD-3EF2-5C46-8CFD-11011CA67DB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1FC0259-4B6C-5241-AD49-E945C5DF8792}"/>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292838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7526A-9FB0-5948-AD71-32E55B8C806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3B11216-37DA-C84B-B034-67B7F66A9EB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80CBBDB-FD0E-3641-AFB8-2E8442C76A14}"/>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5" name="Espaço Reservado para Rodapé 4">
            <a:extLst>
              <a:ext uri="{FF2B5EF4-FFF2-40B4-BE49-F238E27FC236}">
                <a16:creationId xmlns:a16="http://schemas.microsoft.com/office/drawing/2014/main" id="{FCF73F1D-26DE-854C-A319-DA9580C5C1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EFBB93F-BD46-5642-84C5-793A7A901BAC}"/>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252392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F73E127-0900-3048-902E-4332B844ED2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C28E7D2-6CE0-CA41-8543-46B5B48BEF2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1582AE2-856B-0547-AC23-AD7763F164E0}"/>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5" name="Espaço Reservado para Rodapé 4">
            <a:extLst>
              <a:ext uri="{FF2B5EF4-FFF2-40B4-BE49-F238E27FC236}">
                <a16:creationId xmlns:a16="http://schemas.microsoft.com/office/drawing/2014/main" id="{11C02318-3A0F-C74B-AF37-E255C1796FE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4BE044E-C22E-2C45-AB4E-014E84868D12}"/>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240979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E6CEE-69F2-0D4F-989F-CCDF0A8E14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12719A3-AADF-0541-8EDE-C8D7ADDA127B}"/>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DECE23C-C9A6-964B-B924-D4CB2E37E367}"/>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5" name="Espaço Reservado para Rodapé 4">
            <a:extLst>
              <a:ext uri="{FF2B5EF4-FFF2-40B4-BE49-F238E27FC236}">
                <a16:creationId xmlns:a16="http://schemas.microsoft.com/office/drawing/2014/main" id="{6984861C-C212-3A45-B9A8-8A9B1050CF6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C7257E4-8A52-D24B-BA30-B4E2092D4474}"/>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203347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CBEF5-B43B-C445-B92E-3274D33B8DE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327AE38-18A7-BB4F-BFA9-D7D5B70313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01CE986-72F2-3241-9AD1-820A59263B00}"/>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5" name="Espaço Reservado para Rodapé 4">
            <a:extLst>
              <a:ext uri="{FF2B5EF4-FFF2-40B4-BE49-F238E27FC236}">
                <a16:creationId xmlns:a16="http://schemas.microsoft.com/office/drawing/2014/main" id="{8B5EEEBD-B85C-314F-B092-D242A49719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D445C9D-A6C7-7545-BE23-E30BF7F76330}"/>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334601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64BD0-08F2-D64B-A8F3-809CACE1093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5DEA31F-87D3-D641-A4FA-38B3BE230C5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7090886-891B-7141-BB2B-4C85AC9195B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4A3FE60-1653-5D4D-A403-ABDB14E9CB92}"/>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6" name="Espaço Reservado para Rodapé 5">
            <a:extLst>
              <a:ext uri="{FF2B5EF4-FFF2-40B4-BE49-F238E27FC236}">
                <a16:creationId xmlns:a16="http://schemas.microsoft.com/office/drawing/2014/main" id="{52AF27E6-917D-6648-B5AA-91DD554196E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FFA1072-04B1-E34A-85F1-C0C4FD7D67C5}"/>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4209306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66F43-3785-FF4D-BE30-5FA34ADFF83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4489401-BB19-9142-99C7-E2CDDD9BD4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B693D4F-AB45-9147-8409-4476BE4F5449}"/>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69992F5-12EC-4140-B717-3C5652E98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A52C9C24-FFA5-364E-A3BD-E9F41C53F41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6214218-B47F-3746-AE28-4169C42B2610}"/>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8" name="Espaço Reservado para Rodapé 7">
            <a:extLst>
              <a:ext uri="{FF2B5EF4-FFF2-40B4-BE49-F238E27FC236}">
                <a16:creationId xmlns:a16="http://schemas.microsoft.com/office/drawing/2014/main" id="{13E36C67-1865-8848-9DB5-BDFE53F20D47}"/>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5CF1D57-887F-A74D-BDD7-6A5E4BD12EF9}"/>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170449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A108BB-EF85-B74E-9B54-1D8021C8844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2C159C0-2087-714F-B687-6A9248F6CE8C}"/>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4" name="Espaço Reservado para Rodapé 3">
            <a:extLst>
              <a:ext uri="{FF2B5EF4-FFF2-40B4-BE49-F238E27FC236}">
                <a16:creationId xmlns:a16="http://schemas.microsoft.com/office/drawing/2014/main" id="{D710A351-8738-3444-94F3-ECD74C5E511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77516DF-55F9-3245-B12D-B053425BD79A}"/>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216197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C08D4F3-810F-834B-A9D6-341FFD5339F6}"/>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3" name="Espaço Reservado para Rodapé 2">
            <a:extLst>
              <a:ext uri="{FF2B5EF4-FFF2-40B4-BE49-F238E27FC236}">
                <a16:creationId xmlns:a16="http://schemas.microsoft.com/office/drawing/2014/main" id="{7F3D9421-47EB-3B4F-954E-D832CC7EF94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DAAFC8A-40E3-3C4A-83E3-2BD918F96D7B}"/>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1517715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F64396-53D4-D74A-A9AB-255C812446A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2890092-75B1-4242-9765-2A6234DCBE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6CC020F-9D8D-3343-89B4-59C5F4D60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ADC06E1-EC3C-2A44-826E-BA44391862D5}"/>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6" name="Espaço Reservado para Rodapé 5">
            <a:extLst>
              <a:ext uri="{FF2B5EF4-FFF2-40B4-BE49-F238E27FC236}">
                <a16:creationId xmlns:a16="http://schemas.microsoft.com/office/drawing/2014/main" id="{49766B63-EA63-0548-8DE0-681F81392F8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5BD9433-D974-084A-93F3-BD9D655507C1}"/>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367089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AC145-D5B8-F44B-A299-5E26568B776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9AF4097-DD8B-4B4E-A6C4-EB582D687E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94D3D8D-EF2F-3147-A577-C1A01800E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CBA8512-F2A2-D540-965E-B74DFB5B0B34}"/>
              </a:ext>
            </a:extLst>
          </p:cNvPr>
          <p:cNvSpPr>
            <a:spLocks noGrp="1"/>
          </p:cNvSpPr>
          <p:nvPr>
            <p:ph type="dt" sz="half" idx="10"/>
          </p:nvPr>
        </p:nvSpPr>
        <p:spPr/>
        <p:txBody>
          <a:bodyPr/>
          <a:lstStyle/>
          <a:p>
            <a:fld id="{E41A461C-D3BC-7549-AC72-A8B974D2526F}" type="datetimeFigureOut">
              <a:rPr lang="pt-BR" smtClean="0"/>
              <a:t>25/10/2023</a:t>
            </a:fld>
            <a:endParaRPr lang="pt-BR"/>
          </a:p>
        </p:txBody>
      </p:sp>
      <p:sp>
        <p:nvSpPr>
          <p:cNvPr id="6" name="Espaço Reservado para Rodapé 5">
            <a:extLst>
              <a:ext uri="{FF2B5EF4-FFF2-40B4-BE49-F238E27FC236}">
                <a16:creationId xmlns:a16="http://schemas.microsoft.com/office/drawing/2014/main" id="{F3C6381D-7F69-B94D-A6CE-CF84C4C9080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20065A6-9BF6-4E46-8275-91C85C80D1ED}"/>
              </a:ext>
            </a:extLst>
          </p:cNvPr>
          <p:cNvSpPr>
            <a:spLocks noGrp="1"/>
          </p:cNvSpPr>
          <p:nvPr>
            <p:ph type="sldNum" sz="quarter" idx="12"/>
          </p:nvPr>
        </p:nvSpPr>
        <p:spPr/>
        <p:txBody>
          <a:bodyPr/>
          <a:lstStyle/>
          <a:p>
            <a:fld id="{5D093747-5B3B-B248-9336-D0C1D5751AA1}" type="slidenum">
              <a:rPr lang="pt-BR" smtClean="0"/>
              <a:t>‹nº›</a:t>
            </a:fld>
            <a:endParaRPr lang="pt-BR"/>
          </a:p>
        </p:txBody>
      </p:sp>
    </p:spTree>
    <p:extLst>
      <p:ext uri="{BB962C8B-B14F-4D97-AF65-F5344CB8AC3E}">
        <p14:creationId xmlns:p14="http://schemas.microsoft.com/office/powerpoint/2010/main" val="3777955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FA5CB48-9AB8-594B-A50F-F8EBE0B2D7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4651FD3-4D2E-E546-BBBF-F69031E2B1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A30E751-A91B-BB4E-8878-00778E87F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A461C-D3BC-7549-AC72-A8B974D2526F}" type="datetimeFigureOut">
              <a:rPr lang="pt-BR" smtClean="0"/>
              <a:t>25/10/2023</a:t>
            </a:fld>
            <a:endParaRPr lang="pt-BR"/>
          </a:p>
        </p:txBody>
      </p:sp>
      <p:sp>
        <p:nvSpPr>
          <p:cNvPr id="5" name="Espaço Reservado para Rodapé 4">
            <a:extLst>
              <a:ext uri="{FF2B5EF4-FFF2-40B4-BE49-F238E27FC236}">
                <a16:creationId xmlns:a16="http://schemas.microsoft.com/office/drawing/2014/main" id="{647E0402-18E5-6E4F-9ACF-1F4D550A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5AF8A29-4425-D648-9948-B97C987EB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093747-5B3B-B248-9336-D0C1D5751AA1}" type="slidenum">
              <a:rPr lang="pt-BR" smtClean="0"/>
              <a:t>‹nº›</a:t>
            </a:fld>
            <a:endParaRPr lang="pt-BR"/>
          </a:p>
        </p:txBody>
      </p:sp>
    </p:spTree>
    <p:extLst>
      <p:ext uri="{BB962C8B-B14F-4D97-AF65-F5344CB8AC3E}">
        <p14:creationId xmlns:p14="http://schemas.microsoft.com/office/powerpoint/2010/main" val="760705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jp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hyperlink" Target="https://www.seplag.ce.gov.br/wp-content/uploads/sites/14/2021/11/Manual-Gestao-de-Contratos.pdf"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bin"/></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EA0763E6-F27C-F64D-A5C7-1AA20B4E9873}"/>
              </a:ext>
            </a:extLst>
          </p:cNvPr>
          <p:cNvPicPr>
            <a:picLocks noChangeAspect="1"/>
          </p:cNvPicPr>
          <p:nvPr/>
        </p:nvPicPr>
        <p:blipFill>
          <a:blip r:embed="rId3"/>
          <a:stretch>
            <a:fillRect/>
          </a:stretch>
        </p:blipFill>
        <p:spPr>
          <a:xfrm>
            <a:off x="0" y="4918229"/>
            <a:ext cx="12192000" cy="1939771"/>
          </a:xfrm>
          <a:prstGeom prst="rect">
            <a:avLst/>
          </a:prstGeom>
        </p:spPr>
      </p:pic>
      <p:pic>
        <p:nvPicPr>
          <p:cNvPr id="3" name="Imagem 2">
            <a:extLst>
              <a:ext uri="{FF2B5EF4-FFF2-40B4-BE49-F238E27FC236}">
                <a16:creationId xmlns:a16="http://schemas.microsoft.com/office/drawing/2014/main" id="{68A1E641-E098-306A-5E9F-458D3E53CC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0877" y="72633"/>
            <a:ext cx="5732980" cy="181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a:extLst>
              <a:ext uri="{FF2B5EF4-FFF2-40B4-BE49-F238E27FC236}">
                <a16:creationId xmlns:a16="http://schemas.microsoft.com/office/drawing/2014/main" id="{342654FA-EB45-58E3-1AA4-4C4AA751B2B3}"/>
              </a:ext>
            </a:extLst>
          </p:cNvPr>
          <p:cNvSpPr>
            <a:spLocks noGrp="1" noChangeArrowheads="1"/>
          </p:cNvSpPr>
          <p:nvPr>
            <p:ph type="ctrTitle"/>
          </p:nvPr>
        </p:nvSpPr>
        <p:spPr>
          <a:xfrm>
            <a:off x="656947" y="2499752"/>
            <a:ext cx="10841119" cy="1805764"/>
          </a:xfrm>
        </p:spPr>
        <p:txBody>
          <a:bodyPr>
            <a:normAutofit fontScale="90000"/>
          </a:bodyPr>
          <a:lstStyle/>
          <a:p>
            <a:br>
              <a:rPr lang="pt-BR" altLang="pt-BR" sz="4800" dirty="0"/>
            </a:br>
            <a:br>
              <a:rPr lang="pt-BR" altLang="pt-BR" sz="4800" dirty="0"/>
            </a:br>
            <a:br>
              <a:rPr lang="pt-BR" altLang="pt-BR" sz="4800" dirty="0"/>
            </a:br>
            <a:br>
              <a:rPr lang="pt-BR" altLang="pt-BR" sz="4800" dirty="0"/>
            </a:br>
            <a:br>
              <a:rPr lang="pt-BR" altLang="pt-BR" sz="4800" dirty="0"/>
            </a:br>
            <a:br>
              <a:rPr lang="pt-BR" altLang="pt-BR" sz="4800" dirty="0"/>
            </a:br>
            <a:br>
              <a:rPr lang="pt-BR" altLang="pt-BR" sz="4800" dirty="0"/>
            </a:br>
            <a:br>
              <a:rPr lang="pt-BR" altLang="pt-BR" sz="4800" dirty="0"/>
            </a:br>
            <a:br>
              <a:rPr lang="pt-BR" altLang="pt-BR" sz="4800" dirty="0"/>
            </a:br>
            <a:br>
              <a:rPr lang="pt-BR" altLang="pt-BR" sz="4800" dirty="0"/>
            </a:br>
            <a:r>
              <a:rPr lang="pt-BR" altLang="pt-BR" sz="4800" dirty="0"/>
              <a:t>Plano de Atividades </a:t>
            </a:r>
            <a:r>
              <a:rPr lang="pt-BR" altLang="pt-BR" sz="4800" dirty="0" err="1"/>
              <a:t>Ascoi</a:t>
            </a:r>
            <a:br>
              <a:rPr lang="pt-BR" altLang="pt-BR" sz="4800" dirty="0"/>
            </a:br>
            <a:r>
              <a:rPr lang="pt-BR" altLang="pt-BR" sz="4800" dirty="0"/>
              <a:t>BOAS PRÁTICAS </a:t>
            </a:r>
            <a:br>
              <a:rPr lang="pt-BR" altLang="pt-BR" sz="4800" dirty="0"/>
            </a:br>
            <a:r>
              <a:rPr lang="pt-BR" altLang="pt-BR" sz="4800" dirty="0"/>
              <a:t>2021-2023</a:t>
            </a:r>
          </a:p>
        </p:txBody>
      </p:sp>
      <p:pic>
        <p:nvPicPr>
          <p:cNvPr id="5" name="Imagem 4">
            <a:extLst>
              <a:ext uri="{FF2B5EF4-FFF2-40B4-BE49-F238E27FC236}">
                <a16:creationId xmlns:a16="http://schemas.microsoft.com/office/drawing/2014/main" id="{5BDB56EA-A274-6FBA-47FD-5E03BD05FD1A}"/>
              </a:ext>
            </a:extLst>
          </p:cNvPr>
          <p:cNvPicPr>
            <a:picLocks noChangeAspect="1"/>
          </p:cNvPicPr>
          <p:nvPr/>
        </p:nvPicPr>
        <p:blipFill>
          <a:blip r:embed="rId5"/>
          <a:stretch>
            <a:fillRect/>
          </a:stretch>
        </p:blipFill>
        <p:spPr>
          <a:xfrm>
            <a:off x="8942978" y="2568333"/>
            <a:ext cx="2555088" cy="2349896"/>
          </a:xfrm>
          <a:prstGeom prst="rect">
            <a:avLst/>
          </a:prstGeom>
        </p:spPr>
      </p:pic>
    </p:spTree>
    <p:extLst>
      <p:ext uri="{BB962C8B-B14F-4D97-AF65-F5344CB8AC3E}">
        <p14:creationId xmlns:p14="http://schemas.microsoft.com/office/powerpoint/2010/main" val="118637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0" y="6043411"/>
            <a:ext cx="1219200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sp>
        <p:nvSpPr>
          <p:cNvPr id="8" name="Retângulo 7">
            <a:extLst>
              <a:ext uri="{FF2B5EF4-FFF2-40B4-BE49-F238E27FC236}">
                <a16:creationId xmlns:a16="http://schemas.microsoft.com/office/drawing/2014/main" id="{4E8A4C1C-47B0-394C-892E-B6D301916EB1}"/>
              </a:ext>
            </a:extLst>
          </p:cNvPr>
          <p:cNvSpPr/>
          <p:nvPr/>
        </p:nvSpPr>
        <p:spPr>
          <a:xfrm>
            <a:off x="1191567" y="994099"/>
            <a:ext cx="5690459" cy="584775"/>
          </a:xfrm>
          <a:prstGeom prst="rect">
            <a:avLst/>
          </a:prstGeom>
        </p:spPr>
        <p:txBody>
          <a:bodyPr wrap="square">
            <a:spAutoFit/>
          </a:bodyPr>
          <a:lstStyle/>
          <a:p>
            <a:r>
              <a:rPr lang="pt-BR" sz="3200" b="1" dirty="0">
                <a:solidFill>
                  <a:srgbClr val="2D704F"/>
                </a:solidFill>
                <a:latin typeface="Soleto Black" panose="020B0606020203030204" pitchFamily="34" charset="77"/>
              </a:rPr>
              <a:t>Planejamento – PAACI 2022</a:t>
            </a:r>
          </a:p>
        </p:txBody>
      </p:sp>
      <p:sp>
        <p:nvSpPr>
          <p:cNvPr id="9" name="Retângulo 8">
            <a:extLst>
              <a:ext uri="{FF2B5EF4-FFF2-40B4-BE49-F238E27FC236}">
                <a16:creationId xmlns:a16="http://schemas.microsoft.com/office/drawing/2014/main" id="{C5F22F6F-6AAD-9941-AC93-3C3C1277B800}"/>
              </a:ext>
            </a:extLst>
          </p:cNvPr>
          <p:cNvSpPr/>
          <p:nvPr/>
        </p:nvSpPr>
        <p:spPr>
          <a:xfrm>
            <a:off x="763546" y="1645875"/>
            <a:ext cx="7014100" cy="646331"/>
          </a:xfrm>
          <a:prstGeom prst="rect">
            <a:avLst/>
          </a:prstGeom>
        </p:spPr>
        <p:txBody>
          <a:bodyPr wrap="none">
            <a:spAutoFit/>
          </a:bodyPr>
          <a:lstStyle/>
          <a:p>
            <a:r>
              <a:rPr lang="pt-BR" b="1" dirty="0">
                <a:solidFill>
                  <a:srgbClr val="2D704F"/>
                </a:solidFill>
                <a:latin typeface="Soleto" panose="020B0606020203030204" pitchFamily="34" charset="77"/>
              </a:rPr>
              <a:t>Elaboração em 2022 do Plano Anual de Atividades do Controle Interno –</a:t>
            </a:r>
          </a:p>
          <a:p>
            <a:r>
              <a:rPr lang="pt-BR" b="1" dirty="0">
                <a:solidFill>
                  <a:srgbClr val="2D704F"/>
                </a:solidFill>
                <a:latin typeface="Soleto" panose="020B0606020203030204" pitchFamily="34" charset="77"/>
              </a:rPr>
              <a:t>PAACI</a:t>
            </a:r>
          </a:p>
        </p:txBody>
      </p:sp>
      <p:sp>
        <p:nvSpPr>
          <p:cNvPr id="14" name="Retângulo 13">
            <a:extLst>
              <a:ext uri="{FF2B5EF4-FFF2-40B4-BE49-F238E27FC236}">
                <a16:creationId xmlns:a16="http://schemas.microsoft.com/office/drawing/2014/main" id="{ADB9E7A1-B107-6D46-A55C-250A6C793A94}"/>
              </a:ext>
            </a:extLst>
          </p:cNvPr>
          <p:cNvSpPr/>
          <p:nvPr/>
        </p:nvSpPr>
        <p:spPr>
          <a:xfrm>
            <a:off x="2478456" y="4252256"/>
            <a:ext cx="1893467" cy="369332"/>
          </a:xfrm>
          <a:prstGeom prst="rect">
            <a:avLst/>
          </a:prstGeom>
        </p:spPr>
        <p:txBody>
          <a:bodyPr wrap="none">
            <a:spAutoFit/>
          </a:bodyPr>
          <a:lstStyle/>
          <a:p>
            <a:r>
              <a:rPr lang="pt-BR" b="1" dirty="0">
                <a:solidFill>
                  <a:schemeClr val="bg1"/>
                </a:solidFill>
                <a:latin typeface="Soleto" panose="020B0606020203030204" pitchFamily="34" charset="77"/>
              </a:rPr>
              <a:t>Foto/Ilustração</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graphicFrame>
        <p:nvGraphicFramePr>
          <p:cNvPr id="10" name="Objeto 9">
            <a:extLst>
              <a:ext uri="{FF2B5EF4-FFF2-40B4-BE49-F238E27FC236}">
                <a16:creationId xmlns:a16="http://schemas.microsoft.com/office/drawing/2014/main" id="{CDFA4CA4-9FF9-4EE1-B23D-07DA08187E2A}"/>
              </a:ext>
            </a:extLst>
          </p:cNvPr>
          <p:cNvGraphicFramePr>
            <a:graphicFrameLocks noChangeAspect="1"/>
          </p:cNvGraphicFramePr>
          <p:nvPr/>
        </p:nvGraphicFramePr>
        <p:xfrm>
          <a:off x="8155204" y="1231708"/>
          <a:ext cx="3702928" cy="4739629"/>
        </p:xfrm>
        <a:graphic>
          <a:graphicData uri="http://schemas.openxmlformats.org/presentationml/2006/ole">
            <mc:AlternateContent xmlns:mc="http://schemas.openxmlformats.org/markup-compatibility/2006">
              <mc:Choice xmlns:v="urn:schemas-microsoft-com:vml" Requires="v">
                <p:oleObj name="Acrobat Document" r:id="rId5" imgW="5667363" imgH="6590973" progId="Acrobat.Document.DC">
                  <p:embed/>
                </p:oleObj>
              </mc:Choice>
              <mc:Fallback>
                <p:oleObj name="Acrobat Document" r:id="rId5" imgW="5667363" imgH="6590973" progId="Acrobat.Document.DC">
                  <p:embed/>
                  <p:pic>
                    <p:nvPicPr>
                      <p:cNvPr id="10" name="Objeto 9">
                        <a:extLst>
                          <a:ext uri="{FF2B5EF4-FFF2-40B4-BE49-F238E27FC236}">
                            <a16:creationId xmlns:a16="http://schemas.microsoft.com/office/drawing/2014/main" id="{CDFA4CA4-9FF9-4EE1-B23D-07DA08187E2A}"/>
                          </a:ext>
                        </a:extLst>
                      </p:cNvPr>
                      <p:cNvPicPr/>
                      <p:nvPr/>
                    </p:nvPicPr>
                    <p:blipFill>
                      <a:blip r:embed="rId6"/>
                      <a:stretch>
                        <a:fillRect/>
                      </a:stretch>
                    </p:blipFill>
                    <p:spPr>
                      <a:xfrm>
                        <a:off x="8155204" y="1231708"/>
                        <a:ext cx="3702928" cy="4739629"/>
                      </a:xfrm>
                      <a:prstGeom prst="rect">
                        <a:avLst/>
                      </a:prstGeom>
                    </p:spPr>
                  </p:pic>
                </p:oleObj>
              </mc:Fallback>
            </mc:AlternateContent>
          </a:graphicData>
        </a:graphic>
      </p:graphicFrame>
      <p:sp>
        <p:nvSpPr>
          <p:cNvPr id="11" name="Retângulo 10">
            <a:extLst>
              <a:ext uri="{FF2B5EF4-FFF2-40B4-BE49-F238E27FC236}">
                <a16:creationId xmlns:a16="http://schemas.microsoft.com/office/drawing/2014/main" id="{A33C770A-0C3D-4127-B766-C7101BFF6A77}"/>
              </a:ext>
            </a:extLst>
          </p:cNvPr>
          <p:cNvSpPr/>
          <p:nvPr/>
        </p:nvSpPr>
        <p:spPr>
          <a:xfrm>
            <a:off x="672633" y="2292206"/>
            <a:ext cx="7391658" cy="3416320"/>
          </a:xfrm>
          <a:prstGeom prst="rect">
            <a:avLst/>
          </a:prstGeom>
        </p:spPr>
        <p:txBody>
          <a:bodyPr wrap="square">
            <a:spAutoFit/>
          </a:bodyPr>
          <a:lstStyle/>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b="0" i="0" u="none" strike="noStrike" baseline="0" dirty="0">
                <a:solidFill>
                  <a:srgbClr val="000000"/>
                </a:solidFill>
                <a:latin typeface="Arial" panose="020B0604020202020204" pitchFamily="34" charset="0"/>
              </a:rPr>
              <a:t>Possibilitar a transparência dos atos de gestão, cientificando as unidades orgânicas das análises realizadas e da importância de submeter-se às normas legais; </a:t>
            </a:r>
          </a:p>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b="0" i="0" u="none" strike="noStrike" baseline="0" dirty="0">
                <a:solidFill>
                  <a:srgbClr val="000000"/>
                </a:solidFill>
                <a:latin typeface="Arial" panose="020B0604020202020204" pitchFamily="34" charset="0"/>
              </a:rPr>
              <a:t>Consolidar a Prestação de Contas Anual da SEPLAG;</a:t>
            </a:r>
          </a:p>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b="0" i="0" u="none" strike="noStrike" baseline="0" dirty="0">
                <a:solidFill>
                  <a:srgbClr val="000000"/>
                </a:solidFill>
                <a:latin typeface="Arial" panose="020B0604020202020204" pitchFamily="34" charset="0"/>
              </a:rPr>
              <a:t>Proceder as análises de verificação de conformidade e legalidade dos contratos de aquisição de bens e serviços, </a:t>
            </a:r>
            <a:r>
              <a:rPr lang="pt-BR" dirty="0">
                <a:solidFill>
                  <a:srgbClr val="000000"/>
                </a:solidFill>
                <a:latin typeface="Arial" panose="020B0604020202020204" pitchFamily="34" charset="0"/>
              </a:rPr>
              <a:t>e outras despesas não contratuais;</a:t>
            </a: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b="0" i="0" u="none" strike="noStrike" baseline="0" dirty="0">
                <a:solidFill>
                  <a:srgbClr val="000000"/>
                </a:solidFill>
                <a:latin typeface="Arial" panose="020B0604020202020204" pitchFamily="34" charset="0"/>
              </a:rPr>
              <a:t>Proceder às determinações de ouvidoria emanadas </a:t>
            </a:r>
            <a:r>
              <a:rPr lang="pt-BR" dirty="0">
                <a:solidFill>
                  <a:srgbClr val="000000"/>
                </a:solidFill>
                <a:latin typeface="Arial" panose="020B0604020202020204" pitchFamily="34" charset="0"/>
              </a:rPr>
              <a:t>da CGE.</a:t>
            </a:r>
            <a:endParaRPr lang="pt-BR" dirty="0">
              <a:solidFill>
                <a:schemeClr val="tx1">
                  <a:lumMod val="75000"/>
                  <a:lumOff val="25000"/>
                </a:schemeClr>
              </a:solidFill>
              <a:latin typeface="Soleto Light" panose="020B0406020203030204" pitchFamily="34" charset="77"/>
            </a:endParaRPr>
          </a:p>
        </p:txBody>
      </p:sp>
    </p:spTree>
    <p:extLst>
      <p:ext uri="{BB962C8B-B14F-4D97-AF65-F5344CB8AC3E}">
        <p14:creationId xmlns:p14="http://schemas.microsoft.com/office/powerpoint/2010/main" val="4284250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2870" y="6043411"/>
            <a:ext cx="1240155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sp>
        <p:nvSpPr>
          <p:cNvPr id="8" name="Retângulo 7">
            <a:extLst>
              <a:ext uri="{FF2B5EF4-FFF2-40B4-BE49-F238E27FC236}">
                <a16:creationId xmlns:a16="http://schemas.microsoft.com/office/drawing/2014/main" id="{4E8A4C1C-47B0-394C-892E-B6D301916EB1}"/>
              </a:ext>
            </a:extLst>
          </p:cNvPr>
          <p:cNvSpPr/>
          <p:nvPr/>
        </p:nvSpPr>
        <p:spPr>
          <a:xfrm>
            <a:off x="506221" y="947174"/>
            <a:ext cx="5690459" cy="584775"/>
          </a:xfrm>
          <a:prstGeom prst="rect">
            <a:avLst/>
          </a:prstGeom>
        </p:spPr>
        <p:txBody>
          <a:bodyPr wrap="square">
            <a:spAutoFit/>
          </a:bodyPr>
          <a:lstStyle/>
          <a:p>
            <a:r>
              <a:rPr lang="pt-BR" sz="3200" b="1" dirty="0">
                <a:solidFill>
                  <a:srgbClr val="2D704F"/>
                </a:solidFill>
                <a:latin typeface="Soleto Black" panose="020B0606020203030204" pitchFamily="34" charset="77"/>
              </a:rPr>
              <a:t>Prestação de Contas Anuais</a:t>
            </a:r>
          </a:p>
        </p:txBody>
      </p:sp>
      <p:sp>
        <p:nvSpPr>
          <p:cNvPr id="9" name="Retângulo 8">
            <a:extLst>
              <a:ext uri="{FF2B5EF4-FFF2-40B4-BE49-F238E27FC236}">
                <a16:creationId xmlns:a16="http://schemas.microsoft.com/office/drawing/2014/main" id="{C5F22F6F-6AAD-9941-AC93-3C3C1277B800}"/>
              </a:ext>
            </a:extLst>
          </p:cNvPr>
          <p:cNvSpPr/>
          <p:nvPr/>
        </p:nvSpPr>
        <p:spPr>
          <a:xfrm>
            <a:off x="1800751" y="1548271"/>
            <a:ext cx="5971507" cy="369332"/>
          </a:xfrm>
          <a:prstGeom prst="rect">
            <a:avLst/>
          </a:prstGeom>
        </p:spPr>
        <p:txBody>
          <a:bodyPr wrap="none">
            <a:spAutoFit/>
          </a:bodyPr>
          <a:lstStyle/>
          <a:p>
            <a:r>
              <a:rPr lang="pt-BR" b="1" dirty="0">
                <a:solidFill>
                  <a:srgbClr val="2D704F"/>
                </a:solidFill>
                <a:latin typeface="Soleto" panose="020B0606020203030204" pitchFamily="34" charset="77"/>
              </a:rPr>
              <a:t>ELABORAÇÃO DE PCA – COLETANDO E CRIANDO EVIDÊNCIAS</a:t>
            </a:r>
          </a:p>
        </p:txBody>
      </p:sp>
      <p:sp>
        <p:nvSpPr>
          <p:cNvPr id="14" name="Retângulo 13">
            <a:extLst>
              <a:ext uri="{FF2B5EF4-FFF2-40B4-BE49-F238E27FC236}">
                <a16:creationId xmlns:a16="http://schemas.microsoft.com/office/drawing/2014/main" id="{ADB9E7A1-B107-6D46-A55C-250A6C793A94}"/>
              </a:ext>
            </a:extLst>
          </p:cNvPr>
          <p:cNvSpPr/>
          <p:nvPr/>
        </p:nvSpPr>
        <p:spPr>
          <a:xfrm>
            <a:off x="2478456" y="4252256"/>
            <a:ext cx="1893467" cy="369332"/>
          </a:xfrm>
          <a:prstGeom prst="rect">
            <a:avLst/>
          </a:prstGeom>
        </p:spPr>
        <p:txBody>
          <a:bodyPr wrap="none">
            <a:spAutoFit/>
          </a:bodyPr>
          <a:lstStyle/>
          <a:p>
            <a:r>
              <a:rPr lang="pt-BR" b="1" dirty="0">
                <a:solidFill>
                  <a:schemeClr val="bg1"/>
                </a:solidFill>
                <a:latin typeface="Soleto" panose="020B0606020203030204" pitchFamily="34" charset="77"/>
              </a:rPr>
              <a:t>Foto/Ilustração</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pic>
        <p:nvPicPr>
          <p:cNvPr id="6" name="Imagem 5">
            <a:extLst>
              <a:ext uri="{FF2B5EF4-FFF2-40B4-BE49-F238E27FC236}">
                <a16:creationId xmlns:a16="http://schemas.microsoft.com/office/drawing/2014/main" id="{5045500C-F68E-4F62-94F4-E8753567F2A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9185923" y="1743190"/>
            <a:ext cx="2498839" cy="3371619"/>
          </a:xfrm>
          <a:prstGeom prst="rect">
            <a:avLst/>
          </a:prstGeom>
        </p:spPr>
      </p:pic>
      <p:sp>
        <p:nvSpPr>
          <p:cNvPr id="16" name="Retângulo 15">
            <a:extLst>
              <a:ext uri="{FF2B5EF4-FFF2-40B4-BE49-F238E27FC236}">
                <a16:creationId xmlns:a16="http://schemas.microsoft.com/office/drawing/2014/main" id="{1C1C52CF-9FEE-4C68-8047-C4CA14233F6A}"/>
              </a:ext>
            </a:extLst>
          </p:cNvPr>
          <p:cNvSpPr/>
          <p:nvPr/>
        </p:nvSpPr>
        <p:spPr>
          <a:xfrm>
            <a:off x="822037" y="1943932"/>
            <a:ext cx="7941686" cy="5355312"/>
          </a:xfrm>
          <a:prstGeom prst="rect">
            <a:avLst/>
          </a:prstGeom>
        </p:spPr>
        <p:txBody>
          <a:bodyPr wrap="square">
            <a:spAutoFit/>
          </a:bodyPr>
          <a:lstStyle/>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dirty="0">
                <a:solidFill>
                  <a:srgbClr val="000000"/>
                </a:solidFill>
                <a:latin typeface="Arial" panose="020B0604020202020204" pitchFamily="34" charset="0"/>
              </a:rPr>
              <a:t>Elaboração de Cronograma Interno e discussão com as áreas.</a:t>
            </a:r>
          </a:p>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b="0" i="0" u="none" strike="noStrike" baseline="0" dirty="0">
                <a:solidFill>
                  <a:srgbClr val="000000"/>
                </a:solidFill>
                <a:latin typeface="Arial" panose="020B0604020202020204" pitchFamily="34" charset="0"/>
              </a:rPr>
              <a:t>Levantamento e Análise das evidências inseridas na PCA anterior;</a:t>
            </a:r>
          </a:p>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dirty="0">
                <a:solidFill>
                  <a:srgbClr val="000000"/>
                </a:solidFill>
                <a:latin typeface="Arial" panose="020B0604020202020204" pitchFamily="34" charset="0"/>
              </a:rPr>
              <a:t>Integração e monitoramento contínuo do andamento do processo e dos procedimentos feitos pelas áreas envolvidas;</a:t>
            </a:r>
          </a:p>
          <a:p>
            <a:pPr marL="285750" indent="-285750" algn="just">
              <a:buFont typeface="Wingdings" panose="05000000000000000000" pitchFamily="2" charset="2"/>
              <a:buChar char="q"/>
            </a:pPr>
            <a:endParaRPr lang="pt-BR"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dirty="0">
                <a:solidFill>
                  <a:srgbClr val="000000"/>
                </a:solidFill>
                <a:latin typeface="Arial" panose="020B0604020202020204" pitchFamily="34" charset="0"/>
              </a:rPr>
              <a:t>Articulação com as Setoriais para envio dos Relatórios de Controle Interno para conhecimento do Titular da Pasta, com vistas às declarações de ciência.</a:t>
            </a:r>
          </a:p>
          <a:p>
            <a:pPr marL="285750" indent="-285750" algn="just">
              <a:buFont typeface="Wingdings" panose="05000000000000000000" pitchFamily="2" charset="2"/>
              <a:buChar char="q"/>
            </a:pPr>
            <a:r>
              <a:rPr lang="pt-BR" dirty="0">
                <a:solidFill>
                  <a:srgbClr val="000000"/>
                </a:solidFill>
                <a:latin typeface="Arial" panose="020B0604020202020204" pitchFamily="34" charset="0"/>
              </a:rPr>
              <a:t>Entrega da PCA</a:t>
            </a:r>
          </a:p>
          <a:p>
            <a:pPr marL="285750" indent="-285750" algn="just">
              <a:buFont typeface="Wingdings" panose="05000000000000000000" pitchFamily="2" charset="2"/>
              <a:buChar char="q"/>
            </a:pPr>
            <a:endParaRPr lang="pt-BR" dirty="0">
              <a:solidFill>
                <a:srgbClr val="000000"/>
              </a:solidFill>
              <a:latin typeface="Arial" panose="020B0604020202020204" pitchFamily="34" charset="0"/>
            </a:endParaRPr>
          </a:p>
          <a:p>
            <a:pPr marL="285750" indent="-285750" algn="just">
              <a:buFont typeface="Wingdings" panose="05000000000000000000" pitchFamily="2" charset="2"/>
              <a:buChar char="q"/>
            </a:pPr>
            <a:r>
              <a:rPr lang="pt-BR" dirty="0">
                <a:solidFill>
                  <a:srgbClr val="000000"/>
                </a:solidFill>
                <a:latin typeface="Arial" panose="020B0604020202020204" pitchFamily="34" charset="0"/>
              </a:rPr>
              <a:t>Movimento constante de guarda de informações produzidas antes e depois da PCA visando constituição de evidências.</a:t>
            </a:r>
          </a:p>
          <a:p>
            <a:pPr marL="285750" indent="-285750" algn="just">
              <a:buFont typeface="Wingdings" panose="05000000000000000000" pitchFamily="2" charset="2"/>
              <a:buChar char="q"/>
            </a:pPr>
            <a:endParaRPr lang="pt-BR" dirty="0">
              <a:solidFill>
                <a:srgbClr val="000000"/>
              </a:solidFill>
              <a:latin typeface="Arial" panose="020B0604020202020204" pitchFamily="34" charset="0"/>
            </a:endParaRPr>
          </a:p>
          <a:p>
            <a:pPr marL="285750" indent="-285750" algn="just">
              <a:buFont typeface="Wingdings" panose="05000000000000000000" pitchFamily="2" charset="2"/>
              <a:buChar char="q"/>
            </a:pPr>
            <a:endParaRPr lang="pt-BR" dirty="0">
              <a:solidFill>
                <a:srgbClr val="000000"/>
              </a:solidFill>
              <a:latin typeface="Arial" panose="020B0604020202020204" pitchFamily="34" charset="0"/>
            </a:endParaRPr>
          </a:p>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a:p>
            <a:pPr marL="285750" indent="-285750" algn="just">
              <a:buFont typeface="Wingdings" panose="05000000000000000000" pitchFamily="2" charset="2"/>
              <a:buChar char="q"/>
            </a:pPr>
            <a:endParaRPr lang="pt-BR"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388458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2870" y="6043411"/>
            <a:ext cx="1240155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sp>
        <p:nvSpPr>
          <p:cNvPr id="8" name="Retângulo 7">
            <a:extLst>
              <a:ext uri="{FF2B5EF4-FFF2-40B4-BE49-F238E27FC236}">
                <a16:creationId xmlns:a16="http://schemas.microsoft.com/office/drawing/2014/main" id="{4E8A4C1C-47B0-394C-892E-B6D301916EB1}"/>
              </a:ext>
            </a:extLst>
          </p:cNvPr>
          <p:cNvSpPr/>
          <p:nvPr/>
        </p:nvSpPr>
        <p:spPr>
          <a:xfrm>
            <a:off x="809970" y="981268"/>
            <a:ext cx="10578466" cy="523220"/>
          </a:xfrm>
          <a:prstGeom prst="rect">
            <a:avLst/>
          </a:prstGeom>
        </p:spPr>
        <p:txBody>
          <a:bodyPr wrap="square">
            <a:spAutoFit/>
          </a:bodyPr>
          <a:lstStyle/>
          <a:p>
            <a:r>
              <a:rPr lang="pt-BR" sz="2800" b="1" dirty="0">
                <a:solidFill>
                  <a:srgbClr val="2D704F"/>
                </a:solidFill>
                <a:latin typeface="Soleto Black" panose="020B0606020203030204" pitchFamily="34" charset="77"/>
              </a:rPr>
              <a:t>Acompanhamento das recomendações e determinações do TCE e MP</a:t>
            </a:r>
          </a:p>
        </p:txBody>
      </p:sp>
      <p:sp>
        <p:nvSpPr>
          <p:cNvPr id="9" name="Retângulo 8">
            <a:extLst>
              <a:ext uri="{FF2B5EF4-FFF2-40B4-BE49-F238E27FC236}">
                <a16:creationId xmlns:a16="http://schemas.microsoft.com/office/drawing/2014/main" id="{C5F22F6F-6AAD-9941-AC93-3C3C1277B800}"/>
              </a:ext>
            </a:extLst>
          </p:cNvPr>
          <p:cNvSpPr/>
          <p:nvPr/>
        </p:nvSpPr>
        <p:spPr>
          <a:xfrm>
            <a:off x="959662" y="2413275"/>
            <a:ext cx="6946666" cy="3139321"/>
          </a:xfrm>
          <a:prstGeom prst="rect">
            <a:avLst/>
          </a:prstGeom>
        </p:spPr>
        <p:txBody>
          <a:bodyPr wrap="square">
            <a:spAutoFit/>
          </a:bodyPr>
          <a:lstStyle/>
          <a:p>
            <a:pPr marL="285750" indent="-285750">
              <a:buFont typeface="Wingdings" panose="05000000000000000000" pitchFamily="2" charset="2"/>
              <a:buChar char="q"/>
            </a:pPr>
            <a:r>
              <a:rPr lang="pt-BR" b="1" dirty="0">
                <a:solidFill>
                  <a:srgbClr val="2D704F"/>
                </a:solidFill>
                <a:latin typeface="Soleto" panose="020B0606020203030204" pitchFamily="34" charset="77"/>
              </a:rPr>
              <a:t>Acompanhamento no Diário Oficial do TCE todos os dias;</a:t>
            </a:r>
          </a:p>
          <a:p>
            <a:pPr marL="285750" indent="-285750">
              <a:buFont typeface="Wingdings" panose="05000000000000000000" pitchFamily="2" charset="2"/>
              <a:buChar char="q"/>
            </a:pPr>
            <a:endParaRPr lang="pt-BR" b="1" dirty="0">
              <a:solidFill>
                <a:srgbClr val="2D704F"/>
              </a:solidFill>
              <a:latin typeface="Soleto" panose="020B0606020203030204" pitchFamily="34" charset="77"/>
            </a:endParaRPr>
          </a:p>
          <a:p>
            <a:pPr marL="285750" indent="-285750">
              <a:buFont typeface="Wingdings" panose="05000000000000000000" pitchFamily="2" charset="2"/>
              <a:buChar char="q"/>
            </a:pPr>
            <a:r>
              <a:rPr lang="pt-BR" b="1" dirty="0">
                <a:solidFill>
                  <a:srgbClr val="2D704F"/>
                </a:solidFill>
                <a:latin typeface="Soleto" panose="020B0606020203030204" pitchFamily="34" charset="77"/>
              </a:rPr>
              <a:t>Pesquisa feita em nome da SEPLAG, gestores e </a:t>
            </a:r>
            <a:r>
              <a:rPr lang="pt-BR" b="1" dirty="0" err="1">
                <a:solidFill>
                  <a:srgbClr val="2D704F"/>
                </a:solidFill>
                <a:latin typeface="Soleto" panose="020B0606020203030204" pitchFamily="34" charset="77"/>
              </a:rPr>
              <a:t>ex-gestores</a:t>
            </a:r>
            <a:r>
              <a:rPr lang="pt-BR" b="1" dirty="0">
                <a:solidFill>
                  <a:srgbClr val="2D704F"/>
                </a:solidFill>
                <a:latin typeface="Soleto" panose="020B0606020203030204" pitchFamily="34" charset="77"/>
              </a:rPr>
              <a:t>;</a:t>
            </a:r>
          </a:p>
          <a:p>
            <a:pPr marL="285750" indent="-285750">
              <a:buFont typeface="Wingdings" panose="05000000000000000000" pitchFamily="2" charset="2"/>
              <a:buChar char="q"/>
            </a:pPr>
            <a:endParaRPr lang="pt-BR" b="1" dirty="0">
              <a:solidFill>
                <a:srgbClr val="2D704F"/>
              </a:solidFill>
              <a:latin typeface="Soleto" panose="020B0606020203030204" pitchFamily="34" charset="77"/>
            </a:endParaRPr>
          </a:p>
          <a:p>
            <a:pPr marL="285750" indent="-285750">
              <a:buFont typeface="Wingdings" panose="05000000000000000000" pitchFamily="2" charset="2"/>
              <a:buChar char="q"/>
            </a:pPr>
            <a:r>
              <a:rPr lang="pt-BR" b="1" dirty="0">
                <a:solidFill>
                  <a:srgbClr val="2D704F"/>
                </a:solidFill>
                <a:latin typeface="Soleto" panose="020B0606020203030204" pitchFamily="34" charset="77"/>
              </a:rPr>
              <a:t>Respostas às determinações do TCE – Planos de Ação;</a:t>
            </a:r>
          </a:p>
          <a:p>
            <a:pPr marL="285750" indent="-285750">
              <a:buFont typeface="Wingdings" panose="05000000000000000000" pitchFamily="2" charset="2"/>
              <a:buChar char="q"/>
            </a:pPr>
            <a:endParaRPr lang="pt-BR" b="1" dirty="0">
              <a:solidFill>
                <a:srgbClr val="2D704F"/>
              </a:solidFill>
              <a:latin typeface="Soleto" panose="020B0606020203030204" pitchFamily="34" charset="77"/>
            </a:endParaRPr>
          </a:p>
          <a:p>
            <a:pPr marL="285750" indent="-285750">
              <a:buFont typeface="Wingdings" panose="05000000000000000000" pitchFamily="2" charset="2"/>
              <a:buChar char="q"/>
            </a:pPr>
            <a:r>
              <a:rPr lang="pt-BR" b="1" dirty="0">
                <a:solidFill>
                  <a:srgbClr val="2D704F"/>
                </a:solidFill>
                <a:latin typeface="Soleto" panose="020B0606020203030204" pitchFamily="34" charset="77"/>
              </a:rPr>
              <a:t>Acompanhamento do MP, após provocação à SEPLAG por meio de expediente Oficial;</a:t>
            </a:r>
          </a:p>
          <a:p>
            <a:endParaRPr lang="pt-BR" b="1" dirty="0">
              <a:solidFill>
                <a:srgbClr val="2D704F"/>
              </a:solidFill>
              <a:latin typeface="Soleto" panose="020B0606020203030204" pitchFamily="34" charset="77"/>
            </a:endParaRPr>
          </a:p>
          <a:p>
            <a:pPr marL="285750" indent="-285750">
              <a:buFont typeface="Wingdings" panose="05000000000000000000" pitchFamily="2" charset="2"/>
              <a:buChar char="q"/>
            </a:pPr>
            <a:r>
              <a:rPr lang="pt-BR" b="1" dirty="0">
                <a:solidFill>
                  <a:srgbClr val="2D704F"/>
                </a:solidFill>
                <a:latin typeface="Soleto" panose="020B0606020203030204" pitchFamily="34" charset="77"/>
              </a:rPr>
              <a:t> Geração de Planilhas e Relatórios de Acompanhamento submetidos à ciência da gestão superior.</a:t>
            </a:r>
          </a:p>
        </p:txBody>
      </p:sp>
      <p:sp>
        <p:nvSpPr>
          <p:cNvPr id="14" name="Retângulo 13">
            <a:extLst>
              <a:ext uri="{FF2B5EF4-FFF2-40B4-BE49-F238E27FC236}">
                <a16:creationId xmlns:a16="http://schemas.microsoft.com/office/drawing/2014/main" id="{ADB9E7A1-B107-6D46-A55C-250A6C793A94}"/>
              </a:ext>
            </a:extLst>
          </p:cNvPr>
          <p:cNvSpPr/>
          <p:nvPr/>
        </p:nvSpPr>
        <p:spPr>
          <a:xfrm>
            <a:off x="2478456" y="4252256"/>
            <a:ext cx="1893467" cy="369332"/>
          </a:xfrm>
          <a:prstGeom prst="rect">
            <a:avLst/>
          </a:prstGeom>
        </p:spPr>
        <p:txBody>
          <a:bodyPr wrap="none">
            <a:spAutoFit/>
          </a:bodyPr>
          <a:lstStyle/>
          <a:p>
            <a:r>
              <a:rPr lang="pt-BR" b="1" dirty="0">
                <a:solidFill>
                  <a:schemeClr val="bg1"/>
                </a:solidFill>
                <a:latin typeface="Soleto" panose="020B0606020203030204" pitchFamily="34" charset="77"/>
              </a:rPr>
              <a:t>Foto/Ilustração</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847058"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0007960" y="-6844"/>
            <a:ext cx="2184040" cy="850333"/>
          </a:xfrm>
          <a:prstGeom prst="rect">
            <a:avLst/>
          </a:prstGeom>
        </p:spPr>
      </p:pic>
      <p:pic>
        <p:nvPicPr>
          <p:cNvPr id="3" name="Imagem 2">
            <a:extLst>
              <a:ext uri="{FF2B5EF4-FFF2-40B4-BE49-F238E27FC236}">
                <a16:creationId xmlns:a16="http://schemas.microsoft.com/office/drawing/2014/main" id="{AA0AAEF9-54A1-408A-9F3F-62F98DE109AF}"/>
              </a:ext>
            </a:extLst>
          </p:cNvPr>
          <p:cNvPicPr>
            <a:picLocks noChangeAspect="1"/>
          </p:cNvPicPr>
          <p:nvPr/>
        </p:nvPicPr>
        <p:blipFill rotWithShape="1">
          <a:blip r:embed="rId5"/>
          <a:srcRect l="3322" t="4080" r="-369" b="17413"/>
          <a:stretch/>
        </p:blipFill>
        <p:spPr>
          <a:xfrm>
            <a:off x="8349674" y="2314009"/>
            <a:ext cx="3611418" cy="2637516"/>
          </a:xfrm>
          <a:prstGeom prst="rect">
            <a:avLst/>
          </a:prstGeom>
        </p:spPr>
      </p:pic>
    </p:spTree>
    <p:extLst>
      <p:ext uri="{BB962C8B-B14F-4D97-AF65-F5344CB8AC3E}">
        <p14:creationId xmlns:p14="http://schemas.microsoft.com/office/powerpoint/2010/main" val="3416530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2870" y="6043411"/>
            <a:ext cx="1240155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sp>
        <p:nvSpPr>
          <p:cNvPr id="8" name="Retângulo 7">
            <a:extLst>
              <a:ext uri="{FF2B5EF4-FFF2-40B4-BE49-F238E27FC236}">
                <a16:creationId xmlns:a16="http://schemas.microsoft.com/office/drawing/2014/main" id="{4E8A4C1C-47B0-394C-892E-B6D301916EB1}"/>
              </a:ext>
            </a:extLst>
          </p:cNvPr>
          <p:cNvSpPr/>
          <p:nvPr/>
        </p:nvSpPr>
        <p:spPr>
          <a:xfrm>
            <a:off x="847966" y="1055308"/>
            <a:ext cx="5690459" cy="584775"/>
          </a:xfrm>
          <a:prstGeom prst="rect">
            <a:avLst/>
          </a:prstGeom>
        </p:spPr>
        <p:txBody>
          <a:bodyPr wrap="square">
            <a:spAutoFit/>
          </a:bodyPr>
          <a:lstStyle/>
          <a:p>
            <a:r>
              <a:rPr lang="pt-BR" sz="3200" b="1" dirty="0">
                <a:solidFill>
                  <a:srgbClr val="2D704F"/>
                </a:solidFill>
                <a:latin typeface="Soleto Black" panose="020B0606020203030204" pitchFamily="34" charset="77"/>
              </a:rPr>
              <a:t>PROGRAMA DA INTEGRIDADE</a:t>
            </a:r>
          </a:p>
        </p:txBody>
      </p:sp>
      <p:sp>
        <p:nvSpPr>
          <p:cNvPr id="9" name="Retângulo 8">
            <a:extLst>
              <a:ext uri="{FF2B5EF4-FFF2-40B4-BE49-F238E27FC236}">
                <a16:creationId xmlns:a16="http://schemas.microsoft.com/office/drawing/2014/main" id="{C5F22F6F-6AAD-9941-AC93-3C3C1277B800}"/>
              </a:ext>
            </a:extLst>
          </p:cNvPr>
          <p:cNvSpPr/>
          <p:nvPr/>
        </p:nvSpPr>
        <p:spPr>
          <a:xfrm>
            <a:off x="1024316" y="2455665"/>
            <a:ext cx="6020110" cy="2031325"/>
          </a:xfrm>
          <a:prstGeom prst="rect">
            <a:avLst/>
          </a:prstGeom>
        </p:spPr>
        <p:txBody>
          <a:bodyPr wrap="none">
            <a:spAutoFit/>
          </a:bodyPr>
          <a:lstStyle/>
          <a:p>
            <a:r>
              <a:rPr lang="pt-BR" b="1" dirty="0">
                <a:solidFill>
                  <a:srgbClr val="2D704F"/>
                </a:solidFill>
                <a:latin typeface="Soleto" panose="020B0606020203030204" pitchFamily="34" charset="77"/>
              </a:rPr>
              <a:t>CONSTITUIÇÃO DE COMISSÃO EM 2022,  RENOVADA EM 2023</a:t>
            </a:r>
          </a:p>
          <a:p>
            <a:endParaRPr lang="pt-BR" b="1" dirty="0">
              <a:solidFill>
                <a:srgbClr val="2D704F"/>
              </a:solidFill>
              <a:latin typeface="Soleto" panose="020B0606020203030204" pitchFamily="34" charset="77"/>
            </a:endParaRPr>
          </a:p>
          <a:p>
            <a:r>
              <a:rPr lang="pt-BR" b="1" dirty="0">
                <a:solidFill>
                  <a:srgbClr val="2D704F"/>
                </a:solidFill>
                <a:latin typeface="Soleto" panose="020B0606020203030204" pitchFamily="34" charset="77"/>
              </a:rPr>
              <a:t>ELABORAÇÃO DO RELATÓRIO DE INTEGRIDADE EM 2023</a:t>
            </a:r>
          </a:p>
          <a:p>
            <a:endParaRPr lang="pt-BR" b="1" dirty="0">
              <a:solidFill>
                <a:srgbClr val="2D704F"/>
              </a:solidFill>
              <a:latin typeface="Soleto" panose="020B0606020203030204" pitchFamily="34" charset="77"/>
            </a:endParaRPr>
          </a:p>
          <a:p>
            <a:r>
              <a:rPr lang="pt-BR" b="1" dirty="0">
                <a:solidFill>
                  <a:srgbClr val="2D704F"/>
                </a:solidFill>
                <a:latin typeface="Soleto" panose="020B0606020203030204" pitchFamily="34" charset="77"/>
              </a:rPr>
              <a:t>CAPACITAÇÃO DA COMISSÃO NO SISTEMA AVIA</a:t>
            </a:r>
          </a:p>
          <a:p>
            <a:endParaRPr lang="pt-BR" b="1" dirty="0">
              <a:solidFill>
                <a:srgbClr val="2D704F"/>
              </a:solidFill>
              <a:latin typeface="Soleto" panose="020B0606020203030204" pitchFamily="34" charset="77"/>
            </a:endParaRPr>
          </a:p>
          <a:p>
            <a:r>
              <a:rPr lang="pt-BR" b="1" dirty="0">
                <a:solidFill>
                  <a:srgbClr val="2D704F"/>
                </a:solidFill>
                <a:latin typeface="Soleto" panose="020B0606020203030204" pitchFamily="34" charset="77"/>
              </a:rPr>
              <a:t>PREPARAÇÃO PARA ELABORAÇÃO DO PLANO DE AÇÃO</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847058"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0007960" y="-6844"/>
            <a:ext cx="2184040" cy="850333"/>
          </a:xfrm>
          <a:prstGeom prst="rect">
            <a:avLst/>
          </a:prstGeom>
        </p:spPr>
      </p:pic>
      <p:pic>
        <p:nvPicPr>
          <p:cNvPr id="5" name="Imagem 4">
            <a:extLst>
              <a:ext uri="{FF2B5EF4-FFF2-40B4-BE49-F238E27FC236}">
                <a16:creationId xmlns:a16="http://schemas.microsoft.com/office/drawing/2014/main" id="{DDF5947C-497D-4551-B476-139D007CC9FB}"/>
              </a:ext>
            </a:extLst>
          </p:cNvPr>
          <p:cNvPicPr>
            <a:picLocks noChangeAspect="1"/>
          </p:cNvPicPr>
          <p:nvPr/>
        </p:nvPicPr>
        <p:blipFill rotWithShape="1">
          <a:blip r:embed="rId5"/>
          <a:srcRect b="9649"/>
          <a:stretch/>
        </p:blipFill>
        <p:spPr>
          <a:xfrm>
            <a:off x="7487022" y="1400501"/>
            <a:ext cx="4377963" cy="4479634"/>
          </a:xfrm>
          <a:prstGeom prst="rect">
            <a:avLst/>
          </a:prstGeom>
          <a:effectLst>
            <a:softEdge rad="12700"/>
          </a:effectLst>
        </p:spPr>
      </p:pic>
    </p:spTree>
    <p:extLst>
      <p:ext uri="{BB962C8B-B14F-4D97-AF65-F5344CB8AC3E}">
        <p14:creationId xmlns:p14="http://schemas.microsoft.com/office/powerpoint/2010/main" val="373591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4775" y="5969340"/>
            <a:ext cx="12401550" cy="821401"/>
          </a:xfrm>
          <a:prstGeom prst="rect">
            <a:avLst/>
          </a:prstGeom>
        </p:spPr>
      </p:pic>
      <p:pic>
        <p:nvPicPr>
          <p:cNvPr id="3" name="Imagem 2">
            <a:extLst>
              <a:ext uri="{FF2B5EF4-FFF2-40B4-BE49-F238E27FC236}">
                <a16:creationId xmlns:a16="http://schemas.microsoft.com/office/drawing/2014/main" id="{F047B3F5-3BD3-EC43-BDB4-58EC66C380EE}"/>
              </a:ext>
            </a:extLst>
          </p:cNvPr>
          <p:cNvPicPr>
            <a:picLocks noChangeAspect="1"/>
          </p:cNvPicPr>
          <p:nvPr/>
        </p:nvPicPr>
        <p:blipFill>
          <a:blip r:embed="rId3"/>
          <a:stretch>
            <a:fillRect/>
          </a:stretch>
        </p:blipFill>
        <p:spPr>
          <a:xfrm>
            <a:off x="0" y="1623060"/>
            <a:ext cx="627440" cy="3863339"/>
          </a:xfrm>
          <a:prstGeom prst="rect">
            <a:avLst/>
          </a:prstGeom>
        </p:spPr>
      </p:pic>
      <p:sp>
        <p:nvSpPr>
          <p:cNvPr id="9" name="Retângulo 8">
            <a:extLst>
              <a:ext uri="{FF2B5EF4-FFF2-40B4-BE49-F238E27FC236}">
                <a16:creationId xmlns:a16="http://schemas.microsoft.com/office/drawing/2014/main" id="{7FEC8599-B0A9-AA40-A9AF-763BFA42EB7D}"/>
              </a:ext>
            </a:extLst>
          </p:cNvPr>
          <p:cNvSpPr/>
          <p:nvPr/>
        </p:nvSpPr>
        <p:spPr>
          <a:xfrm>
            <a:off x="1363229" y="2384695"/>
            <a:ext cx="6721661" cy="2595582"/>
          </a:xfrm>
          <a:prstGeom prst="rect">
            <a:avLst/>
          </a:prstGeom>
        </p:spPr>
        <p:txBody>
          <a:bodyPr wrap="square">
            <a:spAutoFit/>
          </a:bodyPr>
          <a:lstStyle/>
          <a:p>
            <a:r>
              <a:rPr lang="pt-BR" b="1" dirty="0">
                <a:solidFill>
                  <a:srgbClr val="2D704F"/>
                </a:solidFill>
                <a:latin typeface="Soleto" panose="020B0606020203030204" pitchFamily="34" charset="77"/>
              </a:rPr>
              <a:t>CONSTITUIÇÃO DA COMISSÃO DE ÉTICA EM 2023</a:t>
            </a:r>
          </a:p>
          <a:p>
            <a:endParaRPr lang="pt-BR" b="1" dirty="0">
              <a:solidFill>
                <a:srgbClr val="2D704F"/>
              </a:solidFill>
              <a:latin typeface="Soleto" panose="020B0606020203030204" pitchFamily="34" charset="77"/>
            </a:endParaRPr>
          </a:p>
          <a:p>
            <a:endParaRPr lang="pt-BR" b="1" dirty="0">
              <a:solidFill>
                <a:srgbClr val="2D704F"/>
              </a:solidFill>
              <a:latin typeface="Soleto" panose="020B0606020203030204" pitchFamily="34" charset="77"/>
            </a:endParaRPr>
          </a:p>
          <a:p>
            <a:r>
              <a:rPr lang="pt-BR" b="1" dirty="0">
                <a:solidFill>
                  <a:srgbClr val="2D704F"/>
                </a:solidFill>
                <a:latin typeface="Soleto" panose="020B0606020203030204" pitchFamily="34" charset="77"/>
              </a:rPr>
              <a:t>ELABORAÇÃO DO REGIMENTO DA CSEP-SEPLAG</a:t>
            </a:r>
          </a:p>
          <a:p>
            <a:r>
              <a:rPr lang="pt-PT" sz="1800" b="1" dirty="0">
                <a:solidFill>
                  <a:srgbClr val="000000"/>
                </a:solidFill>
                <a:effectLst/>
                <a:latin typeface="Arial" panose="020B0604020202020204" pitchFamily="34" charset="0"/>
                <a:ea typeface="Arial" panose="020B0604020202020204" pitchFamily="34" charset="0"/>
                <a:cs typeface="Arial MT"/>
              </a:rPr>
              <a:t> </a:t>
            </a:r>
            <a:endParaRPr lang="pt-BR" sz="1800" dirty="0">
              <a:effectLst/>
              <a:latin typeface="Arial MT"/>
              <a:ea typeface="Arial MT"/>
              <a:cs typeface="Arial MT"/>
            </a:endParaRPr>
          </a:p>
          <a:p>
            <a:r>
              <a:rPr lang="pt-PT" sz="1200" b="1" dirty="0">
                <a:solidFill>
                  <a:srgbClr val="000000"/>
                </a:solidFill>
                <a:effectLst/>
                <a:latin typeface="Arial" panose="020B0604020202020204" pitchFamily="34" charset="0"/>
                <a:ea typeface="Arial" panose="020B0604020202020204" pitchFamily="34" charset="0"/>
                <a:cs typeface="Arial MT"/>
              </a:rPr>
              <a:t>PORTARIA Nº 511/2023</a:t>
            </a:r>
            <a:endParaRPr lang="pt-BR" sz="1200" dirty="0">
              <a:effectLst/>
              <a:latin typeface="Arial MT"/>
              <a:ea typeface="Arial MT"/>
              <a:cs typeface="Arial MT"/>
            </a:endParaRPr>
          </a:p>
          <a:p>
            <a:pPr marL="2585720" marR="74295" algn="just">
              <a:spcBef>
                <a:spcPts val="800"/>
              </a:spcBef>
              <a:spcAft>
                <a:spcPts val="0"/>
              </a:spcAft>
            </a:pPr>
            <a:r>
              <a:rPr lang="pt-PT" sz="1200" b="1" dirty="0">
                <a:effectLst/>
                <a:latin typeface="Arial" panose="020B0604020202020204" pitchFamily="34" charset="0"/>
                <a:ea typeface="Arial" panose="020B0604020202020204" pitchFamily="34" charset="0"/>
                <a:cs typeface="Arial MT"/>
              </a:rPr>
              <a:t>INSTITUI O REGIMENTO INTERNO DA COMISSÃO SETORIAL DE ÉTICA PÚBLICA DA SECRETARIA DO PLANEJAMENTO E GESTÃO</a:t>
            </a:r>
            <a:endParaRPr lang="pt-BR" sz="1200" dirty="0">
              <a:effectLst/>
              <a:latin typeface="Arial MT"/>
              <a:ea typeface="Arial MT"/>
              <a:cs typeface="Arial MT"/>
            </a:endParaRPr>
          </a:p>
          <a:p>
            <a:endParaRPr lang="pt-BR" b="1" dirty="0">
              <a:solidFill>
                <a:srgbClr val="2D704F"/>
              </a:solidFill>
              <a:latin typeface="Soleto" panose="020B0606020203030204" pitchFamily="34" charset="77"/>
            </a:endParaRPr>
          </a:p>
        </p:txBody>
      </p:sp>
      <p:cxnSp>
        <p:nvCxnSpPr>
          <p:cNvPr id="11" name="Conector Reto 10">
            <a:extLst>
              <a:ext uri="{FF2B5EF4-FFF2-40B4-BE49-F238E27FC236}">
                <a16:creationId xmlns:a16="http://schemas.microsoft.com/office/drawing/2014/main" id="{5EF62829-4E48-DB4F-824A-7656FEE66745}"/>
              </a:ext>
            </a:extLst>
          </p:cNvPr>
          <p:cNvCxnSpPr>
            <a:cxnSpLocks/>
          </p:cNvCxnSpPr>
          <p:nvPr/>
        </p:nvCxnSpPr>
        <p:spPr>
          <a:xfrm>
            <a:off x="0" y="87572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0" name="Imagem 9"/>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pic>
        <p:nvPicPr>
          <p:cNvPr id="4" name="Imagem 3">
            <a:extLst>
              <a:ext uri="{FF2B5EF4-FFF2-40B4-BE49-F238E27FC236}">
                <a16:creationId xmlns:a16="http://schemas.microsoft.com/office/drawing/2014/main" id="{32D9C3E9-076A-4EEC-A397-B78F35FD010D}"/>
              </a:ext>
            </a:extLst>
          </p:cNvPr>
          <p:cNvPicPr>
            <a:picLocks noChangeAspect="1"/>
          </p:cNvPicPr>
          <p:nvPr/>
        </p:nvPicPr>
        <p:blipFill>
          <a:blip r:embed="rId5"/>
          <a:stretch>
            <a:fillRect/>
          </a:stretch>
        </p:blipFill>
        <p:spPr>
          <a:xfrm>
            <a:off x="8820681" y="1623060"/>
            <a:ext cx="2190750" cy="2085975"/>
          </a:xfrm>
          <a:prstGeom prst="rect">
            <a:avLst/>
          </a:prstGeom>
        </p:spPr>
      </p:pic>
      <p:pic>
        <p:nvPicPr>
          <p:cNvPr id="5" name="Imagem 4">
            <a:extLst>
              <a:ext uri="{FF2B5EF4-FFF2-40B4-BE49-F238E27FC236}">
                <a16:creationId xmlns:a16="http://schemas.microsoft.com/office/drawing/2014/main" id="{B27C2DEA-8165-411E-A5C8-06EC6301BEA4}"/>
              </a:ext>
            </a:extLst>
          </p:cNvPr>
          <p:cNvPicPr>
            <a:picLocks noChangeAspect="1"/>
          </p:cNvPicPr>
          <p:nvPr/>
        </p:nvPicPr>
        <p:blipFill>
          <a:blip r:embed="rId6"/>
          <a:stretch>
            <a:fillRect/>
          </a:stretch>
        </p:blipFill>
        <p:spPr>
          <a:xfrm>
            <a:off x="8820681" y="3826163"/>
            <a:ext cx="2505075" cy="1828800"/>
          </a:xfrm>
          <a:prstGeom prst="rect">
            <a:avLst/>
          </a:prstGeom>
        </p:spPr>
      </p:pic>
      <p:sp>
        <p:nvSpPr>
          <p:cNvPr id="13" name="Retângulo 12">
            <a:extLst>
              <a:ext uri="{FF2B5EF4-FFF2-40B4-BE49-F238E27FC236}">
                <a16:creationId xmlns:a16="http://schemas.microsoft.com/office/drawing/2014/main" id="{348F13AF-C4E4-43C7-ACD0-F3908AF5F8BC}"/>
              </a:ext>
            </a:extLst>
          </p:cNvPr>
          <p:cNvSpPr/>
          <p:nvPr/>
        </p:nvSpPr>
        <p:spPr>
          <a:xfrm>
            <a:off x="799072" y="1337824"/>
            <a:ext cx="7285819" cy="584775"/>
          </a:xfrm>
          <a:prstGeom prst="rect">
            <a:avLst/>
          </a:prstGeom>
        </p:spPr>
        <p:txBody>
          <a:bodyPr wrap="square">
            <a:spAutoFit/>
          </a:bodyPr>
          <a:lstStyle/>
          <a:p>
            <a:r>
              <a:rPr lang="pt-BR" sz="3200" b="1" dirty="0">
                <a:solidFill>
                  <a:srgbClr val="2D704F"/>
                </a:solidFill>
                <a:latin typeface="Soleto Black" panose="020B0606020203030204" pitchFamily="34" charset="77"/>
              </a:rPr>
              <a:t>CONDUTA ÉTICA NA SEPLAG</a:t>
            </a:r>
          </a:p>
        </p:txBody>
      </p:sp>
    </p:spTree>
    <p:extLst>
      <p:ext uri="{BB962C8B-B14F-4D97-AF65-F5344CB8AC3E}">
        <p14:creationId xmlns:p14="http://schemas.microsoft.com/office/powerpoint/2010/main" val="378083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4775" y="5969340"/>
            <a:ext cx="12401550" cy="821401"/>
          </a:xfrm>
          <a:prstGeom prst="rect">
            <a:avLst/>
          </a:prstGeom>
        </p:spPr>
      </p:pic>
      <p:pic>
        <p:nvPicPr>
          <p:cNvPr id="3" name="Imagem 2">
            <a:extLst>
              <a:ext uri="{FF2B5EF4-FFF2-40B4-BE49-F238E27FC236}">
                <a16:creationId xmlns:a16="http://schemas.microsoft.com/office/drawing/2014/main" id="{F047B3F5-3BD3-EC43-BDB4-58EC66C380EE}"/>
              </a:ext>
            </a:extLst>
          </p:cNvPr>
          <p:cNvPicPr>
            <a:picLocks noChangeAspect="1"/>
          </p:cNvPicPr>
          <p:nvPr/>
        </p:nvPicPr>
        <p:blipFill>
          <a:blip r:embed="rId3"/>
          <a:stretch>
            <a:fillRect/>
          </a:stretch>
        </p:blipFill>
        <p:spPr>
          <a:xfrm>
            <a:off x="0" y="1623060"/>
            <a:ext cx="627440" cy="3863339"/>
          </a:xfrm>
          <a:prstGeom prst="rect">
            <a:avLst/>
          </a:prstGeom>
        </p:spPr>
      </p:pic>
      <p:sp>
        <p:nvSpPr>
          <p:cNvPr id="8" name="Retângulo 7">
            <a:extLst>
              <a:ext uri="{FF2B5EF4-FFF2-40B4-BE49-F238E27FC236}">
                <a16:creationId xmlns:a16="http://schemas.microsoft.com/office/drawing/2014/main" id="{C8AFB01E-DACD-404D-8D97-44AE88C223A0}"/>
              </a:ext>
            </a:extLst>
          </p:cNvPr>
          <p:cNvSpPr/>
          <p:nvPr/>
        </p:nvSpPr>
        <p:spPr>
          <a:xfrm>
            <a:off x="799072" y="1337824"/>
            <a:ext cx="7285819" cy="584775"/>
          </a:xfrm>
          <a:prstGeom prst="rect">
            <a:avLst/>
          </a:prstGeom>
        </p:spPr>
        <p:txBody>
          <a:bodyPr wrap="square">
            <a:spAutoFit/>
          </a:bodyPr>
          <a:lstStyle/>
          <a:p>
            <a:r>
              <a:rPr lang="pt-BR" sz="3200" b="1" dirty="0">
                <a:solidFill>
                  <a:srgbClr val="2D704F"/>
                </a:solidFill>
                <a:latin typeface="Soleto Black" panose="020B0606020203030204" pitchFamily="34" charset="77"/>
              </a:rPr>
              <a:t>CONDUTA ÉTICA NA SEPLAG</a:t>
            </a:r>
          </a:p>
        </p:txBody>
      </p:sp>
      <p:sp>
        <p:nvSpPr>
          <p:cNvPr id="9" name="Retângulo 8">
            <a:extLst>
              <a:ext uri="{FF2B5EF4-FFF2-40B4-BE49-F238E27FC236}">
                <a16:creationId xmlns:a16="http://schemas.microsoft.com/office/drawing/2014/main" id="{7FEC8599-B0A9-AA40-A9AF-763BFA42EB7D}"/>
              </a:ext>
            </a:extLst>
          </p:cNvPr>
          <p:cNvSpPr/>
          <p:nvPr/>
        </p:nvSpPr>
        <p:spPr>
          <a:xfrm>
            <a:off x="799072" y="2331836"/>
            <a:ext cx="8124147" cy="369332"/>
          </a:xfrm>
          <a:prstGeom prst="rect">
            <a:avLst/>
          </a:prstGeom>
        </p:spPr>
        <p:txBody>
          <a:bodyPr wrap="none">
            <a:spAutoFit/>
          </a:bodyPr>
          <a:lstStyle/>
          <a:p>
            <a:r>
              <a:rPr lang="pt-BR" b="1" dirty="0">
                <a:solidFill>
                  <a:srgbClr val="2D704F"/>
                </a:solidFill>
                <a:latin typeface="Soleto" panose="020B0606020203030204" pitchFamily="34" charset="77"/>
              </a:rPr>
              <a:t>ELABORAÇÃO DO CÓDIGO DE CONDUTA  ÉTICA DOS AGENTES PÚBLICOS DA SEPLAG</a:t>
            </a:r>
          </a:p>
        </p:txBody>
      </p:sp>
      <p:sp>
        <p:nvSpPr>
          <p:cNvPr id="12" name="Retângulo 11">
            <a:extLst>
              <a:ext uri="{FF2B5EF4-FFF2-40B4-BE49-F238E27FC236}">
                <a16:creationId xmlns:a16="http://schemas.microsoft.com/office/drawing/2014/main" id="{294623D7-2ED9-4E42-B872-204B4516106F}"/>
              </a:ext>
            </a:extLst>
          </p:cNvPr>
          <p:cNvSpPr/>
          <p:nvPr/>
        </p:nvSpPr>
        <p:spPr>
          <a:xfrm>
            <a:off x="799072" y="2865548"/>
            <a:ext cx="6175258" cy="2862322"/>
          </a:xfrm>
          <a:prstGeom prst="rect">
            <a:avLst/>
          </a:prstGeom>
        </p:spPr>
        <p:txBody>
          <a:bodyPr wrap="square">
            <a:spAutoFit/>
          </a:bodyPr>
          <a:lstStyle/>
          <a:p>
            <a:pPr algn="just"/>
            <a:r>
              <a:rPr lang="pt-BR" sz="2000" dirty="0">
                <a:solidFill>
                  <a:schemeClr val="tx1">
                    <a:lumMod val="75000"/>
                    <a:lumOff val="25000"/>
                  </a:schemeClr>
                </a:solidFill>
                <a:latin typeface="Soleto Light" panose="020B0406020203030204" pitchFamily="34" charset="77"/>
              </a:rPr>
              <a:t> O Código de Conduta dos Agentes Públicos da SEPLAG objetiva difundir </a:t>
            </a:r>
            <a:r>
              <a:rPr lang="pt-BR" sz="2000" dirty="0"/>
              <a:t>a importância da conduta ética no âmbito da Secretaria,  por meio da declaração de princípios e valores, bem como comportamentos esperados no campo ético-legal, com previsão de regras de conduta a serem observadas por todos os servidores e colaboradores do órgão.</a:t>
            </a:r>
          </a:p>
          <a:p>
            <a:pPr algn="just"/>
            <a:r>
              <a:rPr lang="pt-BR" sz="2000" dirty="0">
                <a:solidFill>
                  <a:schemeClr val="tx1">
                    <a:lumMod val="75000"/>
                    <a:lumOff val="25000"/>
                  </a:schemeClr>
                </a:solidFill>
                <a:latin typeface="Soleto Light" panose="020B0406020203030204" pitchFamily="34" charset="77"/>
              </a:rPr>
              <a:t> </a:t>
            </a:r>
          </a:p>
          <a:p>
            <a:pPr algn="just"/>
            <a:endParaRPr lang="pt-BR" sz="2000" dirty="0">
              <a:solidFill>
                <a:schemeClr val="tx1">
                  <a:lumMod val="75000"/>
                  <a:lumOff val="25000"/>
                </a:schemeClr>
              </a:solidFill>
              <a:latin typeface="Soleto Light" panose="020B0406020203030204" pitchFamily="34" charset="77"/>
            </a:endParaRPr>
          </a:p>
        </p:txBody>
      </p:sp>
      <p:cxnSp>
        <p:nvCxnSpPr>
          <p:cNvPr id="11" name="Conector Reto 10">
            <a:extLst>
              <a:ext uri="{FF2B5EF4-FFF2-40B4-BE49-F238E27FC236}">
                <a16:creationId xmlns:a16="http://schemas.microsoft.com/office/drawing/2014/main" id="{5EF62829-4E48-DB4F-824A-7656FEE66745}"/>
              </a:ext>
            </a:extLst>
          </p:cNvPr>
          <p:cNvCxnSpPr>
            <a:cxnSpLocks/>
          </p:cNvCxnSpPr>
          <p:nvPr/>
        </p:nvCxnSpPr>
        <p:spPr>
          <a:xfrm>
            <a:off x="0" y="87572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0" name="Imagem 9"/>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pic>
        <p:nvPicPr>
          <p:cNvPr id="5" name="Imagem 4">
            <a:extLst>
              <a:ext uri="{FF2B5EF4-FFF2-40B4-BE49-F238E27FC236}">
                <a16:creationId xmlns:a16="http://schemas.microsoft.com/office/drawing/2014/main" id="{F90ED419-0796-488E-B61A-304B633DF515}"/>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9005922" y="1984474"/>
            <a:ext cx="3017177" cy="2172359"/>
          </a:xfrm>
          <a:prstGeom prst="roundRect">
            <a:avLst>
              <a:gd name="adj" fmla="val 8594"/>
            </a:avLst>
          </a:prstGeom>
          <a:ln/>
        </p:spPr>
        <p:style>
          <a:lnRef idx="3">
            <a:schemeClr val="lt1"/>
          </a:lnRef>
          <a:fillRef idx="1">
            <a:schemeClr val="accent1"/>
          </a:fillRef>
          <a:effectRef idx="1">
            <a:schemeClr val="accent1"/>
          </a:effectRef>
          <a:fontRef idx="minor">
            <a:schemeClr val="lt1"/>
          </a:fontRef>
        </p:style>
      </p:pic>
      <p:pic>
        <p:nvPicPr>
          <p:cNvPr id="14" name="Imagem 13">
            <a:extLst>
              <a:ext uri="{FF2B5EF4-FFF2-40B4-BE49-F238E27FC236}">
                <a16:creationId xmlns:a16="http://schemas.microsoft.com/office/drawing/2014/main" id="{4DB9D3E1-4E28-4574-BE85-C4301074E426}"/>
              </a:ext>
            </a:extLst>
          </p:cNvPr>
          <p:cNvPicPr>
            <a:picLocks noChangeAspect="1"/>
          </p:cNvPicPr>
          <p:nvPr/>
        </p:nvPicPr>
        <p:blipFill>
          <a:blip r:embed="rId7">
            <a:biLevel thresh="25000"/>
          </a:blip>
          <a:stretch>
            <a:fillRect/>
          </a:stretch>
        </p:blipFill>
        <p:spPr>
          <a:xfrm>
            <a:off x="6974330" y="4321213"/>
            <a:ext cx="4974515" cy="1851833"/>
          </a:xfrm>
          <a:prstGeom prst="rect">
            <a:avLst/>
          </a:prstGeom>
        </p:spPr>
      </p:pic>
    </p:spTree>
    <p:extLst>
      <p:ext uri="{BB962C8B-B14F-4D97-AF65-F5344CB8AC3E}">
        <p14:creationId xmlns:p14="http://schemas.microsoft.com/office/powerpoint/2010/main" val="3433826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3"/>
          <a:srcRect l="22827" t="45637" r="10154" b="34700"/>
          <a:stretch/>
        </p:blipFill>
        <p:spPr>
          <a:xfrm>
            <a:off x="0" y="6043411"/>
            <a:ext cx="1219200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4"/>
          <a:stretch>
            <a:fillRect/>
          </a:stretch>
        </p:blipFill>
        <p:spPr>
          <a:xfrm>
            <a:off x="-45720" y="1623060"/>
            <a:ext cx="627440" cy="3863339"/>
          </a:xfrm>
          <a:prstGeom prst="rect">
            <a:avLst/>
          </a:prstGeom>
        </p:spPr>
      </p:pic>
      <p:sp>
        <p:nvSpPr>
          <p:cNvPr id="8" name="Retângulo 7">
            <a:extLst>
              <a:ext uri="{FF2B5EF4-FFF2-40B4-BE49-F238E27FC236}">
                <a16:creationId xmlns:a16="http://schemas.microsoft.com/office/drawing/2014/main" id="{4E8A4C1C-47B0-394C-892E-B6D301916EB1}"/>
              </a:ext>
            </a:extLst>
          </p:cNvPr>
          <p:cNvSpPr/>
          <p:nvPr/>
        </p:nvSpPr>
        <p:spPr>
          <a:xfrm>
            <a:off x="874623" y="957804"/>
            <a:ext cx="7779850" cy="584775"/>
          </a:xfrm>
          <a:prstGeom prst="rect">
            <a:avLst/>
          </a:prstGeom>
        </p:spPr>
        <p:txBody>
          <a:bodyPr wrap="square">
            <a:spAutoFit/>
          </a:bodyPr>
          <a:lstStyle/>
          <a:p>
            <a:r>
              <a:rPr lang="pt-BR" sz="3200" b="1" dirty="0">
                <a:solidFill>
                  <a:srgbClr val="2D704F"/>
                </a:solidFill>
                <a:latin typeface="Soleto Black" panose="020B0606020203030204" pitchFamily="34" charset="77"/>
              </a:rPr>
              <a:t>ORDENAMENTO DOS FLUXOS PROCESSOS</a:t>
            </a:r>
          </a:p>
        </p:txBody>
      </p:sp>
      <p:sp>
        <p:nvSpPr>
          <p:cNvPr id="9" name="Retângulo 8">
            <a:extLst>
              <a:ext uri="{FF2B5EF4-FFF2-40B4-BE49-F238E27FC236}">
                <a16:creationId xmlns:a16="http://schemas.microsoft.com/office/drawing/2014/main" id="{C5F22F6F-6AAD-9941-AC93-3C3C1277B800}"/>
              </a:ext>
            </a:extLst>
          </p:cNvPr>
          <p:cNvSpPr/>
          <p:nvPr/>
        </p:nvSpPr>
        <p:spPr>
          <a:xfrm>
            <a:off x="971202" y="1623060"/>
            <a:ext cx="5629426" cy="369332"/>
          </a:xfrm>
          <a:prstGeom prst="rect">
            <a:avLst/>
          </a:prstGeom>
        </p:spPr>
        <p:txBody>
          <a:bodyPr wrap="none">
            <a:spAutoFit/>
          </a:bodyPr>
          <a:lstStyle/>
          <a:p>
            <a:r>
              <a:rPr lang="pt-BR" b="1" dirty="0">
                <a:solidFill>
                  <a:srgbClr val="2D704F"/>
                </a:solidFill>
                <a:latin typeface="Soleto" panose="020B0606020203030204" pitchFamily="34" charset="77"/>
              </a:rPr>
              <a:t>Precedência de Conhecimento/Posicionamento da ASCOI</a:t>
            </a:r>
          </a:p>
        </p:txBody>
      </p:sp>
      <p:sp>
        <p:nvSpPr>
          <p:cNvPr id="12" name="Retângulo 11">
            <a:extLst>
              <a:ext uri="{FF2B5EF4-FFF2-40B4-BE49-F238E27FC236}">
                <a16:creationId xmlns:a16="http://schemas.microsoft.com/office/drawing/2014/main" id="{530C676C-0068-7349-B41A-EAE244D89CAB}"/>
              </a:ext>
            </a:extLst>
          </p:cNvPr>
          <p:cNvSpPr/>
          <p:nvPr/>
        </p:nvSpPr>
        <p:spPr>
          <a:xfrm>
            <a:off x="874623" y="2330120"/>
            <a:ext cx="5629426" cy="1631216"/>
          </a:xfrm>
          <a:prstGeom prst="rect">
            <a:avLst/>
          </a:prstGeom>
        </p:spPr>
        <p:txBody>
          <a:bodyPr wrap="square">
            <a:spAutoFit/>
          </a:bodyPr>
          <a:lstStyle/>
          <a:p>
            <a:pPr algn="just"/>
            <a:r>
              <a:rPr lang="pt-BR" sz="2000" dirty="0">
                <a:solidFill>
                  <a:schemeClr val="tx1">
                    <a:lumMod val="75000"/>
                    <a:lumOff val="25000"/>
                  </a:schemeClr>
                </a:solidFill>
                <a:latin typeface="Soleto Light" panose="020B0406020203030204" pitchFamily="34" charset="77"/>
              </a:rPr>
              <a:t>Nos processos oriundos de órgãos de Controle Externo ou Interno, ou MP, há, em regra, uma precedência de conhecimento, no fluxo do processo por parte da ASCOI, por determinação da atual gestão superior</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pic>
        <p:nvPicPr>
          <p:cNvPr id="10" name="Imagem 9">
            <a:extLst>
              <a:ext uri="{FF2B5EF4-FFF2-40B4-BE49-F238E27FC236}">
                <a16:creationId xmlns:a16="http://schemas.microsoft.com/office/drawing/2014/main" id="{392DDFB1-5804-4904-9599-CA347155C691}"/>
              </a:ext>
            </a:extLst>
          </p:cNvPr>
          <p:cNvPicPr>
            <a:picLocks noChangeAspect="1"/>
          </p:cNvPicPr>
          <p:nvPr/>
        </p:nvPicPr>
        <p:blipFill>
          <a:blip r:embed="rId6"/>
          <a:stretch>
            <a:fillRect/>
          </a:stretch>
        </p:blipFill>
        <p:spPr>
          <a:xfrm>
            <a:off x="6390527" y="1894282"/>
            <a:ext cx="5068144" cy="4005911"/>
          </a:xfrm>
          <a:prstGeom prst="rect">
            <a:avLst/>
          </a:prstGeom>
        </p:spPr>
      </p:pic>
    </p:spTree>
    <p:extLst>
      <p:ext uri="{BB962C8B-B14F-4D97-AF65-F5344CB8AC3E}">
        <p14:creationId xmlns:p14="http://schemas.microsoft.com/office/powerpoint/2010/main" val="28076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4775" y="5969340"/>
            <a:ext cx="12401550" cy="821401"/>
          </a:xfrm>
          <a:prstGeom prst="rect">
            <a:avLst/>
          </a:prstGeom>
        </p:spPr>
      </p:pic>
      <p:pic>
        <p:nvPicPr>
          <p:cNvPr id="3" name="Imagem 2">
            <a:extLst>
              <a:ext uri="{FF2B5EF4-FFF2-40B4-BE49-F238E27FC236}">
                <a16:creationId xmlns:a16="http://schemas.microsoft.com/office/drawing/2014/main" id="{F047B3F5-3BD3-EC43-BDB4-58EC66C380EE}"/>
              </a:ext>
            </a:extLst>
          </p:cNvPr>
          <p:cNvPicPr>
            <a:picLocks noChangeAspect="1"/>
          </p:cNvPicPr>
          <p:nvPr/>
        </p:nvPicPr>
        <p:blipFill>
          <a:blip r:embed="rId3"/>
          <a:stretch>
            <a:fillRect/>
          </a:stretch>
        </p:blipFill>
        <p:spPr>
          <a:xfrm>
            <a:off x="0" y="1623060"/>
            <a:ext cx="627440" cy="3863339"/>
          </a:xfrm>
          <a:prstGeom prst="rect">
            <a:avLst/>
          </a:prstGeom>
        </p:spPr>
      </p:pic>
      <p:sp>
        <p:nvSpPr>
          <p:cNvPr id="9" name="Retângulo 8">
            <a:extLst>
              <a:ext uri="{FF2B5EF4-FFF2-40B4-BE49-F238E27FC236}">
                <a16:creationId xmlns:a16="http://schemas.microsoft.com/office/drawing/2014/main" id="{7FEC8599-B0A9-AA40-A9AF-763BFA42EB7D}"/>
              </a:ext>
            </a:extLst>
          </p:cNvPr>
          <p:cNvSpPr/>
          <p:nvPr/>
        </p:nvSpPr>
        <p:spPr>
          <a:xfrm>
            <a:off x="1436069" y="1292571"/>
            <a:ext cx="7285819" cy="4154984"/>
          </a:xfrm>
          <a:prstGeom prst="rect">
            <a:avLst/>
          </a:prstGeom>
        </p:spPr>
        <p:txBody>
          <a:bodyPr wrap="square">
            <a:spAutoFit/>
          </a:bodyPr>
          <a:lstStyle/>
          <a:p>
            <a:r>
              <a:rPr lang="pt-BR" sz="2400" b="1" dirty="0">
                <a:solidFill>
                  <a:srgbClr val="2D704F"/>
                </a:solidFill>
                <a:latin typeface="Soleto" panose="020B0606020203030204" pitchFamily="34" charset="77"/>
              </a:rPr>
              <a:t>Atendimento com base nos diversos canais de atendimento. Indicador de Resolubilidade de 99,83% (</a:t>
            </a:r>
            <a:r>
              <a:rPr lang="pt-BR" sz="2400" b="1" dirty="0" err="1">
                <a:solidFill>
                  <a:srgbClr val="2D704F"/>
                </a:solidFill>
                <a:latin typeface="Soleto" panose="020B0606020203030204" pitchFamily="34" charset="77"/>
              </a:rPr>
              <a:t>fev</a:t>
            </a:r>
            <a:r>
              <a:rPr lang="pt-BR" sz="2400" b="1" dirty="0">
                <a:solidFill>
                  <a:srgbClr val="2D704F"/>
                </a:solidFill>
                <a:latin typeface="Soleto" panose="020B0606020203030204" pitchFamily="34" charset="77"/>
              </a:rPr>
              <a:t>/2023)</a:t>
            </a:r>
          </a:p>
          <a:p>
            <a:endParaRPr lang="pt-BR" sz="2400" b="1" dirty="0">
              <a:solidFill>
                <a:srgbClr val="2D704F"/>
              </a:solidFill>
              <a:latin typeface="Soleto" panose="020B0606020203030204" pitchFamily="34" charset="77"/>
            </a:endParaRPr>
          </a:p>
          <a:p>
            <a:r>
              <a:rPr lang="pt-BR" sz="2400" b="1" dirty="0">
                <a:solidFill>
                  <a:srgbClr val="2D704F"/>
                </a:solidFill>
                <a:latin typeface="Soleto" panose="020B0606020203030204" pitchFamily="34" charset="77"/>
              </a:rPr>
              <a:t>Tratamento de denúncias respeitado o sigilo e as competências determinadas em Lei/</a:t>
            </a:r>
          </a:p>
          <a:p>
            <a:endParaRPr lang="pt-BR" sz="2400" b="1" dirty="0">
              <a:solidFill>
                <a:srgbClr val="2D704F"/>
              </a:solidFill>
              <a:latin typeface="Soleto" panose="020B0606020203030204" pitchFamily="34" charset="77"/>
            </a:endParaRPr>
          </a:p>
          <a:p>
            <a:r>
              <a:rPr lang="pt-BR" sz="2400" b="1" dirty="0">
                <a:solidFill>
                  <a:srgbClr val="2D704F"/>
                </a:solidFill>
                <a:latin typeface="Soleto" panose="020B0606020203030204" pitchFamily="34" charset="77"/>
              </a:rPr>
              <a:t>Quando cabível, a Comissão de Ética processa como primeira instância de apuração.</a:t>
            </a:r>
          </a:p>
          <a:p>
            <a:endParaRPr lang="pt-BR" sz="2400" b="1" dirty="0">
              <a:solidFill>
                <a:srgbClr val="2D704F"/>
              </a:solidFill>
              <a:latin typeface="Soleto" panose="020B0606020203030204" pitchFamily="34" charset="77"/>
            </a:endParaRPr>
          </a:p>
          <a:p>
            <a:endParaRPr lang="pt-BR" sz="2400" b="1" dirty="0">
              <a:solidFill>
                <a:srgbClr val="2D704F"/>
              </a:solidFill>
              <a:latin typeface="Soleto" panose="020B0606020203030204" pitchFamily="34" charset="77"/>
            </a:endParaRPr>
          </a:p>
        </p:txBody>
      </p:sp>
      <p:cxnSp>
        <p:nvCxnSpPr>
          <p:cNvPr id="11" name="Conector Reto 10">
            <a:extLst>
              <a:ext uri="{FF2B5EF4-FFF2-40B4-BE49-F238E27FC236}">
                <a16:creationId xmlns:a16="http://schemas.microsoft.com/office/drawing/2014/main" id="{5EF62829-4E48-DB4F-824A-7656FEE66745}"/>
              </a:ext>
            </a:extLst>
          </p:cNvPr>
          <p:cNvCxnSpPr>
            <a:cxnSpLocks/>
          </p:cNvCxnSpPr>
          <p:nvPr/>
        </p:nvCxnSpPr>
        <p:spPr>
          <a:xfrm>
            <a:off x="0" y="87572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0" name="Imagem 9"/>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pic>
        <p:nvPicPr>
          <p:cNvPr id="5" name="Imagem 4">
            <a:extLst>
              <a:ext uri="{FF2B5EF4-FFF2-40B4-BE49-F238E27FC236}">
                <a16:creationId xmlns:a16="http://schemas.microsoft.com/office/drawing/2014/main" id="{DA60B091-E0DB-490B-95F1-5E0DDAAF84A2}"/>
              </a:ext>
            </a:extLst>
          </p:cNvPr>
          <p:cNvPicPr>
            <a:picLocks noChangeAspect="1"/>
          </p:cNvPicPr>
          <p:nvPr/>
        </p:nvPicPr>
        <p:blipFill>
          <a:blip r:embed="rId5"/>
          <a:stretch>
            <a:fillRect/>
          </a:stretch>
        </p:blipFill>
        <p:spPr>
          <a:xfrm>
            <a:off x="9144242" y="1746647"/>
            <a:ext cx="2722352" cy="3052277"/>
          </a:xfrm>
          <a:prstGeom prst="ellipse">
            <a:avLst/>
          </a:prstGeom>
          <a:ln w="63500" cap="rnd">
            <a:solidFill>
              <a:srgbClr val="333333"/>
            </a:solidFill>
          </a:ln>
          <a:effectLst>
            <a:glow rad="101600">
              <a:schemeClr val="accent1">
                <a:satMod val="175000"/>
                <a:alpha val="40000"/>
              </a:schemeClr>
            </a:glow>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172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 y="5969340"/>
            <a:ext cx="12192001" cy="821401"/>
          </a:xfrm>
          <a:prstGeom prst="rect">
            <a:avLst/>
          </a:prstGeom>
        </p:spPr>
      </p:pic>
      <p:pic>
        <p:nvPicPr>
          <p:cNvPr id="3" name="Imagem 2">
            <a:extLst>
              <a:ext uri="{FF2B5EF4-FFF2-40B4-BE49-F238E27FC236}">
                <a16:creationId xmlns:a16="http://schemas.microsoft.com/office/drawing/2014/main" id="{F047B3F5-3BD3-EC43-BDB4-58EC66C380EE}"/>
              </a:ext>
            </a:extLst>
          </p:cNvPr>
          <p:cNvPicPr>
            <a:picLocks noChangeAspect="1"/>
          </p:cNvPicPr>
          <p:nvPr/>
        </p:nvPicPr>
        <p:blipFill>
          <a:blip r:embed="rId3"/>
          <a:stretch>
            <a:fillRect/>
          </a:stretch>
        </p:blipFill>
        <p:spPr>
          <a:xfrm>
            <a:off x="0" y="1623060"/>
            <a:ext cx="627440" cy="3863339"/>
          </a:xfrm>
          <a:prstGeom prst="rect">
            <a:avLst/>
          </a:prstGeom>
        </p:spPr>
      </p:pic>
      <p:sp>
        <p:nvSpPr>
          <p:cNvPr id="8" name="Retângulo 7">
            <a:extLst>
              <a:ext uri="{FF2B5EF4-FFF2-40B4-BE49-F238E27FC236}">
                <a16:creationId xmlns:a16="http://schemas.microsoft.com/office/drawing/2014/main" id="{C8AFB01E-DACD-404D-8D97-44AE88C223A0}"/>
              </a:ext>
            </a:extLst>
          </p:cNvPr>
          <p:cNvSpPr/>
          <p:nvPr/>
        </p:nvSpPr>
        <p:spPr>
          <a:xfrm>
            <a:off x="799072" y="1563804"/>
            <a:ext cx="9988793" cy="584775"/>
          </a:xfrm>
          <a:prstGeom prst="rect">
            <a:avLst/>
          </a:prstGeom>
        </p:spPr>
        <p:txBody>
          <a:bodyPr wrap="square">
            <a:spAutoFit/>
          </a:bodyPr>
          <a:lstStyle/>
          <a:p>
            <a:r>
              <a:rPr lang="pt-BR" sz="3200" b="1" dirty="0">
                <a:solidFill>
                  <a:srgbClr val="2D704F"/>
                </a:solidFill>
                <a:latin typeface="Soleto Black" panose="020B0606020203030204" pitchFamily="34" charset="77"/>
              </a:rPr>
              <a:t>Assessoramento Técnico e Participação em Comissões</a:t>
            </a:r>
          </a:p>
        </p:txBody>
      </p:sp>
      <p:sp>
        <p:nvSpPr>
          <p:cNvPr id="9" name="Retângulo 8">
            <a:extLst>
              <a:ext uri="{FF2B5EF4-FFF2-40B4-BE49-F238E27FC236}">
                <a16:creationId xmlns:a16="http://schemas.microsoft.com/office/drawing/2014/main" id="{7FEC8599-B0A9-AA40-A9AF-763BFA42EB7D}"/>
              </a:ext>
            </a:extLst>
          </p:cNvPr>
          <p:cNvSpPr/>
          <p:nvPr/>
        </p:nvSpPr>
        <p:spPr>
          <a:xfrm>
            <a:off x="799072" y="2534373"/>
            <a:ext cx="11222752" cy="3046988"/>
          </a:xfrm>
          <a:prstGeom prst="rect">
            <a:avLst/>
          </a:prstGeom>
        </p:spPr>
        <p:txBody>
          <a:bodyPr wrap="none">
            <a:spAutoFit/>
          </a:bodyPr>
          <a:lstStyle/>
          <a:p>
            <a:r>
              <a:rPr lang="pt-BR" sz="2400" b="1" dirty="0">
                <a:solidFill>
                  <a:srgbClr val="2D704F"/>
                </a:solidFill>
                <a:latin typeface="Soleto Black" panose="020B0606020203030204" pitchFamily="34" charset="77"/>
              </a:rPr>
              <a:t>Assessoramento direto à Secretária Titular da Pasta</a:t>
            </a:r>
          </a:p>
          <a:p>
            <a:r>
              <a:rPr lang="pt-BR" sz="2400" b="1" dirty="0">
                <a:solidFill>
                  <a:srgbClr val="2D704F"/>
                </a:solidFill>
                <a:latin typeface="Soleto Black" panose="020B0606020203030204" pitchFamily="34" charset="77"/>
              </a:rPr>
              <a:t>Discussão nos processos estratégicos prioritários com Gestão de Riscos </a:t>
            </a:r>
          </a:p>
          <a:p>
            <a:r>
              <a:rPr lang="pt-BR" sz="2400" b="1" dirty="0">
                <a:solidFill>
                  <a:srgbClr val="2D704F"/>
                </a:solidFill>
                <a:latin typeface="Soleto Black" panose="020B0606020203030204" pitchFamily="34" charset="77"/>
              </a:rPr>
              <a:t>Definição nas metas de 2023 – Evidências e compromissos da Gestão (publicadas)</a:t>
            </a:r>
          </a:p>
          <a:p>
            <a:r>
              <a:rPr lang="pt-BR" sz="2400" b="1" dirty="0">
                <a:solidFill>
                  <a:srgbClr val="2D704F"/>
                </a:solidFill>
                <a:latin typeface="Soleto Black" panose="020B0606020203030204" pitchFamily="34" charset="77"/>
              </a:rPr>
              <a:t>Participação da ASCOI no Comitê Executivo – Intervenção com falas e posicionamentos</a:t>
            </a:r>
          </a:p>
          <a:p>
            <a:r>
              <a:rPr lang="pt-BR" sz="2400" b="1" dirty="0">
                <a:solidFill>
                  <a:srgbClr val="2D704F"/>
                </a:solidFill>
                <a:latin typeface="Soleto Black" panose="020B0606020203030204" pitchFamily="34" charset="77"/>
              </a:rPr>
              <a:t>Orientação às outras Unidades, esclarecimentos de dúvidas.</a:t>
            </a:r>
          </a:p>
          <a:p>
            <a:r>
              <a:rPr lang="pt-BR" sz="2400" b="1" dirty="0">
                <a:solidFill>
                  <a:srgbClr val="2D704F"/>
                </a:solidFill>
                <a:latin typeface="Soleto Black" panose="020B0606020203030204" pitchFamily="34" charset="77"/>
              </a:rPr>
              <a:t>Comissão Setorial de Ética Pública – CSEP-SEPLAG</a:t>
            </a:r>
          </a:p>
          <a:p>
            <a:r>
              <a:rPr lang="pt-BR" sz="2400" b="1" dirty="0">
                <a:solidFill>
                  <a:srgbClr val="2D704F"/>
                </a:solidFill>
                <a:latin typeface="Soleto Black" panose="020B0606020203030204" pitchFamily="34" charset="77"/>
              </a:rPr>
              <a:t>Comissão de Sindicância </a:t>
            </a:r>
          </a:p>
          <a:p>
            <a:endParaRPr lang="pt-BR" sz="2400" b="1" dirty="0">
              <a:solidFill>
                <a:srgbClr val="2D704F"/>
              </a:solidFill>
              <a:latin typeface="Soleto" panose="020B0606020203030204" pitchFamily="34" charset="77"/>
            </a:endParaRPr>
          </a:p>
        </p:txBody>
      </p:sp>
      <p:cxnSp>
        <p:nvCxnSpPr>
          <p:cNvPr id="11" name="Conector Reto 10">
            <a:extLst>
              <a:ext uri="{FF2B5EF4-FFF2-40B4-BE49-F238E27FC236}">
                <a16:creationId xmlns:a16="http://schemas.microsoft.com/office/drawing/2014/main" id="{5EF62829-4E48-DB4F-824A-7656FEE66745}"/>
              </a:ext>
            </a:extLst>
          </p:cNvPr>
          <p:cNvCxnSpPr>
            <a:cxnSpLocks/>
          </p:cNvCxnSpPr>
          <p:nvPr/>
        </p:nvCxnSpPr>
        <p:spPr>
          <a:xfrm>
            <a:off x="0" y="87572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0" name="Imagem 9"/>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spTree>
    <p:extLst>
      <p:ext uri="{BB962C8B-B14F-4D97-AF65-F5344CB8AC3E}">
        <p14:creationId xmlns:p14="http://schemas.microsoft.com/office/powerpoint/2010/main" val="3558363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4775" y="5969340"/>
            <a:ext cx="12401550" cy="821401"/>
          </a:xfrm>
          <a:prstGeom prst="rect">
            <a:avLst/>
          </a:prstGeom>
        </p:spPr>
      </p:pic>
      <p:pic>
        <p:nvPicPr>
          <p:cNvPr id="3" name="Imagem 2">
            <a:extLst>
              <a:ext uri="{FF2B5EF4-FFF2-40B4-BE49-F238E27FC236}">
                <a16:creationId xmlns:a16="http://schemas.microsoft.com/office/drawing/2014/main" id="{F047B3F5-3BD3-EC43-BDB4-58EC66C380EE}"/>
              </a:ext>
            </a:extLst>
          </p:cNvPr>
          <p:cNvPicPr>
            <a:picLocks noChangeAspect="1"/>
          </p:cNvPicPr>
          <p:nvPr/>
        </p:nvPicPr>
        <p:blipFill>
          <a:blip r:embed="rId3"/>
          <a:stretch>
            <a:fillRect/>
          </a:stretch>
        </p:blipFill>
        <p:spPr>
          <a:xfrm>
            <a:off x="0" y="1623060"/>
            <a:ext cx="627440" cy="3863339"/>
          </a:xfrm>
          <a:prstGeom prst="rect">
            <a:avLst/>
          </a:prstGeom>
        </p:spPr>
      </p:pic>
      <p:sp>
        <p:nvSpPr>
          <p:cNvPr id="8" name="Retângulo 7">
            <a:extLst>
              <a:ext uri="{FF2B5EF4-FFF2-40B4-BE49-F238E27FC236}">
                <a16:creationId xmlns:a16="http://schemas.microsoft.com/office/drawing/2014/main" id="{C8AFB01E-DACD-404D-8D97-44AE88C223A0}"/>
              </a:ext>
            </a:extLst>
          </p:cNvPr>
          <p:cNvSpPr/>
          <p:nvPr/>
        </p:nvSpPr>
        <p:spPr>
          <a:xfrm>
            <a:off x="1143595" y="1394466"/>
            <a:ext cx="7285819" cy="584775"/>
          </a:xfrm>
          <a:prstGeom prst="rect">
            <a:avLst/>
          </a:prstGeom>
        </p:spPr>
        <p:txBody>
          <a:bodyPr wrap="square">
            <a:spAutoFit/>
          </a:bodyPr>
          <a:lstStyle/>
          <a:p>
            <a:r>
              <a:rPr lang="pt-BR" sz="3200" b="1" dirty="0">
                <a:solidFill>
                  <a:srgbClr val="2D704F"/>
                </a:solidFill>
                <a:latin typeface="Soleto Black" panose="020B0606020203030204" pitchFamily="34" charset="77"/>
              </a:rPr>
              <a:t>Desafio:  Gestão de Risco</a:t>
            </a:r>
          </a:p>
        </p:txBody>
      </p:sp>
      <p:sp>
        <p:nvSpPr>
          <p:cNvPr id="9" name="Retângulo 8">
            <a:extLst>
              <a:ext uri="{FF2B5EF4-FFF2-40B4-BE49-F238E27FC236}">
                <a16:creationId xmlns:a16="http://schemas.microsoft.com/office/drawing/2014/main" id="{7FEC8599-B0A9-AA40-A9AF-763BFA42EB7D}"/>
              </a:ext>
            </a:extLst>
          </p:cNvPr>
          <p:cNvSpPr/>
          <p:nvPr/>
        </p:nvSpPr>
        <p:spPr>
          <a:xfrm>
            <a:off x="1068885" y="2194698"/>
            <a:ext cx="10479268" cy="3785652"/>
          </a:xfrm>
          <a:prstGeom prst="rect">
            <a:avLst/>
          </a:prstGeom>
        </p:spPr>
        <p:txBody>
          <a:bodyPr wrap="square">
            <a:spAutoFit/>
          </a:bodyPr>
          <a:lstStyle/>
          <a:p>
            <a:r>
              <a:rPr lang="pt-BR" sz="2400" b="1" dirty="0">
                <a:solidFill>
                  <a:srgbClr val="2D704F"/>
                </a:solidFill>
                <a:latin typeface="Soleto Black" panose="020B0606020203030204" pitchFamily="34" charset="77"/>
              </a:rPr>
              <a:t>Elaborar normativo e publicar com base na gestão de riscos no âmbito da SEPLAG, apoiado na Política de Riscos</a:t>
            </a:r>
          </a:p>
          <a:p>
            <a:r>
              <a:rPr lang="pt-BR" sz="2400" b="1" dirty="0">
                <a:solidFill>
                  <a:srgbClr val="2D704F"/>
                </a:solidFill>
                <a:latin typeface="Soleto Black" panose="020B0606020203030204" pitchFamily="34" charset="77"/>
              </a:rPr>
              <a:t>Sob a responsabilidade da CGE.</a:t>
            </a:r>
          </a:p>
          <a:p>
            <a:endParaRPr lang="pt-BR" sz="2400" b="1" dirty="0">
              <a:solidFill>
                <a:srgbClr val="2D704F"/>
              </a:solidFill>
              <a:latin typeface="Soleto Black" panose="020B0606020203030204" pitchFamily="34" charset="77"/>
            </a:endParaRPr>
          </a:p>
          <a:p>
            <a:r>
              <a:rPr lang="pt-BR" sz="2400" b="1" dirty="0">
                <a:solidFill>
                  <a:srgbClr val="2D704F"/>
                </a:solidFill>
                <a:latin typeface="Soleto Black" panose="020B0606020203030204" pitchFamily="34" charset="77"/>
              </a:rPr>
              <a:t>Auxiliar e Monitorar as áreas envolvidas nos processos estratégicos na definição de riscos e tratamento.</a:t>
            </a:r>
          </a:p>
          <a:p>
            <a:endParaRPr lang="pt-BR" sz="2400" b="1" dirty="0">
              <a:solidFill>
                <a:srgbClr val="2D704F"/>
              </a:solidFill>
              <a:latin typeface="Soleto Black" panose="020B0606020203030204" pitchFamily="34" charset="77"/>
            </a:endParaRPr>
          </a:p>
          <a:p>
            <a:r>
              <a:rPr lang="pt-BR" sz="2400" b="1" dirty="0">
                <a:solidFill>
                  <a:srgbClr val="2D704F"/>
                </a:solidFill>
                <a:latin typeface="Soleto Black" panose="020B0606020203030204" pitchFamily="34" charset="77"/>
              </a:rPr>
              <a:t>Atualizar análises dos procedimentos de aquisição de bens e serviços em conformidade com a Lei 14.133/2021 (minuta de Portaria)</a:t>
            </a:r>
          </a:p>
          <a:p>
            <a:endParaRPr lang="pt-BR" sz="2400" b="1" dirty="0">
              <a:solidFill>
                <a:srgbClr val="2D704F"/>
              </a:solidFill>
              <a:latin typeface="Soleto" panose="020B0606020203030204" pitchFamily="34" charset="77"/>
            </a:endParaRPr>
          </a:p>
        </p:txBody>
      </p:sp>
      <p:cxnSp>
        <p:nvCxnSpPr>
          <p:cNvPr id="11" name="Conector Reto 10">
            <a:extLst>
              <a:ext uri="{FF2B5EF4-FFF2-40B4-BE49-F238E27FC236}">
                <a16:creationId xmlns:a16="http://schemas.microsoft.com/office/drawing/2014/main" id="{5EF62829-4E48-DB4F-824A-7656FEE66745}"/>
              </a:ext>
            </a:extLst>
          </p:cNvPr>
          <p:cNvCxnSpPr>
            <a:cxnSpLocks/>
          </p:cNvCxnSpPr>
          <p:nvPr/>
        </p:nvCxnSpPr>
        <p:spPr>
          <a:xfrm>
            <a:off x="0" y="87572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0" name="Imagem 9"/>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spTree>
    <p:extLst>
      <p:ext uri="{BB962C8B-B14F-4D97-AF65-F5344CB8AC3E}">
        <p14:creationId xmlns:p14="http://schemas.microsoft.com/office/powerpoint/2010/main" val="34023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0" y="6072479"/>
            <a:ext cx="1219200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grpSp>
        <p:nvGrpSpPr>
          <p:cNvPr id="4" name="Grupo 3">
            <a:extLst>
              <a:ext uri="{FF2B5EF4-FFF2-40B4-BE49-F238E27FC236}">
                <a16:creationId xmlns:a16="http://schemas.microsoft.com/office/drawing/2014/main" id="{C1515DA6-E871-158B-436E-154241DC5729}"/>
              </a:ext>
            </a:extLst>
          </p:cNvPr>
          <p:cNvGrpSpPr>
            <a:grpSpLocks/>
          </p:cNvGrpSpPr>
          <p:nvPr/>
        </p:nvGrpSpPr>
        <p:grpSpPr bwMode="auto">
          <a:xfrm>
            <a:off x="685799" y="1866695"/>
            <a:ext cx="11098659" cy="2056434"/>
            <a:chOff x="785062" y="1899087"/>
            <a:chExt cx="10175058" cy="2056871"/>
          </a:xfrm>
        </p:grpSpPr>
        <p:sp>
          <p:nvSpPr>
            <p:cNvPr id="5" name="Retângulo 11">
              <a:extLst>
                <a:ext uri="{FF2B5EF4-FFF2-40B4-BE49-F238E27FC236}">
                  <a16:creationId xmlns:a16="http://schemas.microsoft.com/office/drawing/2014/main" id="{C040E4F4-3647-0352-D12E-A3AB96206CCE}"/>
                </a:ext>
              </a:extLst>
            </p:cNvPr>
            <p:cNvSpPr>
              <a:spLocks noChangeArrowheads="1"/>
            </p:cNvSpPr>
            <p:nvPr/>
          </p:nvSpPr>
          <p:spPr bwMode="auto">
            <a:xfrm>
              <a:off x="937880" y="1899087"/>
              <a:ext cx="10022240"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Linha do Tempo </a:t>
              </a:r>
              <a:r>
                <a:rPr lang="pt-BR" altLang="pt-BR" sz="2400" dirty="0" err="1">
                  <a:solidFill>
                    <a:srgbClr val="2D4040"/>
                  </a:solidFill>
                  <a:latin typeface="Segoe UI" panose="020B0502040204020203" pitchFamily="34" charset="0"/>
                  <a:cs typeface="Segoe UI" panose="020B0502040204020203" pitchFamily="34" charset="0"/>
                </a:rPr>
                <a:t>Ascoi</a:t>
              </a:r>
              <a:r>
                <a:rPr lang="pt-BR" altLang="pt-BR" sz="2400" dirty="0">
                  <a:solidFill>
                    <a:srgbClr val="2D4040"/>
                  </a:solidFill>
                  <a:latin typeface="Segoe UI" panose="020B0502040204020203" pitchFamily="34" charset="0"/>
                  <a:cs typeface="Segoe UI" panose="020B0502040204020203" pitchFamily="34" charset="0"/>
                </a:rPr>
                <a:t> SEPLAG – Jornada de Atividades da ASCOI – 2019-2023</a:t>
              </a:r>
            </a:p>
          </p:txBody>
        </p:sp>
        <p:sp>
          <p:nvSpPr>
            <p:cNvPr id="6" name="Elipse 5">
              <a:extLst>
                <a:ext uri="{FF2B5EF4-FFF2-40B4-BE49-F238E27FC236}">
                  <a16:creationId xmlns:a16="http://schemas.microsoft.com/office/drawing/2014/main" id="{8BFC3A47-7CE2-7DEA-82C3-538F05976909}"/>
                </a:ext>
              </a:extLst>
            </p:cNvPr>
            <p:cNvSpPr/>
            <p:nvPr/>
          </p:nvSpPr>
          <p:spPr>
            <a:xfrm rot="5400000">
              <a:off x="786644" y="2056230"/>
              <a:ext cx="154021" cy="15136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400">
                <a:solidFill>
                  <a:srgbClr val="2D4040"/>
                </a:solidFill>
                <a:latin typeface="Segoe UI" pitchFamily="34" charset="0"/>
                <a:cs typeface="Segoe UI" pitchFamily="34" charset="0"/>
              </a:endParaRPr>
            </a:p>
          </p:txBody>
        </p:sp>
        <p:sp>
          <p:nvSpPr>
            <p:cNvPr id="10" name="Retângulo 14">
              <a:extLst>
                <a:ext uri="{FF2B5EF4-FFF2-40B4-BE49-F238E27FC236}">
                  <a16:creationId xmlns:a16="http://schemas.microsoft.com/office/drawing/2014/main" id="{116E576F-8478-D3C7-5CAE-70CD6807B65A}"/>
                </a:ext>
              </a:extLst>
            </p:cNvPr>
            <p:cNvSpPr>
              <a:spLocks noChangeArrowheads="1"/>
            </p:cNvSpPr>
            <p:nvPr/>
          </p:nvSpPr>
          <p:spPr bwMode="auto">
            <a:xfrm>
              <a:off x="1033297" y="2458594"/>
              <a:ext cx="2009950"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Marcos Legais </a:t>
              </a:r>
            </a:p>
          </p:txBody>
        </p:sp>
        <p:sp>
          <p:nvSpPr>
            <p:cNvPr id="11" name="Elipse 10">
              <a:extLst>
                <a:ext uri="{FF2B5EF4-FFF2-40B4-BE49-F238E27FC236}">
                  <a16:creationId xmlns:a16="http://schemas.microsoft.com/office/drawing/2014/main" id="{25377C49-B9B9-C7AD-9E90-244C1D79A425}"/>
                </a:ext>
              </a:extLst>
            </p:cNvPr>
            <p:cNvSpPr/>
            <p:nvPr/>
          </p:nvSpPr>
          <p:spPr>
            <a:xfrm rot="5400000">
              <a:off x="784461" y="2558847"/>
              <a:ext cx="154020" cy="152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400">
                <a:solidFill>
                  <a:srgbClr val="2D4040"/>
                </a:solidFill>
                <a:latin typeface="Segoe UI" pitchFamily="34" charset="0"/>
                <a:cs typeface="Segoe UI" pitchFamily="34" charset="0"/>
              </a:endParaRPr>
            </a:p>
          </p:txBody>
        </p:sp>
        <p:sp>
          <p:nvSpPr>
            <p:cNvPr id="13" name="Retângulo 17">
              <a:extLst>
                <a:ext uri="{FF2B5EF4-FFF2-40B4-BE49-F238E27FC236}">
                  <a16:creationId xmlns:a16="http://schemas.microsoft.com/office/drawing/2014/main" id="{C2A06A24-972E-EFC4-3DD4-F420AE39E584}"/>
                </a:ext>
              </a:extLst>
            </p:cNvPr>
            <p:cNvSpPr>
              <a:spLocks noChangeArrowheads="1"/>
            </p:cNvSpPr>
            <p:nvPr/>
          </p:nvSpPr>
          <p:spPr bwMode="auto">
            <a:xfrm>
              <a:off x="1013694" y="3494195"/>
              <a:ext cx="3814567"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Monitoramento de Contratos</a:t>
              </a:r>
            </a:p>
          </p:txBody>
        </p:sp>
        <p:sp>
          <p:nvSpPr>
            <p:cNvPr id="16" name="Elipse 15">
              <a:extLst>
                <a:ext uri="{FF2B5EF4-FFF2-40B4-BE49-F238E27FC236}">
                  <a16:creationId xmlns:a16="http://schemas.microsoft.com/office/drawing/2014/main" id="{51B6C232-48AB-A919-8A0F-B74DF973E24B}"/>
                </a:ext>
              </a:extLst>
            </p:cNvPr>
            <p:cNvSpPr/>
            <p:nvPr/>
          </p:nvSpPr>
          <p:spPr>
            <a:xfrm rot="5400000">
              <a:off x="784461" y="3567123"/>
              <a:ext cx="154021" cy="152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400">
                <a:solidFill>
                  <a:srgbClr val="2D4040"/>
                </a:solidFill>
                <a:latin typeface="Segoe UI" pitchFamily="34" charset="0"/>
                <a:cs typeface="Segoe UI" pitchFamily="34" charset="0"/>
              </a:endParaRPr>
            </a:p>
          </p:txBody>
        </p:sp>
        <p:sp>
          <p:nvSpPr>
            <p:cNvPr id="17" name="Retângulo 20">
              <a:extLst>
                <a:ext uri="{FF2B5EF4-FFF2-40B4-BE49-F238E27FC236}">
                  <a16:creationId xmlns:a16="http://schemas.microsoft.com/office/drawing/2014/main" id="{C9C8B2C5-E6B6-1CDC-A670-EEFF31D5CF1F}"/>
                </a:ext>
              </a:extLst>
            </p:cNvPr>
            <p:cNvSpPr>
              <a:spLocks noChangeArrowheads="1"/>
            </p:cNvSpPr>
            <p:nvPr/>
          </p:nvSpPr>
          <p:spPr bwMode="auto">
            <a:xfrm>
              <a:off x="1013694" y="2946622"/>
              <a:ext cx="4455550"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Conformidade dos Atos de Gestão</a:t>
              </a:r>
            </a:p>
          </p:txBody>
        </p:sp>
        <p:sp>
          <p:nvSpPr>
            <p:cNvPr id="19" name="Elipse 18">
              <a:extLst>
                <a:ext uri="{FF2B5EF4-FFF2-40B4-BE49-F238E27FC236}">
                  <a16:creationId xmlns:a16="http://schemas.microsoft.com/office/drawing/2014/main" id="{1478AF73-3C06-C2CD-FEB8-45C14C0EE3CF}"/>
                </a:ext>
              </a:extLst>
            </p:cNvPr>
            <p:cNvSpPr/>
            <p:nvPr/>
          </p:nvSpPr>
          <p:spPr>
            <a:xfrm rot="5400000">
              <a:off x="784461" y="3063779"/>
              <a:ext cx="154020" cy="152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400">
                <a:solidFill>
                  <a:srgbClr val="2D4040"/>
                </a:solidFill>
                <a:latin typeface="Segoe UI" pitchFamily="34" charset="0"/>
                <a:cs typeface="Segoe UI" pitchFamily="34" charset="0"/>
              </a:endParaRPr>
            </a:p>
          </p:txBody>
        </p:sp>
      </p:grpSp>
      <p:sp>
        <p:nvSpPr>
          <p:cNvPr id="25" name="Elipse 24">
            <a:extLst>
              <a:ext uri="{FF2B5EF4-FFF2-40B4-BE49-F238E27FC236}">
                <a16:creationId xmlns:a16="http://schemas.microsoft.com/office/drawing/2014/main" id="{92CB9750-4423-8FF7-64C2-DCD98290DDEB}"/>
              </a:ext>
            </a:extLst>
          </p:cNvPr>
          <p:cNvSpPr/>
          <p:nvPr/>
        </p:nvSpPr>
        <p:spPr bwMode="auto">
          <a:xfrm rot="5400000">
            <a:off x="685006" y="4058444"/>
            <a:ext cx="153988"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2D4040"/>
              </a:solidFill>
              <a:latin typeface="Segoe UI" pitchFamily="34" charset="0"/>
              <a:cs typeface="Segoe UI" pitchFamily="34" charset="0"/>
            </a:endParaRPr>
          </a:p>
        </p:txBody>
      </p:sp>
      <p:sp>
        <p:nvSpPr>
          <p:cNvPr id="26" name="Retângulo 17">
            <a:extLst>
              <a:ext uri="{FF2B5EF4-FFF2-40B4-BE49-F238E27FC236}">
                <a16:creationId xmlns:a16="http://schemas.microsoft.com/office/drawing/2014/main" id="{256C879D-6F0A-4309-8F15-321FCA7F9D24}"/>
              </a:ext>
            </a:extLst>
          </p:cNvPr>
          <p:cNvSpPr>
            <a:spLocks noChangeArrowheads="1"/>
          </p:cNvSpPr>
          <p:nvPr/>
        </p:nvSpPr>
        <p:spPr bwMode="auto">
          <a:xfrm>
            <a:off x="914399" y="3959244"/>
            <a:ext cx="4843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000" dirty="0">
                <a:solidFill>
                  <a:srgbClr val="2D4040"/>
                </a:solidFill>
                <a:latin typeface="Segoe UI" panose="020B0502040204020203" pitchFamily="34" charset="0"/>
                <a:cs typeface="Segoe UI" panose="020B0502040204020203" pitchFamily="34" charset="0"/>
              </a:rPr>
              <a:t> Plano </a:t>
            </a:r>
            <a:r>
              <a:rPr lang="pt-BR" altLang="pt-BR" sz="2400" dirty="0">
                <a:solidFill>
                  <a:srgbClr val="2D4040"/>
                </a:solidFill>
                <a:latin typeface="Segoe UI" panose="020B0502040204020203" pitchFamily="34" charset="0"/>
                <a:cs typeface="Segoe UI" panose="020B0502040204020203" pitchFamily="34" charset="0"/>
              </a:rPr>
              <a:t>Anual</a:t>
            </a:r>
            <a:r>
              <a:rPr lang="pt-BR" altLang="pt-BR" sz="2000" dirty="0">
                <a:solidFill>
                  <a:srgbClr val="2D4040"/>
                </a:solidFill>
                <a:latin typeface="Segoe UI" panose="020B0502040204020203" pitchFamily="34" charset="0"/>
                <a:cs typeface="Segoe UI" panose="020B0502040204020203" pitchFamily="34" charset="0"/>
              </a:rPr>
              <a:t> do Controle Interno - 2021</a:t>
            </a:r>
          </a:p>
        </p:txBody>
      </p:sp>
      <p:sp>
        <p:nvSpPr>
          <p:cNvPr id="27" name="Título 1">
            <a:extLst>
              <a:ext uri="{FF2B5EF4-FFF2-40B4-BE49-F238E27FC236}">
                <a16:creationId xmlns:a16="http://schemas.microsoft.com/office/drawing/2014/main" id="{986DD5EE-0843-AA2A-1107-F776F2C7E69F}"/>
              </a:ext>
            </a:extLst>
          </p:cNvPr>
          <p:cNvSpPr txBox="1">
            <a:spLocks noChangeArrowheads="1"/>
          </p:cNvSpPr>
          <p:nvPr/>
        </p:nvSpPr>
        <p:spPr bwMode="auto">
          <a:xfrm>
            <a:off x="533400" y="1219200"/>
            <a:ext cx="1779588"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pt-BR" altLang="pt-BR" sz="3100" b="1" dirty="0">
                <a:solidFill>
                  <a:srgbClr val="00B050"/>
                </a:solidFill>
                <a:latin typeface="Soleto" panose="020B0606020203030204" pitchFamily="34" charset="0"/>
              </a:rPr>
              <a:t>Sumário</a:t>
            </a:r>
          </a:p>
        </p:txBody>
      </p:sp>
      <p:grpSp>
        <p:nvGrpSpPr>
          <p:cNvPr id="3" name="Grupo 4">
            <a:extLst>
              <a:ext uri="{FF2B5EF4-FFF2-40B4-BE49-F238E27FC236}">
                <a16:creationId xmlns:a16="http://schemas.microsoft.com/office/drawing/2014/main" id="{0396F7C6-E648-2814-AF5A-0715966CACD0}"/>
              </a:ext>
            </a:extLst>
          </p:cNvPr>
          <p:cNvGrpSpPr>
            <a:grpSpLocks/>
          </p:cNvGrpSpPr>
          <p:nvPr/>
        </p:nvGrpSpPr>
        <p:grpSpPr bwMode="auto">
          <a:xfrm>
            <a:off x="675524" y="4468285"/>
            <a:ext cx="7734744" cy="802043"/>
            <a:chOff x="785751" y="3926281"/>
            <a:chExt cx="7737132" cy="802351"/>
          </a:xfrm>
        </p:grpSpPr>
        <p:sp>
          <p:nvSpPr>
            <p:cNvPr id="8" name="Retângulo 8">
              <a:extLst>
                <a:ext uri="{FF2B5EF4-FFF2-40B4-BE49-F238E27FC236}">
                  <a16:creationId xmlns:a16="http://schemas.microsoft.com/office/drawing/2014/main" id="{240405AB-E673-B15B-35DB-679C434BC25F}"/>
                </a:ext>
              </a:extLst>
            </p:cNvPr>
            <p:cNvSpPr>
              <a:spLocks noChangeArrowheads="1"/>
            </p:cNvSpPr>
            <p:nvPr/>
          </p:nvSpPr>
          <p:spPr bwMode="auto">
            <a:xfrm>
              <a:off x="1067901" y="3926281"/>
              <a:ext cx="7454982" cy="46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Elaboração da PCA – Coletando e Criando evidências </a:t>
              </a:r>
            </a:p>
          </p:txBody>
        </p:sp>
        <p:sp>
          <p:nvSpPr>
            <p:cNvPr id="9" name="Elipse 8">
              <a:extLst>
                <a:ext uri="{FF2B5EF4-FFF2-40B4-BE49-F238E27FC236}">
                  <a16:creationId xmlns:a16="http://schemas.microsoft.com/office/drawing/2014/main" id="{EC3E1882-BC66-DCFA-6757-7AEF59083DD6}"/>
                </a:ext>
              </a:extLst>
            </p:cNvPr>
            <p:cNvSpPr/>
            <p:nvPr/>
          </p:nvSpPr>
          <p:spPr>
            <a:xfrm rot="5400000">
              <a:off x="784952" y="4071954"/>
              <a:ext cx="154046" cy="15244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2D4040"/>
                </a:solidFill>
                <a:latin typeface="Segoe UI" pitchFamily="34" charset="0"/>
                <a:cs typeface="Segoe UI" pitchFamily="34" charset="0"/>
              </a:endParaRPr>
            </a:p>
          </p:txBody>
        </p:sp>
        <p:sp>
          <p:nvSpPr>
            <p:cNvPr id="28" name="Elipse 27">
              <a:extLst>
                <a:ext uri="{FF2B5EF4-FFF2-40B4-BE49-F238E27FC236}">
                  <a16:creationId xmlns:a16="http://schemas.microsoft.com/office/drawing/2014/main" id="{1ACDBCD4-57AF-52B4-D7C7-44A31E15719D}"/>
                </a:ext>
              </a:extLst>
            </p:cNvPr>
            <p:cNvSpPr/>
            <p:nvPr/>
          </p:nvSpPr>
          <p:spPr>
            <a:xfrm rot="5400000">
              <a:off x="784952" y="4575385"/>
              <a:ext cx="154047" cy="15244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2D4040"/>
                </a:solidFill>
                <a:latin typeface="Segoe UI" pitchFamily="34" charset="0"/>
                <a:cs typeface="Segoe UI" pitchFamily="34" charset="0"/>
              </a:endParaRPr>
            </a:p>
          </p:txBody>
        </p:sp>
      </p:grpSp>
      <p:sp>
        <p:nvSpPr>
          <p:cNvPr id="29" name="Retângulo 8">
            <a:extLst>
              <a:ext uri="{FF2B5EF4-FFF2-40B4-BE49-F238E27FC236}">
                <a16:creationId xmlns:a16="http://schemas.microsoft.com/office/drawing/2014/main" id="{3FAFA8CE-D427-448C-AC5D-FC3C39D2F25C}"/>
              </a:ext>
            </a:extLst>
          </p:cNvPr>
          <p:cNvSpPr>
            <a:spLocks noChangeArrowheads="1"/>
          </p:cNvSpPr>
          <p:nvPr/>
        </p:nvSpPr>
        <p:spPr bwMode="auto">
          <a:xfrm>
            <a:off x="977853" y="5054396"/>
            <a:ext cx="96037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8" indent="0" defTabSz="914400" eaLnBrk="1" fontAlgn="base" hangingPunct="1">
              <a:lnSpc>
                <a:spcPct val="100000"/>
              </a:lnSpc>
              <a:spcBef>
                <a:spcPct val="0"/>
              </a:spcBef>
              <a:spcAft>
                <a:spcPct val="0"/>
              </a:spcAft>
              <a:buNone/>
            </a:pPr>
            <a:r>
              <a:rPr lang="pt-BR" sz="2400" dirty="0">
                <a:solidFill>
                  <a:srgbClr val="2D4040"/>
                </a:solidFill>
                <a:latin typeface="Segoe UI" panose="020B0502040204020203" pitchFamily="34" charset="0"/>
                <a:cs typeface="Segoe UI" panose="020B0502040204020203" pitchFamily="34" charset="0"/>
              </a:rPr>
              <a:t>Acompanhamento das recomendações e determinações do TCE e MP</a:t>
            </a:r>
          </a:p>
        </p:txBody>
      </p:sp>
    </p:spTree>
    <p:extLst>
      <p:ext uri="{BB962C8B-B14F-4D97-AF65-F5344CB8AC3E}">
        <p14:creationId xmlns:p14="http://schemas.microsoft.com/office/powerpoint/2010/main" val="2471828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2870" y="6043411"/>
            <a:ext cx="12401550" cy="821401"/>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549" y="1508171"/>
            <a:ext cx="4035968" cy="3284840"/>
          </a:xfrm>
          <a:prstGeom prst="rect">
            <a:avLst/>
          </a:prstGeom>
        </p:spPr>
      </p:pic>
    </p:spTree>
    <p:extLst>
      <p:ext uri="{BB962C8B-B14F-4D97-AF65-F5344CB8AC3E}">
        <p14:creationId xmlns:p14="http://schemas.microsoft.com/office/powerpoint/2010/main" val="1302014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0" y="6043411"/>
            <a:ext cx="1219200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sp>
        <p:nvSpPr>
          <p:cNvPr id="14" name="Retângulo 13">
            <a:extLst>
              <a:ext uri="{FF2B5EF4-FFF2-40B4-BE49-F238E27FC236}">
                <a16:creationId xmlns:a16="http://schemas.microsoft.com/office/drawing/2014/main" id="{ADB9E7A1-B107-6D46-A55C-250A6C793A94}"/>
              </a:ext>
            </a:extLst>
          </p:cNvPr>
          <p:cNvSpPr/>
          <p:nvPr/>
        </p:nvSpPr>
        <p:spPr>
          <a:xfrm>
            <a:off x="2478456" y="4252256"/>
            <a:ext cx="1893467" cy="369332"/>
          </a:xfrm>
          <a:prstGeom prst="rect">
            <a:avLst/>
          </a:prstGeom>
        </p:spPr>
        <p:txBody>
          <a:bodyPr wrap="none">
            <a:spAutoFit/>
          </a:bodyPr>
          <a:lstStyle/>
          <a:p>
            <a:r>
              <a:rPr lang="pt-BR" b="1" dirty="0">
                <a:solidFill>
                  <a:schemeClr val="bg1"/>
                </a:solidFill>
                <a:latin typeface="Soleto" panose="020B0606020203030204" pitchFamily="34" charset="77"/>
              </a:rPr>
              <a:t>Foto/Ilustração</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grpSp>
        <p:nvGrpSpPr>
          <p:cNvPr id="4" name="Grupo 3">
            <a:extLst>
              <a:ext uri="{FF2B5EF4-FFF2-40B4-BE49-F238E27FC236}">
                <a16:creationId xmlns:a16="http://schemas.microsoft.com/office/drawing/2014/main" id="{C1515DA6-E871-158B-436E-154241DC5729}"/>
              </a:ext>
            </a:extLst>
          </p:cNvPr>
          <p:cNvGrpSpPr>
            <a:grpSpLocks/>
          </p:cNvGrpSpPr>
          <p:nvPr/>
        </p:nvGrpSpPr>
        <p:grpSpPr bwMode="auto">
          <a:xfrm>
            <a:off x="685800" y="1904207"/>
            <a:ext cx="10534861" cy="1974902"/>
            <a:chOff x="785062" y="1937400"/>
            <a:chExt cx="9658177" cy="1975322"/>
          </a:xfrm>
        </p:grpSpPr>
        <p:sp>
          <p:nvSpPr>
            <p:cNvPr id="5" name="Retângulo 11">
              <a:extLst>
                <a:ext uri="{FF2B5EF4-FFF2-40B4-BE49-F238E27FC236}">
                  <a16:creationId xmlns:a16="http://schemas.microsoft.com/office/drawing/2014/main" id="{C040E4F4-3647-0352-D12E-A3AB96206CCE}"/>
                </a:ext>
              </a:extLst>
            </p:cNvPr>
            <p:cNvSpPr>
              <a:spLocks noChangeArrowheads="1"/>
            </p:cNvSpPr>
            <p:nvPr/>
          </p:nvSpPr>
          <p:spPr bwMode="auto">
            <a:xfrm>
              <a:off x="1013694" y="1937400"/>
              <a:ext cx="8154429"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Programa da Integridade</a:t>
              </a:r>
            </a:p>
          </p:txBody>
        </p:sp>
        <p:sp>
          <p:nvSpPr>
            <p:cNvPr id="6" name="Elipse 5">
              <a:extLst>
                <a:ext uri="{FF2B5EF4-FFF2-40B4-BE49-F238E27FC236}">
                  <a16:creationId xmlns:a16="http://schemas.microsoft.com/office/drawing/2014/main" id="{8BFC3A47-7CE2-7DEA-82C3-538F05976909}"/>
                </a:ext>
              </a:extLst>
            </p:cNvPr>
            <p:cNvSpPr/>
            <p:nvPr/>
          </p:nvSpPr>
          <p:spPr>
            <a:xfrm rot="5400000">
              <a:off x="786644" y="2056230"/>
              <a:ext cx="154021" cy="15136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400">
                <a:solidFill>
                  <a:srgbClr val="2D4040"/>
                </a:solidFill>
                <a:latin typeface="Segoe UI" pitchFamily="34" charset="0"/>
                <a:cs typeface="Segoe UI" pitchFamily="34" charset="0"/>
              </a:endParaRPr>
            </a:p>
          </p:txBody>
        </p:sp>
        <p:sp>
          <p:nvSpPr>
            <p:cNvPr id="10" name="Retângulo 14">
              <a:extLst>
                <a:ext uri="{FF2B5EF4-FFF2-40B4-BE49-F238E27FC236}">
                  <a16:creationId xmlns:a16="http://schemas.microsoft.com/office/drawing/2014/main" id="{116E576F-8478-D3C7-5CAE-70CD6807B65A}"/>
                </a:ext>
              </a:extLst>
            </p:cNvPr>
            <p:cNvSpPr>
              <a:spLocks noChangeArrowheads="1"/>
            </p:cNvSpPr>
            <p:nvPr/>
          </p:nvSpPr>
          <p:spPr bwMode="auto">
            <a:xfrm>
              <a:off x="1013694" y="2473892"/>
              <a:ext cx="5057877"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Conduta Ética na Seplag</a:t>
              </a:r>
            </a:p>
          </p:txBody>
        </p:sp>
        <p:sp>
          <p:nvSpPr>
            <p:cNvPr id="11" name="Elipse 10">
              <a:extLst>
                <a:ext uri="{FF2B5EF4-FFF2-40B4-BE49-F238E27FC236}">
                  <a16:creationId xmlns:a16="http://schemas.microsoft.com/office/drawing/2014/main" id="{25377C49-B9B9-C7AD-9E90-244C1D79A425}"/>
                </a:ext>
              </a:extLst>
            </p:cNvPr>
            <p:cNvSpPr/>
            <p:nvPr/>
          </p:nvSpPr>
          <p:spPr>
            <a:xfrm rot="5400000">
              <a:off x="784461" y="2558847"/>
              <a:ext cx="154020" cy="152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400">
                <a:solidFill>
                  <a:srgbClr val="2D4040"/>
                </a:solidFill>
                <a:latin typeface="Segoe UI" pitchFamily="34" charset="0"/>
                <a:cs typeface="Segoe UI" pitchFamily="34" charset="0"/>
              </a:endParaRPr>
            </a:p>
          </p:txBody>
        </p:sp>
        <p:sp>
          <p:nvSpPr>
            <p:cNvPr id="13" name="Retângulo 17">
              <a:extLst>
                <a:ext uri="{FF2B5EF4-FFF2-40B4-BE49-F238E27FC236}">
                  <a16:creationId xmlns:a16="http://schemas.microsoft.com/office/drawing/2014/main" id="{C2A06A24-972E-EFC4-3DD4-F420AE39E584}"/>
                </a:ext>
              </a:extLst>
            </p:cNvPr>
            <p:cNvSpPr>
              <a:spLocks noChangeArrowheads="1"/>
            </p:cNvSpPr>
            <p:nvPr/>
          </p:nvSpPr>
          <p:spPr bwMode="auto">
            <a:xfrm>
              <a:off x="1013694" y="3450959"/>
              <a:ext cx="1390541"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Ouvidoria</a:t>
              </a:r>
            </a:p>
          </p:txBody>
        </p:sp>
        <p:sp>
          <p:nvSpPr>
            <p:cNvPr id="16" name="Elipse 15">
              <a:extLst>
                <a:ext uri="{FF2B5EF4-FFF2-40B4-BE49-F238E27FC236}">
                  <a16:creationId xmlns:a16="http://schemas.microsoft.com/office/drawing/2014/main" id="{51B6C232-48AB-A919-8A0F-B74DF973E24B}"/>
                </a:ext>
              </a:extLst>
            </p:cNvPr>
            <p:cNvSpPr/>
            <p:nvPr/>
          </p:nvSpPr>
          <p:spPr>
            <a:xfrm rot="5400000">
              <a:off x="784461" y="3567123"/>
              <a:ext cx="154021" cy="152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400">
                <a:solidFill>
                  <a:srgbClr val="2D4040"/>
                </a:solidFill>
                <a:latin typeface="Segoe UI" pitchFamily="34" charset="0"/>
                <a:cs typeface="Segoe UI" pitchFamily="34" charset="0"/>
              </a:endParaRPr>
            </a:p>
          </p:txBody>
        </p:sp>
        <p:sp>
          <p:nvSpPr>
            <p:cNvPr id="17" name="Retângulo 20">
              <a:extLst>
                <a:ext uri="{FF2B5EF4-FFF2-40B4-BE49-F238E27FC236}">
                  <a16:creationId xmlns:a16="http://schemas.microsoft.com/office/drawing/2014/main" id="{C9C8B2C5-E6B6-1CDC-A670-EEFF31D5CF1F}"/>
                </a:ext>
              </a:extLst>
            </p:cNvPr>
            <p:cNvSpPr>
              <a:spLocks noChangeArrowheads="1"/>
            </p:cNvSpPr>
            <p:nvPr/>
          </p:nvSpPr>
          <p:spPr bwMode="auto">
            <a:xfrm>
              <a:off x="1033298" y="2947447"/>
              <a:ext cx="9409941"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Ordenamento do fluxo relativo à matérias de interesse do controle interno</a:t>
              </a:r>
            </a:p>
          </p:txBody>
        </p:sp>
        <p:sp>
          <p:nvSpPr>
            <p:cNvPr id="19" name="Elipse 18">
              <a:extLst>
                <a:ext uri="{FF2B5EF4-FFF2-40B4-BE49-F238E27FC236}">
                  <a16:creationId xmlns:a16="http://schemas.microsoft.com/office/drawing/2014/main" id="{1478AF73-3C06-C2CD-FEB8-45C14C0EE3CF}"/>
                </a:ext>
              </a:extLst>
            </p:cNvPr>
            <p:cNvSpPr/>
            <p:nvPr/>
          </p:nvSpPr>
          <p:spPr>
            <a:xfrm rot="5400000">
              <a:off x="784461" y="3063779"/>
              <a:ext cx="154020" cy="152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400">
                <a:solidFill>
                  <a:srgbClr val="2D4040"/>
                </a:solidFill>
                <a:latin typeface="Segoe UI" pitchFamily="34" charset="0"/>
                <a:cs typeface="Segoe UI" pitchFamily="34" charset="0"/>
              </a:endParaRPr>
            </a:p>
          </p:txBody>
        </p:sp>
      </p:grpSp>
      <p:sp>
        <p:nvSpPr>
          <p:cNvPr id="25" name="Elipse 24">
            <a:extLst>
              <a:ext uri="{FF2B5EF4-FFF2-40B4-BE49-F238E27FC236}">
                <a16:creationId xmlns:a16="http://schemas.microsoft.com/office/drawing/2014/main" id="{92CB9750-4423-8FF7-64C2-DCD98290DDEB}"/>
              </a:ext>
            </a:extLst>
          </p:cNvPr>
          <p:cNvSpPr/>
          <p:nvPr/>
        </p:nvSpPr>
        <p:spPr bwMode="auto">
          <a:xfrm rot="5400000">
            <a:off x="685006" y="4058444"/>
            <a:ext cx="153988"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2D4040"/>
              </a:solidFill>
              <a:latin typeface="Segoe UI" pitchFamily="34" charset="0"/>
              <a:cs typeface="Segoe UI" pitchFamily="34" charset="0"/>
            </a:endParaRPr>
          </a:p>
        </p:txBody>
      </p:sp>
      <p:sp>
        <p:nvSpPr>
          <p:cNvPr id="27" name="Título 1">
            <a:extLst>
              <a:ext uri="{FF2B5EF4-FFF2-40B4-BE49-F238E27FC236}">
                <a16:creationId xmlns:a16="http://schemas.microsoft.com/office/drawing/2014/main" id="{986DD5EE-0843-AA2A-1107-F776F2C7E69F}"/>
              </a:ext>
            </a:extLst>
          </p:cNvPr>
          <p:cNvSpPr txBox="1">
            <a:spLocks noChangeArrowheads="1"/>
          </p:cNvSpPr>
          <p:nvPr/>
        </p:nvSpPr>
        <p:spPr bwMode="auto">
          <a:xfrm>
            <a:off x="533400" y="1219200"/>
            <a:ext cx="1779588"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pt-BR" altLang="pt-BR" sz="3100" b="1" dirty="0">
                <a:solidFill>
                  <a:srgbClr val="00B050"/>
                </a:solidFill>
                <a:latin typeface="Soleto" panose="020B0606020203030204" pitchFamily="34" charset="0"/>
              </a:rPr>
              <a:t>Sumário</a:t>
            </a:r>
          </a:p>
        </p:txBody>
      </p:sp>
      <p:grpSp>
        <p:nvGrpSpPr>
          <p:cNvPr id="3" name="Grupo 4">
            <a:extLst>
              <a:ext uri="{FF2B5EF4-FFF2-40B4-BE49-F238E27FC236}">
                <a16:creationId xmlns:a16="http://schemas.microsoft.com/office/drawing/2014/main" id="{0396F7C6-E648-2814-AF5A-0715966CACD0}"/>
              </a:ext>
            </a:extLst>
          </p:cNvPr>
          <p:cNvGrpSpPr>
            <a:grpSpLocks/>
          </p:cNvGrpSpPr>
          <p:nvPr/>
        </p:nvGrpSpPr>
        <p:grpSpPr bwMode="auto">
          <a:xfrm>
            <a:off x="685800" y="4484101"/>
            <a:ext cx="489522" cy="915574"/>
            <a:chOff x="785751" y="3953634"/>
            <a:chExt cx="489673" cy="915927"/>
          </a:xfrm>
        </p:grpSpPr>
        <p:sp>
          <p:nvSpPr>
            <p:cNvPr id="8" name="Retângulo 8">
              <a:extLst>
                <a:ext uri="{FF2B5EF4-FFF2-40B4-BE49-F238E27FC236}">
                  <a16:creationId xmlns:a16="http://schemas.microsoft.com/office/drawing/2014/main" id="{240405AB-E673-B15B-35DB-679C434BC25F}"/>
                </a:ext>
              </a:extLst>
            </p:cNvPr>
            <p:cNvSpPr>
              <a:spLocks noChangeArrowheads="1"/>
            </p:cNvSpPr>
            <p:nvPr/>
          </p:nvSpPr>
          <p:spPr bwMode="auto">
            <a:xfrm>
              <a:off x="1090636" y="3953634"/>
              <a:ext cx="184788" cy="36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pt-BR" altLang="pt-BR" sz="1800" dirty="0">
                <a:solidFill>
                  <a:srgbClr val="2D4040"/>
                </a:solidFill>
                <a:latin typeface="Segoe UI" panose="020B0502040204020203" pitchFamily="34" charset="0"/>
                <a:cs typeface="Segoe UI" panose="020B0502040204020203" pitchFamily="34" charset="0"/>
              </a:endParaRPr>
            </a:p>
          </p:txBody>
        </p:sp>
        <p:sp>
          <p:nvSpPr>
            <p:cNvPr id="9" name="Elipse 8">
              <a:extLst>
                <a:ext uri="{FF2B5EF4-FFF2-40B4-BE49-F238E27FC236}">
                  <a16:creationId xmlns:a16="http://schemas.microsoft.com/office/drawing/2014/main" id="{EC3E1882-BC66-DCFA-6757-7AEF59083DD6}"/>
                </a:ext>
              </a:extLst>
            </p:cNvPr>
            <p:cNvSpPr/>
            <p:nvPr/>
          </p:nvSpPr>
          <p:spPr>
            <a:xfrm rot="5400000">
              <a:off x="784952" y="4071954"/>
              <a:ext cx="154046" cy="15244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2D4040"/>
                </a:solidFill>
                <a:latin typeface="Segoe UI" pitchFamily="34" charset="0"/>
                <a:cs typeface="Segoe UI" pitchFamily="34" charset="0"/>
              </a:endParaRPr>
            </a:p>
          </p:txBody>
        </p:sp>
        <p:sp>
          <p:nvSpPr>
            <p:cNvPr id="12" name="Retângulo 23">
              <a:extLst>
                <a:ext uri="{FF2B5EF4-FFF2-40B4-BE49-F238E27FC236}">
                  <a16:creationId xmlns:a16="http://schemas.microsoft.com/office/drawing/2014/main" id="{D8C89242-7C9A-EED0-C3FA-1F3C2E955519}"/>
                </a:ext>
              </a:extLst>
            </p:cNvPr>
            <p:cNvSpPr>
              <a:spLocks noChangeArrowheads="1"/>
            </p:cNvSpPr>
            <p:nvPr/>
          </p:nvSpPr>
          <p:spPr bwMode="auto">
            <a:xfrm>
              <a:off x="1019186" y="4500087"/>
              <a:ext cx="184788" cy="36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pt-BR" altLang="pt-BR" sz="1800" dirty="0">
                <a:solidFill>
                  <a:srgbClr val="2D4040"/>
                </a:solidFill>
                <a:latin typeface="Segoe UI" panose="020B0502040204020203" pitchFamily="34" charset="0"/>
                <a:cs typeface="Segoe UI" panose="020B0502040204020203" pitchFamily="34" charset="0"/>
              </a:endParaRPr>
            </a:p>
          </p:txBody>
        </p:sp>
      </p:grpSp>
      <p:sp>
        <p:nvSpPr>
          <p:cNvPr id="24" name="Retângulo 17">
            <a:extLst>
              <a:ext uri="{FF2B5EF4-FFF2-40B4-BE49-F238E27FC236}">
                <a16:creationId xmlns:a16="http://schemas.microsoft.com/office/drawing/2014/main" id="{95DFE482-B7E0-4AD0-9E4F-DFE817D76EC2}"/>
              </a:ext>
            </a:extLst>
          </p:cNvPr>
          <p:cNvSpPr>
            <a:spLocks noChangeArrowheads="1"/>
          </p:cNvSpPr>
          <p:nvPr/>
        </p:nvSpPr>
        <p:spPr bwMode="auto">
          <a:xfrm>
            <a:off x="956569" y="3915588"/>
            <a:ext cx="32057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Assessoramento</a:t>
            </a:r>
            <a:r>
              <a:rPr lang="pt-BR" altLang="pt-BR" sz="1800" dirty="0">
                <a:solidFill>
                  <a:srgbClr val="2D4040"/>
                </a:solidFill>
                <a:latin typeface="Segoe UI" panose="020B0502040204020203" pitchFamily="34" charset="0"/>
                <a:cs typeface="Segoe UI" panose="020B0502040204020203" pitchFamily="34" charset="0"/>
              </a:rPr>
              <a:t> Técnico</a:t>
            </a:r>
          </a:p>
        </p:txBody>
      </p:sp>
      <p:sp>
        <p:nvSpPr>
          <p:cNvPr id="29" name="Retângulo 17">
            <a:extLst>
              <a:ext uri="{FF2B5EF4-FFF2-40B4-BE49-F238E27FC236}">
                <a16:creationId xmlns:a16="http://schemas.microsoft.com/office/drawing/2014/main" id="{5079A372-E164-4206-866B-3C95B27B035B}"/>
              </a:ext>
            </a:extLst>
          </p:cNvPr>
          <p:cNvSpPr>
            <a:spLocks noChangeArrowheads="1"/>
          </p:cNvSpPr>
          <p:nvPr/>
        </p:nvSpPr>
        <p:spPr bwMode="auto">
          <a:xfrm>
            <a:off x="994297" y="4465294"/>
            <a:ext cx="36070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2400" dirty="0">
                <a:solidFill>
                  <a:srgbClr val="2D4040"/>
                </a:solidFill>
                <a:latin typeface="Segoe UI" panose="020B0502040204020203" pitchFamily="34" charset="0"/>
                <a:cs typeface="Segoe UI" panose="020B0502040204020203" pitchFamily="34" charset="0"/>
              </a:rPr>
              <a:t>Desafio: Gestão de Risco </a:t>
            </a:r>
          </a:p>
        </p:txBody>
      </p:sp>
    </p:spTree>
    <p:extLst>
      <p:ext uri="{BB962C8B-B14F-4D97-AF65-F5344CB8AC3E}">
        <p14:creationId xmlns:p14="http://schemas.microsoft.com/office/powerpoint/2010/main" val="13131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0" y="6043411"/>
            <a:ext cx="1219200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sp>
        <p:nvSpPr>
          <p:cNvPr id="14" name="Retângulo 13">
            <a:extLst>
              <a:ext uri="{FF2B5EF4-FFF2-40B4-BE49-F238E27FC236}">
                <a16:creationId xmlns:a16="http://schemas.microsoft.com/office/drawing/2014/main" id="{ADB9E7A1-B107-6D46-A55C-250A6C793A94}"/>
              </a:ext>
            </a:extLst>
          </p:cNvPr>
          <p:cNvSpPr/>
          <p:nvPr/>
        </p:nvSpPr>
        <p:spPr>
          <a:xfrm>
            <a:off x="2478456" y="4252256"/>
            <a:ext cx="1893467" cy="369332"/>
          </a:xfrm>
          <a:prstGeom prst="rect">
            <a:avLst/>
          </a:prstGeom>
        </p:spPr>
        <p:txBody>
          <a:bodyPr wrap="none">
            <a:spAutoFit/>
          </a:bodyPr>
          <a:lstStyle/>
          <a:p>
            <a:r>
              <a:rPr lang="pt-BR" b="1" dirty="0">
                <a:solidFill>
                  <a:schemeClr val="bg1"/>
                </a:solidFill>
                <a:latin typeface="Soleto" panose="020B0606020203030204" pitchFamily="34" charset="77"/>
              </a:rPr>
              <a:t>Foto/Ilustração</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sp>
        <p:nvSpPr>
          <p:cNvPr id="3" name="Título 1">
            <a:extLst>
              <a:ext uri="{FF2B5EF4-FFF2-40B4-BE49-F238E27FC236}">
                <a16:creationId xmlns:a16="http://schemas.microsoft.com/office/drawing/2014/main" id="{EA7647E1-2EF8-812E-7F98-8AFE3B494435}"/>
              </a:ext>
            </a:extLst>
          </p:cNvPr>
          <p:cNvSpPr txBox="1">
            <a:spLocks noChangeArrowheads="1"/>
          </p:cNvSpPr>
          <p:nvPr/>
        </p:nvSpPr>
        <p:spPr bwMode="auto">
          <a:xfrm>
            <a:off x="1046956" y="1258756"/>
            <a:ext cx="10110787"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pt-BR" altLang="pt-BR" sz="3100" b="1" dirty="0">
                <a:solidFill>
                  <a:srgbClr val="00B050"/>
                </a:solidFill>
                <a:latin typeface="Soleto" panose="020B0606020203030204" pitchFamily="34" charset="0"/>
              </a:rPr>
              <a:t>Linha do Tempo – Jornada de Atividades </a:t>
            </a:r>
            <a:r>
              <a:rPr lang="pt-BR" altLang="pt-BR" sz="3100" b="1" dirty="0" err="1">
                <a:solidFill>
                  <a:srgbClr val="00B050"/>
                </a:solidFill>
                <a:latin typeface="Soleto" panose="020B0606020203030204" pitchFamily="34" charset="0"/>
              </a:rPr>
              <a:t>Ascoi</a:t>
            </a:r>
            <a:r>
              <a:rPr lang="pt-BR" altLang="pt-BR" sz="3100" b="1" dirty="0">
                <a:solidFill>
                  <a:srgbClr val="00B050"/>
                </a:solidFill>
                <a:latin typeface="Soleto" panose="020B0606020203030204" pitchFamily="34" charset="0"/>
              </a:rPr>
              <a:t> – 2019-2023</a:t>
            </a:r>
          </a:p>
        </p:txBody>
      </p:sp>
      <p:sp>
        <p:nvSpPr>
          <p:cNvPr id="8" name="CaixaDeTexto 2">
            <a:extLst>
              <a:ext uri="{FF2B5EF4-FFF2-40B4-BE49-F238E27FC236}">
                <a16:creationId xmlns:a16="http://schemas.microsoft.com/office/drawing/2014/main" id="{BF5CD3A9-41EE-6445-B1D1-BDC8BA793385}"/>
              </a:ext>
            </a:extLst>
          </p:cNvPr>
          <p:cNvSpPr txBox="1">
            <a:spLocks noChangeArrowheads="1"/>
          </p:cNvSpPr>
          <p:nvPr/>
        </p:nvSpPr>
        <p:spPr bwMode="auto">
          <a:xfrm>
            <a:off x="2338388" y="2609850"/>
            <a:ext cx="2022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200" b="1" dirty="0">
                <a:solidFill>
                  <a:srgbClr val="2D4040"/>
                </a:solidFill>
                <a:latin typeface="Segoe UI" panose="020B0502040204020203" pitchFamily="34" charset="0"/>
                <a:cs typeface="Segoe UI" panose="020B0502040204020203" pitchFamily="34" charset="0"/>
              </a:rPr>
              <a:t>Criação da ASCOI – Portaria 059/2019</a:t>
            </a:r>
            <a:endParaRPr lang="pt-BR" altLang="pt-BR" sz="1100" b="1" dirty="0">
              <a:solidFill>
                <a:srgbClr val="2D4040"/>
              </a:solidFill>
              <a:latin typeface="Segoe UI" panose="020B0502040204020203" pitchFamily="34" charset="0"/>
              <a:cs typeface="Segoe UI" panose="020B0502040204020203" pitchFamily="34" charset="0"/>
            </a:endParaRPr>
          </a:p>
        </p:txBody>
      </p:sp>
      <p:sp>
        <p:nvSpPr>
          <p:cNvPr id="9" name="CaixaDeTexto 4">
            <a:extLst>
              <a:ext uri="{FF2B5EF4-FFF2-40B4-BE49-F238E27FC236}">
                <a16:creationId xmlns:a16="http://schemas.microsoft.com/office/drawing/2014/main" id="{30CADA07-761C-0449-76A7-8B2D5FEAAA0B}"/>
              </a:ext>
            </a:extLst>
          </p:cNvPr>
          <p:cNvSpPr txBox="1">
            <a:spLocks noChangeArrowheads="1"/>
          </p:cNvSpPr>
          <p:nvPr/>
        </p:nvSpPr>
        <p:spPr bwMode="auto">
          <a:xfrm>
            <a:off x="1738313" y="4410075"/>
            <a:ext cx="1085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600" b="1" dirty="0">
                <a:solidFill>
                  <a:srgbClr val="2D4040"/>
                </a:solidFill>
                <a:latin typeface="Segoe UI" panose="020B0502040204020203" pitchFamily="34" charset="0"/>
                <a:cs typeface="Segoe UI" panose="020B0502040204020203" pitchFamily="34" charset="0"/>
              </a:rPr>
              <a:t>2019</a:t>
            </a:r>
          </a:p>
        </p:txBody>
      </p:sp>
      <p:sp>
        <p:nvSpPr>
          <p:cNvPr id="12" name="CaixaDeTexto 5">
            <a:extLst>
              <a:ext uri="{FF2B5EF4-FFF2-40B4-BE49-F238E27FC236}">
                <a16:creationId xmlns:a16="http://schemas.microsoft.com/office/drawing/2014/main" id="{0107B138-29E9-6D69-0640-61480479CA3A}"/>
              </a:ext>
            </a:extLst>
          </p:cNvPr>
          <p:cNvSpPr txBox="1">
            <a:spLocks noChangeArrowheads="1"/>
          </p:cNvSpPr>
          <p:nvPr/>
        </p:nvSpPr>
        <p:spPr bwMode="auto">
          <a:xfrm>
            <a:off x="5832475" y="4373563"/>
            <a:ext cx="1239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600" b="1" dirty="0">
                <a:solidFill>
                  <a:srgbClr val="2D4040"/>
                </a:solidFill>
                <a:latin typeface="Segoe UI" panose="020B0502040204020203" pitchFamily="34" charset="0"/>
                <a:cs typeface="Segoe UI" panose="020B0502040204020203" pitchFamily="34" charset="0"/>
              </a:rPr>
              <a:t>2021</a:t>
            </a:r>
          </a:p>
        </p:txBody>
      </p:sp>
      <p:sp>
        <p:nvSpPr>
          <p:cNvPr id="27" name="CaixaDeTexto 6">
            <a:extLst>
              <a:ext uri="{FF2B5EF4-FFF2-40B4-BE49-F238E27FC236}">
                <a16:creationId xmlns:a16="http://schemas.microsoft.com/office/drawing/2014/main" id="{72C0A7CB-AA45-B524-BA4B-70FD7BB3BEC3}"/>
              </a:ext>
            </a:extLst>
          </p:cNvPr>
          <p:cNvSpPr txBox="1">
            <a:spLocks noChangeArrowheads="1"/>
          </p:cNvSpPr>
          <p:nvPr/>
        </p:nvSpPr>
        <p:spPr bwMode="auto">
          <a:xfrm>
            <a:off x="4429179" y="4744625"/>
            <a:ext cx="14335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200" b="1" dirty="0">
                <a:solidFill>
                  <a:srgbClr val="2D4040"/>
                </a:solidFill>
                <a:latin typeface="Segoe UI" panose="020B0502040204020203" pitchFamily="34" charset="0"/>
                <a:cs typeface="Segoe UI" panose="020B0502040204020203" pitchFamily="34" charset="0"/>
              </a:rPr>
              <a:t>Análises processos de pagamentos e contratos de aquisição de bens e serviços da SEPLAG </a:t>
            </a:r>
            <a:endParaRPr lang="pt-BR" altLang="pt-BR" sz="1100" b="1" dirty="0">
              <a:solidFill>
                <a:srgbClr val="2D4040"/>
              </a:solidFill>
              <a:latin typeface="Segoe UI" panose="020B0502040204020203" pitchFamily="34" charset="0"/>
              <a:cs typeface="Segoe UI" panose="020B0502040204020203" pitchFamily="34" charset="0"/>
            </a:endParaRPr>
          </a:p>
        </p:txBody>
      </p:sp>
      <p:sp>
        <p:nvSpPr>
          <p:cNvPr id="28" name="CaixaDeTexto 7">
            <a:extLst>
              <a:ext uri="{FF2B5EF4-FFF2-40B4-BE49-F238E27FC236}">
                <a16:creationId xmlns:a16="http://schemas.microsoft.com/office/drawing/2014/main" id="{F13A7872-47AE-DADA-26E4-2AF2A6DB5C54}"/>
              </a:ext>
            </a:extLst>
          </p:cNvPr>
          <p:cNvSpPr txBox="1">
            <a:spLocks noChangeArrowheads="1"/>
          </p:cNvSpPr>
          <p:nvPr/>
        </p:nvSpPr>
        <p:spPr bwMode="auto">
          <a:xfrm>
            <a:off x="3694839" y="3444288"/>
            <a:ext cx="1211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600" b="1" dirty="0">
                <a:solidFill>
                  <a:srgbClr val="2D4040"/>
                </a:solidFill>
                <a:latin typeface="Segoe UI" panose="020B0502040204020203" pitchFamily="34" charset="0"/>
                <a:cs typeface="Segoe UI" panose="020B0502040204020203" pitchFamily="34" charset="0"/>
              </a:rPr>
              <a:t>2020</a:t>
            </a:r>
          </a:p>
        </p:txBody>
      </p:sp>
      <p:sp>
        <p:nvSpPr>
          <p:cNvPr id="29" name="CaixaDeTexto 8">
            <a:extLst>
              <a:ext uri="{FF2B5EF4-FFF2-40B4-BE49-F238E27FC236}">
                <a16:creationId xmlns:a16="http://schemas.microsoft.com/office/drawing/2014/main" id="{F66457B2-1E2B-7378-B9E5-A4DCFDCAAE82}"/>
              </a:ext>
            </a:extLst>
          </p:cNvPr>
          <p:cNvSpPr txBox="1">
            <a:spLocks noChangeArrowheads="1"/>
          </p:cNvSpPr>
          <p:nvPr/>
        </p:nvSpPr>
        <p:spPr bwMode="auto">
          <a:xfrm>
            <a:off x="6438066" y="2343736"/>
            <a:ext cx="12112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200" b="1" dirty="0">
                <a:solidFill>
                  <a:srgbClr val="2D4040"/>
                </a:solidFill>
                <a:latin typeface="Segoe UI" panose="020B0502040204020203" pitchFamily="34" charset="0"/>
                <a:cs typeface="Segoe UI" panose="020B0502040204020203" pitchFamily="34" charset="0"/>
              </a:rPr>
              <a:t>Produção do Manual de Controles Internos </a:t>
            </a:r>
            <a:endParaRPr lang="pt-BR" altLang="pt-BR" sz="1100" b="1" dirty="0">
              <a:solidFill>
                <a:srgbClr val="2D4040"/>
              </a:solidFill>
              <a:latin typeface="Segoe UI" panose="020B0502040204020203" pitchFamily="34" charset="0"/>
              <a:cs typeface="Segoe UI" panose="020B0502040204020203" pitchFamily="34" charset="0"/>
            </a:endParaRPr>
          </a:p>
        </p:txBody>
      </p:sp>
      <p:grpSp>
        <p:nvGrpSpPr>
          <p:cNvPr id="30" name="Grupo 9">
            <a:extLst>
              <a:ext uri="{FF2B5EF4-FFF2-40B4-BE49-F238E27FC236}">
                <a16:creationId xmlns:a16="http://schemas.microsoft.com/office/drawing/2014/main" id="{5F982255-3CDA-BE68-90B9-F3032FCBD899}"/>
              </a:ext>
            </a:extLst>
          </p:cNvPr>
          <p:cNvGrpSpPr>
            <a:grpSpLocks/>
          </p:cNvGrpSpPr>
          <p:nvPr/>
        </p:nvGrpSpPr>
        <p:grpSpPr bwMode="auto">
          <a:xfrm>
            <a:off x="1809752" y="3978275"/>
            <a:ext cx="8936037" cy="215900"/>
            <a:chOff x="107504" y="3500621"/>
            <a:chExt cx="8935844" cy="216024"/>
          </a:xfrm>
          <a:solidFill>
            <a:srgbClr val="2D4040"/>
          </a:solidFill>
        </p:grpSpPr>
        <p:grpSp>
          <p:nvGrpSpPr>
            <p:cNvPr id="31" name="Grupo 10">
              <a:extLst>
                <a:ext uri="{FF2B5EF4-FFF2-40B4-BE49-F238E27FC236}">
                  <a16:creationId xmlns:a16="http://schemas.microsoft.com/office/drawing/2014/main" id="{F78BEC12-55C4-2629-CA61-AC8AD951A91F}"/>
                </a:ext>
              </a:extLst>
            </p:cNvPr>
            <p:cNvGrpSpPr>
              <a:grpSpLocks/>
            </p:cNvGrpSpPr>
            <p:nvPr/>
          </p:nvGrpSpPr>
          <p:grpSpPr bwMode="auto">
            <a:xfrm>
              <a:off x="107504" y="3500621"/>
              <a:ext cx="567835" cy="216024"/>
              <a:chOff x="107504" y="3500621"/>
              <a:chExt cx="567835" cy="216024"/>
            </a:xfrm>
            <a:grpFill/>
          </p:grpSpPr>
          <p:sp>
            <p:nvSpPr>
              <p:cNvPr id="60" name="Fluxograma: Conector 59">
                <a:extLst>
                  <a:ext uri="{FF2B5EF4-FFF2-40B4-BE49-F238E27FC236}">
                    <a16:creationId xmlns:a16="http://schemas.microsoft.com/office/drawing/2014/main" id="{4A5AEC37-64D8-E7B3-B0C2-7FE1CBD20D0C}"/>
                  </a:ext>
                </a:extLst>
              </p:cNvPr>
              <p:cNvSpPr/>
              <p:nvPr/>
            </p:nvSpPr>
            <p:spPr>
              <a:xfrm>
                <a:off x="107504" y="3502210"/>
                <a:ext cx="219070" cy="21443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1" name="Fluxograma: Conector 60">
                <a:extLst>
                  <a:ext uri="{FF2B5EF4-FFF2-40B4-BE49-F238E27FC236}">
                    <a16:creationId xmlns:a16="http://schemas.microsoft.com/office/drawing/2014/main" id="{B7405DEB-5149-FFC3-90E3-143F6DC83C0B}"/>
                  </a:ext>
                </a:extLst>
              </p:cNvPr>
              <p:cNvSpPr/>
              <p:nvPr/>
            </p:nvSpPr>
            <p:spPr>
              <a:xfrm>
                <a:off x="456747"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32" name="Grupo 11">
              <a:extLst>
                <a:ext uri="{FF2B5EF4-FFF2-40B4-BE49-F238E27FC236}">
                  <a16:creationId xmlns:a16="http://schemas.microsoft.com/office/drawing/2014/main" id="{DF975EAD-907F-C9DE-F8C5-C44D8EFD34F4}"/>
                </a:ext>
              </a:extLst>
            </p:cNvPr>
            <p:cNvGrpSpPr>
              <a:grpSpLocks/>
            </p:cNvGrpSpPr>
            <p:nvPr/>
          </p:nvGrpSpPr>
          <p:grpSpPr bwMode="auto">
            <a:xfrm>
              <a:off x="814806" y="3500621"/>
              <a:ext cx="1952535" cy="216024"/>
              <a:chOff x="814806" y="3500621"/>
              <a:chExt cx="1952535" cy="216024"/>
            </a:xfrm>
            <a:grpFill/>
          </p:grpSpPr>
          <p:sp>
            <p:nvSpPr>
              <p:cNvPr id="54" name="Fluxograma: Conector 53">
                <a:extLst>
                  <a:ext uri="{FF2B5EF4-FFF2-40B4-BE49-F238E27FC236}">
                    <a16:creationId xmlns:a16="http://schemas.microsoft.com/office/drawing/2014/main" id="{110C2502-FD77-9F95-05C2-1A82D78D64CF}"/>
                  </a:ext>
                </a:extLst>
              </p:cNvPr>
              <p:cNvSpPr/>
              <p:nvPr/>
            </p:nvSpPr>
            <p:spPr>
              <a:xfrm>
                <a:off x="815514" y="3502210"/>
                <a:ext cx="219070" cy="21443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5" name="Fluxograma: Conector 54">
                <a:extLst>
                  <a:ext uri="{FF2B5EF4-FFF2-40B4-BE49-F238E27FC236}">
                    <a16:creationId xmlns:a16="http://schemas.microsoft.com/office/drawing/2014/main" id="{621F11D9-7BEF-1AFA-2FCE-BD4986BCC450}"/>
                  </a:ext>
                </a:extLst>
              </p:cNvPr>
              <p:cNvSpPr/>
              <p:nvPr/>
            </p:nvSpPr>
            <p:spPr>
              <a:xfrm>
                <a:off x="1164756"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6" name="Fluxograma: Conector 55">
                <a:extLst>
                  <a:ext uri="{FF2B5EF4-FFF2-40B4-BE49-F238E27FC236}">
                    <a16:creationId xmlns:a16="http://schemas.microsoft.com/office/drawing/2014/main" id="{D1F3626A-3D82-1FF0-097E-9024BA335577}"/>
                  </a:ext>
                </a:extLst>
              </p:cNvPr>
              <p:cNvSpPr/>
              <p:nvPr/>
            </p:nvSpPr>
            <p:spPr>
              <a:xfrm>
                <a:off x="1512412"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7" name="Fluxograma: Conector 56">
                <a:extLst>
                  <a:ext uri="{FF2B5EF4-FFF2-40B4-BE49-F238E27FC236}">
                    <a16:creationId xmlns:a16="http://schemas.microsoft.com/office/drawing/2014/main" id="{2730138E-9833-5088-C6F3-7475C42CE710}"/>
                  </a:ext>
                </a:extLst>
              </p:cNvPr>
              <p:cNvSpPr/>
              <p:nvPr/>
            </p:nvSpPr>
            <p:spPr>
              <a:xfrm>
                <a:off x="1852130"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8" name="Fluxograma: Conector 57">
                <a:extLst>
                  <a:ext uri="{FF2B5EF4-FFF2-40B4-BE49-F238E27FC236}">
                    <a16:creationId xmlns:a16="http://schemas.microsoft.com/office/drawing/2014/main" id="{03836B4C-A1D1-A5FB-7832-A518A4F1AF78}"/>
                  </a:ext>
                </a:extLst>
              </p:cNvPr>
              <p:cNvSpPr/>
              <p:nvPr/>
            </p:nvSpPr>
            <p:spPr>
              <a:xfrm>
                <a:off x="2199784"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9" name="Fluxograma: Conector 58">
                <a:extLst>
                  <a:ext uri="{FF2B5EF4-FFF2-40B4-BE49-F238E27FC236}">
                    <a16:creationId xmlns:a16="http://schemas.microsoft.com/office/drawing/2014/main" id="{D674AF0A-BF1D-A860-D0F0-FF4F00311079}"/>
                  </a:ext>
                </a:extLst>
              </p:cNvPr>
              <p:cNvSpPr/>
              <p:nvPr/>
            </p:nvSpPr>
            <p:spPr>
              <a:xfrm>
                <a:off x="2549027"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33" name="Grupo 12">
              <a:extLst>
                <a:ext uri="{FF2B5EF4-FFF2-40B4-BE49-F238E27FC236}">
                  <a16:creationId xmlns:a16="http://schemas.microsoft.com/office/drawing/2014/main" id="{D963508F-D771-8571-D3B4-55AE738A94D2}"/>
                </a:ext>
              </a:extLst>
            </p:cNvPr>
            <p:cNvGrpSpPr>
              <a:grpSpLocks/>
            </p:cNvGrpSpPr>
            <p:nvPr/>
          </p:nvGrpSpPr>
          <p:grpSpPr bwMode="auto">
            <a:xfrm>
              <a:off x="2896840" y="3500621"/>
              <a:ext cx="1962503" cy="215059"/>
              <a:chOff x="2896840" y="3500621"/>
              <a:chExt cx="1962503" cy="215059"/>
            </a:xfrm>
            <a:grpFill/>
          </p:grpSpPr>
          <p:sp>
            <p:nvSpPr>
              <p:cNvPr id="48" name="Fluxograma: Conector 47">
                <a:extLst>
                  <a:ext uri="{FF2B5EF4-FFF2-40B4-BE49-F238E27FC236}">
                    <a16:creationId xmlns:a16="http://schemas.microsoft.com/office/drawing/2014/main" id="{82A9E231-7258-67E3-5220-FEBC653B71AC}"/>
                  </a:ext>
                </a:extLst>
              </p:cNvPr>
              <p:cNvSpPr/>
              <p:nvPr/>
            </p:nvSpPr>
            <p:spPr>
              <a:xfrm>
                <a:off x="2896681"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9" name="Fluxograma: Conector 48">
                <a:extLst>
                  <a:ext uri="{FF2B5EF4-FFF2-40B4-BE49-F238E27FC236}">
                    <a16:creationId xmlns:a16="http://schemas.microsoft.com/office/drawing/2014/main" id="{07A53C89-D1FE-C931-A7AA-B4FB0FB89836}"/>
                  </a:ext>
                </a:extLst>
              </p:cNvPr>
              <p:cNvSpPr/>
              <p:nvPr/>
            </p:nvSpPr>
            <p:spPr>
              <a:xfrm>
                <a:off x="3245923"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0" name="Fluxograma: Conector 49">
                <a:extLst>
                  <a:ext uri="{FF2B5EF4-FFF2-40B4-BE49-F238E27FC236}">
                    <a16:creationId xmlns:a16="http://schemas.microsoft.com/office/drawing/2014/main" id="{088727F3-6E32-5A26-B6C6-A71F3EF84A3D}"/>
                  </a:ext>
                </a:extLst>
              </p:cNvPr>
              <p:cNvSpPr/>
              <p:nvPr/>
            </p:nvSpPr>
            <p:spPr>
              <a:xfrm>
                <a:off x="3593578"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 name="Fluxograma: Conector 50">
                <a:extLst>
                  <a:ext uri="{FF2B5EF4-FFF2-40B4-BE49-F238E27FC236}">
                    <a16:creationId xmlns:a16="http://schemas.microsoft.com/office/drawing/2014/main" id="{3523E28A-1C26-CE84-CE13-6DEDFECDD1CD}"/>
                  </a:ext>
                </a:extLst>
              </p:cNvPr>
              <p:cNvSpPr/>
              <p:nvPr/>
            </p:nvSpPr>
            <p:spPr>
              <a:xfrm>
                <a:off x="3942820"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 name="Fluxograma: Conector 51">
                <a:extLst>
                  <a:ext uri="{FF2B5EF4-FFF2-40B4-BE49-F238E27FC236}">
                    <a16:creationId xmlns:a16="http://schemas.microsoft.com/office/drawing/2014/main" id="{3BAF0A4E-0472-2D90-5D3F-039991326FA0}"/>
                  </a:ext>
                </a:extLst>
              </p:cNvPr>
              <p:cNvSpPr/>
              <p:nvPr/>
            </p:nvSpPr>
            <p:spPr>
              <a:xfrm>
                <a:off x="4290475"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 name="Fluxograma: Conector 52">
                <a:extLst>
                  <a:ext uri="{FF2B5EF4-FFF2-40B4-BE49-F238E27FC236}">
                    <a16:creationId xmlns:a16="http://schemas.microsoft.com/office/drawing/2014/main" id="{F8CC6A25-E5AF-4D71-C479-1AC7148EEA61}"/>
                  </a:ext>
                </a:extLst>
              </p:cNvPr>
              <p:cNvSpPr/>
              <p:nvPr/>
            </p:nvSpPr>
            <p:spPr>
              <a:xfrm>
                <a:off x="4639718"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34" name="Grupo 13">
              <a:extLst>
                <a:ext uri="{FF2B5EF4-FFF2-40B4-BE49-F238E27FC236}">
                  <a16:creationId xmlns:a16="http://schemas.microsoft.com/office/drawing/2014/main" id="{AC3716FF-E265-6079-2D68-6AF252CB9E86}"/>
                </a:ext>
              </a:extLst>
            </p:cNvPr>
            <p:cNvGrpSpPr>
              <a:grpSpLocks/>
            </p:cNvGrpSpPr>
            <p:nvPr/>
          </p:nvGrpSpPr>
          <p:grpSpPr bwMode="auto">
            <a:xfrm>
              <a:off x="4988843" y="3500621"/>
              <a:ext cx="1962503" cy="215059"/>
              <a:chOff x="4988843" y="3500621"/>
              <a:chExt cx="1962503" cy="215059"/>
            </a:xfrm>
            <a:grpFill/>
          </p:grpSpPr>
          <p:sp>
            <p:nvSpPr>
              <p:cNvPr id="42" name="Fluxograma: Conector 41">
                <a:extLst>
                  <a:ext uri="{FF2B5EF4-FFF2-40B4-BE49-F238E27FC236}">
                    <a16:creationId xmlns:a16="http://schemas.microsoft.com/office/drawing/2014/main" id="{78BA086E-F5F4-C0BA-14FD-9ED2F4156F12}"/>
                  </a:ext>
                </a:extLst>
              </p:cNvPr>
              <p:cNvSpPr/>
              <p:nvPr/>
            </p:nvSpPr>
            <p:spPr>
              <a:xfrm>
                <a:off x="4988961"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3" name="Fluxograma: Conector 42">
                <a:extLst>
                  <a:ext uri="{FF2B5EF4-FFF2-40B4-BE49-F238E27FC236}">
                    <a16:creationId xmlns:a16="http://schemas.microsoft.com/office/drawing/2014/main" id="{20F87A0C-10F8-2587-7736-79944C164E29}"/>
                  </a:ext>
                </a:extLst>
              </p:cNvPr>
              <p:cNvSpPr/>
              <p:nvPr/>
            </p:nvSpPr>
            <p:spPr>
              <a:xfrm>
                <a:off x="5338203"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4" name="Fluxograma: Conector 43">
                <a:extLst>
                  <a:ext uri="{FF2B5EF4-FFF2-40B4-BE49-F238E27FC236}">
                    <a16:creationId xmlns:a16="http://schemas.microsoft.com/office/drawing/2014/main" id="{796955DA-97F5-B337-3426-BD1435C0F281}"/>
                  </a:ext>
                </a:extLst>
              </p:cNvPr>
              <p:cNvSpPr/>
              <p:nvPr/>
            </p:nvSpPr>
            <p:spPr>
              <a:xfrm>
                <a:off x="5685858"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5" name="Fluxograma: Conector 44">
                <a:extLst>
                  <a:ext uri="{FF2B5EF4-FFF2-40B4-BE49-F238E27FC236}">
                    <a16:creationId xmlns:a16="http://schemas.microsoft.com/office/drawing/2014/main" id="{13A4BA82-5794-A91E-F4D8-D795E96850CA}"/>
                  </a:ext>
                </a:extLst>
              </p:cNvPr>
              <p:cNvSpPr/>
              <p:nvPr/>
            </p:nvSpPr>
            <p:spPr>
              <a:xfrm>
                <a:off x="6035100"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6" name="Fluxograma: Conector 45">
                <a:extLst>
                  <a:ext uri="{FF2B5EF4-FFF2-40B4-BE49-F238E27FC236}">
                    <a16:creationId xmlns:a16="http://schemas.microsoft.com/office/drawing/2014/main" id="{1D47E594-D0B7-070A-BFCE-F69155612F3B}"/>
                  </a:ext>
                </a:extLst>
              </p:cNvPr>
              <p:cNvSpPr/>
              <p:nvPr/>
            </p:nvSpPr>
            <p:spPr>
              <a:xfrm>
                <a:off x="6382755"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7" name="Fluxograma: Conector 46">
                <a:extLst>
                  <a:ext uri="{FF2B5EF4-FFF2-40B4-BE49-F238E27FC236}">
                    <a16:creationId xmlns:a16="http://schemas.microsoft.com/office/drawing/2014/main" id="{3D00DDC7-6539-555D-B1A3-FB899D5F6BE4}"/>
                  </a:ext>
                </a:extLst>
              </p:cNvPr>
              <p:cNvSpPr/>
              <p:nvPr/>
            </p:nvSpPr>
            <p:spPr>
              <a:xfrm>
                <a:off x="6731998"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35" name="Grupo 14">
              <a:extLst>
                <a:ext uri="{FF2B5EF4-FFF2-40B4-BE49-F238E27FC236}">
                  <a16:creationId xmlns:a16="http://schemas.microsoft.com/office/drawing/2014/main" id="{1187B578-BAB5-20DD-8E26-1BC390A9D18A}"/>
                </a:ext>
              </a:extLst>
            </p:cNvPr>
            <p:cNvGrpSpPr>
              <a:grpSpLocks/>
            </p:cNvGrpSpPr>
            <p:nvPr/>
          </p:nvGrpSpPr>
          <p:grpSpPr bwMode="auto">
            <a:xfrm>
              <a:off x="7080845" y="3500621"/>
              <a:ext cx="1962503" cy="215059"/>
              <a:chOff x="7080845" y="3500621"/>
              <a:chExt cx="1962503" cy="215059"/>
            </a:xfrm>
            <a:grpFill/>
          </p:grpSpPr>
          <p:sp>
            <p:nvSpPr>
              <p:cNvPr id="36" name="Fluxograma: Conector 35">
                <a:extLst>
                  <a:ext uri="{FF2B5EF4-FFF2-40B4-BE49-F238E27FC236}">
                    <a16:creationId xmlns:a16="http://schemas.microsoft.com/office/drawing/2014/main" id="{60637EE0-8E4B-637F-8BAC-C6EABEFEA6BA}"/>
                  </a:ext>
                </a:extLst>
              </p:cNvPr>
              <p:cNvSpPr/>
              <p:nvPr/>
            </p:nvSpPr>
            <p:spPr>
              <a:xfrm>
                <a:off x="7081241"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7" name="Fluxograma: Conector 36">
                <a:extLst>
                  <a:ext uri="{FF2B5EF4-FFF2-40B4-BE49-F238E27FC236}">
                    <a16:creationId xmlns:a16="http://schemas.microsoft.com/office/drawing/2014/main" id="{3CC196F4-D673-F4BC-097F-77E2EDD09773}"/>
                  </a:ext>
                </a:extLst>
              </p:cNvPr>
              <p:cNvSpPr/>
              <p:nvPr/>
            </p:nvSpPr>
            <p:spPr>
              <a:xfrm>
                <a:off x="7430483"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8" name="Fluxograma: Conector 37">
                <a:extLst>
                  <a:ext uri="{FF2B5EF4-FFF2-40B4-BE49-F238E27FC236}">
                    <a16:creationId xmlns:a16="http://schemas.microsoft.com/office/drawing/2014/main" id="{CE7CD0D8-F0C6-66E5-01EA-47C51AF09496}"/>
                  </a:ext>
                </a:extLst>
              </p:cNvPr>
              <p:cNvSpPr/>
              <p:nvPr/>
            </p:nvSpPr>
            <p:spPr>
              <a:xfrm>
                <a:off x="7778138"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9" name="Fluxograma: Conector 38">
                <a:extLst>
                  <a:ext uri="{FF2B5EF4-FFF2-40B4-BE49-F238E27FC236}">
                    <a16:creationId xmlns:a16="http://schemas.microsoft.com/office/drawing/2014/main" id="{5BCD49EA-A979-B9BA-967D-4EEDD125BC86}"/>
                  </a:ext>
                </a:extLst>
              </p:cNvPr>
              <p:cNvSpPr/>
              <p:nvPr/>
            </p:nvSpPr>
            <p:spPr>
              <a:xfrm>
                <a:off x="8127380"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0" name="Fluxograma: Conector 39">
                <a:extLst>
                  <a:ext uri="{FF2B5EF4-FFF2-40B4-BE49-F238E27FC236}">
                    <a16:creationId xmlns:a16="http://schemas.microsoft.com/office/drawing/2014/main" id="{D8977F3C-C634-ACE6-2289-3EC2D40616D9}"/>
                  </a:ext>
                </a:extLst>
              </p:cNvPr>
              <p:cNvSpPr/>
              <p:nvPr/>
            </p:nvSpPr>
            <p:spPr>
              <a:xfrm>
                <a:off x="8475035"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 name="Fluxograma: Conector 40">
                <a:extLst>
                  <a:ext uri="{FF2B5EF4-FFF2-40B4-BE49-F238E27FC236}">
                    <a16:creationId xmlns:a16="http://schemas.microsoft.com/office/drawing/2014/main" id="{38DCC513-E56D-7243-E3CC-30E34337B29C}"/>
                  </a:ext>
                </a:extLst>
              </p:cNvPr>
              <p:cNvSpPr/>
              <p:nvPr/>
            </p:nvSpPr>
            <p:spPr>
              <a:xfrm>
                <a:off x="8824278" y="3500621"/>
                <a:ext cx="219070" cy="214436"/>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grpSp>
        <p:nvGrpSpPr>
          <p:cNvPr id="62" name="Agrupar 21">
            <a:extLst>
              <a:ext uri="{FF2B5EF4-FFF2-40B4-BE49-F238E27FC236}">
                <a16:creationId xmlns:a16="http://schemas.microsoft.com/office/drawing/2014/main" id="{22E11C42-E5C0-F009-5B7C-EAA43F47062E}"/>
              </a:ext>
            </a:extLst>
          </p:cNvPr>
          <p:cNvGrpSpPr>
            <a:grpSpLocks/>
          </p:cNvGrpSpPr>
          <p:nvPr/>
        </p:nvGrpSpPr>
        <p:grpSpPr bwMode="auto">
          <a:xfrm rot="10800000">
            <a:off x="8334376" y="3884614"/>
            <a:ext cx="420688" cy="1411287"/>
            <a:chOff x="721894" y="1712892"/>
            <a:chExt cx="421106" cy="1410800"/>
          </a:xfrm>
          <a:solidFill>
            <a:srgbClr val="00B050"/>
          </a:solidFill>
        </p:grpSpPr>
        <p:sp>
          <p:nvSpPr>
            <p:cNvPr id="63" name="Elipse 62">
              <a:extLst>
                <a:ext uri="{FF2B5EF4-FFF2-40B4-BE49-F238E27FC236}">
                  <a16:creationId xmlns:a16="http://schemas.microsoft.com/office/drawing/2014/main" id="{A772302A-A8C5-3658-DEE9-5F79C91BD07E}"/>
                </a:ext>
              </a:extLst>
            </p:cNvPr>
            <p:cNvSpPr/>
            <p:nvPr/>
          </p:nvSpPr>
          <p:spPr>
            <a:xfrm>
              <a:off x="721894" y="2693628"/>
              <a:ext cx="421106" cy="430064"/>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cxnSp>
          <p:nvCxnSpPr>
            <p:cNvPr id="64" name="Conector reto 63">
              <a:extLst>
                <a:ext uri="{FF2B5EF4-FFF2-40B4-BE49-F238E27FC236}">
                  <a16:creationId xmlns:a16="http://schemas.microsoft.com/office/drawing/2014/main" id="{FC5F5000-4E8F-5096-13BC-39B40510F2DF}"/>
                </a:ext>
              </a:extLst>
            </p:cNvPr>
            <p:cNvCxnSpPr>
              <a:cxnSpLocks/>
              <a:stCxn id="63" idx="0"/>
            </p:cNvCxnSpPr>
            <p:nvPr/>
          </p:nvCxnSpPr>
          <p:spPr>
            <a:xfrm flipV="1">
              <a:off x="926885" y="1768435"/>
              <a:ext cx="0" cy="925194"/>
            </a:xfrm>
            <a:prstGeom prst="line">
              <a:avLst/>
            </a:prstGeom>
            <a:grpFill/>
            <a:ln w="539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Elipse 64">
              <a:extLst>
                <a:ext uri="{FF2B5EF4-FFF2-40B4-BE49-F238E27FC236}">
                  <a16:creationId xmlns:a16="http://schemas.microsoft.com/office/drawing/2014/main" id="{40746E4C-DB81-3020-C840-FED742D8DD56}"/>
                </a:ext>
              </a:extLst>
            </p:cNvPr>
            <p:cNvSpPr/>
            <p:nvPr/>
          </p:nvSpPr>
          <p:spPr>
            <a:xfrm>
              <a:off x="874445" y="1706544"/>
              <a:ext cx="116003" cy="117434"/>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grpSp>
      <p:grpSp>
        <p:nvGrpSpPr>
          <p:cNvPr id="66" name="Agrupar 40">
            <a:extLst>
              <a:ext uri="{FF2B5EF4-FFF2-40B4-BE49-F238E27FC236}">
                <a16:creationId xmlns:a16="http://schemas.microsoft.com/office/drawing/2014/main" id="{04D224C4-9F71-E71B-22F7-E8B7B490BE14}"/>
              </a:ext>
            </a:extLst>
          </p:cNvPr>
          <p:cNvGrpSpPr>
            <a:grpSpLocks/>
          </p:cNvGrpSpPr>
          <p:nvPr/>
        </p:nvGrpSpPr>
        <p:grpSpPr bwMode="auto">
          <a:xfrm>
            <a:off x="10077452" y="2855914"/>
            <a:ext cx="420688" cy="1411287"/>
            <a:chOff x="721894" y="1712892"/>
            <a:chExt cx="421106" cy="1410800"/>
          </a:xfrm>
          <a:solidFill>
            <a:srgbClr val="00B050"/>
          </a:solidFill>
        </p:grpSpPr>
        <p:sp>
          <p:nvSpPr>
            <p:cNvPr id="67" name="Elipse 66">
              <a:extLst>
                <a:ext uri="{FF2B5EF4-FFF2-40B4-BE49-F238E27FC236}">
                  <a16:creationId xmlns:a16="http://schemas.microsoft.com/office/drawing/2014/main" id="{6B8E9585-9691-5019-76CB-BF12567C43C2}"/>
                </a:ext>
              </a:extLst>
            </p:cNvPr>
            <p:cNvSpPr/>
            <p:nvPr/>
          </p:nvSpPr>
          <p:spPr>
            <a:xfrm>
              <a:off x="721894" y="2693628"/>
              <a:ext cx="421106" cy="430064"/>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cxnSp>
          <p:nvCxnSpPr>
            <p:cNvPr id="68" name="Conector reto 67">
              <a:extLst>
                <a:ext uri="{FF2B5EF4-FFF2-40B4-BE49-F238E27FC236}">
                  <a16:creationId xmlns:a16="http://schemas.microsoft.com/office/drawing/2014/main" id="{20CAB11C-0330-3890-B7D5-0D3CC1A0BF29}"/>
                </a:ext>
              </a:extLst>
            </p:cNvPr>
            <p:cNvCxnSpPr>
              <a:cxnSpLocks/>
              <a:stCxn id="67" idx="0"/>
            </p:cNvCxnSpPr>
            <p:nvPr/>
          </p:nvCxnSpPr>
          <p:spPr>
            <a:xfrm flipV="1">
              <a:off x="933242" y="1768435"/>
              <a:ext cx="0" cy="925194"/>
            </a:xfrm>
            <a:prstGeom prst="line">
              <a:avLst/>
            </a:prstGeom>
            <a:grpFill/>
            <a:ln w="539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69" name="Elipse 68">
              <a:extLst>
                <a:ext uri="{FF2B5EF4-FFF2-40B4-BE49-F238E27FC236}">
                  <a16:creationId xmlns:a16="http://schemas.microsoft.com/office/drawing/2014/main" id="{4D6D9EED-C0A6-49D0-2823-8E1A9A289E55}"/>
                </a:ext>
              </a:extLst>
            </p:cNvPr>
            <p:cNvSpPr/>
            <p:nvPr/>
          </p:nvSpPr>
          <p:spPr>
            <a:xfrm>
              <a:off x="874445" y="1712892"/>
              <a:ext cx="116003" cy="117434"/>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grpSp>
      <p:sp>
        <p:nvSpPr>
          <p:cNvPr id="70" name="CaixaDeTexto 49">
            <a:extLst>
              <a:ext uri="{FF2B5EF4-FFF2-40B4-BE49-F238E27FC236}">
                <a16:creationId xmlns:a16="http://schemas.microsoft.com/office/drawing/2014/main" id="{0B73CB5B-FE9C-EC34-CCB3-D35D52C1019F}"/>
              </a:ext>
            </a:extLst>
          </p:cNvPr>
          <p:cNvSpPr txBox="1">
            <a:spLocks noChangeArrowheads="1"/>
          </p:cNvSpPr>
          <p:nvPr/>
        </p:nvSpPr>
        <p:spPr bwMode="auto">
          <a:xfrm>
            <a:off x="6741952" y="4929291"/>
            <a:ext cx="1800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pt-BR" altLang="pt-BR" sz="1200" b="1" dirty="0">
                <a:solidFill>
                  <a:srgbClr val="2D4040"/>
                </a:solidFill>
                <a:latin typeface="Segoe UI" panose="020B0502040204020203" pitchFamily="34" charset="0"/>
                <a:cs typeface="Segoe UI" panose="020B0502040204020203" pitchFamily="34" charset="0"/>
              </a:rPr>
              <a:t>Elaboração do Plano de Atividades do Controle Interno  - PAACI </a:t>
            </a:r>
          </a:p>
        </p:txBody>
      </p:sp>
      <p:sp>
        <p:nvSpPr>
          <p:cNvPr id="71" name="CaixaDeTexto 50">
            <a:extLst>
              <a:ext uri="{FF2B5EF4-FFF2-40B4-BE49-F238E27FC236}">
                <a16:creationId xmlns:a16="http://schemas.microsoft.com/office/drawing/2014/main" id="{EF99D6FD-E927-5B27-2A89-6FFF916F290D}"/>
              </a:ext>
            </a:extLst>
          </p:cNvPr>
          <p:cNvSpPr txBox="1">
            <a:spLocks noChangeArrowheads="1"/>
          </p:cNvSpPr>
          <p:nvPr/>
        </p:nvSpPr>
        <p:spPr bwMode="auto">
          <a:xfrm>
            <a:off x="7642225" y="3475038"/>
            <a:ext cx="1744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600" b="1" dirty="0">
                <a:solidFill>
                  <a:srgbClr val="2D4040"/>
                </a:solidFill>
                <a:latin typeface="Segoe UI" panose="020B0502040204020203" pitchFamily="34" charset="0"/>
                <a:cs typeface="Segoe UI" panose="020B0502040204020203" pitchFamily="34" charset="0"/>
              </a:rPr>
              <a:t>2022</a:t>
            </a:r>
          </a:p>
        </p:txBody>
      </p:sp>
      <p:sp>
        <p:nvSpPr>
          <p:cNvPr id="72" name="CaixaDeTexto 51">
            <a:extLst>
              <a:ext uri="{FF2B5EF4-FFF2-40B4-BE49-F238E27FC236}">
                <a16:creationId xmlns:a16="http://schemas.microsoft.com/office/drawing/2014/main" id="{AD77EADB-4512-19BD-6962-D15FF74E193A}"/>
              </a:ext>
            </a:extLst>
          </p:cNvPr>
          <p:cNvSpPr txBox="1">
            <a:spLocks noChangeArrowheads="1"/>
          </p:cNvSpPr>
          <p:nvPr/>
        </p:nvSpPr>
        <p:spPr bwMode="auto">
          <a:xfrm>
            <a:off x="9731375" y="4359275"/>
            <a:ext cx="18351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600" b="1" dirty="0">
                <a:solidFill>
                  <a:srgbClr val="2D4040"/>
                </a:solidFill>
                <a:latin typeface="Segoe UI" panose="020B0502040204020203" pitchFamily="34" charset="0"/>
                <a:cs typeface="Segoe UI" panose="020B0502040204020203" pitchFamily="34" charset="0"/>
              </a:rPr>
              <a:t>2023</a:t>
            </a:r>
          </a:p>
          <a:p>
            <a:pPr algn="ctr">
              <a:lnSpc>
                <a:spcPct val="100000"/>
              </a:lnSpc>
              <a:spcBef>
                <a:spcPct val="0"/>
              </a:spcBef>
              <a:buFontTx/>
              <a:buNone/>
            </a:pPr>
            <a:endParaRPr lang="pt-BR" altLang="pt-BR" sz="1600" b="1" dirty="0">
              <a:solidFill>
                <a:srgbClr val="FF0000"/>
              </a:solidFill>
              <a:latin typeface="Segoe UI" panose="020B0502040204020203" pitchFamily="34" charset="0"/>
              <a:cs typeface="Segoe UI" panose="020B0502040204020203" pitchFamily="34" charset="0"/>
            </a:endParaRPr>
          </a:p>
          <a:p>
            <a:pPr algn="ctr">
              <a:lnSpc>
                <a:spcPct val="100000"/>
              </a:lnSpc>
              <a:spcBef>
                <a:spcPct val="0"/>
              </a:spcBef>
              <a:buFontTx/>
              <a:buNone/>
            </a:pPr>
            <a:endParaRPr lang="pt-BR" altLang="pt-BR" sz="1600" b="1" dirty="0">
              <a:solidFill>
                <a:srgbClr val="FF0000"/>
              </a:solidFill>
              <a:latin typeface="Segoe UI" panose="020B0502040204020203" pitchFamily="34" charset="0"/>
              <a:cs typeface="Segoe UI" panose="020B0502040204020203" pitchFamily="34" charset="0"/>
            </a:endParaRPr>
          </a:p>
          <a:p>
            <a:pPr algn="ctr">
              <a:lnSpc>
                <a:spcPct val="100000"/>
              </a:lnSpc>
              <a:spcBef>
                <a:spcPct val="0"/>
              </a:spcBef>
              <a:buFontTx/>
              <a:buNone/>
            </a:pPr>
            <a:endParaRPr lang="pt-BR" altLang="pt-BR" sz="1600" b="1" dirty="0">
              <a:solidFill>
                <a:srgbClr val="FF0000"/>
              </a:solidFill>
              <a:latin typeface="Segoe UI" panose="020B0502040204020203" pitchFamily="34" charset="0"/>
              <a:cs typeface="Segoe UI" panose="020B0502040204020203" pitchFamily="34" charset="0"/>
            </a:endParaRPr>
          </a:p>
          <a:p>
            <a:pPr algn="ctr">
              <a:lnSpc>
                <a:spcPct val="100000"/>
              </a:lnSpc>
              <a:spcBef>
                <a:spcPct val="0"/>
              </a:spcBef>
              <a:buFontTx/>
              <a:buNone/>
            </a:pPr>
            <a:endParaRPr lang="pt-BR" altLang="pt-BR" sz="1600" b="1" dirty="0">
              <a:solidFill>
                <a:srgbClr val="FF0000"/>
              </a:solidFill>
              <a:latin typeface="Segoe UI" panose="020B0502040204020203" pitchFamily="34" charset="0"/>
              <a:cs typeface="Segoe UI" panose="020B0502040204020203" pitchFamily="34" charset="0"/>
            </a:endParaRPr>
          </a:p>
          <a:p>
            <a:pPr algn="ctr">
              <a:lnSpc>
                <a:spcPct val="100000"/>
              </a:lnSpc>
              <a:spcBef>
                <a:spcPct val="0"/>
              </a:spcBef>
              <a:buFontTx/>
              <a:buNone/>
            </a:pPr>
            <a:endParaRPr lang="pt-BR" altLang="pt-BR" sz="1600" b="1" dirty="0">
              <a:solidFill>
                <a:srgbClr val="FF0000"/>
              </a:solidFill>
              <a:latin typeface="Segoe UI" panose="020B0502040204020203" pitchFamily="34" charset="0"/>
              <a:cs typeface="Segoe UI" panose="020B0502040204020203" pitchFamily="34" charset="0"/>
            </a:endParaRPr>
          </a:p>
        </p:txBody>
      </p:sp>
      <p:sp>
        <p:nvSpPr>
          <p:cNvPr id="73" name="CaixaDeTexto 52">
            <a:extLst>
              <a:ext uri="{FF2B5EF4-FFF2-40B4-BE49-F238E27FC236}">
                <a16:creationId xmlns:a16="http://schemas.microsoft.com/office/drawing/2014/main" id="{8DF242FB-AB79-E869-ADAC-DFE99B691E34}"/>
              </a:ext>
            </a:extLst>
          </p:cNvPr>
          <p:cNvSpPr txBox="1">
            <a:spLocks noChangeArrowheads="1"/>
          </p:cNvSpPr>
          <p:nvPr/>
        </p:nvSpPr>
        <p:spPr bwMode="auto">
          <a:xfrm>
            <a:off x="8893177" y="1994392"/>
            <a:ext cx="1835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pt-BR" altLang="pt-BR" sz="1200" b="1" dirty="0">
                <a:solidFill>
                  <a:srgbClr val="2D4040"/>
                </a:solidFill>
                <a:latin typeface="Segoe UI" panose="020B0502040204020203" pitchFamily="34" charset="0"/>
                <a:cs typeface="Segoe UI" panose="020B0502040204020203" pitchFamily="34" charset="0"/>
              </a:rPr>
              <a:t>Incremento da das Atividades de Controle Interno </a:t>
            </a:r>
            <a:endParaRPr lang="pt-BR" altLang="pt-BR" sz="1100" b="1" dirty="0">
              <a:solidFill>
                <a:srgbClr val="2D4040"/>
              </a:solidFill>
              <a:latin typeface="Segoe UI" panose="020B0502040204020203" pitchFamily="34" charset="0"/>
              <a:cs typeface="Segoe UI" panose="020B0502040204020203" pitchFamily="34" charset="0"/>
            </a:endParaRPr>
          </a:p>
        </p:txBody>
      </p:sp>
      <p:grpSp>
        <p:nvGrpSpPr>
          <p:cNvPr id="74" name="Agrupar 13">
            <a:extLst>
              <a:ext uri="{FF2B5EF4-FFF2-40B4-BE49-F238E27FC236}">
                <a16:creationId xmlns:a16="http://schemas.microsoft.com/office/drawing/2014/main" id="{FAF42443-B6D4-E4E8-816E-60FBA2750F93}"/>
              </a:ext>
            </a:extLst>
          </p:cNvPr>
          <p:cNvGrpSpPr>
            <a:grpSpLocks/>
          </p:cNvGrpSpPr>
          <p:nvPr/>
        </p:nvGrpSpPr>
        <p:grpSpPr bwMode="auto">
          <a:xfrm>
            <a:off x="2057401" y="2882900"/>
            <a:ext cx="422276" cy="1411288"/>
            <a:chOff x="721894" y="1712892"/>
            <a:chExt cx="421106" cy="1410800"/>
          </a:xfrm>
          <a:solidFill>
            <a:srgbClr val="00B050"/>
          </a:solidFill>
        </p:grpSpPr>
        <p:sp>
          <p:nvSpPr>
            <p:cNvPr id="75" name="Elipse 74">
              <a:extLst>
                <a:ext uri="{FF2B5EF4-FFF2-40B4-BE49-F238E27FC236}">
                  <a16:creationId xmlns:a16="http://schemas.microsoft.com/office/drawing/2014/main" id="{A16B63EC-C2CA-D18D-ACE7-4B9B5C6C93E7}"/>
                </a:ext>
              </a:extLst>
            </p:cNvPr>
            <p:cNvSpPr/>
            <p:nvPr/>
          </p:nvSpPr>
          <p:spPr>
            <a:xfrm>
              <a:off x="721894" y="2693628"/>
              <a:ext cx="421106" cy="4300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cxnSp>
          <p:nvCxnSpPr>
            <p:cNvPr id="76" name="Conector reto 75">
              <a:extLst>
                <a:ext uri="{FF2B5EF4-FFF2-40B4-BE49-F238E27FC236}">
                  <a16:creationId xmlns:a16="http://schemas.microsoft.com/office/drawing/2014/main" id="{1FD607A5-1374-A9CF-2D07-457D46DDFA08}"/>
                </a:ext>
              </a:extLst>
            </p:cNvPr>
            <p:cNvCxnSpPr>
              <a:cxnSpLocks/>
              <a:stCxn id="75" idx="0"/>
            </p:cNvCxnSpPr>
            <p:nvPr/>
          </p:nvCxnSpPr>
          <p:spPr>
            <a:xfrm flipV="1">
              <a:off x="932447" y="1768436"/>
              <a:ext cx="0" cy="925192"/>
            </a:xfrm>
            <a:prstGeom prst="line">
              <a:avLst/>
            </a:prstGeom>
            <a:grpFill/>
            <a:ln w="539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77" name="Elipse 76">
              <a:extLst>
                <a:ext uri="{FF2B5EF4-FFF2-40B4-BE49-F238E27FC236}">
                  <a16:creationId xmlns:a16="http://schemas.microsoft.com/office/drawing/2014/main" id="{A3D54ADF-5D75-6547-70BA-BAFAF21EA4C0}"/>
                </a:ext>
              </a:extLst>
            </p:cNvPr>
            <p:cNvSpPr/>
            <p:nvPr/>
          </p:nvSpPr>
          <p:spPr>
            <a:xfrm>
              <a:off x="875456" y="1712892"/>
              <a:ext cx="113984" cy="1174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grpSp>
      <p:grpSp>
        <p:nvGrpSpPr>
          <p:cNvPr id="78" name="Agrupar 21">
            <a:extLst>
              <a:ext uri="{FF2B5EF4-FFF2-40B4-BE49-F238E27FC236}">
                <a16:creationId xmlns:a16="http://schemas.microsoft.com/office/drawing/2014/main" id="{9E9C1C8B-67E3-C128-8D68-0FC779AF5DA6}"/>
              </a:ext>
            </a:extLst>
          </p:cNvPr>
          <p:cNvGrpSpPr>
            <a:grpSpLocks/>
          </p:cNvGrpSpPr>
          <p:nvPr/>
        </p:nvGrpSpPr>
        <p:grpSpPr bwMode="auto">
          <a:xfrm rot="10800000">
            <a:off x="4140202" y="3863975"/>
            <a:ext cx="420688" cy="1411288"/>
            <a:chOff x="721894" y="1712892"/>
            <a:chExt cx="421106" cy="1410800"/>
          </a:xfrm>
          <a:solidFill>
            <a:srgbClr val="00B050"/>
          </a:solidFill>
        </p:grpSpPr>
        <p:sp>
          <p:nvSpPr>
            <p:cNvPr id="79" name="Elipse 78">
              <a:extLst>
                <a:ext uri="{FF2B5EF4-FFF2-40B4-BE49-F238E27FC236}">
                  <a16:creationId xmlns:a16="http://schemas.microsoft.com/office/drawing/2014/main" id="{6D19AA81-80E6-CCB9-3E71-9B1BE347364C}"/>
                </a:ext>
              </a:extLst>
            </p:cNvPr>
            <p:cNvSpPr/>
            <p:nvPr/>
          </p:nvSpPr>
          <p:spPr>
            <a:xfrm>
              <a:off x="728250" y="2693628"/>
              <a:ext cx="421106" cy="430064"/>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cxnSp>
          <p:nvCxnSpPr>
            <p:cNvPr id="80" name="Conector reto 79">
              <a:extLst>
                <a:ext uri="{FF2B5EF4-FFF2-40B4-BE49-F238E27FC236}">
                  <a16:creationId xmlns:a16="http://schemas.microsoft.com/office/drawing/2014/main" id="{F442B5C4-3747-89AB-8152-F3A0FF29FB83}"/>
                </a:ext>
              </a:extLst>
            </p:cNvPr>
            <p:cNvCxnSpPr>
              <a:cxnSpLocks/>
              <a:stCxn id="79" idx="0"/>
            </p:cNvCxnSpPr>
            <p:nvPr/>
          </p:nvCxnSpPr>
          <p:spPr>
            <a:xfrm flipV="1">
              <a:off x="933242" y="1768436"/>
              <a:ext cx="0" cy="925192"/>
            </a:xfrm>
            <a:prstGeom prst="line">
              <a:avLst/>
            </a:prstGeom>
            <a:grpFill/>
            <a:ln w="539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81" name="Elipse 80">
              <a:extLst>
                <a:ext uri="{FF2B5EF4-FFF2-40B4-BE49-F238E27FC236}">
                  <a16:creationId xmlns:a16="http://schemas.microsoft.com/office/drawing/2014/main" id="{6AEEDE23-4A5E-8038-D2AF-C928ABF43BA3}"/>
                </a:ext>
              </a:extLst>
            </p:cNvPr>
            <p:cNvSpPr/>
            <p:nvPr/>
          </p:nvSpPr>
          <p:spPr>
            <a:xfrm>
              <a:off x="880802" y="1706544"/>
              <a:ext cx="116003" cy="117434"/>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grpSp>
      <p:grpSp>
        <p:nvGrpSpPr>
          <p:cNvPr id="82" name="Agrupar 40">
            <a:extLst>
              <a:ext uri="{FF2B5EF4-FFF2-40B4-BE49-F238E27FC236}">
                <a16:creationId xmlns:a16="http://schemas.microsoft.com/office/drawing/2014/main" id="{2230CC58-43E4-5577-3CBD-6B5C212A24D2}"/>
              </a:ext>
            </a:extLst>
          </p:cNvPr>
          <p:cNvGrpSpPr>
            <a:grpSpLocks/>
          </p:cNvGrpSpPr>
          <p:nvPr/>
        </p:nvGrpSpPr>
        <p:grpSpPr bwMode="auto">
          <a:xfrm>
            <a:off x="6248400" y="2903539"/>
            <a:ext cx="422276" cy="1411287"/>
            <a:chOff x="721894" y="1712892"/>
            <a:chExt cx="421106" cy="1410800"/>
          </a:xfrm>
          <a:solidFill>
            <a:srgbClr val="00B050"/>
          </a:solidFill>
        </p:grpSpPr>
        <p:sp>
          <p:nvSpPr>
            <p:cNvPr id="83" name="Elipse 82">
              <a:extLst>
                <a:ext uri="{FF2B5EF4-FFF2-40B4-BE49-F238E27FC236}">
                  <a16:creationId xmlns:a16="http://schemas.microsoft.com/office/drawing/2014/main" id="{C9A9FA9B-D805-D1EF-3F9C-ACEE04E89870}"/>
                </a:ext>
              </a:extLst>
            </p:cNvPr>
            <p:cNvSpPr/>
            <p:nvPr/>
          </p:nvSpPr>
          <p:spPr>
            <a:xfrm>
              <a:off x="721894" y="2693628"/>
              <a:ext cx="421106" cy="430064"/>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cxnSp>
          <p:nvCxnSpPr>
            <p:cNvPr id="84" name="Conector reto 83">
              <a:extLst>
                <a:ext uri="{FF2B5EF4-FFF2-40B4-BE49-F238E27FC236}">
                  <a16:creationId xmlns:a16="http://schemas.microsoft.com/office/drawing/2014/main" id="{24786EE1-44D0-616D-C0EB-16C15A2E7FA8}"/>
                </a:ext>
              </a:extLst>
            </p:cNvPr>
            <p:cNvCxnSpPr>
              <a:cxnSpLocks/>
              <a:stCxn id="83" idx="0"/>
            </p:cNvCxnSpPr>
            <p:nvPr/>
          </p:nvCxnSpPr>
          <p:spPr>
            <a:xfrm flipV="1">
              <a:off x="932447" y="1768435"/>
              <a:ext cx="0" cy="925194"/>
            </a:xfrm>
            <a:prstGeom prst="line">
              <a:avLst/>
            </a:prstGeom>
            <a:grpFill/>
            <a:ln w="539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85" name="Elipse 84">
              <a:extLst>
                <a:ext uri="{FF2B5EF4-FFF2-40B4-BE49-F238E27FC236}">
                  <a16:creationId xmlns:a16="http://schemas.microsoft.com/office/drawing/2014/main" id="{F09717AD-74F1-EC60-E058-8CA08B671349}"/>
                </a:ext>
              </a:extLst>
            </p:cNvPr>
            <p:cNvSpPr/>
            <p:nvPr/>
          </p:nvSpPr>
          <p:spPr>
            <a:xfrm>
              <a:off x="875455" y="1712892"/>
              <a:ext cx="113984" cy="117434"/>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grpSp>
    </p:spTree>
    <p:extLst>
      <p:ext uri="{BB962C8B-B14F-4D97-AF65-F5344CB8AC3E}">
        <p14:creationId xmlns:p14="http://schemas.microsoft.com/office/powerpoint/2010/main" val="4110391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48">
            <a:extLst>
              <a:ext uri="{FF2B5EF4-FFF2-40B4-BE49-F238E27FC236}">
                <a16:creationId xmlns:a16="http://schemas.microsoft.com/office/drawing/2014/main" id="{15161AB0-58F9-A886-9B9D-0122D62ADFC7}"/>
              </a:ext>
            </a:extLst>
          </p:cNvPr>
          <p:cNvSpPr/>
          <p:nvPr/>
        </p:nvSpPr>
        <p:spPr bwMode="auto">
          <a:xfrm>
            <a:off x="2467500" y="4169543"/>
            <a:ext cx="2083134" cy="184785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182843" tIns="91422" rIns="182843" bIns="91422" anchor="ctr"/>
          <a:lstStyle/>
          <a:p>
            <a:pPr algn="ctr">
              <a:defRPr/>
            </a:pPr>
            <a:r>
              <a:rPr lang="pt-BR" sz="1600" b="1" dirty="0">
                <a:solidFill>
                  <a:schemeClr val="tx1"/>
                </a:solidFill>
                <a:latin typeface="Century Gothic" pitchFamily="34" charset="0"/>
              </a:rPr>
              <a:t>Decreto Estadual nº 33267/ 2019</a:t>
            </a:r>
            <a:endParaRPr lang="id-ID" sz="1600" b="1" dirty="0">
              <a:solidFill>
                <a:schemeClr val="tx1"/>
              </a:solidFill>
              <a:latin typeface="Century Gothic" pitchFamily="34" charset="0"/>
            </a:endParaRPr>
          </a:p>
        </p:txBody>
      </p:sp>
      <p:sp>
        <p:nvSpPr>
          <p:cNvPr id="10" name="Oval 48">
            <a:extLst>
              <a:ext uri="{FF2B5EF4-FFF2-40B4-BE49-F238E27FC236}">
                <a16:creationId xmlns:a16="http://schemas.microsoft.com/office/drawing/2014/main" id="{9E6E9002-73B2-B228-71F5-9B3EF5A2C174}"/>
              </a:ext>
            </a:extLst>
          </p:cNvPr>
          <p:cNvSpPr/>
          <p:nvPr/>
        </p:nvSpPr>
        <p:spPr bwMode="auto">
          <a:xfrm>
            <a:off x="4443855" y="4083053"/>
            <a:ext cx="1819922" cy="1847850"/>
          </a:xfrm>
          <a:prstGeom prst="ellipse">
            <a:avLst/>
          </a:prstGeom>
          <a:ln/>
        </p:spPr>
        <p:style>
          <a:lnRef idx="1">
            <a:schemeClr val="accent6"/>
          </a:lnRef>
          <a:fillRef idx="2">
            <a:schemeClr val="accent6"/>
          </a:fillRef>
          <a:effectRef idx="1">
            <a:schemeClr val="accent6"/>
          </a:effectRef>
          <a:fontRef idx="minor">
            <a:schemeClr val="dk1"/>
          </a:fontRef>
        </p:style>
        <p:txBody>
          <a:bodyPr lIns="182843" tIns="91422" rIns="182843" bIns="91422" anchor="ctr"/>
          <a:lstStyle/>
          <a:p>
            <a:pPr algn="ctr">
              <a:defRPr/>
            </a:pPr>
            <a:r>
              <a:rPr lang="pt-BR" sz="1600" b="1" dirty="0">
                <a:solidFill>
                  <a:schemeClr val="tx1"/>
                </a:solidFill>
                <a:latin typeface="Century Gothic" pitchFamily="34" charset="0"/>
              </a:rPr>
              <a:t>Decreto Estadual nº 33.068/</a:t>
            </a:r>
          </a:p>
          <a:p>
            <a:pPr algn="ctr">
              <a:defRPr/>
            </a:pPr>
            <a:r>
              <a:rPr lang="pt-BR" sz="1600" b="1" dirty="0">
                <a:solidFill>
                  <a:schemeClr val="tx1"/>
                </a:solidFill>
                <a:latin typeface="Century Gothic" pitchFamily="34" charset="0"/>
              </a:rPr>
              <a:t>2021</a:t>
            </a:r>
            <a:endParaRPr lang="id-ID" sz="1600" b="1" dirty="0">
              <a:solidFill>
                <a:schemeClr val="tx1"/>
              </a:solidFill>
              <a:latin typeface="Century Gothic" pitchFamily="34" charset="0"/>
            </a:endParaRPr>
          </a:p>
        </p:txBody>
      </p:sp>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4775" y="6072066"/>
            <a:ext cx="1240155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sp>
        <p:nvSpPr>
          <p:cNvPr id="3" name="Título 1">
            <a:extLst>
              <a:ext uri="{FF2B5EF4-FFF2-40B4-BE49-F238E27FC236}">
                <a16:creationId xmlns:a16="http://schemas.microsoft.com/office/drawing/2014/main" id="{EA7647E1-2EF8-812E-7F98-8AFE3B494435}"/>
              </a:ext>
            </a:extLst>
          </p:cNvPr>
          <p:cNvSpPr txBox="1">
            <a:spLocks noChangeArrowheads="1"/>
          </p:cNvSpPr>
          <p:nvPr/>
        </p:nvSpPr>
        <p:spPr bwMode="auto">
          <a:xfrm>
            <a:off x="3156564" y="1053782"/>
            <a:ext cx="6359704"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pt-BR" altLang="pt-BR" sz="3100" b="1" dirty="0">
                <a:solidFill>
                  <a:srgbClr val="00B050"/>
                </a:solidFill>
                <a:latin typeface="Soleto" panose="020B0606020203030204" pitchFamily="34" charset="0"/>
              </a:rPr>
              <a:t>Marcos Legais da </a:t>
            </a:r>
            <a:r>
              <a:rPr lang="pt-BR" altLang="pt-BR" sz="3100" b="1" dirty="0" err="1">
                <a:solidFill>
                  <a:srgbClr val="00B050"/>
                </a:solidFill>
                <a:latin typeface="Soleto" panose="020B0606020203030204" pitchFamily="34" charset="0"/>
              </a:rPr>
              <a:t>Ascoi</a:t>
            </a:r>
            <a:r>
              <a:rPr lang="pt-BR" altLang="pt-BR" sz="3100" b="1" dirty="0">
                <a:solidFill>
                  <a:srgbClr val="00B050"/>
                </a:solidFill>
                <a:latin typeface="Soleto" panose="020B0606020203030204" pitchFamily="34" charset="0"/>
              </a:rPr>
              <a:t>/SEPLAG</a:t>
            </a:r>
          </a:p>
        </p:txBody>
      </p:sp>
      <p:sp>
        <p:nvSpPr>
          <p:cNvPr id="4" name="Oval 48">
            <a:extLst>
              <a:ext uri="{FF2B5EF4-FFF2-40B4-BE49-F238E27FC236}">
                <a16:creationId xmlns:a16="http://schemas.microsoft.com/office/drawing/2014/main" id="{D6ED5E19-60A8-7A98-8E7C-7F13FD22CAB3}"/>
              </a:ext>
            </a:extLst>
          </p:cNvPr>
          <p:cNvSpPr/>
          <p:nvPr/>
        </p:nvSpPr>
        <p:spPr bwMode="auto">
          <a:xfrm>
            <a:off x="5311821" y="1972400"/>
            <a:ext cx="1903911" cy="1847850"/>
          </a:xfrm>
          <a:prstGeom prst="ellipse">
            <a:avLst/>
          </a:prstGeom>
          <a:solidFill>
            <a:srgbClr val="87C87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anchor="ctr"/>
          <a:lstStyle/>
          <a:p>
            <a:pPr algn="ctr">
              <a:defRPr/>
            </a:pPr>
            <a:r>
              <a:rPr lang="pt-BR" sz="1600" b="1" dirty="0">
                <a:solidFill>
                  <a:schemeClr val="tx1"/>
                </a:solidFill>
                <a:latin typeface="Century Gothic" pitchFamily="34" charset="0"/>
              </a:rPr>
              <a:t>Portaria 059/2019</a:t>
            </a:r>
            <a:endParaRPr lang="id-ID" sz="1600" b="1" dirty="0">
              <a:solidFill>
                <a:schemeClr val="tx1"/>
              </a:solidFill>
              <a:latin typeface="Century Gothic" pitchFamily="34" charset="0"/>
            </a:endParaRPr>
          </a:p>
        </p:txBody>
      </p:sp>
      <p:sp>
        <p:nvSpPr>
          <p:cNvPr id="6" name="CaixaDeTexto 5">
            <a:extLst>
              <a:ext uri="{FF2B5EF4-FFF2-40B4-BE49-F238E27FC236}">
                <a16:creationId xmlns:a16="http://schemas.microsoft.com/office/drawing/2014/main" id="{45C1BE17-18E1-ADA5-0B1C-87D5CDFCF4A9}"/>
              </a:ext>
            </a:extLst>
          </p:cNvPr>
          <p:cNvSpPr txBox="1"/>
          <p:nvPr/>
        </p:nvSpPr>
        <p:spPr bwMode="auto">
          <a:xfrm>
            <a:off x="2732473" y="1743024"/>
            <a:ext cx="6840537" cy="366254"/>
          </a:xfrm>
          <a:prstGeom prst="rect">
            <a:avLst/>
          </a:prstGeom>
          <a:solidFill>
            <a:srgbClr val="2D4040"/>
          </a:solidFill>
        </p:spPr>
        <p:txBody>
          <a:bodyPr>
            <a:spAutoFit/>
          </a:bodyPr>
          <a:lstStyle/>
          <a:p>
            <a:pPr algn="ctr">
              <a:defRPr/>
            </a:pPr>
            <a:r>
              <a:rPr lang="pt-BR" sz="1780" dirty="0">
                <a:solidFill>
                  <a:schemeClr val="bg1"/>
                </a:solidFill>
                <a:latin typeface="Segoe UI" pitchFamily="34" charset="0"/>
                <a:cs typeface="Segoe UI" pitchFamily="34" charset="0"/>
              </a:rPr>
              <a:t>Criação dos Modelos de ASCOI(s) pela CGE/SEPLAG</a:t>
            </a:r>
          </a:p>
        </p:txBody>
      </p:sp>
      <p:sp>
        <p:nvSpPr>
          <p:cNvPr id="11" name="CaixaDeTexto 10">
            <a:extLst>
              <a:ext uri="{FF2B5EF4-FFF2-40B4-BE49-F238E27FC236}">
                <a16:creationId xmlns:a16="http://schemas.microsoft.com/office/drawing/2014/main" id="{753377B2-5BAA-1331-53E4-402C8E8D78D0}"/>
              </a:ext>
            </a:extLst>
          </p:cNvPr>
          <p:cNvSpPr txBox="1"/>
          <p:nvPr/>
        </p:nvSpPr>
        <p:spPr bwMode="auto">
          <a:xfrm>
            <a:off x="2675731" y="3780165"/>
            <a:ext cx="6840537" cy="366254"/>
          </a:xfrm>
          <a:prstGeom prst="rect">
            <a:avLst/>
          </a:prstGeom>
          <a:solidFill>
            <a:srgbClr val="2D4040"/>
          </a:solidFill>
        </p:spPr>
        <p:txBody>
          <a:bodyPr>
            <a:spAutoFit/>
          </a:bodyPr>
          <a:lstStyle/>
          <a:p>
            <a:pPr algn="ctr">
              <a:defRPr/>
            </a:pPr>
            <a:r>
              <a:rPr lang="pt-BR" sz="1780" dirty="0">
                <a:solidFill>
                  <a:schemeClr val="bg1"/>
                </a:solidFill>
                <a:latin typeface="Segoe UI" pitchFamily="34" charset="0"/>
                <a:cs typeface="Segoe UI" pitchFamily="34" charset="0"/>
              </a:rPr>
              <a:t>Regulamentação da Competência da ASCOI/SEPLAG</a:t>
            </a:r>
          </a:p>
        </p:txBody>
      </p:sp>
      <p:sp>
        <p:nvSpPr>
          <p:cNvPr id="17" name="Oval 48">
            <a:extLst>
              <a:ext uri="{FF2B5EF4-FFF2-40B4-BE49-F238E27FC236}">
                <a16:creationId xmlns:a16="http://schemas.microsoft.com/office/drawing/2014/main" id="{27E8C429-1200-4617-959A-DDE34F33BB53}"/>
              </a:ext>
            </a:extLst>
          </p:cNvPr>
          <p:cNvSpPr/>
          <p:nvPr/>
        </p:nvSpPr>
        <p:spPr bwMode="auto">
          <a:xfrm>
            <a:off x="6096000" y="4086088"/>
            <a:ext cx="1819922" cy="1847850"/>
          </a:xfrm>
          <a:prstGeom prst="ellipse">
            <a:avLst/>
          </a:prstGeom>
          <a:ln/>
        </p:spPr>
        <p:style>
          <a:lnRef idx="1">
            <a:schemeClr val="accent6"/>
          </a:lnRef>
          <a:fillRef idx="2">
            <a:schemeClr val="accent6"/>
          </a:fillRef>
          <a:effectRef idx="1">
            <a:schemeClr val="accent6"/>
          </a:effectRef>
          <a:fontRef idx="minor">
            <a:schemeClr val="dk1"/>
          </a:fontRef>
        </p:style>
        <p:txBody>
          <a:bodyPr lIns="182843" tIns="91422" rIns="182843" bIns="91422" anchor="ctr"/>
          <a:lstStyle/>
          <a:p>
            <a:pPr algn="ctr">
              <a:defRPr/>
            </a:pPr>
            <a:r>
              <a:rPr lang="pt-BR" sz="1600" b="1" dirty="0">
                <a:solidFill>
                  <a:schemeClr val="tx1"/>
                </a:solidFill>
                <a:latin typeface="Century Gothic" pitchFamily="34" charset="0"/>
              </a:rPr>
              <a:t>Decreto Estadual nº 34.325/</a:t>
            </a:r>
          </a:p>
          <a:p>
            <a:pPr algn="ctr">
              <a:defRPr/>
            </a:pPr>
            <a:r>
              <a:rPr lang="pt-BR" sz="1600" b="1" dirty="0">
                <a:solidFill>
                  <a:schemeClr val="tx1"/>
                </a:solidFill>
                <a:latin typeface="Century Gothic" pitchFamily="34" charset="0"/>
              </a:rPr>
              <a:t>2021</a:t>
            </a:r>
            <a:endParaRPr lang="id-ID" sz="1600" b="1" dirty="0">
              <a:solidFill>
                <a:schemeClr val="tx1"/>
              </a:solidFill>
              <a:latin typeface="Century Gothic" pitchFamily="34" charset="0"/>
            </a:endParaRPr>
          </a:p>
        </p:txBody>
      </p:sp>
      <p:sp>
        <p:nvSpPr>
          <p:cNvPr id="13" name="Oval 48">
            <a:extLst>
              <a:ext uri="{FF2B5EF4-FFF2-40B4-BE49-F238E27FC236}">
                <a16:creationId xmlns:a16="http://schemas.microsoft.com/office/drawing/2014/main" id="{C6C40AF2-4421-4EEB-F7E6-1A316AD5AA00}"/>
              </a:ext>
            </a:extLst>
          </p:cNvPr>
          <p:cNvSpPr/>
          <p:nvPr/>
        </p:nvSpPr>
        <p:spPr bwMode="auto">
          <a:xfrm>
            <a:off x="7809143" y="4039839"/>
            <a:ext cx="1946687" cy="184785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82843" tIns="91422" rIns="182843" bIns="91422" anchor="ctr"/>
          <a:lstStyle/>
          <a:p>
            <a:pPr algn="ctr">
              <a:defRPr/>
            </a:pPr>
            <a:r>
              <a:rPr lang="pt-BR" sz="1600" b="1" dirty="0">
                <a:solidFill>
                  <a:schemeClr val="tx1"/>
                </a:solidFill>
                <a:latin typeface="Century Gothic" pitchFamily="34" charset="0"/>
              </a:rPr>
              <a:t>Decreto Estadual nº 35.609/ 2023</a:t>
            </a:r>
            <a:endParaRPr lang="id-ID" sz="1600" b="1" dirty="0">
              <a:solidFill>
                <a:schemeClr val="tx1"/>
              </a:solidFill>
              <a:latin typeface="Century Gothic" pitchFamily="34" charset="0"/>
            </a:endParaRPr>
          </a:p>
        </p:txBody>
      </p:sp>
    </p:spTree>
    <p:extLst>
      <p:ext uri="{BB962C8B-B14F-4D97-AF65-F5344CB8AC3E}">
        <p14:creationId xmlns:p14="http://schemas.microsoft.com/office/powerpoint/2010/main" val="155401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2870" y="6043411"/>
            <a:ext cx="1240155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sp>
        <p:nvSpPr>
          <p:cNvPr id="8" name="Retângulo 7">
            <a:extLst>
              <a:ext uri="{FF2B5EF4-FFF2-40B4-BE49-F238E27FC236}">
                <a16:creationId xmlns:a16="http://schemas.microsoft.com/office/drawing/2014/main" id="{4E8A4C1C-47B0-394C-892E-B6D301916EB1}"/>
              </a:ext>
            </a:extLst>
          </p:cNvPr>
          <p:cNvSpPr/>
          <p:nvPr/>
        </p:nvSpPr>
        <p:spPr>
          <a:xfrm>
            <a:off x="6268660" y="1610213"/>
            <a:ext cx="5690459" cy="1077218"/>
          </a:xfrm>
          <a:prstGeom prst="rect">
            <a:avLst/>
          </a:prstGeom>
        </p:spPr>
        <p:txBody>
          <a:bodyPr wrap="square">
            <a:spAutoFit/>
          </a:bodyPr>
          <a:lstStyle/>
          <a:p>
            <a:r>
              <a:rPr lang="pt-BR" sz="3200" b="1" dirty="0">
                <a:solidFill>
                  <a:srgbClr val="2D704F"/>
                </a:solidFill>
                <a:latin typeface="Soleto Black" panose="020B0606020203030204" pitchFamily="34" charset="77"/>
              </a:rPr>
              <a:t>Conformidade de atos de Gestão  2019-2021</a:t>
            </a:r>
          </a:p>
        </p:txBody>
      </p:sp>
      <p:sp>
        <p:nvSpPr>
          <p:cNvPr id="9" name="Retângulo 8">
            <a:extLst>
              <a:ext uri="{FF2B5EF4-FFF2-40B4-BE49-F238E27FC236}">
                <a16:creationId xmlns:a16="http://schemas.microsoft.com/office/drawing/2014/main" id="{C5F22F6F-6AAD-9941-AC93-3C3C1277B800}"/>
              </a:ext>
            </a:extLst>
          </p:cNvPr>
          <p:cNvSpPr/>
          <p:nvPr/>
        </p:nvSpPr>
        <p:spPr>
          <a:xfrm>
            <a:off x="6196680" y="2937843"/>
            <a:ext cx="5834418" cy="369332"/>
          </a:xfrm>
          <a:prstGeom prst="rect">
            <a:avLst/>
          </a:prstGeom>
        </p:spPr>
        <p:txBody>
          <a:bodyPr wrap="none">
            <a:spAutoFit/>
          </a:bodyPr>
          <a:lstStyle/>
          <a:p>
            <a:r>
              <a:rPr lang="pt-BR" b="1" dirty="0">
                <a:solidFill>
                  <a:srgbClr val="2D704F"/>
                </a:solidFill>
                <a:latin typeface="Soleto" panose="020B0606020203030204" pitchFamily="34" charset="77"/>
              </a:rPr>
              <a:t>Monitoramento da Conformidade Legal dos Atos de Gestão</a:t>
            </a:r>
          </a:p>
        </p:txBody>
      </p:sp>
      <p:sp>
        <p:nvSpPr>
          <p:cNvPr id="12" name="Retângulo 11">
            <a:extLst>
              <a:ext uri="{FF2B5EF4-FFF2-40B4-BE49-F238E27FC236}">
                <a16:creationId xmlns:a16="http://schemas.microsoft.com/office/drawing/2014/main" id="{530C676C-0068-7349-B41A-EAE244D89CAB}"/>
              </a:ext>
            </a:extLst>
          </p:cNvPr>
          <p:cNvSpPr/>
          <p:nvPr/>
        </p:nvSpPr>
        <p:spPr>
          <a:xfrm>
            <a:off x="5987990" y="3486613"/>
            <a:ext cx="5971129" cy="1938992"/>
          </a:xfrm>
          <a:prstGeom prst="rect">
            <a:avLst/>
          </a:prstGeom>
        </p:spPr>
        <p:txBody>
          <a:bodyPr wrap="square">
            <a:spAutoFit/>
          </a:bodyPr>
          <a:lstStyle/>
          <a:p>
            <a:r>
              <a:rPr lang="pt-BR" sz="2400" dirty="0">
                <a:latin typeface="Soleto Light" panose="020B0406020203030204" pitchFamily="34" charset="77"/>
              </a:rPr>
              <a:t>Realização do monitoramento regular dos atos de gestão para verificação da adequabilidade e legalidade dos atos emanados da gestão da Secretaria como forma de atuação preventiva de possíveis danos à coisa pública.</a:t>
            </a:r>
          </a:p>
        </p:txBody>
      </p:sp>
      <p:sp>
        <p:nvSpPr>
          <p:cNvPr id="14" name="Retângulo 13">
            <a:extLst>
              <a:ext uri="{FF2B5EF4-FFF2-40B4-BE49-F238E27FC236}">
                <a16:creationId xmlns:a16="http://schemas.microsoft.com/office/drawing/2014/main" id="{ADB9E7A1-B107-6D46-A55C-250A6C793A94}"/>
              </a:ext>
            </a:extLst>
          </p:cNvPr>
          <p:cNvSpPr/>
          <p:nvPr/>
        </p:nvSpPr>
        <p:spPr>
          <a:xfrm>
            <a:off x="2478456" y="4252256"/>
            <a:ext cx="1893467" cy="369332"/>
          </a:xfrm>
          <a:prstGeom prst="rect">
            <a:avLst/>
          </a:prstGeom>
        </p:spPr>
        <p:txBody>
          <a:bodyPr wrap="none">
            <a:spAutoFit/>
          </a:bodyPr>
          <a:lstStyle/>
          <a:p>
            <a:r>
              <a:rPr lang="pt-BR" b="1" dirty="0">
                <a:solidFill>
                  <a:schemeClr val="bg1"/>
                </a:solidFill>
                <a:latin typeface="Soleto" panose="020B0606020203030204" pitchFamily="34" charset="77"/>
              </a:rPr>
              <a:t>Foto/Ilustração</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pic>
        <p:nvPicPr>
          <p:cNvPr id="5" name="Imagem 4">
            <a:extLst>
              <a:ext uri="{FF2B5EF4-FFF2-40B4-BE49-F238E27FC236}">
                <a16:creationId xmlns:a16="http://schemas.microsoft.com/office/drawing/2014/main" id="{89C72712-CD89-4207-A2A3-72356CF2FAB0}"/>
              </a:ext>
            </a:extLst>
          </p:cNvPr>
          <p:cNvPicPr>
            <a:picLocks noChangeAspect="1"/>
          </p:cNvPicPr>
          <p:nvPr/>
        </p:nvPicPr>
        <p:blipFill>
          <a:blip r:embed="rId5"/>
          <a:stretch>
            <a:fillRect/>
          </a:stretch>
        </p:blipFill>
        <p:spPr>
          <a:xfrm>
            <a:off x="578283" y="1623062"/>
            <a:ext cx="5077125" cy="3863337"/>
          </a:xfrm>
          <a:prstGeom prst="rect">
            <a:avLst/>
          </a:prstGeom>
        </p:spPr>
      </p:pic>
    </p:spTree>
    <p:extLst>
      <p:ext uri="{BB962C8B-B14F-4D97-AF65-F5344CB8AC3E}">
        <p14:creationId xmlns:p14="http://schemas.microsoft.com/office/powerpoint/2010/main" val="30097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2870" y="6043411"/>
            <a:ext cx="12401550" cy="821401"/>
          </a:xfrm>
          <a:prstGeom prst="rect">
            <a:avLst/>
          </a:prstGeom>
        </p:spPr>
      </p:pic>
      <p:cxnSp>
        <p:nvCxnSpPr>
          <p:cNvPr id="6" name="Conector Reto 5">
            <a:extLst>
              <a:ext uri="{FF2B5EF4-FFF2-40B4-BE49-F238E27FC236}">
                <a16:creationId xmlns:a16="http://schemas.microsoft.com/office/drawing/2014/main" id="{6B6BC7DE-1C7D-6540-8EA7-9DB969ED58E6}"/>
              </a:ext>
            </a:extLst>
          </p:cNvPr>
          <p:cNvCxnSpPr>
            <a:cxnSpLocks/>
          </p:cNvCxnSpPr>
          <p:nvPr/>
        </p:nvCxnSpPr>
        <p:spPr>
          <a:xfrm>
            <a:off x="94105" y="957920"/>
            <a:ext cx="9573010" cy="0"/>
          </a:xfrm>
          <a:prstGeom prst="line">
            <a:avLst/>
          </a:prstGeom>
        </p:spPr>
        <p:style>
          <a:lnRef idx="3">
            <a:schemeClr val="accent6"/>
          </a:lnRef>
          <a:fillRef idx="0">
            <a:schemeClr val="accent6"/>
          </a:fillRef>
          <a:effectRef idx="2">
            <a:schemeClr val="accent6"/>
          </a:effectRef>
          <a:fontRef idx="minor">
            <a:schemeClr val="tx1"/>
          </a:fontRef>
        </p:style>
      </p:cxnSp>
      <p:sp>
        <p:nvSpPr>
          <p:cNvPr id="9" name="Retângulo 8">
            <a:extLst>
              <a:ext uri="{FF2B5EF4-FFF2-40B4-BE49-F238E27FC236}">
                <a16:creationId xmlns:a16="http://schemas.microsoft.com/office/drawing/2014/main" id="{EA418205-F880-C54C-9FBB-52B4F0DA36B9}"/>
              </a:ext>
            </a:extLst>
          </p:cNvPr>
          <p:cNvSpPr/>
          <p:nvPr/>
        </p:nvSpPr>
        <p:spPr>
          <a:xfrm>
            <a:off x="442347" y="1000129"/>
            <a:ext cx="7030500" cy="584775"/>
          </a:xfrm>
          <a:prstGeom prst="rect">
            <a:avLst/>
          </a:prstGeom>
        </p:spPr>
        <p:txBody>
          <a:bodyPr wrap="square">
            <a:spAutoFit/>
          </a:bodyPr>
          <a:lstStyle/>
          <a:p>
            <a:r>
              <a:rPr lang="pt-BR" sz="3200" b="1" dirty="0">
                <a:solidFill>
                  <a:srgbClr val="2D704F"/>
                </a:solidFill>
                <a:latin typeface="Soleto Black" panose="020B0606020203030204" pitchFamily="34" charset="77"/>
              </a:rPr>
              <a:t>Monitoramento de Contratos 	</a:t>
            </a:r>
          </a:p>
        </p:txBody>
      </p:sp>
      <p:sp>
        <p:nvSpPr>
          <p:cNvPr id="12" name="Retângulo 11">
            <a:extLst>
              <a:ext uri="{FF2B5EF4-FFF2-40B4-BE49-F238E27FC236}">
                <a16:creationId xmlns:a16="http://schemas.microsoft.com/office/drawing/2014/main" id="{C43E2136-486D-0442-A218-2C772FA1909A}"/>
              </a:ext>
            </a:extLst>
          </p:cNvPr>
          <p:cNvSpPr/>
          <p:nvPr/>
        </p:nvSpPr>
        <p:spPr>
          <a:xfrm>
            <a:off x="559515" y="1610648"/>
            <a:ext cx="5983328" cy="369332"/>
          </a:xfrm>
          <a:prstGeom prst="rect">
            <a:avLst/>
          </a:prstGeom>
        </p:spPr>
        <p:txBody>
          <a:bodyPr wrap="square">
            <a:spAutoFit/>
          </a:bodyPr>
          <a:lstStyle/>
          <a:p>
            <a:r>
              <a:rPr lang="pt-BR" b="1" dirty="0">
                <a:solidFill>
                  <a:srgbClr val="2D704F"/>
                </a:solidFill>
                <a:latin typeface="Soleto" panose="020B0606020203030204" pitchFamily="34" charset="77"/>
              </a:rPr>
              <a:t>Lançamento do Manual de Controle Interno da SEPLAG 2021</a:t>
            </a:r>
          </a:p>
        </p:txBody>
      </p:sp>
      <p:sp>
        <p:nvSpPr>
          <p:cNvPr id="13" name="Retângulo 12">
            <a:extLst>
              <a:ext uri="{FF2B5EF4-FFF2-40B4-BE49-F238E27FC236}">
                <a16:creationId xmlns:a16="http://schemas.microsoft.com/office/drawing/2014/main" id="{BF89ED90-11CF-BB4C-B6A6-93C5AE9DC4B8}"/>
              </a:ext>
            </a:extLst>
          </p:cNvPr>
          <p:cNvSpPr/>
          <p:nvPr/>
        </p:nvSpPr>
        <p:spPr>
          <a:xfrm>
            <a:off x="519076" y="2364312"/>
            <a:ext cx="6312400" cy="1754326"/>
          </a:xfrm>
          <a:prstGeom prst="rect">
            <a:avLst/>
          </a:prstGeom>
        </p:spPr>
        <p:txBody>
          <a:bodyPr wrap="square">
            <a:spAutoFit/>
          </a:bodyPr>
          <a:lstStyle/>
          <a:p>
            <a:r>
              <a:rPr lang="pt-BR" dirty="0">
                <a:latin typeface="Times New Roman" panose="02020603050405020304" pitchFamily="18" charset="0"/>
                <a:ea typeface="Times New Roman" panose="02020603050405020304" pitchFamily="18" charset="0"/>
              </a:rPr>
              <a:t>Lançado em novembro de 2021, o manual objetiva </a:t>
            </a:r>
            <a:r>
              <a:rPr lang="pt-BR" sz="1800" dirty="0">
                <a:effectLst/>
                <a:latin typeface="Times New Roman" panose="02020603050405020304" pitchFamily="18" charset="0"/>
                <a:ea typeface="Times New Roman" panose="02020603050405020304" pitchFamily="18" charset="0"/>
              </a:rPr>
              <a:t>Uniformizar os procedimentos relativos à supervisão, a fiscalização, a execução e a gestão de contratos de obras, bens e prestação de serviços da Secretaria do Planejamento e Gestão, com exceção dos órgãos colegiados e órgãos e entidades vinculadas, constantes na estrutura organizacional da SEPLAG</a:t>
            </a:r>
            <a:endParaRPr lang="pt-BR" sz="1600" dirty="0">
              <a:solidFill>
                <a:schemeClr val="tx1">
                  <a:lumMod val="75000"/>
                  <a:lumOff val="25000"/>
                </a:schemeClr>
              </a:solidFill>
              <a:latin typeface="Soleto Light" panose="020B0406020203030204" pitchFamily="34" charset="77"/>
            </a:endParaRPr>
          </a:p>
        </p:txBody>
      </p:sp>
      <p:pic>
        <p:nvPicPr>
          <p:cNvPr id="10" name="Imagem 9"/>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pic>
        <p:nvPicPr>
          <p:cNvPr id="5" name="Imagem 4">
            <a:extLst>
              <a:ext uri="{FF2B5EF4-FFF2-40B4-BE49-F238E27FC236}">
                <a16:creationId xmlns:a16="http://schemas.microsoft.com/office/drawing/2014/main" id="{A550FD54-82DF-4EA8-8BF2-A57CBF55B193}"/>
              </a:ext>
            </a:extLst>
          </p:cNvPr>
          <p:cNvPicPr>
            <a:picLocks noChangeAspect="1"/>
          </p:cNvPicPr>
          <p:nvPr/>
        </p:nvPicPr>
        <p:blipFill>
          <a:blip r:embed="rId4"/>
          <a:stretch>
            <a:fillRect/>
          </a:stretch>
        </p:blipFill>
        <p:spPr>
          <a:xfrm>
            <a:off x="7968450" y="1263707"/>
            <a:ext cx="3397329" cy="4753046"/>
          </a:xfrm>
          <a:prstGeom prst="rect">
            <a:avLst/>
          </a:prstGeom>
        </p:spPr>
      </p:pic>
      <p:sp>
        <p:nvSpPr>
          <p:cNvPr id="11" name="CaixaDeTexto 10">
            <a:extLst>
              <a:ext uri="{FF2B5EF4-FFF2-40B4-BE49-F238E27FC236}">
                <a16:creationId xmlns:a16="http://schemas.microsoft.com/office/drawing/2014/main" id="{780DE847-AFFC-46E6-8516-E9D897A73304}"/>
              </a:ext>
            </a:extLst>
          </p:cNvPr>
          <p:cNvSpPr txBox="1"/>
          <p:nvPr/>
        </p:nvSpPr>
        <p:spPr>
          <a:xfrm>
            <a:off x="519076" y="5093423"/>
            <a:ext cx="7030500" cy="830997"/>
          </a:xfrm>
          <a:prstGeom prst="rect">
            <a:avLst/>
          </a:prstGeom>
          <a:noFill/>
        </p:spPr>
        <p:txBody>
          <a:bodyPr wrap="square">
            <a:spAutoFit/>
          </a:bodyPr>
          <a:lstStyle/>
          <a:p>
            <a:r>
              <a:rPr lang="pt-BR" sz="1600" dirty="0">
                <a:hlinkClick r:id="rId5"/>
              </a:rPr>
              <a:t>https://www.seplag.ce.gov.br/wp-content/uploads/sites/14/2021/11/Manual-Gestao-de-Contratos.pdf</a:t>
            </a:r>
            <a:endParaRPr lang="pt-BR" sz="1600" dirty="0"/>
          </a:p>
          <a:p>
            <a:endParaRPr lang="pt-BR" sz="1600" dirty="0"/>
          </a:p>
        </p:txBody>
      </p:sp>
    </p:spTree>
    <p:extLst>
      <p:ext uri="{BB962C8B-B14F-4D97-AF65-F5344CB8AC3E}">
        <p14:creationId xmlns:p14="http://schemas.microsoft.com/office/powerpoint/2010/main" val="104123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2870" y="6043411"/>
            <a:ext cx="12401550" cy="821401"/>
          </a:xfrm>
          <a:prstGeom prst="rect">
            <a:avLst/>
          </a:prstGeom>
        </p:spPr>
      </p:pic>
      <p:cxnSp>
        <p:nvCxnSpPr>
          <p:cNvPr id="6" name="Conector Reto 5">
            <a:extLst>
              <a:ext uri="{FF2B5EF4-FFF2-40B4-BE49-F238E27FC236}">
                <a16:creationId xmlns:a16="http://schemas.microsoft.com/office/drawing/2014/main" id="{6B6BC7DE-1C7D-6540-8EA7-9DB969ED58E6}"/>
              </a:ext>
            </a:extLst>
          </p:cNvPr>
          <p:cNvCxnSpPr>
            <a:cxnSpLocks/>
          </p:cNvCxnSpPr>
          <p:nvPr/>
        </p:nvCxnSpPr>
        <p:spPr>
          <a:xfrm>
            <a:off x="94105" y="957920"/>
            <a:ext cx="9573010" cy="0"/>
          </a:xfrm>
          <a:prstGeom prst="line">
            <a:avLst/>
          </a:prstGeom>
        </p:spPr>
        <p:style>
          <a:lnRef idx="3">
            <a:schemeClr val="accent6"/>
          </a:lnRef>
          <a:fillRef idx="0">
            <a:schemeClr val="accent6"/>
          </a:fillRef>
          <a:effectRef idx="2">
            <a:schemeClr val="accent6"/>
          </a:effectRef>
          <a:fontRef idx="minor">
            <a:schemeClr val="tx1"/>
          </a:fontRef>
        </p:style>
      </p:cxnSp>
      <p:sp>
        <p:nvSpPr>
          <p:cNvPr id="9" name="Retângulo 8">
            <a:extLst>
              <a:ext uri="{FF2B5EF4-FFF2-40B4-BE49-F238E27FC236}">
                <a16:creationId xmlns:a16="http://schemas.microsoft.com/office/drawing/2014/main" id="{EA418205-F880-C54C-9FBB-52B4F0DA36B9}"/>
              </a:ext>
            </a:extLst>
          </p:cNvPr>
          <p:cNvSpPr/>
          <p:nvPr/>
        </p:nvSpPr>
        <p:spPr>
          <a:xfrm>
            <a:off x="400907" y="1043571"/>
            <a:ext cx="7030500" cy="584775"/>
          </a:xfrm>
          <a:prstGeom prst="rect">
            <a:avLst/>
          </a:prstGeom>
        </p:spPr>
        <p:txBody>
          <a:bodyPr wrap="square">
            <a:spAutoFit/>
          </a:bodyPr>
          <a:lstStyle/>
          <a:p>
            <a:r>
              <a:rPr lang="pt-BR" sz="3200" b="1" dirty="0">
                <a:solidFill>
                  <a:srgbClr val="2D704F"/>
                </a:solidFill>
                <a:latin typeface="Soleto Black" panose="020B0606020203030204" pitchFamily="34" charset="77"/>
              </a:rPr>
              <a:t>Monitoramento de Contratos 	</a:t>
            </a:r>
          </a:p>
        </p:txBody>
      </p:sp>
      <p:sp>
        <p:nvSpPr>
          <p:cNvPr id="12" name="Retângulo 11">
            <a:extLst>
              <a:ext uri="{FF2B5EF4-FFF2-40B4-BE49-F238E27FC236}">
                <a16:creationId xmlns:a16="http://schemas.microsoft.com/office/drawing/2014/main" id="{C43E2136-486D-0442-A218-2C772FA1909A}"/>
              </a:ext>
            </a:extLst>
          </p:cNvPr>
          <p:cNvSpPr/>
          <p:nvPr/>
        </p:nvSpPr>
        <p:spPr>
          <a:xfrm>
            <a:off x="400907" y="1628346"/>
            <a:ext cx="7754712" cy="646331"/>
          </a:xfrm>
          <a:prstGeom prst="rect">
            <a:avLst/>
          </a:prstGeom>
        </p:spPr>
        <p:txBody>
          <a:bodyPr wrap="square">
            <a:spAutoFit/>
          </a:bodyPr>
          <a:lstStyle/>
          <a:p>
            <a:r>
              <a:rPr lang="pt-BR" b="1" dirty="0">
                <a:solidFill>
                  <a:srgbClr val="2D704F"/>
                </a:solidFill>
                <a:latin typeface="Soleto" panose="020B0606020203030204" pitchFamily="34" charset="77"/>
              </a:rPr>
              <a:t>Realizadas análises nos processos de pagamentos dos contratos de aquisições de bens e serviços desde 2019</a:t>
            </a:r>
          </a:p>
        </p:txBody>
      </p:sp>
      <p:pic>
        <p:nvPicPr>
          <p:cNvPr id="10" name="Imagem 9"/>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pic>
        <p:nvPicPr>
          <p:cNvPr id="4" name="Imagem 3">
            <a:extLst>
              <a:ext uri="{FF2B5EF4-FFF2-40B4-BE49-F238E27FC236}">
                <a16:creationId xmlns:a16="http://schemas.microsoft.com/office/drawing/2014/main" id="{53D718BB-29A0-45DE-AFE1-44C3F5A521D2}"/>
              </a:ext>
            </a:extLst>
          </p:cNvPr>
          <p:cNvPicPr>
            <a:picLocks noChangeAspect="1"/>
          </p:cNvPicPr>
          <p:nvPr/>
        </p:nvPicPr>
        <p:blipFill>
          <a:blip r:embed="rId4"/>
          <a:stretch>
            <a:fillRect/>
          </a:stretch>
        </p:blipFill>
        <p:spPr>
          <a:xfrm>
            <a:off x="8502257" y="3429000"/>
            <a:ext cx="3188749" cy="18762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aixaDeTexto 13">
            <a:extLst>
              <a:ext uri="{FF2B5EF4-FFF2-40B4-BE49-F238E27FC236}">
                <a16:creationId xmlns:a16="http://schemas.microsoft.com/office/drawing/2014/main" id="{30688BA4-174D-433C-B207-4A1BAC557C1D}"/>
              </a:ext>
            </a:extLst>
          </p:cNvPr>
          <p:cNvSpPr txBox="1"/>
          <p:nvPr/>
        </p:nvSpPr>
        <p:spPr>
          <a:xfrm>
            <a:off x="243156" y="3049520"/>
            <a:ext cx="7771511" cy="3139321"/>
          </a:xfrm>
          <a:prstGeom prst="rect">
            <a:avLst/>
          </a:prstGeom>
          <a:noFill/>
        </p:spPr>
        <p:txBody>
          <a:bodyPr wrap="square">
            <a:spAutoFit/>
          </a:bodyPr>
          <a:lstStyle/>
          <a:p>
            <a:pPr marL="285750" indent="-285750">
              <a:buFont typeface="Wingdings" panose="05000000000000000000" pitchFamily="2" charset="2"/>
              <a:buChar char="q"/>
            </a:pPr>
            <a:r>
              <a:rPr lang="pt-BR" dirty="0"/>
              <a:t>47 contratos vigentes, foram analisados 30. </a:t>
            </a:r>
          </a:p>
          <a:p>
            <a:pPr marL="285750" indent="-285750">
              <a:buFont typeface="Wingdings" panose="05000000000000000000" pitchFamily="2" charset="2"/>
              <a:buChar char="q"/>
            </a:pPr>
            <a:r>
              <a:rPr lang="pt-BR" dirty="0"/>
              <a:t>A meta proposta para 2022 em relação à essas análises seriam de 20% do total de contratos vigentes, o que daria, aproximadamente 10 contratos. </a:t>
            </a:r>
          </a:p>
          <a:p>
            <a:endParaRPr lang="pt-BR" dirty="0"/>
          </a:p>
          <a:p>
            <a:pPr marL="285750" indent="-285750">
              <a:buFont typeface="Wingdings" panose="05000000000000000000" pitchFamily="2" charset="2"/>
              <a:buChar char="q"/>
            </a:pPr>
            <a:r>
              <a:rPr lang="pt-BR" dirty="0"/>
              <a:t>Superação da meta com análises de 64,83% dos contratos vigentes. </a:t>
            </a:r>
          </a:p>
          <a:p>
            <a:pPr marL="285750" indent="-285750">
              <a:buFont typeface="Wingdings" panose="05000000000000000000" pitchFamily="2" charset="2"/>
              <a:buChar char="q"/>
            </a:pPr>
            <a:endParaRPr lang="pt-BR" dirty="0"/>
          </a:p>
          <a:p>
            <a:pPr marL="285750" indent="-285750">
              <a:buFont typeface="Wingdings" panose="05000000000000000000" pitchFamily="2" charset="2"/>
              <a:buChar char="q"/>
            </a:pPr>
            <a:r>
              <a:rPr lang="pt-BR" dirty="0"/>
              <a:t>Observação: as análises dos contratos se dão em função dos processos de pagamentos efetivados, o que implica esclarecer que a análises realizadas são em maior número, porque cada contrato tem desdobramentos em vários pagamentos.</a:t>
            </a:r>
          </a:p>
          <a:p>
            <a:endParaRPr lang="pt-BR" dirty="0"/>
          </a:p>
        </p:txBody>
      </p:sp>
      <p:sp>
        <p:nvSpPr>
          <p:cNvPr id="16" name="Retângulo 15">
            <a:extLst>
              <a:ext uri="{FF2B5EF4-FFF2-40B4-BE49-F238E27FC236}">
                <a16:creationId xmlns:a16="http://schemas.microsoft.com/office/drawing/2014/main" id="{678E5B04-E201-4839-AB18-58C85BB4086F}"/>
              </a:ext>
            </a:extLst>
          </p:cNvPr>
          <p:cNvSpPr/>
          <p:nvPr/>
        </p:nvSpPr>
        <p:spPr>
          <a:xfrm>
            <a:off x="400907" y="2404333"/>
            <a:ext cx="3903965" cy="369332"/>
          </a:xfrm>
          <a:prstGeom prst="rect">
            <a:avLst/>
          </a:prstGeom>
        </p:spPr>
        <p:txBody>
          <a:bodyPr wrap="square">
            <a:spAutoFit/>
          </a:bodyPr>
          <a:lstStyle/>
          <a:p>
            <a:r>
              <a:rPr lang="pt-BR" b="1" dirty="0">
                <a:solidFill>
                  <a:srgbClr val="2D704F"/>
                </a:solidFill>
                <a:latin typeface="Soleto" panose="020B0606020203030204" pitchFamily="34" charset="77"/>
              </a:rPr>
              <a:t>  RELATÓRIO DE ANÁLISES DE  2022</a:t>
            </a:r>
          </a:p>
        </p:txBody>
      </p:sp>
      <p:pic>
        <p:nvPicPr>
          <p:cNvPr id="8" name="Imagem 7">
            <a:extLst>
              <a:ext uri="{FF2B5EF4-FFF2-40B4-BE49-F238E27FC236}">
                <a16:creationId xmlns:a16="http://schemas.microsoft.com/office/drawing/2014/main" id="{0D2F97AE-7E1D-4414-ADBC-CD96D79D22DB}"/>
              </a:ext>
            </a:extLst>
          </p:cNvPr>
          <p:cNvPicPr>
            <a:picLocks noChangeAspect="1"/>
          </p:cNvPicPr>
          <p:nvPr/>
        </p:nvPicPr>
        <p:blipFill rotWithShape="1">
          <a:blip r:embed="rId5"/>
          <a:srcRect r="-1465" b="16110"/>
          <a:stretch/>
        </p:blipFill>
        <p:spPr>
          <a:xfrm>
            <a:off x="8402171" y="1528258"/>
            <a:ext cx="3388922" cy="1980586"/>
          </a:xfrm>
          <a:prstGeom prst="rect">
            <a:avLst/>
          </a:prstGeom>
          <a:ln>
            <a:noFill/>
          </a:ln>
          <a:effectLst>
            <a:softEdge rad="112500"/>
          </a:effectLst>
        </p:spPr>
      </p:pic>
    </p:spTree>
    <p:extLst>
      <p:ext uri="{BB962C8B-B14F-4D97-AF65-F5344CB8AC3E}">
        <p14:creationId xmlns:p14="http://schemas.microsoft.com/office/powerpoint/2010/main" val="4261183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E5ED7EF-474F-0C4D-9155-053DBF5E63C0}"/>
              </a:ext>
            </a:extLst>
          </p:cNvPr>
          <p:cNvPicPr>
            <a:picLocks noChangeAspect="1"/>
          </p:cNvPicPr>
          <p:nvPr/>
        </p:nvPicPr>
        <p:blipFill rotWithShape="1">
          <a:blip r:embed="rId2"/>
          <a:srcRect l="22827" t="45637" r="10154" b="34700"/>
          <a:stretch/>
        </p:blipFill>
        <p:spPr>
          <a:xfrm>
            <a:off x="-102870" y="6043411"/>
            <a:ext cx="12401550" cy="821401"/>
          </a:xfrm>
          <a:prstGeom prst="rect">
            <a:avLst/>
          </a:prstGeom>
        </p:spPr>
      </p:pic>
      <p:pic>
        <p:nvPicPr>
          <p:cNvPr id="7" name="Imagem 6">
            <a:extLst>
              <a:ext uri="{FF2B5EF4-FFF2-40B4-BE49-F238E27FC236}">
                <a16:creationId xmlns:a16="http://schemas.microsoft.com/office/drawing/2014/main" id="{F0B2FDFC-92BE-1249-A722-C84097A10EF9}"/>
              </a:ext>
            </a:extLst>
          </p:cNvPr>
          <p:cNvPicPr>
            <a:picLocks noChangeAspect="1"/>
          </p:cNvPicPr>
          <p:nvPr/>
        </p:nvPicPr>
        <p:blipFill>
          <a:blip r:embed="rId3"/>
          <a:stretch>
            <a:fillRect/>
          </a:stretch>
        </p:blipFill>
        <p:spPr>
          <a:xfrm>
            <a:off x="-45720" y="1623060"/>
            <a:ext cx="627440" cy="3863339"/>
          </a:xfrm>
          <a:prstGeom prst="rect">
            <a:avLst/>
          </a:prstGeom>
        </p:spPr>
      </p:pic>
      <p:sp>
        <p:nvSpPr>
          <p:cNvPr id="8" name="Retângulo 7">
            <a:extLst>
              <a:ext uri="{FF2B5EF4-FFF2-40B4-BE49-F238E27FC236}">
                <a16:creationId xmlns:a16="http://schemas.microsoft.com/office/drawing/2014/main" id="{4E8A4C1C-47B0-394C-892E-B6D301916EB1}"/>
              </a:ext>
            </a:extLst>
          </p:cNvPr>
          <p:cNvSpPr/>
          <p:nvPr/>
        </p:nvSpPr>
        <p:spPr>
          <a:xfrm>
            <a:off x="1049641" y="992851"/>
            <a:ext cx="5690459" cy="584775"/>
          </a:xfrm>
          <a:prstGeom prst="rect">
            <a:avLst/>
          </a:prstGeom>
        </p:spPr>
        <p:txBody>
          <a:bodyPr wrap="square">
            <a:spAutoFit/>
          </a:bodyPr>
          <a:lstStyle/>
          <a:p>
            <a:r>
              <a:rPr lang="pt-BR" sz="3200" b="1" dirty="0">
                <a:solidFill>
                  <a:srgbClr val="2D704F"/>
                </a:solidFill>
                <a:latin typeface="Soleto Black" panose="020B0606020203030204" pitchFamily="34" charset="77"/>
              </a:rPr>
              <a:t>Planejamento – PAACI 2022</a:t>
            </a:r>
          </a:p>
        </p:txBody>
      </p:sp>
      <p:sp>
        <p:nvSpPr>
          <p:cNvPr id="9" name="Retângulo 8">
            <a:extLst>
              <a:ext uri="{FF2B5EF4-FFF2-40B4-BE49-F238E27FC236}">
                <a16:creationId xmlns:a16="http://schemas.microsoft.com/office/drawing/2014/main" id="{C5F22F6F-6AAD-9941-AC93-3C3C1277B800}"/>
              </a:ext>
            </a:extLst>
          </p:cNvPr>
          <p:cNvSpPr/>
          <p:nvPr/>
        </p:nvSpPr>
        <p:spPr>
          <a:xfrm>
            <a:off x="717863" y="1479049"/>
            <a:ext cx="7014100" cy="646331"/>
          </a:xfrm>
          <a:prstGeom prst="rect">
            <a:avLst/>
          </a:prstGeom>
        </p:spPr>
        <p:txBody>
          <a:bodyPr wrap="none">
            <a:spAutoFit/>
          </a:bodyPr>
          <a:lstStyle/>
          <a:p>
            <a:r>
              <a:rPr lang="pt-BR" b="1" dirty="0">
                <a:solidFill>
                  <a:srgbClr val="2D704F"/>
                </a:solidFill>
                <a:latin typeface="Soleto" panose="020B0606020203030204" pitchFamily="34" charset="77"/>
              </a:rPr>
              <a:t>Elaboração em 2022 do Plano Anual de Atividades do Controle Interno –</a:t>
            </a:r>
          </a:p>
          <a:p>
            <a:r>
              <a:rPr lang="pt-BR" b="1" dirty="0">
                <a:solidFill>
                  <a:srgbClr val="2D704F"/>
                </a:solidFill>
                <a:latin typeface="Soleto" panose="020B0606020203030204" pitchFamily="34" charset="77"/>
              </a:rPr>
              <a:t>PAACI</a:t>
            </a:r>
          </a:p>
        </p:txBody>
      </p:sp>
      <p:sp>
        <p:nvSpPr>
          <p:cNvPr id="14" name="Retângulo 13">
            <a:extLst>
              <a:ext uri="{FF2B5EF4-FFF2-40B4-BE49-F238E27FC236}">
                <a16:creationId xmlns:a16="http://schemas.microsoft.com/office/drawing/2014/main" id="{ADB9E7A1-B107-6D46-A55C-250A6C793A94}"/>
              </a:ext>
            </a:extLst>
          </p:cNvPr>
          <p:cNvSpPr/>
          <p:nvPr/>
        </p:nvSpPr>
        <p:spPr>
          <a:xfrm>
            <a:off x="2478456" y="4252256"/>
            <a:ext cx="1893467" cy="369332"/>
          </a:xfrm>
          <a:prstGeom prst="rect">
            <a:avLst/>
          </a:prstGeom>
        </p:spPr>
        <p:txBody>
          <a:bodyPr wrap="none">
            <a:spAutoFit/>
          </a:bodyPr>
          <a:lstStyle/>
          <a:p>
            <a:r>
              <a:rPr lang="pt-BR" b="1" dirty="0">
                <a:solidFill>
                  <a:schemeClr val="bg1"/>
                </a:solidFill>
                <a:latin typeface="Soleto" panose="020B0606020203030204" pitchFamily="34" charset="77"/>
              </a:rPr>
              <a:t>Foto/Ilustração</a:t>
            </a:r>
          </a:p>
        </p:txBody>
      </p:sp>
      <p:cxnSp>
        <p:nvCxnSpPr>
          <p:cNvPr id="18" name="Conector Reto 17">
            <a:extLst>
              <a:ext uri="{FF2B5EF4-FFF2-40B4-BE49-F238E27FC236}">
                <a16:creationId xmlns:a16="http://schemas.microsoft.com/office/drawing/2014/main" id="{B22E2274-1E5F-5E44-89FB-532C9D95A9A8}"/>
              </a:ext>
            </a:extLst>
          </p:cNvPr>
          <p:cNvCxnSpPr>
            <a:cxnSpLocks/>
          </p:cNvCxnSpPr>
          <p:nvPr/>
        </p:nvCxnSpPr>
        <p:spPr>
          <a:xfrm>
            <a:off x="0" y="927097"/>
            <a:ext cx="9573010" cy="0"/>
          </a:xfrm>
          <a:prstGeom prst="line">
            <a:avLst/>
          </a:prstGeom>
        </p:spPr>
        <p:style>
          <a:lnRef idx="3">
            <a:schemeClr val="accent6"/>
          </a:lnRef>
          <a:fillRef idx="0">
            <a:schemeClr val="accent6"/>
          </a:fillRef>
          <a:effectRef idx="2">
            <a:schemeClr val="accent6"/>
          </a:effectRef>
          <a:fontRef idx="minor">
            <a:schemeClr val="tx1"/>
          </a:fontRef>
        </p:style>
      </p:cxnSp>
      <p:pic>
        <p:nvPicPr>
          <p:cNvPr id="15" name="Imagem 14"/>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274630" y="413374"/>
            <a:ext cx="2184040" cy="850333"/>
          </a:xfrm>
          <a:prstGeom prst="rect">
            <a:avLst/>
          </a:prstGeom>
        </p:spPr>
      </p:pic>
      <p:graphicFrame>
        <p:nvGraphicFramePr>
          <p:cNvPr id="10" name="Objeto 9">
            <a:extLst>
              <a:ext uri="{FF2B5EF4-FFF2-40B4-BE49-F238E27FC236}">
                <a16:creationId xmlns:a16="http://schemas.microsoft.com/office/drawing/2014/main" id="{CDFA4CA4-9FF9-4EE1-B23D-07DA08187E2A}"/>
              </a:ext>
            </a:extLst>
          </p:cNvPr>
          <p:cNvGraphicFramePr>
            <a:graphicFrameLocks noChangeAspect="1"/>
          </p:cNvGraphicFramePr>
          <p:nvPr>
            <p:extLst>
              <p:ext uri="{D42A27DB-BD31-4B8C-83A1-F6EECF244321}">
                <p14:modId xmlns:p14="http://schemas.microsoft.com/office/powerpoint/2010/main" val="796012526"/>
              </p:ext>
            </p:extLst>
          </p:nvPr>
        </p:nvGraphicFramePr>
        <p:xfrm>
          <a:off x="8155204" y="1231708"/>
          <a:ext cx="3702928" cy="4739629"/>
        </p:xfrm>
        <a:graphic>
          <a:graphicData uri="http://schemas.openxmlformats.org/presentationml/2006/ole">
            <mc:AlternateContent xmlns:mc="http://schemas.openxmlformats.org/markup-compatibility/2006">
              <mc:Choice xmlns:v="urn:schemas-microsoft-com:vml" Requires="v">
                <p:oleObj name="Acrobat Document" r:id="rId5" imgW="5667363" imgH="6590973" progId="Acrobat.Document.DC">
                  <p:embed/>
                </p:oleObj>
              </mc:Choice>
              <mc:Fallback>
                <p:oleObj name="Acrobat Document" r:id="rId5" imgW="5667363" imgH="6590973" progId="Acrobat.Document.DC">
                  <p:embed/>
                  <p:pic>
                    <p:nvPicPr>
                      <p:cNvPr id="20" name="Objeto 19">
                        <a:extLst>
                          <a:ext uri="{FF2B5EF4-FFF2-40B4-BE49-F238E27FC236}">
                            <a16:creationId xmlns:a16="http://schemas.microsoft.com/office/drawing/2014/main" id="{78F84B39-0F5C-493C-8F48-9C95D1782991}"/>
                          </a:ext>
                        </a:extLst>
                      </p:cNvPr>
                      <p:cNvPicPr/>
                      <p:nvPr/>
                    </p:nvPicPr>
                    <p:blipFill>
                      <a:blip r:embed="rId6"/>
                      <a:stretch>
                        <a:fillRect/>
                      </a:stretch>
                    </p:blipFill>
                    <p:spPr>
                      <a:xfrm>
                        <a:off x="8155204" y="1231708"/>
                        <a:ext cx="3702928" cy="4739629"/>
                      </a:xfrm>
                      <a:prstGeom prst="rect">
                        <a:avLst/>
                      </a:prstGeom>
                    </p:spPr>
                  </p:pic>
                </p:oleObj>
              </mc:Fallback>
            </mc:AlternateContent>
          </a:graphicData>
        </a:graphic>
      </p:graphicFrame>
      <p:sp>
        <p:nvSpPr>
          <p:cNvPr id="11" name="Retângulo 10">
            <a:extLst>
              <a:ext uri="{FF2B5EF4-FFF2-40B4-BE49-F238E27FC236}">
                <a16:creationId xmlns:a16="http://schemas.microsoft.com/office/drawing/2014/main" id="{A33C770A-0C3D-4127-B766-C7101BFF6A77}"/>
              </a:ext>
            </a:extLst>
          </p:cNvPr>
          <p:cNvSpPr/>
          <p:nvPr/>
        </p:nvSpPr>
        <p:spPr>
          <a:xfrm>
            <a:off x="717863" y="1784758"/>
            <a:ext cx="7437341" cy="4247317"/>
          </a:xfrm>
          <a:prstGeom prst="rect">
            <a:avLst/>
          </a:prstGeom>
        </p:spPr>
        <p:txBody>
          <a:bodyPr wrap="square">
            <a:spAutoFit/>
          </a:bodyPr>
          <a:lstStyle/>
          <a:p>
            <a:pPr algn="just"/>
            <a:endParaRPr lang="pt-BR" b="0" i="0" u="none" strike="noStrike" baseline="0" dirty="0">
              <a:solidFill>
                <a:srgbClr val="000000"/>
              </a:solidFill>
              <a:latin typeface="Arial" panose="020B0604020202020204" pitchFamily="34" charset="0"/>
            </a:endParaRPr>
          </a:p>
          <a:p>
            <a:pPr marL="171450" indent="-171450" algn="just">
              <a:buFont typeface="Wingdings" panose="05000000000000000000" pitchFamily="2" charset="2"/>
              <a:buChar char="q"/>
            </a:pPr>
            <a:r>
              <a:rPr lang="pt-BR" b="0" i="0" u="none" strike="noStrike" baseline="0" dirty="0">
                <a:solidFill>
                  <a:srgbClr val="000000"/>
                </a:solidFill>
                <a:latin typeface="Arial" panose="020B0604020202020204" pitchFamily="34" charset="0"/>
              </a:rPr>
              <a:t>Acompanhar e apurar a lisura dos atos administrativos, principalmente aqueles que importem despesa para o erário público; </a:t>
            </a:r>
          </a:p>
          <a:p>
            <a:pPr marL="171450" indent="-171450" algn="just">
              <a:buFont typeface="Wingdings" panose="05000000000000000000" pitchFamily="2" charset="2"/>
              <a:buChar char="q"/>
            </a:pPr>
            <a:endParaRPr lang="pt-BR" dirty="0">
              <a:solidFill>
                <a:srgbClr val="000000"/>
              </a:solidFill>
              <a:latin typeface="Arial" panose="020B0604020202020204" pitchFamily="34" charset="0"/>
            </a:endParaRPr>
          </a:p>
          <a:p>
            <a:pPr marL="171450" indent="-171450" algn="just">
              <a:buFont typeface="Wingdings" panose="05000000000000000000" pitchFamily="2" charset="2"/>
              <a:buChar char="q"/>
            </a:pPr>
            <a:r>
              <a:rPr lang="pt-BR" dirty="0">
                <a:solidFill>
                  <a:srgbClr val="000000"/>
                </a:solidFill>
                <a:latin typeface="Arial" panose="020B0604020202020204" pitchFamily="34" charset="0"/>
              </a:rPr>
              <a:t>Verificar a aplicação das normas internas, da legislação vigente e das diretrizes traçadas pela Administração, buscando um maior grau de conformidade dos atos de gestão; </a:t>
            </a:r>
          </a:p>
          <a:p>
            <a:pPr algn="just"/>
            <a:endParaRPr lang="pt-BR" dirty="0">
              <a:solidFill>
                <a:srgbClr val="000000"/>
              </a:solidFill>
              <a:latin typeface="Arial" panose="020B0604020202020204" pitchFamily="34" charset="0"/>
            </a:endParaRPr>
          </a:p>
          <a:p>
            <a:pPr marL="171450" indent="-171450" algn="just">
              <a:buFont typeface="Wingdings" panose="05000000000000000000" pitchFamily="2" charset="2"/>
              <a:buChar char="q"/>
            </a:pPr>
            <a:r>
              <a:rPr lang="pt-BR" dirty="0">
                <a:solidFill>
                  <a:srgbClr val="000000"/>
                </a:solidFill>
                <a:latin typeface="Arial" panose="020B0604020202020204" pitchFamily="34" charset="0"/>
              </a:rPr>
              <a:t>Verificar e acompanhar o cumprimento das orientações emitidas pelo Tribunal de Contas do Estado do Ceará e do Ministério Público do Estado do Ceará; </a:t>
            </a:r>
          </a:p>
          <a:p>
            <a:pPr marL="171450" indent="-171450" algn="just">
              <a:buFont typeface="Wingdings" panose="05000000000000000000" pitchFamily="2" charset="2"/>
              <a:buChar char="q"/>
            </a:pPr>
            <a:endParaRPr lang="pt-BR" dirty="0">
              <a:solidFill>
                <a:srgbClr val="000000"/>
              </a:solidFill>
              <a:latin typeface="Arial" panose="020B0604020202020204" pitchFamily="34" charset="0"/>
            </a:endParaRPr>
          </a:p>
          <a:p>
            <a:pPr marL="171450" indent="-171450" algn="just">
              <a:buFont typeface="Wingdings" panose="05000000000000000000" pitchFamily="2" charset="2"/>
              <a:buChar char="q"/>
            </a:pPr>
            <a:r>
              <a:rPr lang="pt-BR" dirty="0">
                <a:solidFill>
                  <a:srgbClr val="000000"/>
                </a:solidFill>
                <a:latin typeface="Arial" panose="020B0604020202020204" pitchFamily="34" charset="0"/>
              </a:rPr>
              <a:t>Propor melhorias à execução dos trabalhos e processos analisados, principalmente naqueles que importem em maiores riscos à gestão da Instituição;</a:t>
            </a:r>
            <a:endParaRPr lang="pt-BR"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6782575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1209</Words>
  <Application>Microsoft Office PowerPoint</Application>
  <PresentationFormat>Widescreen</PresentationFormat>
  <Paragraphs>155</Paragraphs>
  <Slides>20</Slides>
  <Notes>2</Notes>
  <HiddenSlides>0</HiddenSlides>
  <MMClips>0</MMClips>
  <ScaleCrop>false</ScaleCrop>
  <HeadingPairs>
    <vt:vector size="8" baseType="variant">
      <vt:variant>
        <vt:lpstr>Fontes usadas</vt:lpstr>
      </vt:variant>
      <vt:variant>
        <vt:i4>11</vt:i4>
      </vt:variant>
      <vt:variant>
        <vt:lpstr>Tema</vt:lpstr>
      </vt:variant>
      <vt:variant>
        <vt:i4>1</vt:i4>
      </vt:variant>
      <vt:variant>
        <vt:lpstr>Servidores OLE inseridos</vt:lpstr>
      </vt:variant>
      <vt:variant>
        <vt:i4>1</vt:i4>
      </vt:variant>
      <vt:variant>
        <vt:lpstr>Títulos de slides</vt:lpstr>
      </vt:variant>
      <vt:variant>
        <vt:i4>20</vt:i4>
      </vt:variant>
    </vt:vector>
  </HeadingPairs>
  <TitlesOfParts>
    <vt:vector size="33" baseType="lpstr">
      <vt:lpstr>Arial</vt:lpstr>
      <vt:lpstr>Arial MT</vt:lpstr>
      <vt:lpstr>Calibri</vt:lpstr>
      <vt:lpstr>Calibri Light</vt:lpstr>
      <vt:lpstr>Century Gothic</vt:lpstr>
      <vt:lpstr>Segoe UI</vt:lpstr>
      <vt:lpstr>Soleto</vt:lpstr>
      <vt:lpstr>Soleto Black</vt:lpstr>
      <vt:lpstr>Soleto Light</vt:lpstr>
      <vt:lpstr>Times New Roman</vt:lpstr>
      <vt:lpstr>Wingdings</vt:lpstr>
      <vt:lpstr>Tema do Office</vt:lpstr>
      <vt:lpstr>Acrobat Document</vt:lpstr>
      <vt:lpstr>          Plano de Atividades Ascoi BOAS PRÁTICAS  2021-2023</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ANA LÚCIA LIMA GADELHA</dc:creator>
  <cp:lastModifiedBy>Ana Lucia Lima Gadelha</cp:lastModifiedBy>
  <cp:revision>135</cp:revision>
  <dcterms:modified xsi:type="dcterms:W3CDTF">2023-10-26T01:07:05Z</dcterms:modified>
</cp:coreProperties>
</file>