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3" r:id="rId3"/>
    <p:sldId id="265" r:id="rId4"/>
    <p:sldId id="266" r:id="rId5"/>
    <p:sldId id="269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60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7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A5614-CFA9-0848-A521-97DB50DCDEB4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CE7BB-C792-E440-8129-F3C5DBBDB3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00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5CE7BB-C792-E440-8129-F3C5DBBDB36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843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879DF-2DF0-7C40-A155-8CF7F87FB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90BC1-79A5-DD4C-84AA-053567066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48D54C-794B-7E45-932D-F7231954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4EC7CD-3EF2-5C46-8CFD-11011CA6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FC0259-4B6C-5241-AD49-E945C5DF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38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E6CEE-69F2-0D4F-989F-CCDF0A8E1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2719A3-AADF-0541-8EDE-C8D7ADDA1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ECE23C-C9A6-964B-B924-D4CB2E3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84861C-C212-3A45-B9A8-8A9B1050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7257E4-8A52-D24B-BA30-B4E2092D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47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CBEF5-B43B-C445-B92E-3274D33B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27AE38-18A7-BB4F-BFA9-D7D5B7031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1CE986-72F2-3241-9AD1-820A59263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5EEEBD-B85C-314F-B092-D242A497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445C9D-A6C7-7545-BE23-E30BF7F7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6019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64BD0-08F2-D64B-A8F3-809CACE1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DEA31F-87D3-D641-A4FA-38B3BE23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090886-891B-7141-BB2B-4C85AC919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A3FE60-1653-5D4D-A403-ABDB14E9C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AF27E6-917D-6648-B5AA-91DD5541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FA1072-04B1-E34A-85F1-C0C4FD7D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306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66F43-3785-FF4D-BE30-5FA34ADFF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489401-BB19-9142-99C7-E2CDDD9BD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693D4F-AB45-9147-8409-4476BE4F5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9992F5-12EC-4140-B717-3C5652E98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52C9C24-FFA5-364E-A3BD-E9F41C53F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6214218-B47F-3746-AE28-4169C42B2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E36C67-1865-8848-9DB5-BDFE53F20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5CF1D57-887F-A74D-BDD7-6A5E4BD1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49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108BB-EF85-B74E-9B54-1D8021C8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C159C0-2087-714F-B687-6A9248F6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710A351-8738-3444-94F3-ECD74C5E5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7516DF-55F9-3245-B12D-B053425BD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97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C08D4F3-810F-834B-A9D6-341FFD53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3D9421-47EB-3B4F-954E-D832CC7EF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AAFC8A-40E3-3C4A-83E3-2BD918F9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71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64396-53D4-D74A-A9AB-255C8124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890092-75B1-4242-9765-2A6234DCB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CC020F-9D8D-3343-89B4-59C5F4D60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DC06E1-EC3C-2A44-826E-BA443918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766B63-EA63-0548-8DE0-681F8139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D9433-D974-084A-93F3-BD9D6555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899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3AC145-D5B8-F44B-A299-5E26568B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9AF4097-DD8B-4B4E-A6C4-EB582D687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4D3D8D-EF2F-3147-A577-C1A01800E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BA8512-F2A2-D540-965E-B74DFB5B0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C6381D-7F69-B94D-A6CE-CF84C4C9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0065A6-9BF6-4E46-8275-91C85C80D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955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7526A-9FB0-5948-AD71-32E55B8C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B11216-37DA-C84B-B034-67B7F66A9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0CBBDB-FD0E-3641-AFB8-2E8442C7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F73F1D-26DE-854C-A319-DA9580C5C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FBB93F-BD46-5642-84C5-793A7A90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392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73E127-0900-3048-902E-4332B844E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28E7D2-6CE0-CA41-8543-46B5B48BE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582AE2-856B-0547-AC23-AD7763F16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C02318-3A0F-C74B-AF37-E255C179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BE044E-C22E-2C45-AB4E-014E84868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79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A5CB48-9AB8-594B-A50F-F8EBE0B2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651FD3-4D2E-E546-BBBF-F69031E2B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30E751-A91B-BB4E-8878-00778E87F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A461C-D3BC-7549-AC72-A8B974D2526F}" type="datetimeFigureOut">
              <a:rPr lang="pt-BR" smtClean="0"/>
              <a:t>22/11/2023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7E0402-18E5-6E4F-9ACF-1F4D550A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AF8A29-4425-D648-9948-B97C987EB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70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90385DE-0CA1-9472-4981-88B05A0C9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425" y="-23784"/>
            <a:ext cx="12271596" cy="69055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9A5CF81-2A0F-0556-2B2E-774FD6EEB69A}"/>
              </a:ext>
            </a:extLst>
          </p:cNvPr>
          <p:cNvSpPr txBox="1"/>
          <p:nvPr/>
        </p:nvSpPr>
        <p:spPr>
          <a:xfrm>
            <a:off x="7651277" y="2028717"/>
            <a:ext cx="45798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IMPLEMENTAÇÃO DO PROGRAMA DE INTEGRIDADE NA ADMINISTRAÇÃO PÚBLICA ESTADUAL</a:t>
            </a:r>
          </a:p>
        </p:txBody>
      </p:sp>
      <p:pic>
        <p:nvPicPr>
          <p:cNvPr id="2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277B9ECB-ACC0-569F-AE22-0E0626546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2028717"/>
            <a:ext cx="4387516" cy="207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74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866047" y="579043"/>
            <a:ext cx="7325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CONTEXTO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D930C0DE-2A6E-7430-9608-53151DCB3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031" y="1791805"/>
            <a:ext cx="2016125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3">
            <a:extLst>
              <a:ext uri="{FF2B5EF4-FFF2-40B4-BE49-F238E27FC236}">
                <a16:creationId xmlns:a16="http://schemas.microsoft.com/office/drawing/2014/main" id="{4198C4E2-DD0D-EC63-D5E8-864FAD2CD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463" y="3986951"/>
            <a:ext cx="2735262" cy="238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pt-BR" altLang="pt-BR" sz="1500" dirty="0">
                <a:latin typeface="Arial" panose="020B0604020202020204" pitchFamily="34" charset="0"/>
              </a:rPr>
              <a:t> Reduzir a corrupção e o suborno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pt-BR" altLang="pt-BR" sz="1500" dirty="0">
                <a:latin typeface="Arial" panose="020B0604020202020204" pitchFamily="34" charset="0"/>
              </a:rPr>
              <a:t> Instituições eficazes e transparentes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pt-BR" altLang="pt-BR" sz="1500" dirty="0">
                <a:latin typeface="Arial" panose="020B0604020202020204" pitchFamily="34" charset="0"/>
              </a:rPr>
              <a:t> Tomada de decisão responsiva, inclusiva, participativa e representativa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pt-BR" altLang="pt-BR" sz="1500" dirty="0">
                <a:latin typeface="Arial" panose="020B0604020202020204" pitchFamily="34" charset="0"/>
              </a:rPr>
              <a:t> Assegurar o acesso à informação</a:t>
            </a:r>
          </a:p>
        </p:txBody>
      </p:sp>
      <p:sp>
        <p:nvSpPr>
          <p:cNvPr id="9" name="CaixaDeTexto 1">
            <a:extLst>
              <a:ext uri="{FF2B5EF4-FFF2-40B4-BE49-F238E27FC236}">
                <a16:creationId xmlns:a16="http://schemas.microsoft.com/office/drawing/2014/main" id="{FE0C470B-2F18-DB23-9A0D-EAE0DCDA9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294" y="1248098"/>
            <a:ext cx="2762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b="0" dirty="0">
                <a:latin typeface="Arial" panose="020B0604020202020204" pitchFamily="34" charset="0"/>
              </a:rPr>
              <a:t>Agenda 2030 – ODS/ONU</a:t>
            </a:r>
          </a:p>
        </p:txBody>
      </p:sp>
      <p:pic>
        <p:nvPicPr>
          <p:cNvPr id="16" name="Picture 6" descr="pop-up">
            <a:extLst>
              <a:ext uri="{FF2B5EF4-FFF2-40B4-BE49-F238E27FC236}">
                <a16:creationId xmlns:a16="http://schemas.microsoft.com/office/drawing/2014/main" id="{80363D58-AF4A-ED8C-D222-AE9F95385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553" y="1791805"/>
            <a:ext cx="29146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CaixaDeTexto 3">
            <a:extLst>
              <a:ext uri="{FF2B5EF4-FFF2-40B4-BE49-F238E27FC236}">
                <a16:creationId xmlns:a16="http://schemas.microsoft.com/office/drawing/2014/main" id="{A60EEBC5-188E-E8F1-B151-46071B5A3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6791" y="3995515"/>
            <a:ext cx="2513012" cy="1938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pt-BR" altLang="pt-BR" sz="1500" dirty="0">
                <a:latin typeface="Arial" panose="020B0604020202020204" pitchFamily="34" charset="0"/>
              </a:rPr>
              <a:t> Lei nº 16.717/2018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pt-BR" altLang="pt-BR" sz="1500" dirty="0">
                <a:latin typeface="Arial" panose="020B0604020202020204" pitchFamily="34" charset="0"/>
              </a:rPr>
              <a:t>Decreto nº 34.814/2022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pt-BR" altLang="pt-BR" sz="1500" dirty="0">
                <a:latin typeface="Arial" panose="020B0604020202020204" pitchFamily="34" charset="0"/>
              </a:rPr>
              <a:t> Portaria CGE nº 74/2020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pt-BR" altLang="pt-BR" sz="1500" dirty="0">
                <a:latin typeface="Arial" panose="020B0604020202020204" pitchFamily="34" charset="0"/>
              </a:rPr>
              <a:t> Integração de mecanismos organizacionais, com foco na gestão de riscos e nos controles internos</a:t>
            </a:r>
          </a:p>
        </p:txBody>
      </p:sp>
      <p:sp>
        <p:nvSpPr>
          <p:cNvPr id="22" name="CaixaDeTexto 1">
            <a:extLst>
              <a:ext uri="{FF2B5EF4-FFF2-40B4-BE49-F238E27FC236}">
                <a16:creationId xmlns:a16="http://schemas.microsoft.com/office/drawing/2014/main" id="{CB14E83E-D53F-9EFC-4764-45F38EB8C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553" y="1392048"/>
            <a:ext cx="2762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b="0" dirty="0">
                <a:latin typeface="Arial" panose="020B0604020202020204" pitchFamily="34" charset="0"/>
              </a:rPr>
              <a:t>Programa de Integridade</a:t>
            </a:r>
          </a:p>
        </p:txBody>
      </p:sp>
      <p:sp>
        <p:nvSpPr>
          <p:cNvPr id="24" name="CaixaDeTexto 1">
            <a:extLst>
              <a:ext uri="{FF2B5EF4-FFF2-40B4-BE49-F238E27FC236}">
                <a16:creationId xmlns:a16="http://schemas.microsoft.com/office/drawing/2014/main" id="{452C46E2-6840-9E8E-2458-764C0C25E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154" y="1199565"/>
            <a:ext cx="2762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b="0" dirty="0"/>
              <a:t>Casos de corrupção no Brasil</a:t>
            </a:r>
            <a:endParaRPr lang="pt-BR" altLang="pt-BR" sz="1600" b="0" dirty="0">
              <a:latin typeface="Arial" panose="020B0604020202020204" pitchFamily="34" charset="0"/>
            </a:endParaRPr>
          </a:p>
        </p:txBody>
      </p:sp>
      <p:sp>
        <p:nvSpPr>
          <p:cNvPr id="195" name="CaixaDeTexto 3">
            <a:extLst>
              <a:ext uri="{FF2B5EF4-FFF2-40B4-BE49-F238E27FC236}">
                <a16:creationId xmlns:a16="http://schemas.microsoft.com/office/drawing/2014/main" id="{67AB56D0-D58E-22C1-EC11-C9B0B35E8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704" y="4411940"/>
            <a:ext cx="2735262" cy="12464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indent="-285750" eaLnBrk="1" hangingPunct="1">
              <a:buFontTx/>
              <a:buChar char="•"/>
            </a:pPr>
            <a:r>
              <a:rPr lang="pt-BR" sz="1500" dirty="0"/>
              <a:t>Mensalão tucano;</a:t>
            </a:r>
          </a:p>
          <a:p>
            <a:pPr indent="-285750" eaLnBrk="1" hangingPunct="1">
              <a:buFontTx/>
              <a:buChar char="•"/>
            </a:pPr>
            <a:r>
              <a:rPr lang="pt-BR" sz="1500" dirty="0"/>
              <a:t>Jorgina de Freitas;</a:t>
            </a:r>
          </a:p>
          <a:p>
            <a:pPr indent="-285750" eaLnBrk="1" hangingPunct="1">
              <a:buFontTx/>
              <a:buChar char="•"/>
            </a:pPr>
            <a:r>
              <a:rPr lang="pt-BR" sz="1500" dirty="0"/>
              <a:t>Banco Marka;</a:t>
            </a:r>
          </a:p>
          <a:p>
            <a:pPr indent="-285750" eaLnBrk="1" hangingPunct="1">
              <a:buFontTx/>
              <a:buChar char="•"/>
            </a:pPr>
            <a:r>
              <a:rPr lang="pt-BR" sz="1500" dirty="0"/>
              <a:t>Juiz Lalau e o TRT-SP;</a:t>
            </a:r>
          </a:p>
          <a:p>
            <a:pPr indent="-285750" eaLnBrk="1" hangingPunct="1">
              <a:buFontTx/>
              <a:buChar char="•"/>
            </a:pPr>
            <a:r>
              <a:rPr lang="pt-BR" sz="1500" dirty="0"/>
              <a:t>Lava Jato.</a:t>
            </a:r>
          </a:p>
        </p:txBody>
      </p:sp>
      <p:pic>
        <p:nvPicPr>
          <p:cNvPr id="1026" name="Picture 2" descr="Corrupção: entenda por que ela não é exclusividade dos governantes">
            <a:extLst>
              <a:ext uri="{FF2B5EF4-FFF2-40B4-BE49-F238E27FC236}">
                <a16:creationId xmlns:a16="http://schemas.microsoft.com/office/drawing/2014/main" id="{A1767E11-005A-1CF2-874B-AA081AA6A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04" y="1998746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238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2745609" y="1345643"/>
            <a:ext cx="73258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O QUE É O PROGRAMA DE INTEGRIDADE DO PODER EXECUTIVO ESTADUAL?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94623D7-2ED9-4E42-B872-204B4516106F}"/>
              </a:ext>
            </a:extLst>
          </p:cNvPr>
          <p:cNvSpPr/>
          <p:nvPr/>
        </p:nvSpPr>
        <p:spPr>
          <a:xfrm>
            <a:off x="1547728" y="3226407"/>
            <a:ext cx="961317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Clr>
                <a:srgbClr val="CF621C"/>
              </a:buClr>
              <a:buFont typeface="Wingdings" panose="05000000000000000000" pitchFamily="2" charset="2"/>
              <a:buNone/>
            </a:pPr>
            <a:r>
              <a:rPr lang="pt-BR" altLang="pt-BR" sz="3200" dirty="0">
                <a:latin typeface="Arial" panose="020B0604020202020204" pitchFamily="34" charset="0"/>
              </a:rPr>
              <a:t>Consiste na integração de mecanismos organizacionais e de gestão, com foco na gestão de riscos e nos controles internos.</a:t>
            </a:r>
          </a:p>
          <a:p>
            <a:pPr algn="ctr" eaLnBrk="1" hangingPunct="1">
              <a:spcBef>
                <a:spcPct val="0"/>
              </a:spcBef>
              <a:buClr>
                <a:srgbClr val="CF621C"/>
              </a:buClr>
              <a:buFont typeface="Wingdings" panose="05000000000000000000" pitchFamily="2" charset="2"/>
              <a:buNone/>
            </a:pPr>
            <a:endParaRPr lang="pt-BR" altLang="pt-BR" sz="3200" dirty="0">
              <a:solidFill>
                <a:srgbClr val="4D4D4D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>
                <a:srgbClr val="CF621C"/>
              </a:buClr>
              <a:buFont typeface="Wingdings" panose="05000000000000000000" pitchFamily="2" charset="2"/>
              <a:buNone/>
            </a:pPr>
            <a:r>
              <a:rPr lang="pt-BR" altLang="pt-BR" b="0" dirty="0">
                <a:latin typeface="Soleto" pitchFamily="34" charset="0"/>
              </a:rPr>
              <a:t>(Lei nº 16.717, de 21 de dezembro de 2018)</a:t>
            </a:r>
          </a:p>
          <a:p>
            <a:pPr algn="ctr" eaLnBrk="1" hangingPunct="1">
              <a:spcBef>
                <a:spcPct val="0"/>
              </a:spcBef>
              <a:buClr>
                <a:srgbClr val="CF621C"/>
              </a:buClr>
              <a:buFont typeface="Wingdings" panose="05000000000000000000" pitchFamily="2" charset="2"/>
              <a:buNone/>
            </a:pPr>
            <a:r>
              <a:rPr lang="pt-BR" sz="32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endParaRPr lang="pt-BR" altLang="pt-BR" sz="3200" b="0" dirty="0">
              <a:latin typeface="Soleto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58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2691402" y="1166349"/>
            <a:ext cx="73258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OBJETIVO DO PROGRAMA DE INTEGRIDADE DO PODER EXECUTIVO ESTADUAL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94623D7-2ED9-4E42-B872-204B4516106F}"/>
              </a:ext>
            </a:extLst>
          </p:cNvPr>
          <p:cNvSpPr/>
          <p:nvPr/>
        </p:nvSpPr>
        <p:spPr>
          <a:xfrm>
            <a:off x="1547728" y="3084928"/>
            <a:ext cx="96131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Clr>
                <a:srgbClr val="CF621C"/>
              </a:buClr>
              <a:buFont typeface="Wingdings" panose="05000000000000000000" pitchFamily="2" charset="2"/>
              <a:buNone/>
            </a:pPr>
            <a:r>
              <a:rPr lang="pt-BR" altLang="pt-BR" sz="3200" dirty="0">
                <a:latin typeface="Arial" panose="020B0604020202020204" pitchFamily="34" charset="0"/>
              </a:rPr>
              <a:t>Fortalecer e direcionar as instituições públicas para o alcance dos seus objetivos estratégicos e a </a:t>
            </a:r>
            <a:r>
              <a:rPr lang="pt-BR" altLang="pt-BR" sz="3200" u="sng" dirty="0">
                <a:solidFill>
                  <a:schemeClr val="tx2"/>
                </a:solidFill>
                <a:latin typeface="Arial" panose="020B0604020202020204" pitchFamily="34" charset="0"/>
              </a:rPr>
              <a:t>entrega dos resultados esperados pela população</a:t>
            </a:r>
            <a:r>
              <a:rPr lang="pt-BR" altLang="pt-BR" sz="3200" dirty="0">
                <a:latin typeface="Arial" panose="020B0604020202020204" pitchFamily="34" charset="0"/>
              </a:rPr>
              <a:t>, de forma regular, eficiente, transparente e proba</a:t>
            </a:r>
          </a:p>
          <a:p>
            <a:pPr algn="ctr" eaLnBrk="1" hangingPunct="1">
              <a:spcBef>
                <a:spcPct val="0"/>
              </a:spcBef>
              <a:buClr>
                <a:srgbClr val="CF621C"/>
              </a:buClr>
              <a:buFont typeface="Wingdings" panose="05000000000000000000" pitchFamily="2" charset="2"/>
              <a:buNone/>
            </a:pPr>
            <a:endParaRPr lang="pt-BR" altLang="pt-BR" sz="3200" dirty="0">
              <a:solidFill>
                <a:srgbClr val="4D4D4D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>
                <a:srgbClr val="CF621C"/>
              </a:buClr>
              <a:buFont typeface="Wingdings" panose="05000000000000000000" pitchFamily="2" charset="2"/>
              <a:buNone/>
            </a:pPr>
            <a:r>
              <a:rPr lang="pt-BR" altLang="pt-BR" sz="3200" b="0" dirty="0">
                <a:latin typeface="Soleto" pitchFamily="34" charset="0"/>
              </a:rPr>
              <a:t>(Lei nº 16.717, de 21 de dezembro de 2018)</a:t>
            </a:r>
            <a:r>
              <a:rPr lang="pt-BR" sz="32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endParaRPr lang="pt-BR" altLang="pt-BR" sz="3200" b="0" dirty="0">
              <a:latin typeface="Soleto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47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206473" y="488059"/>
            <a:ext cx="91429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EIXOS DO PROGRAMA DE INTEGRIDADE DO PODER EXECUTIVO ESTADUAL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3" name="Picture 14" descr="Eixos Pilares 25-06">
            <a:extLst>
              <a:ext uri="{FF2B5EF4-FFF2-40B4-BE49-F238E27FC236}">
                <a16:creationId xmlns:a16="http://schemas.microsoft.com/office/drawing/2014/main" id="{B66F1488-1D30-249C-1BF0-D472C6CD4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838" y="1391344"/>
            <a:ext cx="5040313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802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689359" y="391326"/>
            <a:ext cx="91429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ETAPAS DE IMPLEMENTAÇÃO DO </a:t>
            </a:r>
          </a:p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PROGRAMA DE INTEGRIDADE </a:t>
            </a:r>
          </a:p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DO PODER EXECUTIVO ESTADUAL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96BE8B0-BA1C-115D-0032-30FF5235E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678" y="1928144"/>
            <a:ext cx="9144000" cy="330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C44393-8AE3-4CCB-00E9-71567A6B7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101" y="5580195"/>
            <a:ext cx="8640763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pt-BR" altLang="pt-BR" sz="2200">
                <a:latin typeface="Arial" panose="020B0604020202020204" pitchFamily="34" charset="0"/>
              </a:rPr>
              <a:t>Implementação com o suporte de ferramenta informatizada</a:t>
            </a:r>
          </a:p>
        </p:txBody>
      </p:sp>
    </p:spTree>
    <p:extLst>
      <p:ext uri="{BB962C8B-B14F-4D97-AF65-F5344CB8AC3E}">
        <p14:creationId xmlns:p14="http://schemas.microsoft.com/office/powerpoint/2010/main" val="3592395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874294" y="841103"/>
            <a:ext cx="9142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TERMO DE COMPROMISSO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45A9A20-B15A-EF5C-C66C-4F0D584CC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32" y="1223725"/>
            <a:ext cx="1836738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DB5DC63-42E6-139B-DD03-84C366A33392}"/>
              </a:ext>
            </a:extLst>
          </p:cNvPr>
          <p:cNvSpPr txBox="1">
            <a:spLocks/>
          </p:cNvSpPr>
          <p:nvPr/>
        </p:nvSpPr>
        <p:spPr bwMode="auto">
          <a:xfrm>
            <a:off x="3437526" y="1865800"/>
            <a:ext cx="4679950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Soleto" pitchFamily="34" charset="0"/>
              </a:rPr>
              <a:t>Formalização de compromisso, pelo Gestor do órgão ou entidade, com a implantação do Programa de Integridade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Soleto" pitchFamily="34" charset="0"/>
              </a:rPr>
              <a:t>Visa garantir as condições para implementação do Programa de Integridade no órgão/entidade</a:t>
            </a:r>
          </a:p>
        </p:txBody>
      </p:sp>
      <p:pic>
        <p:nvPicPr>
          <p:cNvPr id="7" name="Picture 16" descr="Assinatura Digital: Quando o recurso é uma boa solução para a sua empresa?  - Silva Lopes Advogados - Startups - Tecnologia - Inovação">
            <a:extLst>
              <a:ext uri="{FF2B5EF4-FFF2-40B4-BE49-F238E27FC236}">
                <a16:creationId xmlns:a16="http://schemas.microsoft.com/office/drawing/2014/main" id="{DA2CF286-CE3A-C947-86A2-940216D0C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026" y="3807816"/>
            <a:ext cx="2266950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217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453053" y="488168"/>
            <a:ext cx="9142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COMITÊ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FADED0E-F0EA-C16B-6322-10681E2E7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3" y="1224136"/>
            <a:ext cx="1798637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12BD3A74-810D-1235-05E9-A371BB53F682}"/>
              </a:ext>
            </a:extLst>
          </p:cNvPr>
          <p:cNvSpPr txBox="1">
            <a:spLocks/>
          </p:cNvSpPr>
          <p:nvPr/>
        </p:nvSpPr>
        <p:spPr bwMode="auto">
          <a:xfrm>
            <a:off x="2409031" y="1227027"/>
            <a:ext cx="6905625" cy="4424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pt-BR" altLang="pt-BR" sz="2400" b="0" dirty="0">
                <a:latin typeface="Arial" panose="020B0604020202020204" pitchFamily="34" charset="0"/>
              </a:rPr>
              <a:t>Composição mínima (representantes):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t-BR" altLang="pt-BR" sz="2400" b="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Gerência superior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Planejamento e desenvolvimento institucional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Jurídica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Administrativa financeira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Comunicação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Tecnologia da informação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Comissão de Ética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Assessoria de Controle Interno e Ouvidoria</a:t>
            </a:r>
          </a:p>
          <a:p>
            <a:pPr eaLnBrk="1" hangingPunct="1">
              <a:lnSpc>
                <a:spcPct val="80000"/>
              </a:lnSpc>
            </a:pPr>
            <a:r>
              <a:rPr lang="pt-BR" altLang="pt-BR" sz="2400" b="0" dirty="0">
                <a:latin typeface="Arial" panose="020B0604020202020204" pitchFamily="34" charset="0"/>
              </a:rPr>
              <a:t> ou equivalente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pt-BR" altLang="pt-BR" sz="20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pt-BR" altLang="pt-BR" sz="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pt-BR" altLang="pt-BR" b="0" dirty="0">
                <a:latin typeface="Arial" panose="020B0604020202020204" pitchFamily="34" charset="0"/>
              </a:rPr>
              <a:t>Presidido pelo representante da Gerência Superior ou seu substituto legal;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pt-BR" altLang="pt-BR" b="0" dirty="0">
                <a:latin typeface="Arial" panose="020B0604020202020204" pitchFamily="34" charset="0"/>
              </a:rPr>
              <a:t>Contará com um secretário executivo para fornecer apoio técnico e material;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pt-BR" altLang="pt-BR" b="0" dirty="0">
                <a:latin typeface="Arial" panose="020B0604020202020204" pitchFamily="34" charset="0"/>
              </a:rPr>
              <a:t>Deve ser constituído em até 20 dias do Termo de Compromisso, por portaria publicada no DOE.</a:t>
            </a:r>
          </a:p>
        </p:txBody>
      </p:sp>
      <p:pic>
        <p:nvPicPr>
          <p:cNvPr id="2050" name="Picture 2" descr="As reuniões de trabalho de sua empresa sempre são produtivas? | GeCompany">
            <a:extLst>
              <a:ext uri="{FF2B5EF4-FFF2-40B4-BE49-F238E27FC236}">
                <a16:creationId xmlns:a16="http://schemas.microsoft.com/office/drawing/2014/main" id="{2C83F046-FD18-2275-AAD4-D80A73B39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558" y="2130598"/>
            <a:ext cx="3289247" cy="246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294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453053" y="488168"/>
            <a:ext cx="9142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COMITÊ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FADED0E-F0EA-C16B-6322-10681E2E7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3" y="1224136"/>
            <a:ext cx="1798637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4162957-73D6-7EB3-F171-6A4C0D7FA6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170" y="1187527"/>
            <a:ext cx="5624512" cy="500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Reuniões de pais e mestres – Colégio Gênesis Objetivo – Álvares Machado-SP">
            <a:extLst>
              <a:ext uri="{FF2B5EF4-FFF2-40B4-BE49-F238E27FC236}">
                <a16:creationId xmlns:a16="http://schemas.microsoft.com/office/drawing/2014/main" id="{A567D1F2-B8EE-8309-B348-35C7FAEA1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573" y="2170145"/>
            <a:ext cx="2948084" cy="315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997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182518" y="505015"/>
            <a:ext cx="91429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PORTARIA DO </a:t>
            </a:r>
          </a:p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COMITÊ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FADED0E-F0EA-C16B-6322-10681E2E7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3" y="1224136"/>
            <a:ext cx="1798637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1">
            <a:extLst>
              <a:ext uri="{FF2B5EF4-FFF2-40B4-BE49-F238E27FC236}">
                <a16:creationId xmlns:a16="http://schemas.microsoft.com/office/drawing/2014/main" id="{E431CFA6-3559-CAB0-3A59-37DF58C18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714" y="1664472"/>
            <a:ext cx="8275538" cy="416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854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295534" y="461850"/>
            <a:ext cx="9142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DIAGNÓSTICO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1538234-3A14-B4AB-12E3-83E0677EB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3" y="851417"/>
            <a:ext cx="18669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4DB7430A-3F1C-F211-137C-6CC57C5E1546}"/>
              </a:ext>
            </a:extLst>
          </p:cNvPr>
          <p:cNvSpPr txBox="1">
            <a:spLocks/>
          </p:cNvSpPr>
          <p:nvPr/>
        </p:nvSpPr>
        <p:spPr bwMode="auto">
          <a:xfrm>
            <a:off x="2941972" y="1247780"/>
            <a:ext cx="7129462" cy="512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dirty="0">
                <a:latin typeface="Soleto" pitchFamily="34" charset="0"/>
              </a:rPr>
              <a:t>Componentes avaliados</a:t>
            </a:r>
          </a:p>
          <a:p>
            <a:pPr eaLnBrk="1" hangingPunct="1">
              <a:buFontTx/>
              <a:buNone/>
            </a:pPr>
            <a:endParaRPr lang="pt-BR" altLang="pt-BR" dirty="0"/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Gestão Estratégica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Mapeamento e Padronização de Processos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Gestão de Riscos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Monitoramento das Atividades e dos Resultados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Gestão de Recursos Humanos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Gestão Patrimonial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Gestão de Tecnologia da Informação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Controle Interno e Ouvidoria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Transparência Pública e Comunicação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Aplicação do Código de Ética e Conduta da Administração Pública Estadual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dirty="0">
                <a:latin typeface="Soleto" pitchFamily="34" charset="0"/>
              </a:rPr>
              <a:t>Ações Anticorrupção, de Prevenção e de Combate a fraudes e Responsabilização Administrativa.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279979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295534" y="461850"/>
            <a:ext cx="9142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DIAGNÓSTICO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1538234-3A14-B4AB-12E3-83E0677EB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3" y="851417"/>
            <a:ext cx="18669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0">
            <a:extLst>
              <a:ext uri="{FF2B5EF4-FFF2-40B4-BE49-F238E27FC236}">
                <a16:creationId xmlns:a16="http://schemas.microsoft.com/office/drawing/2014/main" id="{80BF07CF-F7FB-DB9D-91C6-C84746E58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995" y="1028292"/>
            <a:ext cx="8569325" cy="216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u="sng" dirty="0">
                <a:latin typeface="Arial" panose="020B0604020202020204" pitchFamily="34" charset="0"/>
              </a:rPr>
              <a:t>Diagnóstico de Integridade – Assertivas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2000" u="sng" dirty="0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pt-BR" altLang="pt-BR" sz="2000" dirty="0">
                <a:latin typeface="Arial" panose="020B0604020202020204" pitchFamily="34" charset="0"/>
              </a:rPr>
              <a:t> 54 Assertivas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pt-BR" altLang="pt-BR" sz="2000" dirty="0">
                <a:latin typeface="Arial" panose="020B0604020202020204" pitchFamily="34" charset="0"/>
              </a:rPr>
              <a:t> Contemplando as 24 Assertivas do Formulário de Autoavaliação de Controle Interno do TCE/CE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pt-BR" altLang="pt-BR" sz="18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800" b="0" dirty="0">
                <a:latin typeface="Arial" panose="020B0604020202020204" pitchFamily="34" charset="0"/>
              </a:rPr>
              <a:t>Exemplo de Assertiva – Gestão de riscos/segregação de funções:</a:t>
            </a:r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75B6887C-0191-77D4-9998-C500927F2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359" y="3187817"/>
            <a:ext cx="8820150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047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295534" y="461850"/>
            <a:ext cx="91429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2D704F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RESULTADO DO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2D704F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DIAGNÓSTICO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1538234-3A14-B4AB-12E3-83E0677EB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3" y="851417"/>
            <a:ext cx="18669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A91AE84-45C1-0543-33F7-B49AE0EF3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205" y="1550678"/>
            <a:ext cx="7004377" cy="478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302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295534" y="461850"/>
            <a:ext cx="91429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ELABORAÇÃO DO</a:t>
            </a:r>
          </a:p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PLANO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F8B9FE1-C190-B95D-A209-8DFC4ADE5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02" y="783911"/>
            <a:ext cx="1617663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8">
            <a:extLst>
              <a:ext uri="{FF2B5EF4-FFF2-40B4-BE49-F238E27FC236}">
                <a16:creationId xmlns:a16="http://schemas.microsoft.com/office/drawing/2014/main" id="{6626EB4A-EA8D-7FB5-63CE-D6D3CCFDDA0D}"/>
              </a:ext>
            </a:extLst>
          </p:cNvPr>
          <p:cNvSpPr txBox="1">
            <a:spLocks/>
          </p:cNvSpPr>
          <p:nvPr/>
        </p:nvSpPr>
        <p:spPr bwMode="auto">
          <a:xfrm>
            <a:off x="2758552" y="1712710"/>
            <a:ext cx="7679915" cy="490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pt-BR" altLang="pt-BR" sz="2400" dirty="0">
                <a:latin typeface="Arial" panose="020B0604020202020204" pitchFamily="34" charset="0"/>
              </a:rPr>
              <a:t> </a:t>
            </a:r>
            <a:r>
              <a:rPr lang="pt-BR" altLang="pt-BR" sz="2400" b="0" dirty="0">
                <a:latin typeface="Arial" panose="020B0604020202020204" pitchFamily="34" charset="0"/>
              </a:rPr>
              <a:t>Construído pelo órgão/entidade a partir das fragilidades e oportunidades de melhoria detectadas no Diagnóstico de Integridade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 Definição de medidas saneadoras ou de mitigação das fragilidades detectadas (Prazo: até 30 dias)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 Cronograma de execução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 Responsáveis pela execução das ações preventivas e corretivas</a:t>
            </a:r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 Período de monitoramento</a:t>
            </a:r>
          </a:p>
        </p:txBody>
      </p:sp>
    </p:spTree>
    <p:extLst>
      <p:ext uri="{BB962C8B-B14F-4D97-AF65-F5344CB8AC3E}">
        <p14:creationId xmlns:p14="http://schemas.microsoft.com/office/powerpoint/2010/main" val="519516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295534" y="461850"/>
            <a:ext cx="9142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MONITORAMENTO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7" name="Imagem 3">
            <a:extLst>
              <a:ext uri="{FF2B5EF4-FFF2-40B4-BE49-F238E27FC236}">
                <a16:creationId xmlns:a16="http://schemas.microsoft.com/office/drawing/2014/main" id="{8A0F8B28-8CF3-26B2-3E99-A67F5E91D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27" y="1098550"/>
            <a:ext cx="1725613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388349D9-6B1C-EB29-27C1-FEE9EB7022F9}"/>
              </a:ext>
            </a:extLst>
          </p:cNvPr>
          <p:cNvSpPr txBox="1">
            <a:spLocks/>
          </p:cNvSpPr>
          <p:nvPr/>
        </p:nvSpPr>
        <p:spPr bwMode="auto">
          <a:xfrm>
            <a:off x="2507760" y="1205608"/>
            <a:ext cx="6985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pt-BR" altLang="pt-BR" sz="2400" b="0" dirty="0">
                <a:latin typeface="Arial" panose="020B0604020202020204" pitchFamily="34" charset="0"/>
              </a:rPr>
              <a:t>Avaliação permanente das ações e medidas propostas no Plano de Integridade – Comitê de integridade do órgão/entidade e CGE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pt-BR" altLang="zh-CN" sz="2400" b="0" dirty="0">
                <a:latin typeface="Arial" panose="020B0604020202020204" pitchFamily="34" charset="0"/>
              </a:rPr>
              <a:t>Avalia:</a:t>
            </a:r>
          </a:p>
          <a:p>
            <a:pPr lvl="1" eaLnBrk="1" hangingPunct="1">
              <a:lnSpc>
                <a:spcPct val="120000"/>
              </a:lnSpc>
              <a:buFontTx/>
              <a:buChar char="•"/>
            </a:pPr>
            <a:r>
              <a:rPr lang="pt-BR" altLang="zh-CN" sz="2400" b="0" dirty="0">
                <a:latin typeface="Arial" panose="020B0604020202020204" pitchFamily="34" charset="0"/>
              </a:rPr>
              <a:t>medidas de tratamento de riscos;</a:t>
            </a:r>
          </a:p>
          <a:p>
            <a:pPr lvl="1" eaLnBrk="1" hangingPunct="1">
              <a:lnSpc>
                <a:spcPct val="120000"/>
              </a:lnSpc>
              <a:buFontTx/>
              <a:buChar char="•"/>
            </a:pPr>
            <a:r>
              <a:rPr lang="pt-BR" altLang="zh-CN" sz="2400" b="0" dirty="0">
                <a:latin typeface="Arial" panose="020B0604020202020204" pitchFamily="34" charset="0"/>
              </a:rPr>
              <a:t>iniciativas de capacitação de gestores e colaboradores;</a:t>
            </a:r>
          </a:p>
          <a:p>
            <a:pPr lvl="1" eaLnBrk="1" hangingPunct="1">
              <a:lnSpc>
                <a:spcPct val="120000"/>
              </a:lnSpc>
              <a:buFontTx/>
              <a:buChar char="•"/>
            </a:pPr>
            <a:r>
              <a:rPr lang="pt-BR" altLang="zh-CN" sz="2400" b="0" dirty="0">
                <a:latin typeface="Arial" panose="020B0604020202020204" pitchFamily="34" charset="0"/>
              </a:rPr>
              <a:t>medidas de fortalecimento das instâncias de ética e integridade;</a:t>
            </a:r>
          </a:p>
          <a:p>
            <a:pPr lvl="1" eaLnBrk="1" hangingPunct="1">
              <a:lnSpc>
                <a:spcPct val="120000"/>
              </a:lnSpc>
              <a:buFontTx/>
              <a:buChar char="•"/>
            </a:pPr>
            <a:r>
              <a:rPr lang="pt-BR" altLang="zh-CN" sz="2400" b="0" dirty="0">
                <a:latin typeface="Arial" panose="020B0604020202020204" pitchFamily="34" charset="0"/>
              </a:rPr>
              <a:t>gestão de riscos (mapeamento, padronização e contínua melhoria dos processos);</a:t>
            </a:r>
          </a:p>
          <a:p>
            <a:pPr lvl="1" eaLnBrk="1" hangingPunct="1">
              <a:lnSpc>
                <a:spcPct val="120000"/>
              </a:lnSpc>
              <a:buFontTx/>
              <a:buChar char="•"/>
            </a:pPr>
            <a:r>
              <a:rPr lang="pt-BR" altLang="zh-CN" sz="2400" b="0" dirty="0">
                <a:latin typeface="Arial" panose="020B0604020202020204" pitchFamily="34" charset="0"/>
              </a:rPr>
              <a:t>meios de comunicação e reporte.</a:t>
            </a:r>
            <a:endParaRPr lang="pt-BR" altLang="pt-BR" sz="2400" b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511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295534" y="461850"/>
            <a:ext cx="9142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FLUXO DE IMPLEMENTAÇÃO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C754818E-5A3B-DAFB-B781-2E98DC9F6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88" y="1156812"/>
            <a:ext cx="7869944" cy="516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80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295534" y="461850"/>
            <a:ext cx="9142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SELO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pic>
        <p:nvPicPr>
          <p:cNvPr id="4" name="Imagem 2">
            <a:extLst>
              <a:ext uri="{FF2B5EF4-FFF2-40B4-BE49-F238E27FC236}">
                <a16:creationId xmlns:a16="http://schemas.microsoft.com/office/drawing/2014/main" id="{E424DE57-3D24-B1BD-D310-281B03076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02" y="1105312"/>
            <a:ext cx="1857376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A1E69F66-8201-C450-2BE3-A95739B478BA}"/>
              </a:ext>
            </a:extLst>
          </p:cNvPr>
          <p:cNvSpPr txBox="1">
            <a:spLocks/>
          </p:cNvSpPr>
          <p:nvPr/>
        </p:nvSpPr>
        <p:spPr bwMode="auto">
          <a:xfrm>
            <a:off x="2986961" y="1470290"/>
            <a:ext cx="6985000" cy="54864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pt-BR" altLang="pt-BR" sz="2000" dirty="0">
                <a:latin typeface="Arial" panose="020B0604020202020204" pitchFamily="34" charset="0"/>
              </a:rPr>
              <a:t>DECRETO Nº34.814, de 22 de junho de 2022.</a:t>
            </a:r>
          </a:p>
          <a:p>
            <a:pPr marL="0" indent="0"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pt-BR" altLang="pt-BR" sz="1600" b="0" dirty="0">
                <a:latin typeface="Arial" panose="020B0604020202020204" pitchFamily="34" charset="0"/>
              </a:rPr>
              <a:t>DISPÕE SOBRE O PROGRAMA DE INTEGRIDADE, </a:t>
            </a:r>
            <a:r>
              <a:rPr lang="pt-BR" altLang="pt-BR" sz="1600" dirty="0">
                <a:highlight>
                  <a:srgbClr val="FFFF00"/>
                </a:highlight>
                <a:latin typeface="Arial" panose="020B0604020202020204" pitchFamily="34" charset="0"/>
              </a:rPr>
              <a:t>INSTITUI O SELO DE INTEGRIDADE</a:t>
            </a:r>
            <a:r>
              <a:rPr lang="pt-BR" altLang="pt-BR" sz="1600" b="0" dirty="0">
                <a:latin typeface="Arial" panose="020B0604020202020204" pitchFamily="34" charset="0"/>
              </a:rPr>
              <a:t>, INSTITUI A REDE DO SISTEMA DE CONTROLE INTERNO DO PODER EXECUTIVO DO ESTADO DO CEARÁ E DÁ OUTRAS PROVIDÊNCIAS. (D.O.E. 24/06/2022, p.7)</a:t>
            </a:r>
            <a:endParaRPr lang="pt-BR" altLang="zh-CN" sz="2000" dirty="0">
              <a:latin typeface="Arial" panose="020B0604020202020204" pitchFamily="34" charset="0"/>
            </a:endParaRPr>
          </a:p>
          <a:p>
            <a:pPr lvl="1" eaLnBrk="1" hangingPunct="1">
              <a:lnSpc>
                <a:spcPct val="120000"/>
              </a:lnSpc>
              <a:buFontTx/>
              <a:buChar char="•"/>
              <a:defRPr/>
            </a:pPr>
            <a:r>
              <a:rPr lang="pt-BR" altLang="zh-CN" sz="2000" dirty="0">
                <a:latin typeface="Arial" panose="020B0604020202020204" pitchFamily="34" charset="0"/>
              </a:rPr>
              <a:t>concedido e avaliado conforme critérios estabelecidos em Portaria da CGE;</a:t>
            </a:r>
          </a:p>
          <a:p>
            <a:pPr lvl="1" eaLnBrk="1" hangingPunct="1">
              <a:lnSpc>
                <a:spcPct val="120000"/>
              </a:lnSpc>
              <a:buFontTx/>
              <a:buChar char="•"/>
              <a:defRPr/>
            </a:pPr>
            <a:r>
              <a:rPr lang="pt-BR" altLang="zh-CN" sz="2000" dirty="0">
                <a:latin typeface="Arial" panose="020B0604020202020204" pitchFamily="34" charset="0"/>
              </a:rPr>
              <a:t>objetiva reconhecer o esforço dos órgãos e entidades na implementação do Programa de Integridade;</a:t>
            </a:r>
          </a:p>
          <a:p>
            <a:pPr lvl="1" eaLnBrk="1" hangingPunct="1">
              <a:lnSpc>
                <a:spcPct val="120000"/>
              </a:lnSpc>
              <a:buFontTx/>
              <a:buChar char="•"/>
              <a:defRPr/>
            </a:pPr>
            <a:r>
              <a:rPr lang="pt-BR" altLang="zh-CN" sz="2000" dirty="0">
                <a:latin typeface="Arial" panose="020B0604020202020204" pitchFamily="34" charset="0"/>
              </a:rPr>
              <a:t>análise do período de janeiro a dezembro do exercício anterior ao da concessão do Selo de Integridade.</a:t>
            </a:r>
          </a:p>
        </p:txBody>
      </p:sp>
    </p:spTree>
    <p:extLst>
      <p:ext uri="{BB962C8B-B14F-4D97-AF65-F5344CB8AC3E}">
        <p14:creationId xmlns:p14="http://schemas.microsoft.com/office/powerpoint/2010/main" val="1825074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C8AFB01E-DACD-404D-8D97-44AE88C223A0}"/>
              </a:ext>
            </a:extLst>
          </p:cNvPr>
          <p:cNvSpPr/>
          <p:nvPr/>
        </p:nvSpPr>
        <p:spPr>
          <a:xfrm>
            <a:off x="1295534" y="461850"/>
            <a:ext cx="91429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EQUIPE RESPONSÁVEL PELA </a:t>
            </a:r>
          </a:p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IMPLEMENTAÇÃO DO </a:t>
            </a:r>
          </a:p>
          <a:p>
            <a:pPr algn="ctr"/>
            <a:r>
              <a:rPr lang="pt-BR" sz="28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PROGRAMA DE INTEGRIDADE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sp>
        <p:nvSpPr>
          <p:cNvPr id="3" name="Text Box 37">
            <a:extLst>
              <a:ext uri="{FF2B5EF4-FFF2-40B4-BE49-F238E27FC236}">
                <a16:creationId xmlns:a16="http://schemas.microsoft.com/office/drawing/2014/main" id="{0455B413-6E8B-56C8-0860-F0C0A175C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031" y="2101119"/>
            <a:ext cx="7343775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2400" b="1" dirty="0">
                <a:latin typeface="Arial" panose="020B0604020202020204" pitchFamily="34" charset="0"/>
              </a:rPr>
              <a:t>Coordenadoria de Controladoria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2400" b="1" dirty="0">
                <a:latin typeface="Arial" panose="020B0604020202020204" pitchFamily="34" charset="0"/>
              </a:rPr>
              <a:t>Célula de Harmonização e Orientação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2000" b="0" dirty="0">
                <a:latin typeface="Arial" panose="020B0604020202020204" pitchFamily="34" charset="0"/>
              </a:rPr>
              <a:t>Ítalo Brígido – Coordenador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2000" b="0" dirty="0" err="1">
                <a:latin typeface="Arial" panose="020B0604020202020204" pitchFamily="34" charset="0"/>
              </a:rPr>
              <a:t>Elayne</a:t>
            </a:r>
            <a:r>
              <a:rPr lang="pt-BR" altLang="pt-BR" sz="2000" b="0" dirty="0">
                <a:latin typeface="Arial" panose="020B0604020202020204" pitchFamily="34" charset="0"/>
              </a:rPr>
              <a:t> Cavalcante – Articuladora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2000" b="0" dirty="0">
                <a:latin typeface="Arial" panose="020B0604020202020204" pitchFamily="34" charset="0"/>
              </a:rPr>
              <a:t>Michelle Borges – Orientadora de Célula</a:t>
            </a:r>
          </a:p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pt-BR" altLang="pt-BR" sz="2000" b="0" dirty="0">
                <a:latin typeface="Arial" panose="020B0604020202020204" pitchFamily="34" charset="0"/>
              </a:rPr>
              <a:t>Emerson Carvalho – Auditor de Controle Interno</a:t>
            </a:r>
          </a:p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pt-BR" altLang="pt-BR" sz="2000" b="0" dirty="0">
                <a:latin typeface="Arial" panose="020B0604020202020204" pitchFamily="34" charset="0"/>
              </a:rPr>
              <a:t>Valéria Leitão – Auditora de Controle Interno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2000" b="0" dirty="0" err="1">
                <a:latin typeface="Arial" panose="020B0604020202020204" pitchFamily="34" charset="0"/>
              </a:rPr>
              <a:t>Wladis</a:t>
            </a:r>
            <a:r>
              <a:rPr lang="pt-BR" altLang="pt-BR" sz="2000" b="0" dirty="0">
                <a:latin typeface="Arial" panose="020B0604020202020204" pitchFamily="34" charset="0"/>
              </a:rPr>
              <a:t> Pinheiro – Auditora de Controle Interno</a:t>
            </a:r>
          </a:p>
        </p:txBody>
      </p:sp>
    </p:spTree>
    <p:extLst>
      <p:ext uri="{BB962C8B-B14F-4D97-AF65-F5344CB8AC3E}">
        <p14:creationId xmlns:p14="http://schemas.microsoft.com/office/powerpoint/2010/main" val="2102773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104327C-6B06-01F0-7644-42D34771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B6E412F4-5040-0989-BAAC-81D32810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  <p:sp>
        <p:nvSpPr>
          <p:cNvPr id="3" name="Text Box 37">
            <a:extLst>
              <a:ext uri="{FF2B5EF4-FFF2-40B4-BE49-F238E27FC236}">
                <a16:creationId xmlns:a16="http://schemas.microsoft.com/office/drawing/2014/main" id="{73852E83-2E81-8A07-5322-CA913F175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801" y="2838297"/>
            <a:ext cx="7343775" cy="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t-BR" altLang="pt-BR" sz="4300" dirty="0">
                <a:latin typeface="Arial" panose="020B0604020202020204" pitchFamily="34" charset="0"/>
              </a:rPr>
              <a:t>integridade@cge.ce.gov.br</a:t>
            </a:r>
          </a:p>
        </p:txBody>
      </p:sp>
    </p:spTree>
    <p:extLst>
      <p:ext uri="{BB962C8B-B14F-4D97-AF65-F5344CB8AC3E}">
        <p14:creationId xmlns:p14="http://schemas.microsoft.com/office/powerpoint/2010/main" val="4281761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3A64472-CB1B-B146-E6BA-B49D9B915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46" y="-35351"/>
            <a:ext cx="12317691" cy="6928701"/>
          </a:xfrm>
          <a:prstGeom prst="rect">
            <a:avLst/>
          </a:prstGeom>
        </p:spPr>
      </p:pic>
      <p:pic>
        <p:nvPicPr>
          <p:cNvPr id="7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CC85EE89-4C3A-578F-C8FE-D42EFB630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663" y="3221848"/>
            <a:ext cx="4437648" cy="209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14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745</Words>
  <Application>Microsoft Office PowerPoint</Application>
  <PresentationFormat>Widescreen</PresentationFormat>
  <Paragraphs>113</Paragraphs>
  <Slides>20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Kanit</vt:lpstr>
      <vt:lpstr>Segoe UI</vt:lpstr>
      <vt:lpstr>Soleto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Italo José Brígido Coelho</cp:lastModifiedBy>
  <cp:revision>54</cp:revision>
  <dcterms:created xsi:type="dcterms:W3CDTF">2021-04-20T01:02:02Z</dcterms:created>
  <dcterms:modified xsi:type="dcterms:W3CDTF">2023-11-22T14:41:57Z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2023-05-22T14:49:05Z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d994ddef-51c7-4851-9e6e-51209c4dc3e4</vt:lpwstr>
  </property>
  <property fmtid="{D5CDD505-2E9C-101B-9397-08002B2CF9AE}" pid="7" name="MSIP_Label_defa4170-0d19-0005-0004-bc88714345d2_ActionId">
    <vt:lpwstr>24167b3b-7707-4968-b242-afaa52820258</vt:lpwstr>
  </property>
  <property fmtid="{D5CDD505-2E9C-101B-9397-08002B2CF9AE}" pid="8" name="MSIP_Label_defa4170-0d19-0005-0004-bc88714345d2_ContentBits">
    <vt:lpwstr>0</vt:lpwstr>
  </property>
</Properties>
</file>