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328" r:id="rId5"/>
    <p:sldId id="368" r:id="rId6"/>
    <p:sldId id="334" r:id="rId7"/>
    <p:sldId id="376" r:id="rId8"/>
    <p:sldId id="366" r:id="rId9"/>
    <p:sldId id="367" r:id="rId10"/>
    <p:sldId id="377" r:id="rId11"/>
    <p:sldId id="262" r:id="rId12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56F9B"/>
    <a:srgbClr val="F4B924"/>
    <a:srgbClr val="64767A"/>
    <a:srgbClr val="687A7A"/>
    <a:srgbClr val="788C8C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3252" autoAdjust="0"/>
  </p:normalViewPr>
  <p:slideViewPr>
    <p:cSldViewPr>
      <p:cViewPr varScale="1">
        <p:scale>
          <a:sx n="106" d="100"/>
          <a:sy n="106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087E5-600E-4819-BFB5-6C32F1CDA9E1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A683C-240F-44BD-B7EF-7E97E3CEE4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36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28D258-C96B-D3C4-93C6-4B8DDB9A9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1B474-B406-4535-8538-90A25A9366E3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1FB6A2-6AC5-210E-536F-1747D50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19F519-F17B-6A71-915C-2B75698E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3E2EA-D51A-485E-9D90-02B56638D7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62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5CE3CC-7F99-6D64-C9A7-7B93CEB21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34215-DCA4-4DDE-84F2-F9C715C0EBDF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91C284-7335-79E1-1386-D5B9EE7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E782DB-9FD3-2B84-3AE2-279FA059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71032-4906-494A-8B69-A5E2456DB6F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900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425ADA-7756-1741-6FB4-3842D124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90EA0-0A6E-411C-94CD-0B4CE55F0C5F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8321C6-FCD9-EDE8-D86B-E5F73B2D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557429-B3A2-8BA7-9BA1-76238515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E1945-433C-4970-A177-B5A35C07E89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5524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3F6A6BB-486C-3249-95C3-F7EA2EB0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7DE92-49C3-4DA8-8F6E-1A87E82F8828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974F6C6-6C3F-76E9-D9DD-7E8B0031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A528C0A-FF19-4DF6-37B3-2A488B00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AFB62-D77B-4248-8104-DF81D0EFA2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830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D2E0F193-678C-4E9E-9FAA-D9526C95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4C4CE-9333-4FEE-93CF-F8F753619835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48E87DC2-9AF1-0410-1365-D5E4138D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59DF034C-6097-FA87-31DD-32E0FD3E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EED7B-81BE-44FE-AA2D-DD2231B4E8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3905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898B9E32-2F37-1C37-243B-9AEE5FAB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AE240-2473-4215-83E4-77B5E62CE32F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F8086DDD-13F8-A1CE-1A1A-075D2302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80493BB7-FEC2-ACAA-CC49-428CB5BC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C997D-8599-4160-9CE0-6EA1F4E3A6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6701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D032FB5C-AD5B-DCC7-91F6-FB2ABAAC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F8440-CB9B-4D27-BBBA-D0DB2CA68041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9C3FB10D-CDF7-3DDF-4FFC-553C707C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CBD55188-F823-CC8B-085D-23698373F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C0CDB-CB06-4AAA-989B-6F5D280B1BC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38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2993F9AF-9927-E4FF-D33E-1D754D256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74CCA-8116-42D7-8899-8C7B2CC60BEF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8C5712BC-2ED6-5719-B0D3-5570A3D1C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11C3BCAD-12C4-E90D-8EC1-267AB76EE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2E58D-A4C2-4850-861A-6A2FC1996D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369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D78286D-B769-9511-E451-3E5A5117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5C25B-EE58-43B4-87A6-AA19E1C810A2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3948ADC9-6BD5-D1E9-9BAF-53E5C1F3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D6D79EE2-5E70-BF68-3105-2CD2CAD1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884D6-2D4C-4A88-A6FD-15AD4D12C2A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8534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C47D5-1E7C-A566-EC72-FCEEAB25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AD0C-BF6B-4B5A-B870-277463070725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313D14-02DC-55E7-8F19-78B64DD7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2DAE4A-ADC7-D084-9467-ABFA4F33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2465F-C181-4F15-8DEB-AE814D587A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1828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7713D9-8593-41D4-0AD4-1270131CE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227B8-0FD1-4758-B07F-52FB1D9D22A5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E28332-06B7-707C-879A-AAFEC3AF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677D68-AC8C-0C9B-DDE3-FAF32E7D3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06A8A-7D5F-4FA2-8490-977FC5D10CE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7654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06491340-957F-75D6-F105-19C6A5C58BA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DACF1A98-B4B8-F176-1FA7-59EB72D794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BF3F6F-BB00-FAC5-D1CD-F249ACAF04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DB1DD1-3FCB-4122-AE3B-2A8642D2E07E}" type="datetimeFigureOut">
              <a:rPr lang="pt-BR"/>
              <a:pPr>
                <a:defRPr/>
              </a:pPr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3E24DC-9544-688C-BFAC-6004603BB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76A10A-D39C-381E-9906-6AA355C6B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B60D1EE-32FB-430F-8BFF-732C9E05EA2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1">
            <a:extLst>
              <a:ext uri="{FF2B5EF4-FFF2-40B4-BE49-F238E27FC236}">
                <a16:creationId xmlns:a16="http://schemas.microsoft.com/office/drawing/2014/main" id="{3EEA62FB-DEC3-0125-7221-D312C346B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0"/>
            <a:ext cx="9183688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1" descr="Controladoria e Ouvidoria Geral do Estado H">
            <a:extLst>
              <a:ext uri="{FF2B5EF4-FFF2-40B4-BE49-F238E27FC236}">
                <a16:creationId xmlns:a16="http://schemas.microsoft.com/office/drawing/2014/main" id="{758F6B07-C876-7D01-59A0-F8ED975EE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89138"/>
            <a:ext cx="4094163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CaixaDeTexto 2">
            <a:extLst>
              <a:ext uri="{FF2B5EF4-FFF2-40B4-BE49-F238E27FC236}">
                <a16:creationId xmlns:a16="http://schemas.microsoft.com/office/drawing/2014/main" id="{ADE7E81A-AE64-243E-67D0-378FE9BFA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368" y="1014028"/>
            <a:ext cx="326593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chemeClr val="bg1"/>
                </a:solidFill>
                <a:latin typeface="Kanit"/>
                <a:ea typeface="Kanit"/>
                <a:cs typeface="Kanit"/>
              </a:rPr>
              <a:t>4º Encontro de Integração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chemeClr val="bg1"/>
                </a:solidFill>
                <a:latin typeface="Kanit"/>
                <a:ea typeface="Kanit"/>
                <a:cs typeface="Kanit"/>
              </a:rPr>
              <a:t>Sistema de Controle Interno</a:t>
            </a:r>
            <a:endParaRPr lang="pt-BR" altLang="pt-BR" dirty="0">
              <a:solidFill>
                <a:schemeClr val="bg1"/>
              </a:solidFill>
              <a:latin typeface="Kanit"/>
              <a:ea typeface="Kanit"/>
              <a:cs typeface="Kanit"/>
            </a:endParaRPr>
          </a:p>
        </p:txBody>
      </p:sp>
      <p:sp>
        <p:nvSpPr>
          <p:cNvPr id="2053" name="CaixaDeTexto 3">
            <a:extLst>
              <a:ext uri="{FF2B5EF4-FFF2-40B4-BE49-F238E27FC236}">
                <a16:creationId xmlns:a16="http://schemas.microsoft.com/office/drawing/2014/main" id="{0BB405F2-E7F5-C43A-7BEA-9ACFA64AD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366" y="5805264"/>
            <a:ext cx="294109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500" dirty="0" err="1">
                <a:solidFill>
                  <a:schemeClr val="bg1"/>
                </a:solidFill>
                <a:latin typeface="Kanit"/>
                <a:ea typeface="Kanit"/>
                <a:cs typeface="Kanit"/>
              </a:rPr>
              <a:t>Nov</a:t>
            </a:r>
            <a:r>
              <a:rPr lang="pt-BR" altLang="pt-BR" sz="2500" dirty="0">
                <a:solidFill>
                  <a:schemeClr val="bg1"/>
                </a:solidFill>
                <a:latin typeface="Kanit"/>
                <a:ea typeface="Kanit"/>
                <a:cs typeface="Kanit"/>
              </a:rPr>
              <a:t>/2023</a:t>
            </a:r>
          </a:p>
        </p:txBody>
      </p:sp>
      <p:sp>
        <p:nvSpPr>
          <p:cNvPr id="2" name="CaixaDeTexto 2">
            <a:extLst>
              <a:ext uri="{FF2B5EF4-FFF2-40B4-BE49-F238E27FC236}">
                <a16:creationId xmlns:a16="http://schemas.microsoft.com/office/drawing/2014/main" id="{5875168B-959D-E8B7-48DB-5196898F8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366" y="3717032"/>
            <a:ext cx="326593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nit"/>
                <a:ea typeface="Kanit"/>
                <a:cs typeface="Kanit"/>
              </a:rPr>
              <a:t>Módulo Controle Interno Setorial – Sistema AVIA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A355F25B-1175-6E6A-9AD3-DF5D7A889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583" y="160003"/>
            <a:ext cx="770946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1800" dirty="0">
                <a:solidFill>
                  <a:schemeClr val="tx1"/>
                </a:solidFill>
              </a:rPr>
              <a:t>Importância do Monitoramento de Recomendações e Determinações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C304693-E354-8B4A-DB5B-3DF036346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3" y="5862638"/>
            <a:ext cx="82089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1100" dirty="0">
                <a:solidFill>
                  <a:schemeClr val="tx1"/>
                </a:solidFill>
              </a:rPr>
              <a:t>Fonte: Julgados do TCE em Contas de Gestão no 1º semestre de 2021 em que houve discussão sobre multa durante no Acórdão.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3938E25-5D65-68EB-CB4A-54770F9E9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43" y="859994"/>
            <a:ext cx="7421664" cy="482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88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B5C931A-7EFA-0860-9840-C6AFFE140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271003"/>
            <a:ext cx="7434571" cy="31544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8AD20BE-814B-69D1-5348-1750C9497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05" y="2635099"/>
            <a:ext cx="8190147" cy="63723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739D184-EC50-C18B-8DF0-47E52C538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292" y="690529"/>
            <a:ext cx="4821535" cy="1921823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AF582782-9543-6A03-BD03-C93E48D07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583" y="160003"/>
            <a:ext cx="770946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1800" dirty="0">
                <a:solidFill>
                  <a:schemeClr val="tx1"/>
                </a:solidFill>
              </a:rPr>
              <a:t>Importância do Monitoramento de Recomendações e Determinações</a:t>
            </a:r>
          </a:p>
        </p:txBody>
      </p:sp>
    </p:spTree>
    <p:extLst>
      <p:ext uri="{BB962C8B-B14F-4D97-AF65-F5344CB8AC3E}">
        <p14:creationId xmlns:p14="http://schemas.microsoft.com/office/powerpoint/2010/main" val="1767371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0A459F4-4865-4B62-8BE0-C4DF88F85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88" y="4408402"/>
            <a:ext cx="5000625" cy="6000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57ED6D1-E158-6A31-893C-BBF79D7B6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79" y="5322661"/>
            <a:ext cx="8369224" cy="68049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43E8F1E-4760-853F-7921-C4D8E99F3C12}"/>
              </a:ext>
            </a:extLst>
          </p:cNvPr>
          <p:cNvSpPr txBox="1"/>
          <p:nvPr/>
        </p:nvSpPr>
        <p:spPr>
          <a:xfrm>
            <a:off x="408194" y="2935969"/>
            <a:ext cx="80120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u="none" strike="noStrike" baseline="0" dirty="0">
                <a:latin typeface="Times New Roman" panose="02020603050405020304" pitchFamily="18" charset="0"/>
              </a:rPr>
              <a:t>Por outro lado, não foram encaminhados os documentos que fossem capaz de comprovar o acompanhamento das determinações/recomendações do controle interno e externo.</a:t>
            </a:r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77E7B45-00DD-CB9E-B2F8-373563ADE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4537" y="1056630"/>
            <a:ext cx="5114925" cy="172402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8996809-660C-A3C8-6C17-765099D26F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144" y="3692039"/>
            <a:ext cx="2103140" cy="1561177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1937C638-3603-B515-12A1-C0FB509B1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583" y="160003"/>
            <a:ext cx="770946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1800" dirty="0">
                <a:solidFill>
                  <a:schemeClr val="tx1"/>
                </a:solidFill>
              </a:rPr>
              <a:t>Importância do Monitoramento de Recomendações e Determinações</a:t>
            </a:r>
          </a:p>
        </p:txBody>
      </p:sp>
    </p:spTree>
    <p:extLst>
      <p:ext uri="{BB962C8B-B14F-4D97-AF65-F5344CB8AC3E}">
        <p14:creationId xmlns:p14="http://schemas.microsoft.com/office/powerpoint/2010/main" val="387422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A355F25B-1175-6E6A-9AD3-DF5D7A889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784" y="155928"/>
            <a:ext cx="5536109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Módulo Controle Interno Setorial – CIS AVIA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62DE06B-B3A2-52FA-D3EA-46A19B209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347" y="990019"/>
            <a:ext cx="4016188" cy="174518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23AA80B-88CB-7AFA-D294-F72A8A58A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28" y="3133255"/>
            <a:ext cx="4479210" cy="65055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EA9877C-741E-872B-27F0-C05E363E9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66" y="4181862"/>
            <a:ext cx="7310149" cy="105688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FA24E79-894B-E858-7570-12F62F5D6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048894">
            <a:off x="44992" y="2278001"/>
            <a:ext cx="3067050" cy="9144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BE77FF8-D576-FB8F-2368-F02936997B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95587">
            <a:off x="6473165" y="2740854"/>
            <a:ext cx="2646987" cy="54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49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529F97C-6830-37E8-AC52-091F3BA2A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365" y="1075934"/>
            <a:ext cx="8248650" cy="18669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189B9ED-D6C2-B43B-5A60-3C7DF2546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7" y="3054168"/>
            <a:ext cx="8696325" cy="88058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B689DD2-A866-B954-8E65-F8181BA0A5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6873" y="4519880"/>
            <a:ext cx="4152900" cy="857250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3DB1680B-5D07-A9E9-BA8A-CC20C1B8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784" y="155928"/>
            <a:ext cx="5536109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Módulo Controle Interno Setorial – CIS AVIA</a:t>
            </a:r>
          </a:p>
        </p:txBody>
      </p:sp>
    </p:spTree>
    <p:extLst>
      <p:ext uri="{BB962C8B-B14F-4D97-AF65-F5344CB8AC3E}">
        <p14:creationId xmlns:p14="http://schemas.microsoft.com/office/powerpoint/2010/main" val="24919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B689DD2-A866-B954-8E65-F8181BA0A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908720"/>
            <a:ext cx="4152900" cy="857250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3DB1680B-5D07-A9E9-BA8A-CC20C1B8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784" y="155928"/>
            <a:ext cx="5536109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Módulo Controle Interno Setorial – CIS AVIA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904C1535-DFBC-AE70-E072-ECF83C6D2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714" y="1982537"/>
            <a:ext cx="8436124" cy="3390677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/>
                </a:solidFill>
              </a:rPr>
              <a:t>Acesso: para todos os órgãos/entidades e Estatais. Cada um acessa o que é da sua alçada;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/>
                </a:solidFill>
              </a:rPr>
              <a:t>De uso interno do órgão ou entidade, CGE não valida nem monitora;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/>
                </a:solidFill>
              </a:rPr>
              <a:t>Não se submete às regras de prazo do sistema para elaboração de plano de ação e validação deste, bem como o seu monitoramento;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/>
                </a:solidFill>
              </a:rPr>
              <a:t>Os prazos são das ações propostas no plano de ação, para monitoramento do órgão/entidade ou Estatal;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pt-BR" sz="1800" dirty="0">
                <a:solidFill>
                  <a:schemeClr val="tx1"/>
                </a:solidFill>
              </a:rPr>
              <a:t>O que cadastrar: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1500" dirty="0">
                <a:solidFill>
                  <a:schemeClr val="tx1"/>
                </a:solidFill>
              </a:rPr>
              <a:t>Demandas oriundas de órgãos </a:t>
            </a:r>
            <a:r>
              <a:rPr lang="pt-BR" sz="1500">
                <a:solidFill>
                  <a:schemeClr val="tx1"/>
                </a:solidFill>
              </a:rPr>
              <a:t>de controle;</a:t>
            </a:r>
            <a:endParaRPr lang="pt-BR" sz="1500" dirty="0">
              <a:solidFill>
                <a:schemeClr val="tx1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1500" dirty="0">
                <a:solidFill>
                  <a:schemeClr val="tx1"/>
                </a:solidFill>
              </a:rPr>
              <a:t>Demandas oriundas do Controle Interno Setorial;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1500" dirty="0">
                <a:solidFill>
                  <a:schemeClr val="tx1"/>
                </a:solidFill>
              </a:rPr>
              <a:t>Demandas oriundas de outras áreas (Qualidade, Gestão de Risco, etc.)</a:t>
            </a:r>
          </a:p>
        </p:txBody>
      </p:sp>
    </p:spTree>
    <p:extLst>
      <p:ext uri="{BB962C8B-B14F-4D97-AF65-F5344CB8AC3E}">
        <p14:creationId xmlns:p14="http://schemas.microsoft.com/office/powerpoint/2010/main" val="412347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1">
            <a:extLst>
              <a:ext uri="{FF2B5EF4-FFF2-40B4-BE49-F238E27FC236}">
                <a16:creationId xmlns:a16="http://schemas.microsoft.com/office/drawing/2014/main" id="{2A923F97-4940-8F27-F230-4D96A16F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207501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Controladoria e Ouvidoria Geral do Estado H">
            <a:extLst>
              <a:ext uri="{FF2B5EF4-FFF2-40B4-BE49-F238E27FC236}">
                <a16:creationId xmlns:a16="http://schemas.microsoft.com/office/drawing/2014/main" id="{49C13824-E18E-0066-1F4D-6EFF6BE92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933825"/>
            <a:ext cx="4398962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8160e33-5497-4f3b-9e92-92dffb8a7f5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CDEBE7311E7F4F899B73FA3219FCCD" ma:contentTypeVersion="6" ma:contentTypeDescription="Create a new document." ma:contentTypeScope="" ma:versionID="d310bf1acfa9b1daf6a9d1645d227e19">
  <xsd:schema xmlns:xsd="http://www.w3.org/2001/XMLSchema" xmlns:xs="http://www.w3.org/2001/XMLSchema" xmlns:p="http://schemas.microsoft.com/office/2006/metadata/properties" xmlns:ns3="8d0f5291-fc6b-4c08-bc3f-01105541eda2" xmlns:ns4="f8160e33-5497-4f3b-9e92-92dffb8a7f51" targetNamespace="http://schemas.microsoft.com/office/2006/metadata/properties" ma:root="true" ma:fieldsID="848b50714b61e201944fb63b1306d7cc" ns3:_="" ns4:_="">
    <xsd:import namespace="8d0f5291-fc6b-4c08-bc3f-01105541eda2"/>
    <xsd:import namespace="f8160e33-5497-4f3b-9e92-92dffb8a7f5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0f5291-fc6b-4c08-bc3f-01105541eda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160e33-5497-4f3b-9e92-92dffb8a7f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433F5D-A285-4C12-A68B-42E3278E28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BC9854-DA96-4D6D-A4BA-79EFD39165F2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f8160e33-5497-4f3b-9e92-92dffb8a7f51"/>
    <ds:schemaRef ds:uri="http://purl.org/dc/dcmitype/"/>
    <ds:schemaRef ds:uri="8d0f5291-fc6b-4c08-bc3f-01105541eda2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05FBC38-B6EF-49FA-8BDD-AB79AEA068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0f5291-fc6b-4c08-bc3f-01105541eda2"/>
    <ds:schemaRef ds:uri="f8160e33-5497-4f3b-9e92-92dffb8a7f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4572</TotalTime>
  <Words>222</Words>
  <Application>Microsoft Office PowerPoint</Application>
  <PresentationFormat>Apresentação na tela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Kanit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maria.josiene</dc:creator>
  <cp:lastModifiedBy>Italo José Brígido Coelho</cp:lastModifiedBy>
  <cp:revision>606</cp:revision>
  <dcterms:created xsi:type="dcterms:W3CDTF">2016-05-05T18:29:00Z</dcterms:created>
  <dcterms:modified xsi:type="dcterms:W3CDTF">2023-11-22T14:18:00Z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0x01010032CDEBE7311E7F4F899B73FA3219FCCD</vt:lpwstr>
  </property>
</Properties>
</file>