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70" r:id="rId6"/>
    <p:sldId id="271" r:id="rId7"/>
    <p:sldId id="276" r:id="rId8"/>
    <p:sldId id="285" r:id="rId9"/>
    <p:sldId id="277" r:id="rId10"/>
    <p:sldId id="283" r:id="rId11"/>
    <p:sldId id="273" r:id="rId12"/>
    <p:sldId id="284" r:id="rId13"/>
    <p:sldId id="266" r:id="rId14"/>
  </p:sldIdLst>
  <p:sldSz cx="9144000" cy="6858000" type="screen4x3"/>
  <p:notesSz cx="7104063" cy="102346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E1D"/>
    <a:srgbClr val="E43E25"/>
    <a:srgbClr val="57BDBD"/>
    <a:srgbClr val="E85724"/>
    <a:srgbClr val="25A84A"/>
    <a:srgbClr val="4AB699"/>
    <a:srgbClr val="59BFC6"/>
    <a:srgbClr val="E95924"/>
    <a:srgbClr val="54BCB2"/>
    <a:srgbClr val="F7B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7D961-E40F-4441-92E2-EB981450340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2FF36C6-0ED9-482D-9DA8-E61341A0D7B3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serão  acatados termos genéricos ou isolados</a:t>
          </a:r>
        </a:p>
      </dgm:t>
    </dgm:pt>
    <dgm:pt modelId="{ADDCBDA2-3097-48E4-ACA5-BDFB11570797}" type="parTrans" cxnId="{A8576230-9505-4F56-9260-1DC80D14745B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40A62-EAD8-4A94-841D-0899465DDC05}" type="sibTrans" cxnId="{A8576230-9505-4F56-9260-1DC80D14745B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FFD769-8E27-4C83-8F96-78AEF3AA9316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usar literalmente nomes de unidades</a:t>
          </a:r>
        </a:p>
      </dgm:t>
    </dgm:pt>
    <dgm:pt modelId="{FE540AD6-FBD5-4B30-9286-EACF53878403}" type="parTrans" cxnId="{50388139-958F-441B-8D73-18FE78AEAA28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6DC33C-1DB3-4EA2-9F5E-13628991EAE1}" type="sibTrans" cxnId="{50388139-958F-441B-8D73-18FE78AEAA28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24B01F-4DF3-4AF5-BBA4-3C71E373BC45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Verificar a existência de assuntos semelhantes</a:t>
          </a:r>
        </a:p>
      </dgm:t>
    </dgm:pt>
    <dgm:pt modelId="{6F63F9F9-4275-4849-BA6D-8A43B9D846CD}" type="parTrans" cxnId="{5D9FC496-43F5-4D2F-A16C-6C48C9362A10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EE51E1-9278-494A-954B-EC58CE032C94}" type="sibTrans" cxnId="{5D9FC496-43F5-4D2F-A16C-6C48C9362A10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0303A8-1383-4CDC-932F-3EAAF13B690F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Tipo de manifestação não é assunto</a:t>
          </a:r>
        </a:p>
      </dgm:t>
    </dgm:pt>
    <dgm:pt modelId="{3527137C-D7FB-4D9E-96A2-F49FA8D3AF35}" type="parTrans" cxnId="{CF1A5E32-95BB-47C3-B05D-D57D83795BF7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1F8DFA-CAB8-4F20-904A-497FA9BB9C1B}" type="sibTrans" cxnId="{CF1A5E32-95BB-47C3-B05D-D57D83795BF7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51DB6A-D0C2-4219-8100-BEAC9111986E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Detalhar o assunto principal com </a:t>
          </a:r>
          <a:r>
            <a:rPr lang="pt-B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subassuntos</a:t>
          </a:r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quando necessário</a:t>
          </a:r>
        </a:p>
      </dgm:t>
    </dgm:pt>
    <dgm:pt modelId="{C4BBA0BD-C210-4A55-A5DB-80FCFA0B3285}" type="parTrans" cxnId="{FED4564F-84D3-4270-AC45-3673FB037659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67EDD7-D521-4869-BEE2-57AC4905BDC8}" type="sibTrans" cxnId="{FED4564F-84D3-4270-AC45-3673FB037659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8C6E92-A30F-4E95-8A4C-6CE9A8A5CE11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Conexão do assunto com as competências</a:t>
          </a:r>
        </a:p>
      </dgm:t>
    </dgm:pt>
    <dgm:pt modelId="{06207E3C-EDFD-4638-BEAF-A315A23FF23C}" type="parTrans" cxnId="{6D2BCADD-2670-4996-B5EC-8290D82C0D30}">
      <dgm:prSet/>
      <dgm:spPr/>
      <dgm:t>
        <a:bodyPr/>
        <a:lstStyle/>
        <a:p>
          <a:endParaRPr lang="pt-BR"/>
        </a:p>
      </dgm:t>
    </dgm:pt>
    <dgm:pt modelId="{07674FB5-8FB6-4EE8-A712-592860CAE805}" type="sibTrans" cxnId="{6D2BCADD-2670-4996-B5EC-8290D82C0D30}">
      <dgm:prSet/>
      <dgm:spPr/>
      <dgm:t>
        <a:bodyPr/>
        <a:lstStyle/>
        <a:p>
          <a:endParaRPr lang="pt-BR"/>
        </a:p>
      </dgm:t>
    </dgm:pt>
    <dgm:pt modelId="{BECCC8FE-C338-4369-B3BF-427B28A1CBE6}" type="pres">
      <dgm:prSet presAssocID="{9307D961-E40F-4441-92E2-EB981450340D}" presName="diagram" presStyleCnt="0">
        <dgm:presLayoutVars>
          <dgm:dir/>
          <dgm:resizeHandles val="exact"/>
        </dgm:presLayoutVars>
      </dgm:prSet>
      <dgm:spPr/>
    </dgm:pt>
    <dgm:pt modelId="{4A2B1BD4-9111-4EFE-87AF-2509E650FE9E}" type="pres">
      <dgm:prSet presAssocID="{02FF36C6-0ED9-482D-9DA8-E61341A0D7B3}" presName="node" presStyleLbl="node1" presStyleIdx="0" presStyleCnt="6">
        <dgm:presLayoutVars>
          <dgm:bulletEnabled val="1"/>
        </dgm:presLayoutVars>
      </dgm:prSet>
      <dgm:spPr/>
    </dgm:pt>
    <dgm:pt modelId="{1868884B-DD03-4664-8BD8-A7DCA58A38F6}" type="pres">
      <dgm:prSet presAssocID="{D2240A62-EAD8-4A94-841D-0899465DDC05}" presName="sibTrans" presStyleCnt="0"/>
      <dgm:spPr/>
    </dgm:pt>
    <dgm:pt modelId="{87AB3076-6296-4E55-991F-A1F31E544D06}" type="pres">
      <dgm:prSet presAssocID="{2CFFD769-8E27-4C83-8F96-78AEF3AA9316}" presName="node" presStyleLbl="node1" presStyleIdx="1" presStyleCnt="6">
        <dgm:presLayoutVars>
          <dgm:bulletEnabled val="1"/>
        </dgm:presLayoutVars>
      </dgm:prSet>
      <dgm:spPr/>
    </dgm:pt>
    <dgm:pt modelId="{5B48B0A7-A468-425B-B091-0FE8EBDB72A1}" type="pres">
      <dgm:prSet presAssocID="{A66DC33C-1DB3-4EA2-9F5E-13628991EAE1}" presName="sibTrans" presStyleCnt="0"/>
      <dgm:spPr/>
    </dgm:pt>
    <dgm:pt modelId="{0DF4B4B6-FE17-496F-9E87-60E03BF7B83A}" type="pres">
      <dgm:prSet presAssocID="{1824B01F-4DF3-4AF5-BBA4-3C71E373BC45}" presName="node" presStyleLbl="node1" presStyleIdx="2" presStyleCnt="6">
        <dgm:presLayoutVars>
          <dgm:bulletEnabled val="1"/>
        </dgm:presLayoutVars>
      </dgm:prSet>
      <dgm:spPr/>
    </dgm:pt>
    <dgm:pt modelId="{CC917532-3D82-4B97-A96A-ED98E73E1103}" type="pres">
      <dgm:prSet presAssocID="{DDEE51E1-9278-494A-954B-EC58CE032C94}" presName="sibTrans" presStyleCnt="0"/>
      <dgm:spPr/>
    </dgm:pt>
    <dgm:pt modelId="{D0BDFAFF-9F62-4118-A11A-2302F6039E8B}" type="pres">
      <dgm:prSet presAssocID="{CF0303A8-1383-4CDC-932F-3EAAF13B690F}" presName="node" presStyleLbl="node1" presStyleIdx="3" presStyleCnt="6">
        <dgm:presLayoutVars>
          <dgm:bulletEnabled val="1"/>
        </dgm:presLayoutVars>
      </dgm:prSet>
      <dgm:spPr/>
    </dgm:pt>
    <dgm:pt modelId="{C1B5BB1F-249C-4207-A078-EFFAA902E549}" type="pres">
      <dgm:prSet presAssocID="{A71F8DFA-CAB8-4F20-904A-497FA9BB9C1B}" presName="sibTrans" presStyleCnt="0"/>
      <dgm:spPr/>
    </dgm:pt>
    <dgm:pt modelId="{6DC912C6-620B-45FC-9788-52A4E1302284}" type="pres">
      <dgm:prSet presAssocID="{8E8C6E92-A30F-4E95-8A4C-6CE9A8A5CE11}" presName="node" presStyleLbl="node1" presStyleIdx="4" presStyleCnt="6">
        <dgm:presLayoutVars>
          <dgm:bulletEnabled val="1"/>
        </dgm:presLayoutVars>
      </dgm:prSet>
      <dgm:spPr/>
    </dgm:pt>
    <dgm:pt modelId="{12076713-55E4-40DA-98CE-3D2F1CD9DFB2}" type="pres">
      <dgm:prSet presAssocID="{07674FB5-8FB6-4EE8-A712-592860CAE805}" presName="sibTrans" presStyleCnt="0"/>
      <dgm:spPr/>
    </dgm:pt>
    <dgm:pt modelId="{1B678D29-35CD-4DD4-96E9-DEC1474EC0FC}" type="pres">
      <dgm:prSet presAssocID="{F451DB6A-D0C2-4219-8100-BEAC9111986E}" presName="node" presStyleLbl="node1" presStyleIdx="5" presStyleCnt="6">
        <dgm:presLayoutVars>
          <dgm:bulletEnabled val="1"/>
        </dgm:presLayoutVars>
      </dgm:prSet>
      <dgm:spPr/>
    </dgm:pt>
  </dgm:ptLst>
  <dgm:cxnLst>
    <dgm:cxn modelId="{D821E409-E652-40AB-B351-257009670FA5}" type="presOf" srcId="{8E8C6E92-A30F-4E95-8A4C-6CE9A8A5CE11}" destId="{6DC912C6-620B-45FC-9788-52A4E1302284}" srcOrd="0" destOrd="0" presId="urn:microsoft.com/office/officeart/2005/8/layout/default"/>
    <dgm:cxn modelId="{28C8150E-810A-45E0-A5E8-1A21942C8840}" type="presOf" srcId="{2CFFD769-8E27-4C83-8F96-78AEF3AA9316}" destId="{87AB3076-6296-4E55-991F-A1F31E544D06}" srcOrd="0" destOrd="0" presId="urn:microsoft.com/office/officeart/2005/8/layout/default"/>
    <dgm:cxn modelId="{20A7E726-8473-44E1-B7B2-254DA1AD723C}" type="presOf" srcId="{1824B01F-4DF3-4AF5-BBA4-3C71E373BC45}" destId="{0DF4B4B6-FE17-496F-9E87-60E03BF7B83A}" srcOrd="0" destOrd="0" presId="urn:microsoft.com/office/officeart/2005/8/layout/default"/>
    <dgm:cxn modelId="{182EC82F-5970-4B1B-85EB-ACDBE7FF4BDC}" type="presOf" srcId="{02FF36C6-0ED9-482D-9DA8-E61341A0D7B3}" destId="{4A2B1BD4-9111-4EFE-87AF-2509E650FE9E}" srcOrd="0" destOrd="0" presId="urn:microsoft.com/office/officeart/2005/8/layout/default"/>
    <dgm:cxn modelId="{A8576230-9505-4F56-9260-1DC80D14745B}" srcId="{9307D961-E40F-4441-92E2-EB981450340D}" destId="{02FF36C6-0ED9-482D-9DA8-E61341A0D7B3}" srcOrd="0" destOrd="0" parTransId="{ADDCBDA2-3097-48E4-ACA5-BDFB11570797}" sibTransId="{D2240A62-EAD8-4A94-841D-0899465DDC05}"/>
    <dgm:cxn modelId="{CF1A5E32-95BB-47C3-B05D-D57D83795BF7}" srcId="{9307D961-E40F-4441-92E2-EB981450340D}" destId="{CF0303A8-1383-4CDC-932F-3EAAF13B690F}" srcOrd="3" destOrd="0" parTransId="{3527137C-D7FB-4D9E-96A2-F49FA8D3AF35}" sibTransId="{A71F8DFA-CAB8-4F20-904A-497FA9BB9C1B}"/>
    <dgm:cxn modelId="{50388139-958F-441B-8D73-18FE78AEAA28}" srcId="{9307D961-E40F-4441-92E2-EB981450340D}" destId="{2CFFD769-8E27-4C83-8F96-78AEF3AA9316}" srcOrd="1" destOrd="0" parTransId="{FE540AD6-FBD5-4B30-9286-EACF53878403}" sibTransId="{A66DC33C-1DB3-4EA2-9F5E-13628991EAE1}"/>
    <dgm:cxn modelId="{FED4564F-84D3-4270-AC45-3673FB037659}" srcId="{9307D961-E40F-4441-92E2-EB981450340D}" destId="{F451DB6A-D0C2-4219-8100-BEAC9111986E}" srcOrd="5" destOrd="0" parTransId="{C4BBA0BD-C210-4A55-A5DB-80FCFA0B3285}" sibTransId="{1667EDD7-D521-4869-BEE2-57AC4905BDC8}"/>
    <dgm:cxn modelId="{5D9FC496-43F5-4D2F-A16C-6C48C9362A10}" srcId="{9307D961-E40F-4441-92E2-EB981450340D}" destId="{1824B01F-4DF3-4AF5-BBA4-3C71E373BC45}" srcOrd="2" destOrd="0" parTransId="{6F63F9F9-4275-4849-BA6D-8A43B9D846CD}" sibTransId="{DDEE51E1-9278-494A-954B-EC58CE032C94}"/>
    <dgm:cxn modelId="{44478599-EA84-4D2E-BD4B-754216237745}" type="presOf" srcId="{CF0303A8-1383-4CDC-932F-3EAAF13B690F}" destId="{D0BDFAFF-9F62-4118-A11A-2302F6039E8B}" srcOrd="0" destOrd="0" presId="urn:microsoft.com/office/officeart/2005/8/layout/default"/>
    <dgm:cxn modelId="{2510ECBD-B467-4863-830C-B4790F6C7BF9}" type="presOf" srcId="{9307D961-E40F-4441-92E2-EB981450340D}" destId="{BECCC8FE-C338-4369-B3BF-427B28A1CBE6}" srcOrd="0" destOrd="0" presId="urn:microsoft.com/office/officeart/2005/8/layout/default"/>
    <dgm:cxn modelId="{6D2BCADD-2670-4996-B5EC-8290D82C0D30}" srcId="{9307D961-E40F-4441-92E2-EB981450340D}" destId="{8E8C6E92-A30F-4E95-8A4C-6CE9A8A5CE11}" srcOrd="4" destOrd="0" parTransId="{06207E3C-EDFD-4638-BEAF-A315A23FF23C}" sibTransId="{07674FB5-8FB6-4EE8-A712-592860CAE805}"/>
    <dgm:cxn modelId="{C57456E9-410F-460C-9B22-AF1E3A5C8FE3}" type="presOf" srcId="{F451DB6A-D0C2-4219-8100-BEAC9111986E}" destId="{1B678D29-35CD-4DD4-96E9-DEC1474EC0FC}" srcOrd="0" destOrd="0" presId="urn:microsoft.com/office/officeart/2005/8/layout/default"/>
    <dgm:cxn modelId="{3D40346E-ADB8-4533-8FD7-F2A1EEF7627A}" type="presParOf" srcId="{BECCC8FE-C338-4369-B3BF-427B28A1CBE6}" destId="{4A2B1BD4-9111-4EFE-87AF-2509E650FE9E}" srcOrd="0" destOrd="0" presId="urn:microsoft.com/office/officeart/2005/8/layout/default"/>
    <dgm:cxn modelId="{D6279D09-B9A1-40CE-AE3A-D4D4CBE0E05C}" type="presParOf" srcId="{BECCC8FE-C338-4369-B3BF-427B28A1CBE6}" destId="{1868884B-DD03-4664-8BD8-A7DCA58A38F6}" srcOrd="1" destOrd="0" presId="urn:microsoft.com/office/officeart/2005/8/layout/default"/>
    <dgm:cxn modelId="{6F8D2C51-CF35-4218-93FD-399E883CCD2A}" type="presParOf" srcId="{BECCC8FE-C338-4369-B3BF-427B28A1CBE6}" destId="{87AB3076-6296-4E55-991F-A1F31E544D06}" srcOrd="2" destOrd="0" presId="urn:microsoft.com/office/officeart/2005/8/layout/default"/>
    <dgm:cxn modelId="{E8C87D0B-CF73-483E-981D-876DC0174EA1}" type="presParOf" srcId="{BECCC8FE-C338-4369-B3BF-427B28A1CBE6}" destId="{5B48B0A7-A468-425B-B091-0FE8EBDB72A1}" srcOrd="3" destOrd="0" presId="urn:microsoft.com/office/officeart/2005/8/layout/default"/>
    <dgm:cxn modelId="{DC3205FC-9690-4B8D-82FB-A6CC92F73A0C}" type="presParOf" srcId="{BECCC8FE-C338-4369-B3BF-427B28A1CBE6}" destId="{0DF4B4B6-FE17-496F-9E87-60E03BF7B83A}" srcOrd="4" destOrd="0" presId="urn:microsoft.com/office/officeart/2005/8/layout/default"/>
    <dgm:cxn modelId="{DE780BC3-BB81-4A76-BB62-03502327FC9E}" type="presParOf" srcId="{BECCC8FE-C338-4369-B3BF-427B28A1CBE6}" destId="{CC917532-3D82-4B97-A96A-ED98E73E1103}" srcOrd="5" destOrd="0" presId="urn:microsoft.com/office/officeart/2005/8/layout/default"/>
    <dgm:cxn modelId="{276FF9F6-EA90-4F81-9FB2-85554FB8C9DB}" type="presParOf" srcId="{BECCC8FE-C338-4369-B3BF-427B28A1CBE6}" destId="{D0BDFAFF-9F62-4118-A11A-2302F6039E8B}" srcOrd="6" destOrd="0" presId="urn:microsoft.com/office/officeart/2005/8/layout/default"/>
    <dgm:cxn modelId="{DE5C25D1-4282-4147-9707-849CF18B7388}" type="presParOf" srcId="{BECCC8FE-C338-4369-B3BF-427B28A1CBE6}" destId="{C1B5BB1F-249C-4207-A078-EFFAA902E549}" srcOrd="7" destOrd="0" presId="urn:microsoft.com/office/officeart/2005/8/layout/default"/>
    <dgm:cxn modelId="{FEA055A1-D2F9-4643-A96F-B22DF4D667AC}" type="presParOf" srcId="{BECCC8FE-C338-4369-B3BF-427B28A1CBE6}" destId="{6DC912C6-620B-45FC-9788-52A4E1302284}" srcOrd="8" destOrd="0" presId="urn:microsoft.com/office/officeart/2005/8/layout/default"/>
    <dgm:cxn modelId="{95B784E9-1F68-49E6-A128-37023935C02A}" type="presParOf" srcId="{BECCC8FE-C338-4369-B3BF-427B28A1CBE6}" destId="{12076713-55E4-40DA-98CE-3D2F1CD9DFB2}" srcOrd="9" destOrd="0" presId="urn:microsoft.com/office/officeart/2005/8/layout/default"/>
    <dgm:cxn modelId="{29714EA4-11E8-4A6A-9CCB-9E62F6EFACA7}" type="presParOf" srcId="{BECCC8FE-C338-4369-B3BF-427B28A1CBE6}" destId="{1B678D29-35CD-4DD4-96E9-DEC1474EC0F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7D961-E40F-4441-92E2-EB981450340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2FF36C6-0ED9-482D-9DA8-E61341A0D7B3}">
      <dgm:prSet phldrT="[Texto]"/>
      <dgm:spPr>
        <a:solidFill>
          <a:srgbClr val="25A84A"/>
        </a:solidFill>
      </dgm:spPr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Controle Interno Governamental</a:t>
          </a:r>
        </a:p>
      </dgm:t>
    </dgm:pt>
    <dgm:pt modelId="{ADDCBDA2-3097-48E4-ACA5-BDFB11570797}" type="parTrans" cxnId="{A8576230-9505-4F56-9260-1DC80D14745B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40A62-EAD8-4A94-841D-0899465DDC05}" type="sibTrans" cxnId="{A8576230-9505-4F56-9260-1DC80D14745B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FFD769-8E27-4C83-8F96-78AEF3AA9316}">
      <dgm:prSet phldrT="[Texto]"/>
      <dgm:spPr>
        <a:solidFill>
          <a:srgbClr val="E85724"/>
        </a:solidFill>
      </dgm:spPr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Fomento à </a:t>
          </a:r>
          <a:r>
            <a:rPr lang="pt-B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Etica</a:t>
          </a:r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à Integridade</a:t>
          </a:r>
        </a:p>
      </dgm:t>
    </dgm:pt>
    <dgm:pt modelId="{FE540AD6-FBD5-4B30-9286-EACF53878403}" type="parTrans" cxnId="{50388139-958F-441B-8D73-18FE78AEAA28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6DC33C-1DB3-4EA2-9F5E-13628991EAE1}" type="sibTrans" cxnId="{50388139-958F-441B-8D73-18FE78AEAA28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24B01F-4DF3-4AF5-BBA4-3C71E373BC45}">
      <dgm:prSet phldrT="[Texto]"/>
      <dgm:spPr>
        <a:solidFill>
          <a:srgbClr val="F59E1D"/>
        </a:solidFill>
      </dgm:spPr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Transparência, Participação e Controle Social</a:t>
          </a:r>
        </a:p>
      </dgm:t>
    </dgm:pt>
    <dgm:pt modelId="{6F63F9F9-4275-4849-BA6D-8A43B9D846CD}" type="parTrans" cxnId="{5D9FC496-43F5-4D2F-A16C-6C48C9362A10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EE51E1-9278-494A-954B-EC58CE032C94}" type="sibTrans" cxnId="{5D9FC496-43F5-4D2F-A16C-6C48C9362A10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0303A8-1383-4CDC-932F-3EAAF13B690F}">
      <dgm:prSet phldrT="[Texto]"/>
      <dgm:spPr>
        <a:solidFill>
          <a:srgbClr val="57BDBD"/>
        </a:solidFill>
      </dgm:spPr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Administrativa do Ceará</a:t>
          </a:r>
        </a:p>
      </dgm:t>
    </dgm:pt>
    <dgm:pt modelId="{3527137C-D7FB-4D9E-96A2-F49FA8D3AF35}" type="parTrans" cxnId="{CF1A5E32-95BB-47C3-B05D-D57D83795BF7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1F8DFA-CAB8-4F20-904A-497FA9BB9C1B}" type="sibTrans" cxnId="{CF1A5E32-95BB-47C3-B05D-D57D83795BF7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CCC8FE-C338-4369-B3BF-427B28A1CBE6}" type="pres">
      <dgm:prSet presAssocID="{9307D961-E40F-4441-92E2-EB981450340D}" presName="diagram" presStyleCnt="0">
        <dgm:presLayoutVars>
          <dgm:dir/>
          <dgm:resizeHandles val="exact"/>
        </dgm:presLayoutVars>
      </dgm:prSet>
      <dgm:spPr/>
    </dgm:pt>
    <dgm:pt modelId="{4A2B1BD4-9111-4EFE-87AF-2509E650FE9E}" type="pres">
      <dgm:prSet presAssocID="{02FF36C6-0ED9-482D-9DA8-E61341A0D7B3}" presName="node" presStyleLbl="node1" presStyleIdx="0" presStyleCnt="4">
        <dgm:presLayoutVars>
          <dgm:bulletEnabled val="1"/>
        </dgm:presLayoutVars>
      </dgm:prSet>
      <dgm:spPr/>
    </dgm:pt>
    <dgm:pt modelId="{1868884B-DD03-4664-8BD8-A7DCA58A38F6}" type="pres">
      <dgm:prSet presAssocID="{D2240A62-EAD8-4A94-841D-0899465DDC05}" presName="sibTrans" presStyleCnt="0"/>
      <dgm:spPr/>
    </dgm:pt>
    <dgm:pt modelId="{87AB3076-6296-4E55-991F-A1F31E544D06}" type="pres">
      <dgm:prSet presAssocID="{2CFFD769-8E27-4C83-8F96-78AEF3AA9316}" presName="node" presStyleLbl="node1" presStyleIdx="1" presStyleCnt="4">
        <dgm:presLayoutVars>
          <dgm:bulletEnabled val="1"/>
        </dgm:presLayoutVars>
      </dgm:prSet>
      <dgm:spPr/>
    </dgm:pt>
    <dgm:pt modelId="{5B48B0A7-A468-425B-B091-0FE8EBDB72A1}" type="pres">
      <dgm:prSet presAssocID="{A66DC33C-1DB3-4EA2-9F5E-13628991EAE1}" presName="sibTrans" presStyleCnt="0"/>
      <dgm:spPr/>
    </dgm:pt>
    <dgm:pt modelId="{0DF4B4B6-FE17-496F-9E87-60E03BF7B83A}" type="pres">
      <dgm:prSet presAssocID="{1824B01F-4DF3-4AF5-BBA4-3C71E373BC45}" presName="node" presStyleLbl="node1" presStyleIdx="2" presStyleCnt="4">
        <dgm:presLayoutVars>
          <dgm:bulletEnabled val="1"/>
        </dgm:presLayoutVars>
      </dgm:prSet>
      <dgm:spPr/>
    </dgm:pt>
    <dgm:pt modelId="{CC917532-3D82-4B97-A96A-ED98E73E1103}" type="pres">
      <dgm:prSet presAssocID="{DDEE51E1-9278-494A-954B-EC58CE032C94}" presName="sibTrans" presStyleCnt="0"/>
      <dgm:spPr/>
    </dgm:pt>
    <dgm:pt modelId="{D0BDFAFF-9F62-4118-A11A-2302F6039E8B}" type="pres">
      <dgm:prSet presAssocID="{CF0303A8-1383-4CDC-932F-3EAAF13B690F}" presName="node" presStyleLbl="node1" presStyleIdx="3" presStyleCnt="4">
        <dgm:presLayoutVars>
          <dgm:bulletEnabled val="1"/>
        </dgm:presLayoutVars>
      </dgm:prSet>
      <dgm:spPr/>
    </dgm:pt>
  </dgm:ptLst>
  <dgm:cxnLst>
    <dgm:cxn modelId="{28C8150E-810A-45E0-A5E8-1A21942C8840}" type="presOf" srcId="{2CFFD769-8E27-4C83-8F96-78AEF3AA9316}" destId="{87AB3076-6296-4E55-991F-A1F31E544D06}" srcOrd="0" destOrd="0" presId="urn:microsoft.com/office/officeart/2005/8/layout/default"/>
    <dgm:cxn modelId="{20A7E726-8473-44E1-B7B2-254DA1AD723C}" type="presOf" srcId="{1824B01F-4DF3-4AF5-BBA4-3C71E373BC45}" destId="{0DF4B4B6-FE17-496F-9E87-60E03BF7B83A}" srcOrd="0" destOrd="0" presId="urn:microsoft.com/office/officeart/2005/8/layout/default"/>
    <dgm:cxn modelId="{182EC82F-5970-4B1B-85EB-ACDBE7FF4BDC}" type="presOf" srcId="{02FF36C6-0ED9-482D-9DA8-E61341A0D7B3}" destId="{4A2B1BD4-9111-4EFE-87AF-2509E650FE9E}" srcOrd="0" destOrd="0" presId="urn:microsoft.com/office/officeart/2005/8/layout/default"/>
    <dgm:cxn modelId="{A8576230-9505-4F56-9260-1DC80D14745B}" srcId="{9307D961-E40F-4441-92E2-EB981450340D}" destId="{02FF36C6-0ED9-482D-9DA8-E61341A0D7B3}" srcOrd="0" destOrd="0" parTransId="{ADDCBDA2-3097-48E4-ACA5-BDFB11570797}" sibTransId="{D2240A62-EAD8-4A94-841D-0899465DDC05}"/>
    <dgm:cxn modelId="{CF1A5E32-95BB-47C3-B05D-D57D83795BF7}" srcId="{9307D961-E40F-4441-92E2-EB981450340D}" destId="{CF0303A8-1383-4CDC-932F-3EAAF13B690F}" srcOrd="3" destOrd="0" parTransId="{3527137C-D7FB-4D9E-96A2-F49FA8D3AF35}" sibTransId="{A71F8DFA-CAB8-4F20-904A-497FA9BB9C1B}"/>
    <dgm:cxn modelId="{50388139-958F-441B-8D73-18FE78AEAA28}" srcId="{9307D961-E40F-4441-92E2-EB981450340D}" destId="{2CFFD769-8E27-4C83-8F96-78AEF3AA9316}" srcOrd="1" destOrd="0" parTransId="{FE540AD6-FBD5-4B30-9286-EACF53878403}" sibTransId="{A66DC33C-1DB3-4EA2-9F5E-13628991EAE1}"/>
    <dgm:cxn modelId="{5D9FC496-43F5-4D2F-A16C-6C48C9362A10}" srcId="{9307D961-E40F-4441-92E2-EB981450340D}" destId="{1824B01F-4DF3-4AF5-BBA4-3C71E373BC45}" srcOrd="2" destOrd="0" parTransId="{6F63F9F9-4275-4849-BA6D-8A43B9D846CD}" sibTransId="{DDEE51E1-9278-494A-954B-EC58CE032C94}"/>
    <dgm:cxn modelId="{44478599-EA84-4D2E-BD4B-754216237745}" type="presOf" srcId="{CF0303A8-1383-4CDC-932F-3EAAF13B690F}" destId="{D0BDFAFF-9F62-4118-A11A-2302F6039E8B}" srcOrd="0" destOrd="0" presId="urn:microsoft.com/office/officeart/2005/8/layout/default"/>
    <dgm:cxn modelId="{2510ECBD-B467-4863-830C-B4790F6C7BF9}" type="presOf" srcId="{9307D961-E40F-4441-92E2-EB981450340D}" destId="{BECCC8FE-C338-4369-B3BF-427B28A1CBE6}" srcOrd="0" destOrd="0" presId="urn:microsoft.com/office/officeart/2005/8/layout/default"/>
    <dgm:cxn modelId="{3D40346E-ADB8-4533-8FD7-F2A1EEF7627A}" type="presParOf" srcId="{BECCC8FE-C338-4369-B3BF-427B28A1CBE6}" destId="{4A2B1BD4-9111-4EFE-87AF-2509E650FE9E}" srcOrd="0" destOrd="0" presId="urn:microsoft.com/office/officeart/2005/8/layout/default"/>
    <dgm:cxn modelId="{D6279D09-B9A1-40CE-AE3A-D4D4CBE0E05C}" type="presParOf" srcId="{BECCC8FE-C338-4369-B3BF-427B28A1CBE6}" destId="{1868884B-DD03-4664-8BD8-A7DCA58A38F6}" srcOrd="1" destOrd="0" presId="urn:microsoft.com/office/officeart/2005/8/layout/default"/>
    <dgm:cxn modelId="{6F8D2C51-CF35-4218-93FD-399E883CCD2A}" type="presParOf" srcId="{BECCC8FE-C338-4369-B3BF-427B28A1CBE6}" destId="{87AB3076-6296-4E55-991F-A1F31E544D06}" srcOrd="2" destOrd="0" presId="urn:microsoft.com/office/officeart/2005/8/layout/default"/>
    <dgm:cxn modelId="{E8C87D0B-CF73-483E-981D-876DC0174EA1}" type="presParOf" srcId="{BECCC8FE-C338-4369-B3BF-427B28A1CBE6}" destId="{5B48B0A7-A468-425B-B091-0FE8EBDB72A1}" srcOrd="3" destOrd="0" presId="urn:microsoft.com/office/officeart/2005/8/layout/default"/>
    <dgm:cxn modelId="{DC3205FC-9690-4B8D-82FB-A6CC92F73A0C}" type="presParOf" srcId="{BECCC8FE-C338-4369-B3BF-427B28A1CBE6}" destId="{0DF4B4B6-FE17-496F-9E87-60E03BF7B83A}" srcOrd="4" destOrd="0" presId="urn:microsoft.com/office/officeart/2005/8/layout/default"/>
    <dgm:cxn modelId="{DE780BC3-BB81-4A76-BB62-03502327FC9E}" type="presParOf" srcId="{BECCC8FE-C338-4369-B3BF-427B28A1CBE6}" destId="{CC917532-3D82-4B97-A96A-ED98E73E1103}" srcOrd="5" destOrd="0" presId="urn:microsoft.com/office/officeart/2005/8/layout/default"/>
    <dgm:cxn modelId="{276FF9F6-EA90-4F81-9FB2-85554FB8C9DB}" type="presParOf" srcId="{BECCC8FE-C338-4369-B3BF-427B28A1CBE6}" destId="{D0BDFAFF-9F62-4118-A11A-2302F6039E8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B1BD4-9111-4EFE-87AF-2509E650FE9E}">
      <dsp:nvSpPr>
        <dsp:cNvPr id="0" name=""/>
        <dsp:cNvSpPr/>
      </dsp:nvSpPr>
      <dsp:spPr>
        <a:xfrm>
          <a:off x="0" y="284221"/>
          <a:ext cx="2688889" cy="1613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serão  acatados termos genéricos ou isolados</a:t>
          </a:r>
        </a:p>
      </dsp:txBody>
      <dsp:txXfrm>
        <a:off x="0" y="284221"/>
        <a:ext cx="2688889" cy="1613334"/>
      </dsp:txXfrm>
    </dsp:sp>
    <dsp:sp modelId="{87AB3076-6296-4E55-991F-A1F31E544D06}">
      <dsp:nvSpPr>
        <dsp:cNvPr id="0" name=""/>
        <dsp:cNvSpPr/>
      </dsp:nvSpPr>
      <dsp:spPr>
        <a:xfrm>
          <a:off x="2957779" y="284221"/>
          <a:ext cx="2688889" cy="16133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usar literalmente nomes de unidades</a:t>
          </a:r>
        </a:p>
      </dsp:txBody>
      <dsp:txXfrm>
        <a:off x="2957779" y="284221"/>
        <a:ext cx="2688889" cy="1613334"/>
      </dsp:txXfrm>
    </dsp:sp>
    <dsp:sp modelId="{0DF4B4B6-FE17-496F-9E87-60E03BF7B83A}">
      <dsp:nvSpPr>
        <dsp:cNvPr id="0" name=""/>
        <dsp:cNvSpPr/>
      </dsp:nvSpPr>
      <dsp:spPr>
        <a:xfrm>
          <a:off x="5915558" y="284221"/>
          <a:ext cx="2688889" cy="16133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Verificar a existência de assuntos semelhantes</a:t>
          </a:r>
        </a:p>
      </dsp:txBody>
      <dsp:txXfrm>
        <a:off x="5915558" y="284221"/>
        <a:ext cx="2688889" cy="1613334"/>
      </dsp:txXfrm>
    </dsp:sp>
    <dsp:sp modelId="{D0BDFAFF-9F62-4118-A11A-2302F6039E8B}">
      <dsp:nvSpPr>
        <dsp:cNvPr id="0" name=""/>
        <dsp:cNvSpPr/>
      </dsp:nvSpPr>
      <dsp:spPr>
        <a:xfrm>
          <a:off x="0" y="2166444"/>
          <a:ext cx="2688889" cy="16133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Tipo de manifestação não é assunto</a:t>
          </a:r>
        </a:p>
      </dsp:txBody>
      <dsp:txXfrm>
        <a:off x="0" y="2166444"/>
        <a:ext cx="2688889" cy="1613334"/>
      </dsp:txXfrm>
    </dsp:sp>
    <dsp:sp modelId="{6DC912C6-620B-45FC-9788-52A4E1302284}">
      <dsp:nvSpPr>
        <dsp:cNvPr id="0" name=""/>
        <dsp:cNvSpPr/>
      </dsp:nvSpPr>
      <dsp:spPr>
        <a:xfrm>
          <a:off x="2957779" y="2166444"/>
          <a:ext cx="2688889" cy="16133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Conexão do assunto com as competências</a:t>
          </a:r>
        </a:p>
      </dsp:txBody>
      <dsp:txXfrm>
        <a:off x="2957779" y="2166444"/>
        <a:ext cx="2688889" cy="1613334"/>
      </dsp:txXfrm>
    </dsp:sp>
    <dsp:sp modelId="{1B678D29-35CD-4DD4-96E9-DEC1474EC0FC}">
      <dsp:nvSpPr>
        <dsp:cNvPr id="0" name=""/>
        <dsp:cNvSpPr/>
      </dsp:nvSpPr>
      <dsp:spPr>
        <a:xfrm>
          <a:off x="5915558" y="2166444"/>
          <a:ext cx="2688889" cy="1613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Detalhar o assunto principal com </a:t>
          </a:r>
          <a:r>
            <a:rPr lang="pt-BR" sz="2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subassuntos</a:t>
          </a:r>
          <a:r>
            <a:rPr lang="pt-B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quando necessário</a:t>
          </a:r>
        </a:p>
      </dsp:txBody>
      <dsp:txXfrm>
        <a:off x="5915558" y="2166444"/>
        <a:ext cx="2688889" cy="1613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B1BD4-9111-4EFE-87AF-2509E650FE9E}">
      <dsp:nvSpPr>
        <dsp:cNvPr id="0" name=""/>
        <dsp:cNvSpPr/>
      </dsp:nvSpPr>
      <dsp:spPr>
        <a:xfrm>
          <a:off x="18859" y="1255"/>
          <a:ext cx="2502787" cy="1501672"/>
        </a:xfrm>
        <a:prstGeom prst="rect">
          <a:avLst/>
        </a:prstGeom>
        <a:solidFill>
          <a:srgbClr val="25A8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Controle Interno Governamental</a:t>
          </a:r>
        </a:p>
      </dsp:txBody>
      <dsp:txXfrm>
        <a:off x="18859" y="1255"/>
        <a:ext cx="2502787" cy="1501672"/>
      </dsp:txXfrm>
    </dsp:sp>
    <dsp:sp modelId="{87AB3076-6296-4E55-991F-A1F31E544D06}">
      <dsp:nvSpPr>
        <dsp:cNvPr id="0" name=""/>
        <dsp:cNvSpPr/>
      </dsp:nvSpPr>
      <dsp:spPr>
        <a:xfrm>
          <a:off x="2771926" y="1255"/>
          <a:ext cx="2502787" cy="1501672"/>
        </a:xfrm>
        <a:prstGeom prst="rect">
          <a:avLst/>
        </a:prstGeom>
        <a:solidFill>
          <a:srgbClr val="E857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Fomento à </a:t>
          </a:r>
          <a:r>
            <a:rPr lang="pt-BR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Etica</a:t>
          </a:r>
          <a:r>
            <a:rPr lang="pt-B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à Integridade</a:t>
          </a:r>
        </a:p>
      </dsp:txBody>
      <dsp:txXfrm>
        <a:off x="2771926" y="1255"/>
        <a:ext cx="2502787" cy="1501672"/>
      </dsp:txXfrm>
    </dsp:sp>
    <dsp:sp modelId="{0DF4B4B6-FE17-496F-9E87-60E03BF7B83A}">
      <dsp:nvSpPr>
        <dsp:cNvPr id="0" name=""/>
        <dsp:cNvSpPr/>
      </dsp:nvSpPr>
      <dsp:spPr>
        <a:xfrm>
          <a:off x="5524992" y="1255"/>
          <a:ext cx="2502787" cy="1501672"/>
        </a:xfrm>
        <a:prstGeom prst="rect">
          <a:avLst/>
        </a:prstGeom>
        <a:solidFill>
          <a:srgbClr val="F59E1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Transparência, Participação e Controle Social</a:t>
          </a:r>
        </a:p>
      </dsp:txBody>
      <dsp:txXfrm>
        <a:off x="5524992" y="1255"/>
        <a:ext cx="2502787" cy="1501672"/>
      </dsp:txXfrm>
    </dsp:sp>
    <dsp:sp modelId="{D0BDFAFF-9F62-4118-A11A-2302F6039E8B}">
      <dsp:nvSpPr>
        <dsp:cNvPr id="0" name=""/>
        <dsp:cNvSpPr/>
      </dsp:nvSpPr>
      <dsp:spPr>
        <a:xfrm>
          <a:off x="2771926" y="1753207"/>
          <a:ext cx="2502787" cy="1501672"/>
        </a:xfrm>
        <a:prstGeom prst="rect">
          <a:avLst/>
        </a:prstGeom>
        <a:solidFill>
          <a:srgbClr val="57BD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Administrativa do Ceará</a:t>
          </a:r>
        </a:p>
      </dsp:txBody>
      <dsp:txXfrm>
        <a:off x="2771926" y="1753207"/>
        <a:ext cx="2502787" cy="1501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7140A6-2D96-FC16-D201-438D8D05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B95E1-9B08-4F34-8D29-77A20CCFE682}" type="datetimeFigureOut">
              <a:rPr lang="pt-BR"/>
              <a:pPr>
                <a:defRPr/>
              </a:pPr>
              <a:t>24/11/2023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F0F7B6-87D4-B018-3D27-6B2150F77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DE5F0A-4791-75E0-DA66-8D4D3D0D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7A13-8CD3-487F-9A8B-09E36E46B3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472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72BFA5-3C40-F195-7463-E736C4FC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DD02-98EE-45C2-98ED-AEE15D641B9B}" type="datetimeFigureOut">
              <a:rPr lang="pt-BR"/>
              <a:pPr>
                <a:defRPr/>
              </a:pPr>
              <a:t>24/11/2023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04FEF3-3136-C43E-A5A2-10A70972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0534C0-2A3E-B4A4-82CE-671B8D14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C10C-265C-4921-B9C0-F16DF55035E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556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16DE15-047F-817D-1ABF-68CC92E6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306CF-3C43-4F1A-93EB-722EEC2207B9}" type="datetimeFigureOut">
              <a:rPr lang="pt-BR"/>
              <a:pPr>
                <a:defRPr/>
              </a:pPr>
              <a:t>24/11/2023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9336FE-AFB9-3F5C-6141-9031E1F5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50D494-1ADF-1914-249D-946E9662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A6E70-70C3-4AC6-93B0-1D72125D9F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467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18AC2A-B5DD-F214-3C70-28F2AC4B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300E-6A90-4635-8947-F42773428D14}" type="datetimeFigureOut">
              <a:rPr lang="pt-BR"/>
              <a:pPr>
                <a:defRPr/>
              </a:pPr>
              <a:t>24/11/2023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C8240B-427B-F1E0-5620-ED34B91D6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EDCDB1-DBFE-F504-97EF-9FD32CC6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3AB2F-10C8-411E-BD41-81A743CD43C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730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B0C567-F7C1-0D74-BCD5-D1F13F637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B28B-C462-41DD-9F9F-1A15CCEBBF88}" type="datetimeFigureOut">
              <a:rPr lang="pt-BR"/>
              <a:pPr>
                <a:defRPr/>
              </a:pPr>
              <a:t>24/11/2023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07978F-B423-8349-F12F-D96F55FE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5A5857-2948-009B-1F42-0AA74156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4574-06F9-48B9-8E21-DA726790F38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734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BB67374-5EBD-DB4C-745F-11C8A28A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D8B7B-8319-4B91-9934-2372A5994FE7}" type="datetimeFigureOut">
              <a:rPr lang="pt-BR"/>
              <a:pPr>
                <a:defRPr/>
              </a:pPr>
              <a:t>24/11/2023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393569A-498F-2586-0E7F-EC5A638D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6E2A376-3572-D0AB-47EE-DB0A1D4E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9807-198C-489B-93F7-3C6A105255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366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F51CEB1F-82ED-0265-72B5-4CAAD039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2B428-354A-4A53-9F23-73D3017B662B}" type="datetimeFigureOut">
              <a:rPr lang="pt-BR"/>
              <a:pPr>
                <a:defRPr/>
              </a:pPr>
              <a:t>24/11/2023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8ACC450D-E322-2931-A835-D8C09F440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8138F985-8F41-A906-A6B0-8ACC4662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2441F-289A-45EF-9C97-CCA4E4CBF5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756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F01F1F29-81C3-BFEB-4585-1DA0A7BF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38DFC-8352-48FB-B86B-5DDC2807AFD5}" type="datetimeFigureOut">
              <a:rPr lang="pt-BR"/>
              <a:pPr>
                <a:defRPr/>
              </a:pPr>
              <a:t>24/11/2023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571B1951-0A34-5ED0-F0EE-FF4766AD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6995ADF5-5968-11BE-B643-7D86D1C6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8C28-4790-461B-8F57-67515971E4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943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56313276-B98C-5646-E0DA-B9A89DF0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BB93B-8F1B-41A3-B59D-91D272801DDD}" type="datetimeFigureOut">
              <a:rPr lang="pt-BR"/>
              <a:pPr>
                <a:defRPr/>
              </a:pPr>
              <a:t>24/11/2023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007BDC68-B9C1-4E7E-07E2-043790AC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E5149C27-A05B-969F-225B-B7648F11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DA62-039C-45A8-BCB4-9660967BA63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018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9E6BB38-497A-4C4B-7394-732A734D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B79E-0EA9-44B2-8EF3-996BBBAC4B55}" type="datetimeFigureOut">
              <a:rPr lang="pt-BR"/>
              <a:pPr>
                <a:defRPr/>
              </a:pPr>
              <a:t>24/11/2023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5B6AA0E-8BE6-1FF0-59C6-00D18CB9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13E1EBE-7A22-FFDE-C013-1664F911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4288D-5A71-4D9B-9A84-04D238CA0C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562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1B56A71-578F-01F9-9569-2AD14717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C83D-CBDF-48C4-9BEC-34B2F443EADC}" type="datetimeFigureOut">
              <a:rPr lang="pt-BR"/>
              <a:pPr>
                <a:defRPr/>
              </a:pPr>
              <a:t>24/11/2023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96D9B39-8391-F82C-523A-81D45B36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8D2A3D8-1B68-1053-B559-09EC658F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5581-3F9E-4353-92F0-C61E7EEF08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366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82D3D799-F37A-4DEC-3176-686F6ED45B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212B2BEA-C5CD-A5D4-5E09-EAC545466F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B319B5-F6EF-9ECB-151C-24E65FECB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55101A-B0E0-467B-B5DB-76779A4FE5DD}" type="datetimeFigureOut">
              <a:rPr lang="pt-BR"/>
              <a:pPr>
                <a:defRPr/>
              </a:pPr>
              <a:t>24/11/2023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ADFCDE-8E92-8290-6C75-FFD7B8B07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9927F9-2CFF-2CDD-AA43-FA0AE6924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AA3AFF-165D-40A2-9979-1ECFB47110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14" descr="ESCOLA DE GESTÃO PÚBLICA DO ESTADO DO CEARÁ - EGPCE">
            <a:extLst>
              <a:ext uri="{FF2B5EF4-FFF2-40B4-BE49-F238E27FC236}">
                <a16:creationId xmlns:a16="http://schemas.microsoft.com/office/drawing/2014/main" id="{C954F4A0-0611-A8AE-519D-B381A23B88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54" name="AutoShape 16" descr="ESCOLA DE GESTÃO PÚBLICA DO ESTADO DO CEARÁ - EGPCE">
            <a:extLst>
              <a:ext uri="{FF2B5EF4-FFF2-40B4-BE49-F238E27FC236}">
                <a16:creationId xmlns:a16="http://schemas.microsoft.com/office/drawing/2014/main" id="{D36B460E-2B0A-BCCD-807E-885C7F6103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B6CF044-A769-D633-78FF-9F5E4011E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60"/>
            <a:ext cx="9144000" cy="6838739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51880710-0D05-7704-5FAB-154D383AC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76" y="1628800"/>
            <a:ext cx="4387516" cy="207867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64ACEF-62AB-E59B-1DF4-8B676E84D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628" y="2116070"/>
            <a:ext cx="4438371" cy="4265258"/>
          </a:xfrm>
          <a:prstGeom prst="rect">
            <a:avLst/>
          </a:prstGeom>
          <a:solidFill>
            <a:srgbClr val="24A637"/>
          </a:solidFill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636C0C1-A799-D037-9BF2-A3488018BB33}"/>
              </a:ext>
            </a:extLst>
          </p:cNvPr>
          <p:cNvSpPr txBox="1"/>
          <p:nvPr/>
        </p:nvSpPr>
        <p:spPr>
          <a:xfrm>
            <a:off x="4788024" y="5834834"/>
            <a:ext cx="388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22A8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Edição </a:t>
            </a:r>
            <a:r>
              <a:rPr lang="pt-BR" sz="2800" b="1">
                <a:solidFill>
                  <a:srgbClr val="22A8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23/11/2023</a:t>
            </a:r>
            <a:endParaRPr lang="pt-BR" sz="2800" b="1" dirty="0">
              <a:solidFill>
                <a:srgbClr val="22A8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>
            <a:extLst>
              <a:ext uri="{FF2B5EF4-FFF2-40B4-BE49-F238E27FC236}">
                <a16:creationId xmlns:a16="http://schemas.microsoft.com/office/drawing/2014/main" id="{9A8389D8-3F12-7011-304D-F00F40EC5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2544" y="106718"/>
            <a:ext cx="351891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Exemplos de assuntos</a:t>
            </a:r>
          </a:p>
          <a:p>
            <a:pPr algn="ctr" eaLnBrk="1" hangingPunct="1"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Ceará Transparente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F427CF6-84E9-88C6-4000-6F85A04AF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311" y="106718"/>
            <a:ext cx="1088296" cy="9419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F3E42BC-D07D-EEB8-F26E-E06CA0158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7393"/>
            <a:ext cx="9144000" cy="510607"/>
          </a:xfrm>
          <a:prstGeom prst="rect">
            <a:avLst/>
          </a:prstGeom>
        </p:spPr>
      </p:pic>
      <p:pic>
        <p:nvPicPr>
          <p:cNvPr id="4" name="Picture 11" descr="Ouvidoria - Controladoria e Ouvidoria Geral do Estado">
            <a:extLst>
              <a:ext uri="{FF2B5EF4-FFF2-40B4-BE49-F238E27FC236}">
                <a16:creationId xmlns:a16="http://schemas.microsoft.com/office/drawing/2014/main" id="{4E3220CE-CC54-6380-CA5D-F32DAFC51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47764"/>
            <a:ext cx="1224261" cy="10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78CDAF2-CA11-D25B-A5EF-3E8F8D8A5210}"/>
              </a:ext>
            </a:extLst>
          </p:cNvPr>
          <p:cNvSpPr txBox="1"/>
          <p:nvPr/>
        </p:nvSpPr>
        <p:spPr>
          <a:xfrm>
            <a:off x="283369" y="1369515"/>
            <a:ext cx="4033143" cy="4031873"/>
          </a:xfrm>
          <a:prstGeom prst="rect">
            <a:avLst/>
          </a:prstGeom>
          <a:gradFill flip="none" rotWithShape="1">
            <a:gsLst>
              <a:gs pos="0">
                <a:srgbClr val="4AB699">
                  <a:tint val="66000"/>
                  <a:satMod val="160000"/>
                </a:srgbClr>
              </a:gs>
              <a:gs pos="50000">
                <a:srgbClr val="4AB699">
                  <a:tint val="44500"/>
                  <a:satMod val="160000"/>
                </a:srgbClr>
              </a:gs>
              <a:gs pos="100000">
                <a:srgbClr val="4AB699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RELATÓRIO X</a:t>
            </a:r>
          </a:p>
          <a:p>
            <a:pPr algn="ctr"/>
            <a:r>
              <a:rPr lang="pt-BR" sz="1600" dirty="0"/>
              <a:t>ASSUNTOS</a:t>
            </a:r>
            <a:endParaRPr lang="pt-BR" dirty="0"/>
          </a:p>
          <a:p>
            <a:pPr algn="just"/>
            <a:endParaRPr lang="pt-BR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/>
              <a:t>Inoperância da Central 155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/>
              <a:t>Manutenção de Rodovias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/>
              <a:t>Programa Ceará sem fome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/>
              <a:t>Fiscalização da pesca e aquicultura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/>
              <a:t>Transporte de funcionários (rotas)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/>
              <a:t>Estrutura e funcionamento da Arena Castelão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/>
              <a:t>(...)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4A0AEB-7583-83C4-F854-85C364AD67B6}"/>
              </a:ext>
            </a:extLst>
          </p:cNvPr>
          <p:cNvSpPr txBox="1"/>
          <p:nvPr/>
        </p:nvSpPr>
        <p:spPr>
          <a:xfrm>
            <a:off x="4787329" y="1340768"/>
            <a:ext cx="4033143" cy="4031873"/>
          </a:xfrm>
          <a:prstGeom prst="rect">
            <a:avLst/>
          </a:prstGeom>
          <a:gradFill flip="none" rotWithShape="1">
            <a:gsLst>
              <a:gs pos="0">
                <a:srgbClr val="F59E1D">
                  <a:tint val="66000"/>
                  <a:satMod val="160000"/>
                </a:srgbClr>
              </a:gs>
              <a:gs pos="50000">
                <a:srgbClr val="F59E1D">
                  <a:tint val="44500"/>
                  <a:satMod val="160000"/>
                </a:srgbClr>
              </a:gs>
              <a:gs pos="100000">
                <a:srgbClr val="F59E1D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RELATÓRIO Y</a:t>
            </a:r>
          </a:p>
          <a:p>
            <a:pPr algn="ctr"/>
            <a:r>
              <a:rPr lang="pt-BR" sz="1600" dirty="0"/>
              <a:t>ASSUNTOS</a:t>
            </a:r>
            <a:endParaRPr lang="pt-BR" dirty="0"/>
          </a:p>
          <a:p>
            <a:pPr algn="just"/>
            <a:endParaRPr lang="pt-BR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/>
              <a:t>Insatisfação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/>
              <a:t>Gestão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/>
              <a:t>Sistemas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/>
              <a:t>Coordenadoria de Gestão de Pessoas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/>
              <a:t>Elogio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/>
              <a:t>Pia com defeito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/>
              <a:t>Feriado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/>
              <a:t>Pagamento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/>
              <a:t>(...)</a:t>
            </a:r>
          </a:p>
        </p:txBody>
      </p:sp>
      <p:pic>
        <p:nvPicPr>
          <p:cNvPr id="10" name="Gráfico 9" descr="Lâmpada com preenchimento sólido">
            <a:extLst>
              <a:ext uri="{FF2B5EF4-FFF2-40B4-BE49-F238E27FC236}">
                <a16:creationId xmlns:a16="http://schemas.microsoft.com/office/drawing/2014/main" id="{06AE19EE-716C-6376-0DD5-6E1D86CA32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07507" y="1367035"/>
            <a:ext cx="914400" cy="914400"/>
          </a:xfrm>
          <a:prstGeom prst="rect">
            <a:avLst/>
          </a:prstGeom>
        </p:spPr>
      </p:pic>
      <p:pic>
        <p:nvPicPr>
          <p:cNvPr id="12" name="Gráfico 11" descr="Ajuda com preenchimento sólido">
            <a:extLst>
              <a:ext uri="{FF2B5EF4-FFF2-40B4-BE49-F238E27FC236}">
                <a16:creationId xmlns:a16="http://schemas.microsoft.com/office/drawing/2014/main" id="{AD03AED8-47C1-B74F-D95A-548C7A9602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95282" y="13361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27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Text Box 5">
            <a:extLst>
              <a:ext uri="{FF2B5EF4-FFF2-40B4-BE49-F238E27FC236}">
                <a16:creationId xmlns:a16="http://schemas.microsoft.com/office/drawing/2014/main" id="{48941C71-5C98-4298-800F-B43053DD9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57338"/>
            <a:ext cx="7416800" cy="20145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1. ELOGIO A SERVIDOR PÚBLICO/COLABORADOR | </a:t>
            </a:r>
            <a:r>
              <a:rPr lang="pt-BR" altLang="pt-BR" sz="2200" baseline="300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SUGESTÃO</a:t>
            </a:r>
          </a:p>
          <a:p>
            <a:pPr eaLnBrk="1" hangingPunct="1">
              <a:defRPr/>
            </a:pPr>
            <a:endParaRPr lang="pt-BR" altLang="pt-BR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altLang="pt-BR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2. INFORMAÇÃO SOBRE SERVIDOR </a:t>
            </a:r>
            <a:r>
              <a:rPr lang="pt-BR" altLang="pt-BR" sz="22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| </a:t>
            </a:r>
            <a:r>
              <a:rPr lang="pt-BR" altLang="pt-BR" sz="2200" baseline="300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RECLAMAÇÃO</a:t>
            </a:r>
          </a:p>
          <a:p>
            <a:pPr eaLnBrk="1" hangingPunct="1">
              <a:defRPr/>
            </a:pPr>
            <a:endParaRPr lang="pt-BR" altLang="pt-BR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altLang="pt-BR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3. ASSÉDIO MORAL | </a:t>
            </a:r>
            <a:r>
              <a:rPr lang="pt-BR" altLang="pt-BR" sz="2200" baseline="300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RECLAMAÇÃO</a:t>
            </a:r>
          </a:p>
          <a:p>
            <a:pPr eaLnBrk="1" hangingPunct="1">
              <a:defRPr/>
            </a:pPr>
            <a:endParaRPr lang="pt-BR" altLang="pt-BR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altLang="pt-BR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4. TRAMITAÇÃO DE PROCESSOS | </a:t>
            </a:r>
            <a:r>
              <a:rPr lang="pt-BR" altLang="pt-BR" sz="2200" baseline="300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DENÚNCIA</a:t>
            </a:r>
          </a:p>
        </p:txBody>
      </p:sp>
      <p:sp>
        <p:nvSpPr>
          <p:cNvPr id="94219" name="Text Box 11">
            <a:extLst>
              <a:ext uri="{FF2B5EF4-FFF2-40B4-BE49-F238E27FC236}">
                <a16:creationId xmlns:a16="http://schemas.microsoft.com/office/drawing/2014/main" id="{E19025BC-3F5E-BA88-5C2C-CB3BAA4EC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05263"/>
            <a:ext cx="8713788" cy="20145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1. ELOGIO A SERVIDOR PÚBLICO/COLABORADOR | </a:t>
            </a:r>
            <a:r>
              <a:rPr lang="pt-BR" altLang="pt-BR" sz="2200" baseline="30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ELOGIO</a:t>
            </a:r>
          </a:p>
          <a:p>
            <a:pPr eaLnBrk="1" hangingPunct="1">
              <a:defRPr/>
            </a:pPr>
            <a:endParaRPr lang="pt-BR" altLang="pt-BR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altLang="pt-BR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2. INFORMAÇÃO SOBRE SERVIDOR </a:t>
            </a:r>
            <a:r>
              <a:rPr lang="pt-BR" altLang="pt-BR" sz="22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| </a:t>
            </a:r>
            <a:r>
              <a:rPr lang="pt-BR" altLang="pt-BR" sz="2200" baseline="30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SOLICITAÇÃO DE INFORMAÇÃO</a:t>
            </a:r>
          </a:p>
          <a:p>
            <a:pPr eaLnBrk="1" hangingPunct="1">
              <a:defRPr/>
            </a:pPr>
            <a:endParaRPr lang="pt-BR" altLang="pt-BR" sz="180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altLang="pt-BR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3. ASSÉDIO MORAL | </a:t>
            </a:r>
            <a:r>
              <a:rPr lang="pt-BR" altLang="pt-BR" sz="2200" baseline="30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DENÚNCIA</a:t>
            </a:r>
          </a:p>
          <a:p>
            <a:pPr eaLnBrk="1" hangingPunct="1">
              <a:defRPr/>
            </a:pPr>
            <a:endParaRPr lang="pt-BR" altLang="pt-BR" sz="180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altLang="pt-BR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4. TRAMITAÇÃO DE PROCESSOS | </a:t>
            </a:r>
            <a:r>
              <a:rPr lang="pt-BR" altLang="pt-BR" sz="2200" baseline="30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SOLICITAÇÃO, RECLAMAÇÃO, SUGESTÃO</a:t>
            </a:r>
          </a:p>
        </p:txBody>
      </p:sp>
      <p:sp>
        <p:nvSpPr>
          <p:cNvPr id="10246" name="Line 18">
            <a:extLst>
              <a:ext uri="{FF2B5EF4-FFF2-40B4-BE49-F238E27FC236}">
                <a16:creationId xmlns:a16="http://schemas.microsoft.com/office/drawing/2014/main" id="{42241295-81C2-892D-6E21-20BBE8911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3716338"/>
            <a:ext cx="7777162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27" name="AutoShape 19">
            <a:extLst>
              <a:ext uri="{FF2B5EF4-FFF2-40B4-BE49-F238E27FC236}">
                <a16:creationId xmlns:a16="http://schemas.microsoft.com/office/drawing/2014/main" id="{78BD44EA-3039-65AD-BDCF-91AEB56B8C19}"/>
              </a:ext>
            </a:extLst>
          </p:cNvPr>
          <p:cNvSpPr>
            <a:spLocks noChangeArrowheads="1"/>
          </p:cNvSpPr>
          <p:nvPr/>
        </p:nvSpPr>
        <p:spPr bwMode="auto">
          <a:xfrm rot="4498899">
            <a:off x="7271543" y="2672557"/>
            <a:ext cx="1871663" cy="1079500"/>
          </a:xfrm>
          <a:prstGeom prst="curvedDownArrow">
            <a:avLst>
              <a:gd name="adj1" fmla="val 34676"/>
              <a:gd name="adj2" fmla="val 69353"/>
              <a:gd name="adj3" fmla="val 33333"/>
            </a:avLst>
          </a:prstGeom>
          <a:gradFill rotWithShape="1">
            <a:gsLst>
              <a:gs pos="0">
                <a:srgbClr val="00CC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0249" name="Picture 21">
            <a:extLst>
              <a:ext uri="{FF2B5EF4-FFF2-40B4-BE49-F238E27FC236}">
                <a16:creationId xmlns:a16="http://schemas.microsoft.com/office/drawing/2014/main" id="{89CD9D67-8248-45CA-1CA4-B1A588538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84313"/>
            <a:ext cx="43338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2">
            <a:extLst>
              <a:ext uri="{FF2B5EF4-FFF2-40B4-BE49-F238E27FC236}">
                <a16:creationId xmlns:a16="http://schemas.microsoft.com/office/drawing/2014/main" id="{A5BBAE19-74C1-43E5-AF68-13E785E5B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89138"/>
            <a:ext cx="43338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3">
            <a:extLst>
              <a:ext uri="{FF2B5EF4-FFF2-40B4-BE49-F238E27FC236}">
                <a16:creationId xmlns:a16="http://schemas.microsoft.com/office/drawing/2014/main" id="{C905E196-02A4-33D2-3256-C3E359D0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4333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4">
            <a:extLst>
              <a:ext uri="{FF2B5EF4-FFF2-40B4-BE49-F238E27FC236}">
                <a16:creationId xmlns:a16="http://schemas.microsoft.com/office/drawing/2014/main" id="{2624248F-6FC0-2F18-C230-EB2BEB17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1663"/>
            <a:ext cx="4333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3" name="Picture 25">
            <a:extLst>
              <a:ext uri="{FF2B5EF4-FFF2-40B4-BE49-F238E27FC236}">
                <a16:creationId xmlns:a16="http://schemas.microsoft.com/office/drawing/2014/main" id="{636584E6-D1B1-B3A3-AEA2-CB5DC543B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860800"/>
            <a:ext cx="5762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4" name="Picture 26">
            <a:extLst>
              <a:ext uri="{FF2B5EF4-FFF2-40B4-BE49-F238E27FC236}">
                <a16:creationId xmlns:a16="http://schemas.microsoft.com/office/drawing/2014/main" id="{CADE2E4F-ADA2-10F6-8EA2-912BA95E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65625"/>
            <a:ext cx="5762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5" name="Picture 27">
            <a:extLst>
              <a:ext uri="{FF2B5EF4-FFF2-40B4-BE49-F238E27FC236}">
                <a16:creationId xmlns:a16="http://schemas.microsoft.com/office/drawing/2014/main" id="{276A1D74-4C29-3EB5-080C-B1E4D9632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013325"/>
            <a:ext cx="5762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6" name="Picture 28">
            <a:extLst>
              <a:ext uri="{FF2B5EF4-FFF2-40B4-BE49-F238E27FC236}">
                <a16:creationId xmlns:a16="http://schemas.microsoft.com/office/drawing/2014/main" id="{DA88C604-065E-BEE4-E360-C53F6421E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516563"/>
            <a:ext cx="5762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5E6DB6F-8102-7542-F4FE-932F8441F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311" y="106718"/>
            <a:ext cx="1088296" cy="9419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4037180-504A-35A7-ABE6-640754ACB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47393"/>
            <a:ext cx="9144000" cy="510607"/>
          </a:xfrm>
          <a:prstGeom prst="rect">
            <a:avLst/>
          </a:prstGeom>
        </p:spPr>
      </p:pic>
      <p:pic>
        <p:nvPicPr>
          <p:cNvPr id="4" name="Picture 11" descr="Ouvidoria - Controladoria e Ouvidoria Geral do Estado">
            <a:extLst>
              <a:ext uri="{FF2B5EF4-FFF2-40B4-BE49-F238E27FC236}">
                <a16:creationId xmlns:a16="http://schemas.microsoft.com/office/drawing/2014/main" id="{C54BC433-F47B-6D8A-3C48-9F79FB872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47764"/>
            <a:ext cx="1224261" cy="10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619DAC0-CA24-CCB5-C9D1-632D516A3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17" y="106718"/>
            <a:ext cx="686823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Orientações quanto à classificação de assuntos - Ceará Transparente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>
            <a:extLst>
              <a:ext uri="{FF2B5EF4-FFF2-40B4-BE49-F238E27FC236}">
                <a16:creationId xmlns:a16="http://schemas.microsoft.com/office/drawing/2014/main" id="{9A8389D8-3F12-7011-304D-F00F40EC5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106718"/>
            <a:ext cx="397567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Classificação do Programa Orçamentário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F427CF6-84E9-88C6-4000-6F85A04AF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311" y="106718"/>
            <a:ext cx="1088296" cy="9419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F3E42BC-D07D-EEB8-F26E-E06CA0158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7393"/>
            <a:ext cx="9144000" cy="510607"/>
          </a:xfrm>
          <a:prstGeom prst="rect">
            <a:avLst/>
          </a:prstGeom>
        </p:spPr>
      </p:pic>
      <p:pic>
        <p:nvPicPr>
          <p:cNvPr id="4" name="Picture 11" descr="Ouvidoria - Controladoria e Ouvidoria Geral do Estado">
            <a:extLst>
              <a:ext uri="{FF2B5EF4-FFF2-40B4-BE49-F238E27FC236}">
                <a16:creationId xmlns:a16="http://schemas.microsoft.com/office/drawing/2014/main" id="{4E3220CE-CC54-6380-CA5D-F32DAFC51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47764"/>
            <a:ext cx="1224261" cy="10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1ECD6CE-FE3D-916A-CCE6-B0C37D5B90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628680"/>
              </p:ext>
            </p:extLst>
          </p:nvPr>
        </p:nvGraphicFramePr>
        <p:xfrm>
          <a:off x="548680" y="1063375"/>
          <a:ext cx="8046640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4A27AD24-98BC-0492-B670-0F4DD4950F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5816" y="4624813"/>
            <a:ext cx="3312368" cy="184590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3CF2C87-5349-08E6-06A3-D65AFB6C8A99}"/>
              </a:ext>
            </a:extLst>
          </p:cNvPr>
          <p:cNvSpPr/>
          <p:nvPr/>
        </p:nvSpPr>
        <p:spPr>
          <a:xfrm>
            <a:off x="89756" y="4452095"/>
            <a:ext cx="8964488" cy="57025"/>
          </a:xfrm>
          <a:prstGeom prst="rect">
            <a:avLst/>
          </a:prstGeom>
          <a:solidFill>
            <a:srgbClr val="E43E2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259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A59D13F5-D4FA-946C-B5ED-06782D346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46" y="891346"/>
            <a:ext cx="3689642" cy="56630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Larisse Maria Ferreira Moreira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José Benevides Lobo Neto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Jean Lopes dos Santos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Maria Antonizete de Oliveira Silva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Antônio Samuel de Carvalho Colares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Natália Cecília de França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Maria Thais Pinheiro Holanda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Christine Leite Mamede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Alaíde Maria Freitas Sales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Fernanda Mara Furtado Rocha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Cláudia Correia Cavalcante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Andreza Freire Castro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Francisca </a:t>
            </a:r>
            <a:r>
              <a:rPr lang="pt-BR" altLang="pt-BR" sz="1600" dirty="0" err="1"/>
              <a:t>Querobina</a:t>
            </a:r>
            <a:r>
              <a:rPr lang="pt-BR" altLang="pt-BR" sz="1600" dirty="0"/>
              <a:t> Mota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/>
              <a:t>Jacilda</a:t>
            </a:r>
            <a:r>
              <a:rPr lang="pt-BR" altLang="pt-BR" sz="1600" dirty="0"/>
              <a:t> da Silva Rodrigues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Lia Castelo Branco Martins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Adriana Lima Barbosa Cavalcante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Caroline Bastos Gabriel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Natália Teixeira Maroso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João Henrique Soares Fernandes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Bárbara Érika Fernandes do Vale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45EE5F2-23C9-9CE9-04EE-F17A9C8E37A2}"/>
              </a:ext>
            </a:extLst>
          </p:cNvPr>
          <p:cNvCxnSpPr>
            <a:cxnSpLocks/>
          </p:cNvCxnSpPr>
          <p:nvPr/>
        </p:nvCxnSpPr>
        <p:spPr>
          <a:xfrm>
            <a:off x="539552" y="1351261"/>
            <a:ext cx="0" cy="4418554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CaixaDeTexto 17">
            <a:extLst>
              <a:ext uri="{FF2B5EF4-FFF2-40B4-BE49-F238E27FC236}">
                <a16:creationId xmlns:a16="http://schemas.microsoft.com/office/drawing/2014/main" id="{CA82806E-0E53-F074-3362-560085252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913" y="938386"/>
            <a:ext cx="4402087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Antônia Zeneide Nascimento Araújo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Lara Monteiro Tobias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Lívia Crisóstomo Tobias de Sousa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Valdézia Maria Leal Costa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>
                <a:latin typeface="Arial" panose="020B0604020202020204" pitchFamily="34" charset="0"/>
              </a:rPr>
              <a:t>Alani</a:t>
            </a:r>
            <a:r>
              <a:rPr lang="pt-BR" altLang="pt-BR" sz="1600" dirty="0">
                <a:latin typeface="Arial" panose="020B0604020202020204" pitchFamily="34" charset="0"/>
              </a:rPr>
              <a:t> Beatriz Vieira Chaves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Ana Jéssica Guerra Lima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Francisca </a:t>
            </a:r>
            <a:r>
              <a:rPr lang="pt-BR" altLang="pt-BR" sz="1600" dirty="0" err="1">
                <a:latin typeface="Arial" panose="020B0604020202020204" pitchFamily="34" charset="0"/>
              </a:rPr>
              <a:t>Danívea</a:t>
            </a:r>
            <a:r>
              <a:rPr lang="pt-BR" altLang="pt-BR" sz="1600" dirty="0">
                <a:latin typeface="Arial" panose="020B0604020202020204" pitchFamily="34" charset="0"/>
              </a:rPr>
              <a:t> Felix Sousa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Francisca Soares da Silva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Francisco José Lopes Nunes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Francisca Jessica Gomes Moura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Francisca Juliana Roseira Abreu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Hilária Araújo Belo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>
                <a:latin typeface="Arial" panose="020B0604020202020204" pitchFamily="34" charset="0"/>
              </a:rPr>
              <a:t>Maervi</a:t>
            </a:r>
            <a:r>
              <a:rPr lang="pt-BR" altLang="pt-BR" sz="1600" dirty="0">
                <a:latin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" panose="020B0604020202020204" pitchFamily="34" charset="0"/>
              </a:rPr>
              <a:t>Siny</a:t>
            </a:r>
            <a:r>
              <a:rPr lang="pt-BR" altLang="pt-BR" sz="1600" dirty="0">
                <a:latin typeface="Arial" panose="020B0604020202020204" pitchFamily="34" charset="0"/>
              </a:rPr>
              <a:t> Cordeiro Karan Aguiar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>
                <a:latin typeface="Arial" panose="020B0604020202020204" pitchFamily="34" charset="0"/>
              </a:rPr>
              <a:t>Marcilene</a:t>
            </a:r>
            <a:r>
              <a:rPr lang="pt-BR" altLang="pt-BR" sz="1600" dirty="0">
                <a:latin typeface="Arial" panose="020B0604020202020204" pitchFamily="34" charset="0"/>
              </a:rPr>
              <a:t> de Abreu Freitas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Maria </a:t>
            </a:r>
            <a:r>
              <a:rPr lang="pt-BR" altLang="pt-BR" sz="1600" dirty="0" err="1">
                <a:latin typeface="Arial" panose="020B0604020202020204" pitchFamily="34" charset="0"/>
              </a:rPr>
              <a:t>Alverlânia</a:t>
            </a:r>
            <a:r>
              <a:rPr lang="pt-BR" altLang="pt-BR" sz="1600" dirty="0">
                <a:latin typeface="Arial" panose="020B0604020202020204" pitchFamily="34" charset="0"/>
              </a:rPr>
              <a:t> Vieira Chaves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Maria Amanda Lima de Sousa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Maria Dayane Almeida Silva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Maria Lucilene Freitas Brasil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Maria Larissa Ricardo de Freitas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Maria Lidiane Pinheiro Nobre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Michelle Silva Carvalho</a:t>
            </a:r>
          </a:p>
          <a:p>
            <a:pPr>
              <a:spcBef>
                <a:spcPct val="0"/>
              </a:spcBef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Paula Andreza Bezerra Lima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B7AEC23-B0BF-D3DD-48D7-336C88CDC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7393"/>
            <a:ext cx="9144000" cy="510607"/>
          </a:xfrm>
          <a:prstGeom prst="rect">
            <a:avLst/>
          </a:prstGeom>
        </p:spPr>
      </p:pic>
      <p:pic>
        <p:nvPicPr>
          <p:cNvPr id="3" name="Picture 11" descr="Ouvidoria - Controladoria e Ouvidoria Geral do Estado">
            <a:extLst>
              <a:ext uri="{FF2B5EF4-FFF2-40B4-BE49-F238E27FC236}">
                <a16:creationId xmlns:a16="http://schemas.microsoft.com/office/drawing/2014/main" id="{21B0C849-94AC-FB83-8D8E-EB16E3073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47764"/>
            <a:ext cx="1224261" cy="10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70FD540-061E-5FF9-BDC9-837366D27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311" y="106718"/>
            <a:ext cx="1088296" cy="941917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C591875F-1FFF-2EC3-8FF9-868186917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106718"/>
            <a:ext cx="397567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Equipe Coordenadoria de Ouvidoria</a:t>
            </a:r>
          </a:p>
        </p:txBody>
      </p:sp>
    </p:spTree>
    <p:extLst>
      <p:ext uri="{BB962C8B-B14F-4D97-AF65-F5344CB8AC3E}">
        <p14:creationId xmlns:p14="http://schemas.microsoft.com/office/powerpoint/2010/main" val="329412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30D5F-F809-7140-BB75-0A4EB393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importância da classificação das manifestações de Ouvidoria</a:t>
            </a:r>
          </a:p>
        </p:txBody>
      </p:sp>
      <p:pic>
        <p:nvPicPr>
          <p:cNvPr id="5" name="Gráfico 4" descr="Lápis com preenchimento sólido">
            <a:extLst>
              <a:ext uri="{FF2B5EF4-FFF2-40B4-BE49-F238E27FC236}">
                <a16:creationId xmlns:a16="http://schemas.microsoft.com/office/drawing/2014/main" id="{E65F97E3-E562-AAB5-0B8C-EDA6A3DDA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368" y="2286001"/>
            <a:ext cx="1142999" cy="114299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E23D840-4299-4346-9CF7-5B16DA15B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311" y="106718"/>
            <a:ext cx="1088296" cy="94191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9FC6317-2D9C-272C-EEAB-20394E799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47393"/>
            <a:ext cx="9144000" cy="510607"/>
          </a:xfrm>
          <a:prstGeom prst="rect">
            <a:avLst/>
          </a:prstGeom>
        </p:spPr>
      </p:pic>
      <p:pic>
        <p:nvPicPr>
          <p:cNvPr id="8" name="Picture 11" descr="Ouvidoria - Controladoria e Ouvidoria Geral do Estado">
            <a:extLst>
              <a:ext uri="{FF2B5EF4-FFF2-40B4-BE49-F238E27FC236}">
                <a16:creationId xmlns:a16="http://schemas.microsoft.com/office/drawing/2014/main" id="{F87B28D8-25D7-5A9C-A88F-38B52732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47764"/>
            <a:ext cx="1224261" cy="10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4303C89-7D23-3D4F-79ED-085B750DA9D2}"/>
              </a:ext>
            </a:extLst>
          </p:cNvPr>
          <p:cNvCxnSpPr/>
          <p:nvPr/>
        </p:nvCxnSpPr>
        <p:spPr>
          <a:xfrm>
            <a:off x="323528" y="3573016"/>
            <a:ext cx="8280920" cy="0"/>
          </a:xfrm>
          <a:prstGeom prst="line">
            <a:avLst/>
          </a:prstGeom>
          <a:ln w="76200">
            <a:solidFill>
              <a:srgbClr val="25A8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46A08F6-193E-0891-C461-D4E2925BD689}"/>
              </a:ext>
            </a:extLst>
          </p:cNvPr>
          <p:cNvCxnSpPr/>
          <p:nvPr/>
        </p:nvCxnSpPr>
        <p:spPr>
          <a:xfrm>
            <a:off x="323528" y="3645024"/>
            <a:ext cx="8280920" cy="0"/>
          </a:xfrm>
          <a:prstGeom prst="line">
            <a:avLst/>
          </a:prstGeom>
          <a:ln w="76200">
            <a:solidFill>
              <a:srgbClr val="54B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7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A9595D09-3899-F446-AF16-5B6B4C5F6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576598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C154B11-4865-2FC3-89CA-28A36FED7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311" y="106718"/>
            <a:ext cx="1088296" cy="94191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D64BD57-C7DB-EC94-5FCC-24BDCAC39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7393"/>
            <a:ext cx="9144000" cy="510607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090D5E48-59D8-15B1-7517-F2D2B103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176"/>
            <a:ext cx="6783318" cy="1143000"/>
          </a:xfrm>
        </p:spPr>
        <p:txBody>
          <a:bodyPr/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Compreender a classificação como uma ação gerencial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7EDDB30-B854-E343-B148-4BA90891B156}"/>
              </a:ext>
            </a:extLst>
          </p:cNvPr>
          <p:cNvSpPr/>
          <p:nvPr/>
        </p:nvSpPr>
        <p:spPr>
          <a:xfrm>
            <a:off x="47892" y="2801476"/>
            <a:ext cx="752349" cy="288032"/>
          </a:xfrm>
          <a:prstGeom prst="roundRect">
            <a:avLst/>
          </a:prstGeom>
          <a:noFill/>
          <a:ln w="38100">
            <a:solidFill>
              <a:srgbClr val="F59E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9966BC65-E396-316F-98DA-7D27F5FB07C6}"/>
              </a:ext>
            </a:extLst>
          </p:cNvPr>
          <p:cNvSpPr/>
          <p:nvPr/>
        </p:nvSpPr>
        <p:spPr>
          <a:xfrm>
            <a:off x="4668124" y="2801476"/>
            <a:ext cx="827584" cy="288032"/>
          </a:xfrm>
          <a:prstGeom prst="roundRect">
            <a:avLst/>
          </a:prstGeom>
          <a:noFill/>
          <a:ln w="38100">
            <a:solidFill>
              <a:srgbClr val="F59E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F346FBF-138A-E571-49A2-B64D82DA71E1}"/>
              </a:ext>
            </a:extLst>
          </p:cNvPr>
          <p:cNvSpPr/>
          <p:nvPr/>
        </p:nvSpPr>
        <p:spPr>
          <a:xfrm>
            <a:off x="47892" y="4282822"/>
            <a:ext cx="752349" cy="288032"/>
          </a:xfrm>
          <a:prstGeom prst="roundRect">
            <a:avLst/>
          </a:prstGeom>
          <a:noFill/>
          <a:ln w="38100">
            <a:solidFill>
              <a:srgbClr val="F59E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9145D42-4AF6-59E7-5BE2-F061730B052B}"/>
              </a:ext>
            </a:extLst>
          </p:cNvPr>
          <p:cNvSpPr/>
          <p:nvPr/>
        </p:nvSpPr>
        <p:spPr>
          <a:xfrm>
            <a:off x="4639354" y="4302046"/>
            <a:ext cx="910342" cy="288032"/>
          </a:xfrm>
          <a:prstGeom prst="roundRect">
            <a:avLst/>
          </a:prstGeom>
          <a:noFill/>
          <a:ln w="38100">
            <a:solidFill>
              <a:srgbClr val="F59E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A0CB906-8519-9214-6EB4-FF2A91516C6D}"/>
              </a:ext>
            </a:extLst>
          </p:cNvPr>
          <p:cNvSpPr/>
          <p:nvPr/>
        </p:nvSpPr>
        <p:spPr>
          <a:xfrm>
            <a:off x="60943" y="4996253"/>
            <a:ext cx="1774000" cy="288032"/>
          </a:xfrm>
          <a:prstGeom prst="roundRect">
            <a:avLst/>
          </a:prstGeom>
          <a:noFill/>
          <a:ln w="38100">
            <a:solidFill>
              <a:srgbClr val="F59E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B645A8E-D8CB-D94F-2736-249B3053191E}"/>
              </a:ext>
            </a:extLst>
          </p:cNvPr>
          <p:cNvSpPr/>
          <p:nvPr/>
        </p:nvSpPr>
        <p:spPr>
          <a:xfrm>
            <a:off x="4639923" y="4999443"/>
            <a:ext cx="1228221" cy="284842"/>
          </a:xfrm>
          <a:prstGeom prst="roundRect">
            <a:avLst/>
          </a:prstGeom>
          <a:noFill/>
          <a:ln w="38100">
            <a:solidFill>
              <a:srgbClr val="F59E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CFD30E6-A3B1-D65E-CD4F-B6C251AA4A2B}"/>
              </a:ext>
            </a:extLst>
          </p:cNvPr>
          <p:cNvSpPr/>
          <p:nvPr/>
        </p:nvSpPr>
        <p:spPr>
          <a:xfrm>
            <a:off x="699466" y="2545591"/>
            <a:ext cx="360040" cy="360040"/>
          </a:xfrm>
          <a:prstGeom prst="ellipse">
            <a:avLst/>
          </a:prstGeom>
          <a:solidFill>
            <a:srgbClr val="F59E1D"/>
          </a:solidFill>
          <a:ln>
            <a:solidFill>
              <a:srgbClr val="F59E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641496D-B41A-DA9C-1586-37B5980EAE85}"/>
              </a:ext>
            </a:extLst>
          </p:cNvPr>
          <p:cNvSpPr/>
          <p:nvPr/>
        </p:nvSpPr>
        <p:spPr>
          <a:xfrm>
            <a:off x="5369676" y="2532654"/>
            <a:ext cx="360040" cy="360040"/>
          </a:xfrm>
          <a:prstGeom prst="ellipse">
            <a:avLst/>
          </a:prstGeom>
          <a:solidFill>
            <a:srgbClr val="F59E1D"/>
          </a:solidFill>
          <a:ln>
            <a:solidFill>
              <a:srgbClr val="F59E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AEC3276-0ECE-A7CB-132F-DA1F1D8C364C}"/>
              </a:ext>
            </a:extLst>
          </p:cNvPr>
          <p:cNvSpPr/>
          <p:nvPr/>
        </p:nvSpPr>
        <p:spPr>
          <a:xfrm>
            <a:off x="699466" y="4040925"/>
            <a:ext cx="360040" cy="360040"/>
          </a:xfrm>
          <a:prstGeom prst="ellipse">
            <a:avLst/>
          </a:prstGeom>
          <a:solidFill>
            <a:srgbClr val="F59E1D"/>
          </a:solidFill>
          <a:ln>
            <a:solidFill>
              <a:srgbClr val="F59E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FE5927A-096F-DC81-A5F7-F09B7F1B7620}"/>
              </a:ext>
            </a:extLst>
          </p:cNvPr>
          <p:cNvSpPr/>
          <p:nvPr/>
        </p:nvSpPr>
        <p:spPr>
          <a:xfrm>
            <a:off x="5495708" y="4040925"/>
            <a:ext cx="360040" cy="360040"/>
          </a:xfrm>
          <a:prstGeom prst="ellipse">
            <a:avLst/>
          </a:prstGeom>
          <a:solidFill>
            <a:srgbClr val="F59E1D"/>
          </a:solidFill>
          <a:ln>
            <a:solidFill>
              <a:srgbClr val="F59E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BB5C365-165E-5C8E-4A43-8F2580609243}"/>
              </a:ext>
            </a:extLst>
          </p:cNvPr>
          <p:cNvSpPr/>
          <p:nvPr/>
        </p:nvSpPr>
        <p:spPr>
          <a:xfrm>
            <a:off x="1764624" y="4741305"/>
            <a:ext cx="360040" cy="360040"/>
          </a:xfrm>
          <a:prstGeom prst="ellipse">
            <a:avLst/>
          </a:prstGeom>
          <a:solidFill>
            <a:srgbClr val="F59E1D"/>
          </a:solidFill>
          <a:ln>
            <a:solidFill>
              <a:srgbClr val="F59E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410AF8B-76C3-3B55-798A-22D729EC640A}"/>
              </a:ext>
            </a:extLst>
          </p:cNvPr>
          <p:cNvSpPr/>
          <p:nvPr/>
        </p:nvSpPr>
        <p:spPr>
          <a:xfrm>
            <a:off x="5729716" y="4752499"/>
            <a:ext cx="360040" cy="360040"/>
          </a:xfrm>
          <a:prstGeom prst="ellipse">
            <a:avLst/>
          </a:prstGeom>
          <a:solidFill>
            <a:srgbClr val="F59E1D"/>
          </a:solidFill>
          <a:ln>
            <a:solidFill>
              <a:srgbClr val="F59E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3931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7DA9594-9876-F1D9-909C-8D37EAC96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311" y="106718"/>
            <a:ext cx="1088296" cy="9419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E4CD805-4A6A-32DA-0893-31664E90F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7393"/>
            <a:ext cx="9144000" cy="510607"/>
          </a:xfrm>
          <a:prstGeom prst="rect">
            <a:avLst/>
          </a:prstGeom>
        </p:spPr>
      </p:pic>
      <p:pic>
        <p:nvPicPr>
          <p:cNvPr id="4" name="Picture 11" descr="Ouvidoria - Controladoria e Ouvidoria Geral do Estado">
            <a:extLst>
              <a:ext uri="{FF2B5EF4-FFF2-40B4-BE49-F238E27FC236}">
                <a16:creationId xmlns:a16="http://schemas.microsoft.com/office/drawing/2014/main" id="{6488FA57-3220-D4CE-8C2D-2CBF55704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47764"/>
            <a:ext cx="1224261" cy="10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6B740806-60C1-233B-0FEA-1FD8418BC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96" y="233608"/>
            <a:ext cx="7232556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altLang="pt-BR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Classificação do Tipo de Manifestação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A58D913-D31F-0523-C93D-8A9BB5EE8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1104899"/>
            <a:ext cx="5549031" cy="52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7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14">
            <a:extLst>
              <a:ext uri="{FF2B5EF4-FFF2-40B4-BE49-F238E27FC236}">
                <a16:creationId xmlns:a16="http://schemas.microsoft.com/office/drawing/2014/main" id="{F6F51B1E-C9CF-9942-E40C-AF78EC226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6177"/>
            <a:ext cx="3816424" cy="45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5" name="Text Box 15">
            <a:extLst>
              <a:ext uri="{FF2B5EF4-FFF2-40B4-BE49-F238E27FC236}">
                <a16:creationId xmlns:a16="http://schemas.microsoft.com/office/drawing/2014/main" id="{E941D42D-93A9-947B-842C-2C61B5369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60999"/>
            <a:ext cx="6984776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altLang="pt-BR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Qual a relevância da classificação para o cidadão?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24CE63D-8A2E-5380-86D4-BEFB389B3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311" y="106718"/>
            <a:ext cx="1088296" cy="9419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24EF673-1C48-9A9E-3100-0780D7362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7393"/>
            <a:ext cx="9144000" cy="510607"/>
          </a:xfrm>
          <a:prstGeom prst="rect">
            <a:avLst/>
          </a:prstGeom>
        </p:spPr>
      </p:pic>
      <p:pic>
        <p:nvPicPr>
          <p:cNvPr id="1026" name="Picture 2" descr="Ilustração dos desenhos animados do vetor do homem, do trabalhador de  escritório ou do blogueiro que trabalha, datilografa ou escreve no  computador imagem vetorial de ursus@zdeneksasek.com© 415895826">
            <a:extLst>
              <a:ext uri="{FF2B5EF4-FFF2-40B4-BE49-F238E27FC236}">
                <a16:creationId xmlns:a16="http://schemas.microsoft.com/office/drawing/2014/main" id="{CFA2CB42-CCCA-1BBB-EE44-94DE741A0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6501"/>
            <a:ext cx="3401342" cy="500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Ouvidoria - Controladoria e Ouvidoria Geral do Estado">
            <a:extLst>
              <a:ext uri="{FF2B5EF4-FFF2-40B4-BE49-F238E27FC236}">
                <a16:creationId xmlns:a16="http://schemas.microsoft.com/office/drawing/2014/main" id="{CA7DB716-0C0D-9E6E-1C2F-5E5093AE3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47764"/>
            <a:ext cx="1224261" cy="10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Text Box 5">
            <a:extLst>
              <a:ext uri="{FF2B5EF4-FFF2-40B4-BE49-F238E27FC236}">
                <a16:creationId xmlns:a16="http://schemas.microsoft.com/office/drawing/2014/main" id="{B0663133-AE3A-8132-49FD-D15D9243D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80" y="210703"/>
            <a:ext cx="6365846" cy="81560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altLang="pt-BR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IMPORTÂNCIA</a:t>
            </a:r>
          </a:p>
          <a:p>
            <a:pPr algn="ctr" eaLnBrk="1" hangingPunct="1">
              <a:defRPr/>
            </a:pPr>
            <a:r>
              <a:rPr lang="pt-BR" altLang="pt-BR" sz="1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Classificar corretamente para obter informações gerenciais</a:t>
            </a:r>
          </a:p>
        </p:txBody>
      </p:sp>
      <p:pic>
        <p:nvPicPr>
          <p:cNvPr id="4101" name="Picture 10">
            <a:extLst>
              <a:ext uri="{FF2B5EF4-FFF2-40B4-BE49-F238E27FC236}">
                <a16:creationId xmlns:a16="http://schemas.microsoft.com/office/drawing/2014/main" id="{1BC02146-BCAA-41D6-AA5A-254264AC9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46482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1">
            <a:extLst>
              <a:ext uri="{FF2B5EF4-FFF2-40B4-BE49-F238E27FC236}">
                <a16:creationId xmlns:a16="http://schemas.microsoft.com/office/drawing/2014/main" id="{EEEBCB09-7056-2820-8F2A-4C2E103C0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409825"/>
            <a:ext cx="431958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1500" dirty="0">
                <a:latin typeface="Verdana" panose="020B0604030504040204" pitchFamily="34" charset="0"/>
              </a:rPr>
              <a:t>Manifestação como matéria-prima;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1500" dirty="0">
                <a:latin typeface="Verdana" panose="020B0604030504040204" pitchFamily="34" charset="0"/>
              </a:rPr>
              <a:t>Tratamento como parte do processo, encaminhamento adequado;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1500" dirty="0">
                <a:latin typeface="Verdana" panose="020B0604030504040204" pitchFamily="34" charset="0"/>
              </a:rPr>
              <a:t>Trabalhar a Gestão da informação para diagnóstico da prestação do serviço;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1500" dirty="0">
                <a:latin typeface="Verdana" panose="020B0604030504040204" pitchFamily="34" charset="0"/>
              </a:rPr>
              <a:t>Retroalimentar a gestão governamental;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1500" dirty="0">
                <a:latin typeface="Verdana" panose="020B0604030504040204" pitchFamily="34" charset="0"/>
              </a:rPr>
              <a:t>Relatórios com dados fidedignos e padronizados para tomada de decisão.</a:t>
            </a:r>
          </a:p>
        </p:txBody>
      </p:sp>
      <p:pic>
        <p:nvPicPr>
          <p:cNvPr id="4103" name="Picture 14">
            <a:extLst>
              <a:ext uri="{FF2B5EF4-FFF2-40B4-BE49-F238E27FC236}">
                <a16:creationId xmlns:a16="http://schemas.microsoft.com/office/drawing/2014/main" id="{124905BA-D4E2-934F-7E69-91CFB390D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392612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4104" name="Text Box 15">
            <a:extLst>
              <a:ext uri="{FF2B5EF4-FFF2-40B4-BE49-F238E27FC236}">
                <a16:creationId xmlns:a16="http://schemas.microsoft.com/office/drawing/2014/main" id="{DCC3A441-B68E-53AD-A8B5-B12511C9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393950"/>
            <a:ext cx="4176712" cy="278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1700" dirty="0">
                <a:latin typeface="Verdana" panose="020B0604030504040204" pitchFamily="34" charset="0"/>
              </a:rPr>
              <a:t> Compreender sua demanda de forma institucional e sua inserção na participação social;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1700" dirty="0">
                <a:latin typeface="Verdana" panose="020B0604030504040204" pitchFamily="34" charset="0"/>
              </a:rPr>
              <a:t> Facilitar o acompanhamento;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1700" dirty="0">
                <a:latin typeface="Verdana" panose="020B0604030504040204" pitchFamily="34" charset="0"/>
              </a:rPr>
              <a:t> Transformação de demandas individuais em soluções coletivas. </a:t>
            </a:r>
          </a:p>
        </p:txBody>
      </p:sp>
      <p:sp>
        <p:nvSpPr>
          <p:cNvPr id="92176" name="Text Box 16">
            <a:extLst>
              <a:ext uri="{FF2B5EF4-FFF2-40B4-BE49-F238E27FC236}">
                <a16:creationId xmlns:a16="http://schemas.microsoft.com/office/drawing/2014/main" id="{539D9842-3F12-D66E-B3AD-0DDA2F665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44675"/>
            <a:ext cx="1547813" cy="4127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1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GOVERNO</a:t>
            </a:r>
          </a:p>
        </p:txBody>
      </p:sp>
      <p:sp>
        <p:nvSpPr>
          <p:cNvPr id="92177" name="Text Box 17">
            <a:extLst>
              <a:ext uri="{FF2B5EF4-FFF2-40B4-BE49-F238E27FC236}">
                <a16:creationId xmlns:a16="http://schemas.microsoft.com/office/drawing/2014/main" id="{E5E90BAF-BEE3-EA07-101E-7072D1D9E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843088"/>
            <a:ext cx="1427162" cy="4127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1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CIDADÃO</a:t>
            </a:r>
          </a:p>
        </p:txBody>
      </p:sp>
      <p:sp>
        <p:nvSpPr>
          <p:cNvPr id="4107" name="Oval 19">
            <a:extLst>
              <a:ext uri="{FF2B5EF4-FFF2-40B4-BE49-F238E27FC236}">
                <a16:creationId xmlns:a16="http://schemas.microsoft.com/office/drawing/2014/main" id="{A9DBD544-144C-5954-B728-4D3C13539C24}"/>
              </a:ext>
            </a:extLst>
          </p:cNvPr>
          <p:cNvSpPr>
            <a:spLocks noChangeArrowheads="1"/>
          </p:cNvSpPr>
          <p:nvPr/>
        </p:nvSpPr>
        <p:spPr bwMode="auto">
          <a:xfrm rot="-812877">
            <a:off x="179388" y="1516063"/>
            <a:ext cx="1835150" cy="9366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08" name="Oval 20">
            <a:extLst>
              <a:ext uri="{FF2B5EF4-FFF2-40B4-BE49-F238E27FC236}">
                <a16:creationId xmlns:a16="http://schemas.microsoft.com/office/drawing/2014/main" id="{1AC0A4B5-C3DF-3CAD-D7B4-9FEC81FAB9C6}"/>
              </a:ext>
            </a:extLst>
          </p:cNvPr>
          <p:cNvSpPr>
            <a:spLocks noChangeArrowheads="1"/>
          </p:cNvSpPr>
          <p:nvPr/>
        </p:nvSpPr>
        <p:spPr bwMode="auto">
          <a:xfrm rot="-812877">
            <a:off x="4500563" y="1484313"/>
            <a:ext cx="1835150" cy="9366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48D2723-E895-C9B7-C2DF-0A37A5BFD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311" y="106718"/>
            <a:ext cx="1088296" cy="9419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0D12B93-BBD5-8872-9C99-662F00880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47393"/>
            <a:ext cx="9144000" cy="510607"/>
          </a:xfrm>
          <a:prstGeom prst="rect">
            <a:avLst/>
          </a:prstGeom>
        </p:spPr>
      </p:pic>
      <p:pic>
        <p:nvPicPr>
          <p:cNvPr id="4" name="Picture 11" descr="Ouvidoria - Controladoria e Ouvidoria Geral do Estado">
            <a:extLst>
              <a:ext uri="{FF2B5EF4-FFF2-40B4-BE49-F238E27FC236}">
                <a16:creationId xmlns:a16="http://schemas.microsoft.com/office/drawing/2014/main" id="{5191F167-01A7-8DF3-7B7A-D4F1E062D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47764"/>
            <a:ext cx="1224261" cy="10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>
            <a:extLst>
              <a:ext uri="{FF2B5EF4-FFF2-40B4-BE49-F238E27FC236}">
                <a16:creationId xmlns:a16="http://schemas.microsoft.com/office/drawing/2014/main" id="{4056FFA7-6035-602B-D634-CA2682254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940" y="58483"/>
            <a:ext cx="6257615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alt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Assunto deverá ter conexão com a essência da manifestação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F976363-CA41-544E-181B-7A31464BB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311" y="106718"/>
            <a:ext cx="1088296" cy="9419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E7C7F77-5D69-091E-B72A-B20E350FF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7393"/>
            <a:ext cx="9144000" cy="510607"/>
          </a:xfrm>
          <a:prstGeom prst="rect">
            <a:avLst/>
          </a:prstGeom>
        </p:spPr>
      </p:pic>
      <p:pic>
        <p:nvPicPr>
          <p:cNvPr id="4" name="Picture 11" descr="Ouvidoria - Controladoria e Ouvidoria Geral do Estado">
            <a:extLst>
              <a:ext uri="{FF2B5EF4-FFF2-40B4-BE49-F238E27FC236}">
                <a16:creationId xmlns:a16="http://schemas.microsoft.com/office/drawing/2014/main" id="{EF500D3F-BF68-6EC8-E40A-5FA49A0DC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47764"/>
            <a:ext cx="1224261" cy="10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A46F41D-D4E6-C5E8-A220-6D57D98DE969}"/>
              </a:ext>
            </a:extLst>
          </p:cNvPr>
          <p:cNvSpPr/>
          <p:nvPr/>
        </p:nvSpPr>
        <p:spPr>
          <a:xfrm>
            <a:off x="704127" y="1175140"/>
            <a:ext cx="3247604" cy="5878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Conduta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E0E45FB-1B33-F862-ECDE-A778DC601236}"/>
              </a:ext>
            </a:extLst>
          </p:cNvPr>
          <p:cNvSpPr/>
          <p:nvPr/>
        </p:nvSpPr>
        <p:spPr>
          <a:xfrm>
            <a:off x="726007" y="2585575"/>
            <a:ext cx="3208059" cy="5878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Satisfação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DD6D84F-16CE-13EC-E631-AB195C3ADFC9}"/>
              </a:ext>
            </a:extLst>
          </p:cNvPr>
          <p:cNvSpPr/>
          <p:nvPr/>
        </p:nvSpPr>
        <p:spPr>
          <a:xfrm>
            <a:off x="726009" y="1866171"/>
            <a:ext cx="3208058" cy="5878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Insatisfação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F81B38C-0294-FD03-054C-8E8A94E8A156}"/>
              </a:ext>
            </a:extLst>
          </p:cNvPr>
          <p:cNvSpPr/>
          <p:nvPr/>
        </p:nvSpPr>
        <p:spPr>
          <a:xfrm>
            <a:off x="726007" y="3306438"/>
            <a:ext cx="3208060" cy="6665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Irregularidades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F8B58288-5E0B-27D1-B3FE-55F62E38A460}"/>
              </a:ext>
            </a:extLst>
          </p:cNvPr>
          <p:cNvSpPr/>
          <p:nvPr/>
        </p:nvSpPr>
        <p:spPr>
          <a:xfrm>
            <a:off x="726007" y="4892669"/>
            <a:ext cx="3208060" cy="6343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Orientações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DDAEB89-EE1D-5856-34CA-B84C4F4FFB72}"/>
              </a:ext>
            </a:extLst>
          </p:cNvPr>
          <p:cNvSpPr/>
          <p:nvPr/>
        </p:nvSpPr>
        <p:spPr>
          <a:xfrm>
            <a:off x="726007" y="4104864"/>
            <a:ext cx="3208060" cy="666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Contribuição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41F3C717-7D96-69EA-54D8-38E5D0B1AFE2}"/>
              </a:ext>
            </a:extLst>
          </p:cNvPr>
          <p:cNvSpPr/>
          <p:nvPr/>
        </p:nvSpPr>
        <p:spPr>
          <a:xfrm>
            <a:off x="702111" y="5658565"/>
            <a:ext cx="3247604" cy="666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Informação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C54F7F9-6394-57A7-42AC-FFC84D92E321}"/>
              </a:ext>
            </a:extLst>
          </p:cNvPr>
          <p:cNvSpPr txBox="1"/>
          <p:nvPr/>
        </p:nvSpPr>
        <p:spPr>
          <a:xfrm rot="16200000">
            <a:off x="-1294257" y="3302870"/>
            <a:ext cx="347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CENTRAL</a:t>
            </a:r>
          </a:p>
        </p:txBody>
      </p:sp>
      <p:sp>
        <p:nvSpPr>
          <p:cNvPr id="13" name="Texto Explicativo: Seta para a Direita 12">
            <a:extLst>
              <a:ext uri="{FF2B5EF4-FFF2-40B4-BE49-F238E27FC236}">
                <a16:creationId xmlns:a16="http://schemas.microsoft.com/office/drawing/2014/main" id="{DD199ED7-85B1-0B2F-6282-1DF1C7075879}"/>
              </a:ext>
            </a:extLst>
          </p:cNvPr>
          <p:cNvSpPr/>
          <p:nvPr/>
        </p:nvSpPr>
        <p:spPr>
          <a:xfrm>
            <a:off x="3995935" y="1175140"/>
            <a:ext cx="568813" cy="5145993"/>
          </a:xfrm>
          <a:prstGeom prst="rightArrowCallout">
            <a:avLst>
              <a:gd name="adj1" fmla="val 25000"/>
              <a:gd name="adj2" fmla="val 99355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64DF586A-928E-CBB2-919B-56D209E8F452}"/>
              </a:ext>
            </a:extLst>
          </p:cNvPr>
          <p:cNvSpPr/>
          <p:nvPr/>
        </p:nvSpPr>
        <p:spPr>
          <a:xfrm rot="16200000">
            <a:off x="4013326" y="3357766"/>
            <a:ext cx="1936964" cy="58783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Assunto</a:t>
            </a:r>
          </a:p>
        </p:txBody>
      </p:sp>
      <p:sp>
        <p:nvSpPr>
          <p:cNvPr id="16" name="Seta: para a Direita Listrada 15">
            <a:extLst>
              <a:ext uri="{FF2B5EF4-FFF2-40B4-BE49-F238E27FC236}">
                <a16:creationId xmlns:a16="http://schemas.microsoft.com/office/drawing/2014/main" id="{EFCFF25C-F63C-89F4-431A-28C46574EF57}"/>
              </a:ext>
            </a:extLst>
          </p:cNvPr>
          <p:cNvSpPr/>
          <p:nvPr/>
        </p:nvSpPr>
        <p:spPr>
          <a:xfrm>
            <a:off x="5369832" y="3357767"/>
            <a:ext cx="567037" cy="510607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E71DFB0-5061-5333-DBBB-BF70E065A5C4}"/>
              </a:ext>
            </a:extLst>
          </p:cNvPr>
          <p:cNvSpPr/>
          <p:nvPr/>
        </p:nvSpPr>
        <p:spPr>
          <a:xfrm>
            <a:off x="5985411" y="2847258"/>
            <a:ext cx="3056738" cy="13082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Classificação de Procedência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>
            <a:extLst>
              <a:ext uri="{FF2B5EF4-FFF2-40B4-BE49-F238E27FC236}">
                <a16:creationId xmlns:a16="http://schemas.microsoft.com/office/drawing/2014/main" id="{4056FFA7-6035-602B-D634-CA2682254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124" y="397996"/>
            <a:ext cx="3730509" cy="44627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altLang="pt-BR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Assunto da Manifestação</a:t>
            </a:r>
          </a:p>
        </p:txBody>
      </p:sp>
      <p:sp>
        <p:nvSpPr>
          <p:cNvPr id="97285" name="Text Box 5">
            <a:extLst>
              <a:ext uri="{FF2B5EF4-FFF2-40B4-BE49-F238E27FC236}">
                <a16:creationId xmlns:a16="http://schemas.microsoft.com/office/drawing/2014/main" id="{749000A1-871C-6885-61F7-80A4B4C59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4" y="1313336"/>
            <a:ext cx="8830467" cy="317009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18900000" scaled="1"/>
          </a:gra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altLang="pt-BR" dirty="0"/>
              <a:t>Um dos campos de classificação da manifestação no Ceará Transparente, de uso obrigatório, podendo ser indicado pelo cidadão e aproveitado ou não pelo ouvidor, podendo haver retificação. </a:t>
            </a:r>
          </a:p>
          <a:p>
            <a:pPr algn="just" eaLnBrk="1" hangingPunct="1">
              <a:defRPr/>
            </a:pPr>
            <a:endParaRPr lang="pt-BR" altLang="pt-BR" dirty="0"/>
          </a:p>
          <a:p>
            <a:pPr algn="just" eaLnBrk="1" hangingPunct="1">
              <a:defRPr/>
            </a:pPr>
            <a:r>
              <a:rPr lang="pt-BR" altLang="pt-BR" dirty="0"/>
              <a:t>O campo possui uma segunda camada de detalhamento que é o </a:t>
            </a:r>
            <a:r>
              <a:rPr lang="pt-BR" altLang="pt-BR" dirty="0" err="1"/>
              <a:t>subassunto</a:t>
            </a:r>
            <a:r>
              <a:rPr lang="pt-BR" altLang="pt-BR" dirty="0"/>
              <a:t>, para especificar ainda mais o assunto principal em algumas situações. </a:t>
            </a:r>
          </a:p>
          <a:p>
            <a:pPr algn="just" eaLnBrk="1" hangingPunct="1">
              <a:defRPr/>
            </a:pPr>
            <a:endParaRPr lang="pt-BR" altLang="pt-BR" dirty="0"/>
          </a:p>
          <a:p>
            <a:pPr algn="just" eaLnBrk="1" hangingPunct="1">
              <a:defRPr/>
            </a:pPr>
            <a:r>
              <a:rPr lang="pt-BR" altLang="pt-BR" dirty="0"/>
              <a:t>Os campos assuntos e </a:t>
            </a:r>
            <a:r>
              <a:rPr lang="pt-BR" altLang="pt-BR" dirty="0" err="1"/>
              <a:t>subassuntos</a:t>
            </a:r>
            <a:r>
              <a:rPr lang="pt-BR" altLang="pt-BR" dirty="0"/>
              <a:t> são cadastrados no sistema exclusivamente pela CGE, em articulação com os Ouvidores Setoriais.  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F976363-CA41-544E-181B-7A31464BB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311" y="106718"/>
            <a:ext cx="1088296" cy="9419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E7C7F77-5D69-091E-B72A-B20E350FF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7393"/>
            <a:ext cx="9144000" cy="510607"/>
          </a:xfrm>
          <a:prstGeom prst="rect">
            <a:avLst/>
          </a:prstGeom>
        </p:spPr>
      </p:pic>
      <p:pic>
        <p:nvPicPr>
          <p:cNvPr id="4" name="Picture 11" descr="Ouvidoria - Controladoria e Ouvidoria Geral do Estado">
            <a:extLst>
              <a:ext uri="{FF2B5EF4-FFF2-40B4-BE49-F238E27FC236}">
                <a16:creationId xmlns:a16="http://schemas.microsoft.com/office/drawing/2014/main" id="{EF500D3F-BF68-6EC8-E40A-5FA49A0DC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47764"/>
            <a:ext cx="1224261" cy="10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8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>
            <a:extLst>
              <a:ext uri="{FF2B5EF4-FFF2-40B4-BE49-F238E27FC236}">
                <a16:creationId xmlns:a16="http://schemas.microsoft.com/office/drawing/2014/main" id="{9A8389D8-3F12-7011-304D-F00F40EC5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542" y="106718"/>
            <a:ext cx="5230919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Critérios para criação de assuntos</a:t>
            </a:r>
          </a:p>
          <a:p>
            <a:pPr algn="ctr" eaLnBrk="1" hangingPunct="1"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Ceará Transparente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F427CF6-84E9-88C6-4000-6F85A04AF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311" y="106718"/>
            <a:ext cx="1088296" cy="9419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F3E42BC-D07D-EEB8-F26E-E06CA0158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7393"/>
            <a:ext cx="9144000" cy="510607"/>
          </a:xfrm>
          <a:prstGeom prst="rect">
            <a:avLst/>
          </a:prstGeom>
        </p:spPr>
      </p:pic>
      <p:pic>
        <p:nvPicPr>
          <p:cNvPr id="4" name="Picture 11" descr="Ouvidoria - Controladoria e Ouvidoria Geral do Estado">
            <a:extLst>
              <a:ext uri="{FF2B5EF4-FFF2-40B4-BE49-F238E27FC236}">
                <a16:creationId xmlns:a16="http://schemas.microsoft.com/office/drawing/2014/main" id="{4E3220CE-CC54-6380-CA5D-F32DAFC51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47764"/>
            <a:ext cx="1224261" cy="10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1ECD6CE-FE3D-916A-CCE6-B0C37D5B90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597283"/>
              </p:ext>
            </p:extLst>
          </p:nvPr>
        </p:nvGraphicFramePr>
        <p:xfrm>
          <a:off x="269776" y="1397000"/>
          <a:ext cx="86044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13664</TotalTime>
  <Words>588</Words>
  <Application>Microsoft Office PowerPoint</Application>
  <PresentationFormat>Apresentação na tela (4:3)</PresentationFormat>
  <Paragraphs>137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Tema do Office</vt:lpstr>
      <vt:lpstr>Apresentação do PowerPoint</vt:lpstr>
      <vt:lpstr>A importância da classificação das manifestações de Ouvidoria</vt:lpstr>
      <vt:lpstr>Compreender a classificação como uma ação gerencial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maria.josiene</dc:creator>
  <cp:lastModifiedBy>Christine Leite Mamede</cp:lastModifiedBy>
  <cp:revision>183</cp:revision>
  <dcterms:created xsi:type="dcterms:W3CDTF">2016-05-05T18:29:00Z</dcterms:created>
  <dcterms:modified xsi:type="dcterms:W3CDTF">2023-11-24T18:32:37Z</dcterms:modified>
</cp:coreProperties>
</file>