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437" r:id="rId3"/>
    <p:sldId id="432" r:id="rId4"/>
    <p:sldId id="433" r:id="rId5"/>
    <p:sldId id="427" r:id="rId6"/>
    <p:sldId id="435" r:id="rId7"/>
    <p:sldId id="431" r:id="rId8"/>
    <p:sldId id="429" r:id="rId9"/>
    <p:sldId id="434" r:id="rId10"/>
    <p:sldId id="428" r:id="rId11"/>
    <p:sldId id="436" r:id="rId12"/>
    <p:sldId id="439" r:id="rId13"/>
    <p:sldId id="346" r:id="rId14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dipo H." initials="ÉH" lastIdx="1" clrIdx="0">
    <p:extLst>
      <p:ext uri="{19B8F6BF-5375-455C-9EA6-DF929625EA0E}">
        <p15:presenceInfo xmlns:p15="http://schemas.microsoft.com/office/powerpoint/2012/main" userId="f3be0d0e29ca44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  <a:srgbClr val="EBF1E9"/>
    <a:srgbClr val="E7E9EC"/>
    <a:srgbClr val="70AD47"/>
    <a:srgbClr val="FFF4E7"/>
    <a:srgbClr val="FFE8CB"/>
    <a:srgbClr val="1E8788"/>
    <a:srgbClr val="B4C7E7"/>
    <a:srgbClr val="FFFFCC"/>
    <a:srgbClr val="EC7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3390" autoAdjust="0"/>
  </p:normalViewPr>
  <p:slideViewPr>
    <p:cSldViewPr snapToGrid="0">
      <p:cViewPr varScale="1">
        <p:scale>
          <a:sx n="63" d="100"/>
          <a:sy n="63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100.8\controladoria_2020\A&#199;&#213;ES%20ESTRAT&#201;GICAS%20DE%20CONTROLE\RECIGP\2024\SITE\DEMONSTRATIVO%20DE%20PART&#205;CIPES%20DA%20RECIGP%20SEGUNDO%20A%20MACRORREGI&#195;O%20-%20Atualizada%20em%2008.04.202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100.8\controladoria_2020\A&#199;&#213;ES%20ESTRAT&#201;GICAS%20DE%20CONTROLE\RECIGP\2024\SITE\DEMONSTRATIVO%20DE%20PART&#205;CIPES%20DA%20RECIGP%20SEGUNDO%20A%20MACRORREGI&#195;O%20-%20Atualizada%20em%2008.04.2024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100.8\controladoria_2020\A&#199;&#213;ES%20ESTRAT&#201;GICAS%20DE%20CONTROLE\RECIGP\2024\SITE\DEMONSTRATIVO%20DE%20PART&#205;CIPES%20DA%20RECIGP%20SEGUNDO%20A%20MACRORREGI&#195;O%20-%20Atualizada%20em%2008.04.2024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85.100.8\controladoria_2020\A&#199;&#213;ES%20ESTRAT&#201;GICAS%20DE%20CONTROLE\RECIGP\2024\SITE\DEMONSTRATIVO%20DE%20PART&#205;CIPES%20DA%20RECIGP%20SEGUNDO%20A%20MACRORREGI&#195;O%20-%20Atualizada%20em%2008.04.202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Quantidade Partícipes por Macrorregião</a:t>
            </a:r>
          </a:p>
        </c:rich>
      </c:tx>
      <c:layout>
        <c:manualLayout>
          <c:xMode val="edge"/>
          <c:yMode val="edge"/>
          <c:x val="2.1117424242424247E-2"/>
          <c:y val="2.31213802675101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90196253877365E-2"/>
          <c:y val="0.17085729041090841"/>
          <c:w val="0.38291289908305093"/>
          <c:h val="0.7757857248840983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0EA-4A9D-96B2-376BEF034289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0EA-4A9D-96B2-376BEF034289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0EA-4A9D-96B2-376BEF03428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0EA-4A9D-96B2-376BEF034289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0EA-4A9D-96B2-376BEF034289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0EA-4A9D-96B2-376BEF034289}"/>
              </c:ext>
            </c:extLst>
          </c:dPt>
          <c:dPt>
            <c:idx val="6"/>
            <c:bubble3D val="0"/>
            <c:spPr>
              <a:solidFill>
                <a:srgbClr val="9CE0E0"/>
              </a:solidFill>
            </c:spPr>
            <c:extLst>
              <c:ext xmlns:c16="http://schemas.microsoft.com/office/drawing/2014/chart" uri="{C3380CC4-5D6E-409C-BE32-E72D297353CC}">
                <c16:uniqueId val="{00000006-E0EA-4A9D-96B2-376BEF034289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0EA-4A9D-96B2-376BEF034289}"/>
              </c:ext>
            </c:extLst>
          </c:dPt>
          <c:dPt>
            <c:idx val="8"/>
            <c:bubble3D val="0"/>
            <c:spPr>
              <a:solidFill>
                <a:srgbClr val="9DC7C0"/>
              </a:solidFill>
            </c:spPr>
            <c:extLst>
              <c:ext xmlns:c16="http://schemas.microsoft.com/office/drawing/2014/chart" uri="{C3380CC4-5D6E-409C-BE32-E72D297353CC}">
                <c16:uniqueId val="{00000008-E0EA-4A9D-96B2-376BEF034289}"/>
              </c:ext>
            </c:extLst>
          </c:dPt>
          <c:dPt>
            <c:idx val="9"/>
            <c:bubble3D val="0"/>
            <c:spPr>
              <a:solidFill>
                <a:srgbClr val="E3C1ED"/>
              </a:solidFill>
            </c:spPr>
            <c:extLst>
              <c:ext xmlns:c16="http://schemas.microsoft.com/office/drawing/2014/chart" uri="{C3380CC4-5D6E-409C-BE32-E72D297353CC}">
                <c16:uniqueId val="{00000009-E0EA-4A9D-96B2-376BEF034289}"/>
              </c:ext>
            </c:extLst>
          </c:dPt>
          <c:dPt>
            <c:idx val="1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A-E0EA-4A9D-96B2-376BEF034289}"/>
              </c:ext>
            </c:extLst>
          </c:dPt>
          <c:dPt>
            <c:idx val="1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B-E0EA-4A9D-96B2-376BEF034289}"/>
              </c:ext>
            </c:extLst>
          </c:dPt>
          <c:dPt>
            <c:idx val="1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E0EA-4A9D-96B2-376BEF03428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'GRÁFICOS - EXECUTIVO'!$A$5:$A$18</c:f>
              <c:strCache>
                <c:ptCount val="14"/>
                <c:pt idx="0">
                  <c:v>CENTRO SUL</c:v>
                </c:pt>
                <c:pt idx="1">
                  <c:v>SERTÃO DE CANINDÉ</c:v>
                </c:pt>
                <c:pt idx="2">
                  <c:v>CARIRI</c:v>
                </c:pt>
                <c:pt idx="3">
                  <c:v>SERTÃO DOS INHAMUNS</c:v>
                </c:pt>
                <c:pt idx="4">
                  <c:v>SERRA DA IBIAPABA</c:v>
                </c:pt>
                <c:pt idx="5">
                  <c:v>MACIÇO DE BATURITÉ</c:v>
                </c:pt>
                <c:pt idx="6">
                  <c:v>SERTÃO DE SOBRAL</c:v>
                </c:pt>
                <c:pt idx="7">
                  <c:v>LITORAL NORTE</c:v>
                </c:pt>
                <c:pt idx="8">
                  <c:v>SERTÃO DOS CRATEÚS</c:v>
                </c:pt>
                <c:pt idx="9">
                  <c:v>SERTÃO CENTRAL</c:v>
                </c:pt>
                <c:pt idx="10">
                  <c:v>VALE DO JAGUARIBE</c:v>
                </c:pt>
                <c:pt idx="11">
                  <c:v>LITORAL OESTE / VALE DO CURU</c:v>
                </c:pt>
                <c:pt idx="12">
                  <c:v>LITORAL LESTE</c:v>
                </c:pt>
                <c:pt idx="13">
                  <c:v>GRANDE FORTALEZA</c:v>
                </c:pt>
              </c:strCache>
            </c:strRef>
          </c:cat>
          <c:val>
            <c:numRef>
              <c:f>'GRÁFICOS - EXECUTIVO'!$C$5:$C$18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  <c:pt idx="12">
                  <c:v>4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2-4A1C-9235-52CB9D1AD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3653183865568884"/>
          <c:y val="0.14173982621339459"/>
          <c:w val="0.40718808151834146"/>
          <c:h val="0.85826017378660546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Calibri Light" pitchFamily="34" charset="0"/>
          <a:cs typeface="Calibri Light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pt-BR" dirty="0"/>
              <a:t>% Partícipes / </a:t>
            </a:r>
            <a:r>
              <a:rPr lang="pt-BR" dirty="0" err="1"/>
              <a:t>Qtde</a:t>
            </a:r>
            <a:r>
              <a:rPr lang="pt-BR" dirty="0"/>
              <a:t> Municípios por Macrorregião</a:t>
            </a:r>
          </a:p>
        </c:rich>
      </c:tx>
      <c:layout>
        <c:manualLayout>
          <c:xMode val="edge"/>
          <c:yMode val="edge"/>
          <c:x val="8.6373939914474882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37518881568378"/>
          <c:y val="0.13666125437202895"/>
          <c:w val="0.560247161875849"/>
          <c:h val="0.71296424975702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'GRÁFICOS - EXECUTIVO'!$A$5:$A$18</c:f>
              <c:strCache>
                <c:ptCount val="14"/>
                <c:pt idx="0">
                  <c:v>CENTRO SUL</c:v>
                </c:pt>
                <c:pt idx="1">
                  <c:v>SERTÃO DE CANINDÉ</c:v>
                </c:pt>
                <c:pt idx="2">
                  <c:v>CARIRI</c:v>
                </c:pt>
                <c:pt idx="3">
                  <c:v>SERTÃO DOS INHAMUNS</c:v>
                </c:pt>
                <c:pt idx="4">
                  <c:v>SERRA DA IBIAPABA</c:v>
                </c:pt>
                <c:pt idx="5">
                  <c:v>MACIÇO DE BATURITÉ</c:v>
                </c:pt>
                <c:pt idx="6">
                  <c:v>SERTÃO DE SOBRAL</c:v>
                </c:pt>
                <c:pt idx="7">
                  <c:v>LITORAL NORTE</c:v>
                </c:pt>
                <c:pt idx="8">
                  <c:v>SERTÃO DOS CRATEÚS</c:v>
                </c:pt>
                <c:pt idx="9">
                  <c:v>SERTÃO CENTRAL</c:v>
                </c:pt>
                <c:pt idx="10">
                  <c:v>VALE DO JAGUARIBE</c:v>
                </c:pt>
                <c:pt idx="11">
                  <c:v>LITORAL OESTE / VALE DO CURU</c:v>
                </c:pt>
                <c:pt idx="12">
                  <c:v>LITORAL LESTE</c:v>
                </c:pt>
                <c:pt idx="13">
                  <c:v>GRANDE FORTALEZA</c:v>
                </c:pt>
              </c:strCache>
            </c:strRef>
          </c:cat>
          <c:val>
            <c:numRef>
              <c:f>'GRÁFICOS - EXECUTIVO'!$D$5:$D$18</c:f>
              <c:numCache>
                <c:formatCode>0.0%</c:formatCode>
                <c:ptCount val="14"/>
                <c:pt idx="0">
                  <c:v>0.15384615384615385</c:v>
                </c:pt>
                <c:pt idx="1">
                  <c:v>0.16666666666666666</c:v>
                </c:pt>
                <c:pt idx="2">
                  <c:v>0.17241379310344829</c:v>
                </c:pt>
                <c:pt idx="3">
                  <c:v>0.2</c:v>
                </c:pt>
                <c:pt idx="4">
                  <c:v>0.22222222222222221</c:v>
                </c:pt>
                <c:pt idx="5">
                  <c:v>0.23076923076923078</c:v>
                </c:pt>
                <c:pt idx="6">
                  <c:v>0.27777777777777779</c:v>
                </c:pt>
                <c:pt idx="7">
                  <c:v>0.30769230769230771</c:v>
                </c:pt>
                <c:pt idx="8">
                  <c:v>0.30769230769230771</c:v>
                </c:pt>
                <c:pt idx="9">
                  <c:v>0.38461538461538464</c:v>
                </c:pt>
                <c:pt idx="10">
                  <c:v>0.46666666666666667</c:v>
                </c:pt>
                <c:pt idx="11">
                  <c:v>0.58333333333333337</c:v>
                </c:pt>
                <c:pt idx="12">
                  <c:v>0.66666666666666663</c:v>
                </c:pt>
                <c:pt idx="13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8-47D5-971B-32A10AB79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53952"/>
        <c:axId val="161471872"/>
      </c:barChart>
      <c:catAx>
        <c:axId val="16145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61471872"/>
        <c:crosses val="autoZero"/>
        <c:auto val="1"/>
        <c:lblAlgn val="ctr"/>
        <c:lblOffset val="100"/>
        <c:noMultiLvlLbl val="0"/>
      </c:catAx>
      <c:valAx>
        <c:axId val="161471872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614539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 Light" pitchFamily="34" charset="0"/>
          <a:cs typeface="Calibri Light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Quantidade Partícipes por Macrorregião</a:t>
            </a:r>
          </a:p>
        </c:rich>
      </c:tx>
      <c:layout>
        <c:manualLayout>
          <c:xMode val="edge"/>
          <c:yMode val="edge"/>
          <c:x val="2.1117424242424247E-2"/>
          <c:y val="2.31213802675101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901962538773664E-2"/>
          <c:y val="0.17085729041090841"/>
          <c:w val="0.38291289908305126"/>
          <c:h val="0.77578572488409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B6D0-4B6B-B2FC-660E0D23CDB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6D0-4B6B-B2FC-660E0D23CDB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6D0-4B6B-B2FC-660E0D23CDB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6D0-4B6B-B2FC-660E0D23CDB1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B6D0-4B6B-B2FC-660E0D23CDB1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6D0-4B6B-B2FC-660E0D23CDB1}"/>
              </c:ext>
            </c:extLst>
          </c:dPt>
          <c:dPt>
            <c:idx val="6"/>
            <c:bubble3D val="0"/>
            <c:spPr>
              <a:solidFill>
                <a:srgbClr val="9CE0E0"/>
              </a:solidFill>
            </c:spPr>
            <c:extLst>
              <c:ext xmlns:c16="http://schemas.microsoft.com/office/drawing/2014/chart" uri="{C3380CC4-5D6E-409C-BE32-E72D297353CC}">
                <c16:uniqueId val="{00000006-B6D0-4B6B-B2FC-660E0D23CDB1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6D0-4B6B-B2FC-660E0D23CDB1}"/>
              </c:ext>
            </c:extLst>
          </c:dPt>
          <c:dPt>
            <c:idx val="8"/>
            <c:bubble3D val="0"/>
            <c:spPr>
              <a:solidFill>
                <a:srgbClr val="9DC7C0"/>
              </a:solidFill>
            </c:spPr>
            <c:extLst>
              <c:ext xmlns:c16="http://schemas.microsoft.com/office/drawing/2014/chart" uri="{C3380CC4-5D6E-409C-BE32-E72D297353CC}">
                <c16:uniqueId val="{00000008-B6D0-4B6B-B2FC-660E0D23CDB1}"/>
              </c:ext>
            </c:extLst>
          </c:dPt>
          <c:dPt>
            <c:idx val="9"/>
            <c:bubble3D val="0"/>
            <c:spPr>
              <a:solidFill>
                <a:srgbClr val="E3C1ED"/>
              </a:solidFill>
            </c:spPr>
            <c:extLst>
              <c:ext xmlns:c16="http://schemas.microsoft.com/office/drawing/2014/chart" uri="{C3380CC4-5D6E-409C-BE32-E72D297353CC}">
                <c16:uniqueId val="{00000009-B6D0-4B6B-B2FC-660E0D23CDB1}"/>
              </c:ext>
            </c:extLst>
          </c:dPt>
          <c:dPt>
            <c:idx val="1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A-B6D0-4B6B-B2FC-660E0D23CDB1}"/>
              </c:ext>
            </c:extLst>
          </c:dPt>
          <c:dPt>
            <c:idx val="1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B-B6D0-4B6B-B2FC-660E0D23CDB1}"/>
              </c:ext>
            </c:extLst>
          </c:dPt>
          <c:dPt>
            <c:idx val="1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B6D0-4B6B-B2FC-660E0D23CDB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'GRÁFICOS - EXECUTIVO'!$F$5:$F$18</c:f>
              <c:strCache>
                <c:ptCount val="14"/>
                <c:pt idx="0">
                  <c:v>LITORAL LESTE</c:v>
                </c:pt>
                <c:pt idx="1">
                  <c:v>MACIÇO DE BATURITÉ</c:v>
                </c:pt>
                <c:pt idx="2">
                  <c:v>SERTÃO DE CANINDÉ</c:v>
                </c:pt>
                <c:pt idx="3">
                  <c:v>SERTÃO DOS CRATEÚS</c:v>
                </c:pt>
                <c:pt idx="4">
                  <c:v>SERTÃO DOS INHAMUNS</c:v>
                </c:pt>
                <c:pt idx="5">
                  <c:v>CARIRI</c:v>
                </c:pt>
                <c:pt idx="6">
                  <c:v>VALE DO JAGUARIBE</c:v>
                </c:pt>
                <c:pt idx="7">
                  <c:v>CENTRO SUL</c:v>
                </c:pt>
                <c:pt idx="8">
                  <c:v>SERTÃO CENTRAL</c:v>
                </c:pt>
                <c:pt idx="9">
                  <c:v>LITORAL OESTE / VALE DO CURU</c:v>
                </c:pt>
                <c:pt idx="10">
                  <c:v>SERTÃO DE SOBRAL</c:v>
                </c:pt>
                <c:pt idx="11">
                  <c:v>LITORAL NORTE</c:v>
                </c:pt>
                <c:pt idx="12">
                  <c:v>SERRA DA IBIAPABA</c:v>
                </c:pt>
                <c:pt idx="13">
                  <c:v>GRANDE FORTALEZA</c:v>
                </c:pt>
              </c:strCache>
            </c:strRef>
          </c:cat>
          <c:val>
            <c:numRef>
              <c:f>'GRÁFICOS - EXECUTIVO'!$H$5:$H$18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2-4A1C-9235-52CB9D1AD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43653183865568884"/>
          <c:y val="0.14173982621339459"/>
          <c:w val="0.36490397716678924"/>
          <c:h val="0.85826017378660546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Calibri Light" pitchFamily="34" charset="0"/>
          <a:cs typeface="Calibri Light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pt-BR" dirty="0"/>
              <a:t>% Partícipes / </a:t>
            </a:r>
            <a:r>
              <a:rPr lang="pt-BR" dirty="0" err="1"/>
              <a:t>Qtde</a:t>
            </a:r>
            <a:r>
              <a:rPr lang="pt-BR" dirty="0"/>
              <a:t> Municípios por Macrorregião</a:t>
            </a:r>
          </a:p>
        </c:rich>
      </c:tx>
      <c:layout>
        <c:manualLayout>
          <c:xMode val="edge"/>
          <c:yMode val="edge"/>
          <c:x val="8.6373939914474882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3751888156837823"/>
          <c:y val="0.136661254372029"/>
          <c:w val="0.60362061885121565"/>
          <c:h val="0.71296424975702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'GRÁFICOS - EXECUTIVO'!$F$5:$F$18</c:f>
              <c:strCache>
                <c:ptCount val="14"/>
                <c:pt idx="0">
                  <c:v>LITORAL LESTE</c:v>
                </c:pt>
                <c:pt idx="1">
                  <c:v>MACIÇO DE BATURITÉ</c:v>
                </c:pt>
                <c:pt idx="2">
                  <c:v>SERTÃO DE CANINDÉ</c:v>
                </c:pt>
                <c:pt idx="3">
                  <c:v>SERTÃO DOS CRATEÚS</c:v>
                </c:pt>
                <c:pt idx="4">
                  <c:v>SERTÃO DOS INHAMUNS</c:v>
                </c:pt>
                <c:pt idx="5">
                  <c:v>CARIRI</c:v>
                </c:pt>
                <c:pt idx="6">
                  <c:v>VALE DO JAGUARIBE</c:v>
                </c:pt>
                <c:pt idx="7">
                  <c:v>CENTRO SUL</c:v>
                </c:pt>
                <c:pt idx="8">
                  <c:v>SERTÃO CENTRAL</c:v>
                </c:pt>
                <c:pt idx="9">
                  <c:v>LITORAL OESTE / VALE DO CURU</c:v>
                </c:pt>
                <c:pt idx="10">
                  <c:v>SERTÃO DE SOBRAL</c:v>
                </c:pt>
                <c:pt idx="11">
                  <c:v>LITORAL NORTE</c:v>
                </c:pt>
                <c:pt idx="12">
                  <c:v>SERRA DA IBIAPABA</c:v>
                </c:pt>
                <c:pt idx="13">
                  <c:v>GRANDE FORTALEZA</c:v>
                </c:pt>
              </c:strCache>
            </c:strRef>
          </c:cat>
          <c:val>
            <c:numRef>
              <c:f>'GRÁFICOS - EXECUTIVO'!$I$5:$I$18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3.4482758620689655E-2</c:v>
                </c:pt>
                <c:pt idx="6">
                  <c:v>6.6666666666666666E-2</c:v>
                </c:pt>
                <c:pt idx="7">
                  <c:v>7.6923076923076927E-2</c:v>
                </c:pt>
                <c:pt idx="8">
                  <c:v>7.6923076923076927E-2</c:v>
                </c:pt>
                <c:pt idx="9">
                  <c:v>8.3333333333333329E-2</c:v>
                </c:pt>
                <c:pt idx="10">
                  <c:v>0.1111111111111111</c:v>
                </c:pt>
                <c:pt idx="11">
                  <c:v>0.15384615384615385</c:v>
                </c:pt>
                <c:pt idx="12">
                  <c:v>0.22222222222222221</c:v>
                </c:pt>
                <c:pt idx="13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8-47D5-971B-32A10AB79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58688"/>
        <c:axId val="118606848"/>
      </c:barChart>
      <c:catAx>
        <c:axId val="118258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18606848"/>
        <c:crosses val="autoZero"/>
        <c:auto val="1"/>
        <c:lblAlgn val="ctr"/>
        <c:lblOffset val="100"/>
        <c:noMultiLvlLbl val="0"/>
      </c:catAx>
      <c:valAx>
        <c:axId val="118606848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1825868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 Light" pitchFamily="34" charset="0"/>
          <a:cs typeface="Calibri Light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502D8-B1B8-426A-B043-C3CA06DD2DA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AD8A78-A2FF-48FE-B080-D9E1506C43D9}">
      <dgm:prSet phldrT="[Texto]" custT="1"/>
      <dgm:spPr/>
      <dgm:t>
        <a:bodyPr/>
        <a:lstStyle/>
        <a:p>
          <a:endParaRPr lang="pt-BR"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624E3AA-DC38-4834-95CF-B03C11348208}" type="parTrans" cxnId="{47C4E245-293B-468F-9C57-2FC52B66F923}">
      <dgm:prSet/>
      <dgm:spPr/>
      <dgm:t>
        <a:bodyPr/>
        <a:lstStyle/>
        <a:p>
          <a:endParaRPr lang="pt-BR" sz="1200"/>
        </a:p>
      </dgm:t>
    </dgm:pt>
    <dgm:pt modelId="{582172B8-6BF3-47BC-83EA-5145567C494F}" type="sibTrans" cxnId="{47C4E245-293B-468F-9C57-2FC52B66F923}">
      <dgm:prSet/>
      <dgm:spPr/>
      <dgm:t>
        <a:bodyPr/>
        <a:lstStyle/>
        <a:p>
          <a:endParaRPr lang="pt-BR" sz="1200"/>
        </a:p>
      </dgm:t>
    </dgm:pt>
    <dgm:pt modelId="{DED0492F-E533-4735-8C74-02BE758E8699}">
      <dgm:prSet custT="1"/>
      <dgm:spPr/>
      <dgm:t>
        <a:bodyPr/>
        <a:lstStyle/>
        <a:p>
          <a:endParaRPr lang="pt-BR" sz="105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CB727E9-1BCB-4D09-866E-CAE83A5D26F5}" type="sibTrans" cxnId="{31729810-F865-42D7-B1BF-C7743BC410CF}">
      <dgm:prSet/>
      <dgm:spPr/>
      <dgm:t>
        <a:bodyPr/>
        <a:lstStyle/>
        <a:p>
          <a:endParaRPr lang="pt-BR" sz="1200"/>
        </a:p>
      </dgm:t>
    </dgm:pt>
    <dgm:pt modelId="{58A0E88E-7155-4AA3-B499-C129E748B94A}" type="parTrans" cxnId="{31729810-F865-42D7-B1BF-C7743BC410CF}">
      <dgm:prSet/>
      <dgm:spPr/>
      <dgm:t>
        <a:bodyPr/>
        <a:lstStyle/>
        <a:p>
          <a:endParaRPr lang="pt-BR" sz="1200"/>
        </a:p>
      </dgm:t>
    </dgm:pt>
    <dgm:pt modelId="{D4D2251B-76A0-4990-AFED-AEF1C76745C6}">
      <dgm:prSet phldrT="[Texto]" custT="1"/>
      <dgm:spPr/>
      <dgm:t>
        <a:bodyPr/>
        <a:lstStyle/>
        <a:p>
          <a:endParaRPr lang="pt-BR"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549BF49-875E-472C-BB4C-CAEBFDA9C127}" type="sibTrans" cxnId="{2A346408-C2CA-4FEA-8FE0-52E237852194}">
      <dgm:prSet/>
      <dgm:spPr/>
      <dgm:t>
        <a:bodyPr/>
        <a:lstStyle/>
        <a:p>
          <a:endParaRPr lang="pt-BR" sz="1200"/>
        </a:p>
      </dgm:t>
    </dgm:pt>
    <dgm:pt modelId="{20DE92EB-2A04-48E9-8A78-B53C3AEF8C51}" type="parTrans" cxnId="{2A346408-C2CA-4FEA-8FE0-52E237852194}">
      <dgm:prSet/>
      <dgm:spPr/>
      <dgm:t>
        <a:bodyPr/>
        <a:lstStyle/>
        <a:p>
          <a:endParaRPr lang="pt-BR" sz="1200"/>
        </a:p>
      </dgm:t>
    </dgm:pt>
    <dgm:pt modelId="{EF0D13F3-0552-44A1-B925-A31A1E4349AD}" type="pres">
      <dgm:prSet presAssocID="{D3A502D8-B1B8-426A-B043-C3CA06DD2DA8}" presName="Name0" presStyleCnt="0">
        <dgm:presLayoutVars>
          <dgm:dir/>
          <dgm:resizeHandles val="exact"/>
        </dgm:presLayoutVars>
      </dgm:prSet>
      <dgm:spPr/>
    </dgm:pt>
    <dgm:pt modelId="{A9E7C2F2-4685-4CF7-B5FB-19FA9DC7E8D4}" type="pres">
      <dgm:prSet presAssocID="{D3A502D8-B1B8-426A-B043-C3CA06DD2DA8}" presName="arrow" presStyleLbl="bgShp" presStyleIdx="0" presStyleCnt="1" custLinFactNeighborX="-273" custLinFactNeighborY="-418"/>
      <dgm:spPr>
        <a:solidFill>
          <a:schemeClr val="accent6">
            <a:lumMod val="20000"/>
            <a:lumOff val="80000"/>
          </a:schemeClr>
        </a:solidFill>
      </dgm:spPr>
    </dgm:pt>
    <dgm:pt modelId="{F0FAD7C5-40BA-48A3-815B-EC378129617E}" type="pres">
      <dgm:prSet presAssocID="{D3A502D8-B1B8-426A-B043-C3CA06DD2DA8}" presName="points" presStyleCnt="0"/>
      <dgm:spPr/>
    </dgm:pt>
    <dgm:pt modelId="{157F0935-8D42-4529-9E40-876F52F04E80}" type="pres">
      <dgm:prSet presAssocID="{7DAD8A78-A2FF-48FE-B080-D9E1506C43D9}" presName="compositeA" presStyleCnt="0"/>
      <dgm:spPr/>
    </dgm:pt>
    <dgm:pt modelId="{58EDBDC0-C7AC-473A-83F1-7C73B2F2A8B6}" type="pres">
      <dgm:prSet presAssocID="{7DAD8A78-A2FF-48FE-B080-D9E1506C43D9}" presName="textA" presStyleLbl="revTx" presStyleIdx="0" presStyleCnt="3">
        <dgm:presLayoutVars>
          <dgm:bulletEnabled val="1"/>
        </dgm:presLayoutVars>
      </dgm:prSet>
      <dgm:spPr/>
    </dgm:pt>
    <dgm:pt modelId="{F5B85507-7E21-4832-AE08-1B8C220C0DBF}" type="pres">
      <dgm:prSet presAssocID="{7DAD8A78-A2FF-48FE-B080-D9E1506C43D9}" presName="circleA" presStyleLbl="node1" presStyleIdx="0" presStyleCnt="3" custScaleX="71041" custScaleY="72625" custLinFactNeighborX="-4859" custLinFactNeighborY="-1324"/>
      <dgm:spPr>
        <a:solidFill>
          <a:schemeClr val="accent6">
            <a:lumMod val="60000"/>
            <a:lumOff val="40000"/>
          </a:schemeClr>
        </a:solidFill>
      </dgm:spPr>
    </dgm:pt>
    <dgm:pt modelId="{564CF2C9-1F4B-4553-AB72-91F25C6A4A9C}" type="pres">
      <dgm:prSet presAssocID="{7DAD8A78-A2FF-48FE-B080-D9E1506C43D9}" presName="spaceA" presStyleCnt="0"/>
      <dgm:spPr/>
    </dgm:pt>
    <dgm:pt modelId="{AB238A87-08A1-484D-B259-391229355465}" type="pres">
      <dgm:prSet presAssocID="{582172B8-6BF3-47BC-83EA-5145567C494F}" presName="space" presStyleCnt="0"/>
      <dgm:spPr/>
    </dgm:pt>
    <dgm:pt modelId="{1B549BEC-00A1-4EA0-8054-DAF6A14BD052}" type="pres">
      <dgm:prSet presAssocID="{D4D2251B-76A0-4990-AFED-AEF1C76745C6}" presName="compositeB" presStyleCnt="0"/>
      <dgm:spPr/>
    </dgm:pt>
    <dgm:pt modelId="{DE952D84-0EDD-4306-BB39-098011EF0318}" type="pres">
      <dgm:prSet presAssocID="{D4D2251B-76A0-4990-AFED-AEF1C76745C6}" presName="textB" presStyleLbl="revTx" presStyleIdx="1" presStyleCnt="3" custScaleY="208710" custLinFactNeighborX="-3497" custLinFactNeighborY="355">
        <dgm:presLayoutVars>
          <dgm:bulletEnabled val="1"/>
        </dgm:presLayoutVars>
      </dgm:prSet>
      <dgm:spPr/>
    </dgm:pt>
    <dgm:pt modelId="{75E9881E-99E3-41F2-902E-55FE5470283D}" type="pres">
      <dgm:prSet presAssocID="{D4D2251B-76A0-4990-AFED-AEF1C76745C6}" presName="circleB" presStyleLbl="node1" presStyleIdx="1" presStyleCnt="3" custScaleX="96680" custScaleY="96680" custLinFactY="5564" custLinFactNeighborX="-38243" custLinFactNeighborY="100000"/>
      <dgm:spPr>
        <a:solidFill>
          <a:schemeClr val="accent6">
            <a:lumMod val="60000"/>
            <a:lumOff val="40000"/>
          </a:schemeClr>
        </a:solidFill>
      </dgm:spPr>
    </dgm:pt>
    <dgm:pt modelId="{51069D08-F948-4AF6-A03D-0D20A09C48E0}" type="pres">
      <dgm:prSet presAssocID="{D4D2251B-76A0-4990-AFED-AEF1C76745C6}" presName="spaceB" presStyleCnt="0"/>
      <dgm:spPr/>
    </dgm:pt>
    <dgm:pt modelId="{FD1E64F3-ADA0-43F8-AC40-63E15058BC07}" type="pres">
      <dgm:prSet presAssocID="{4549BF49-875E-472C-BB4C-CAEBFDA9C127}" presName="space" presStyleCnt="0"/>
      <dgm:spPr/>
    </dgm:pt>
    <dgm:pt modelId="{617F816C-84EB-4858-BD9C-8ACB2F722F2E}" type="pres">
      <dgm:prSet presAssocID="{DED0492F-E533-4735-8C74-02BE758E8699}" presName="compositeA" presStyleCnt="0"/>
      <dgm:spPr/>
    </dgm:pt>
    <dgm:pt modelId="{5607AF83-4C38-4D79-A4CD-66C901143D09}" type="pres">
      <dgm:prSet presAssocID="{DED0492F-E533-4735-8C74-02BE758E8699}" presName="textA" presStyleLbl="revTx" presStyleIdx="2" presStyleCnt="3">
        <dgm:presLayoutVars>
          <dgm:bulletEnabled val="1"/>
        </dgm:presLayoutVars>
      </dgm:prSet>
      <dgm:spPr/>
    </dgm:pt>
    <dgm:pt modelId="{55C85EA3-D929-443D-825A-09E96386B25D}" type="pres">
      <dgm:prSet presAssocID="{DED0492F-E533-4735-8C74-02BE758E8699}" presName="circleA" presStyleLbl="node1" presStyleIdx="2" presStyleCnt="3" custScaleX="120849" custScaleY="120849" custLinFactNeighborX="-71321" custLinFactNeighborY="-7442"/>
      <dgm:spPr>
        <a:solidFill>
          <a:schemeClr val="accent6">
            <a:lumMod val="60000"/>
            <a:lumOff val="40000"/>
          </a:schemeClr>
        </a:solidFill>
      </dgm:spPr>
    </dgm:pt>
    <dgm:pt modelId="{9C00139E-F04E-40C2-B9ED-B1D2BBB392D1}" type="pres">
      <dgm:prSet presAssocID="{DED0492F-E533-4735-8C74-02BE758E8699}" presName="spaceA" presStyleCnt="0"/>
      <dgm:spPr/>
    </dgm:pt>
  </dgm:ptLst>
  <dgm:cxnLst>
    <dgm:cxn modelId="{2A346408-C2CA-4FEA-8FE0-52E237852194}" srcId="{D3A502D8-B1B8-426A-B043-C3CA06DD2DA8}" destId="{D4D2251B-76A0-4990-AFED-AEF1C76745C6}" srcOrd="1" destOrd="0" parTransId="{20DE92EB-2A04-48E9-8A78-B53C3AEF8C51}" sibTransId="{4549BF49-875E-472C-BB4C-CAEBFDA9C127}"/>
    <dgm:cxn modelId="{01ACDF08-55F3-49FD-A199-776D657A7FA7}" type="presOf" srcId="{DED0492F-E533-4735-8C74-02BE758E8699}" destId="{5607AF83-4C38-4D79-A4CD-66C901143D09}" srcOrd="0" destOrd="0" presId="urn:microsoft.com/office/officeart/2005/8/layout/hProcess11"/>
    <dgm:cxn modelId="{31729810-F865-42D7-B1BF-C7743BC410CF}" srcId="{D3A502D8-B1B8-426A-B043-C3CA06DD2DA8}" destId="{DED0492F-E533-4735-8C74-02BE758E8699}" srcOrd="2" destOrd="0" parTransId="{58A0E88E-7155-4AA3-B499-C129E748B94A}" sibTransId="{3CB727E9-1BCB-4D09-866E-CAE83A5D26F5}"/>
    <dgm:cxn modelId="{47C4E245-293B-468F-9C57-2FC52B66F923}" srcId="{D3A502D8-B1B8-426A-B043-C3CA06DD2DA8}" destId="{7DAD8A78-A2FF-48FE-B080-D9E1506C43D9}" srcOrd="0" destOrd="0" parTransId="{7624E3AA-DC38-4834-95CF-B03C11348208}" sibTransId="{582172B8-6BF3-47BC-83EA-5145567C494F}"/>
    <dgm:cxn modelId="{068A648B-8D6F-4C7A-B1C7-4CF879861471}" type="presOf" srcId="{D3A502D8-B1B8-426A-B043-C3CA06DD2DA8}" destId="{EF0D13F3-0552-44A1-B925-A31A1E4349AD}" srcOrd="0" destOrd="0" presId="urn:microsoft.com/office/officeart/2005/8/layout/hProcess11"/>
    <dgm:cxn modelId="{D80BABA7-65A7-4BAA-A696-F9F0B113339F}" type="presOf" srcId="{D4D2251B-76A0-4990-AFED-AEF1C76745C6}" destId="{DE952D84-0EDD-4306-BB39-098011EF0318}" srcOrd="0" destOrd="0" presId="urn:microsoft.com/office/officeart/2005/8/layout/hProcess11"/>
    <dgm:cxn modelId="{051043B9-BF2F-4274-B189-8483CC0EF50D}" type="presOf" srcId="{7DAD8A78-A2FF-48FE-B080-D9E1506C43D9}" destId="{58EDBDC0-C7AC-473A-83F1-7C73B2F2A8B6}" srcOrd="0" destOrd="0" presId="urn:microsoft.com/office/officeart/2005/8/layout/hProcess11"/>
    <dgm:cxn modelId="{947D98A2-7FB7-477F-B65D-748F4C772551}" type="presParOf" srcId="{EF0D13F3-0552-44A1-B925-A31A1E4349AD}" destId="{A9E7C2F2-4685-4CF7-B5FB-19FA9DC7E8D4}" srcOrd="0" destOrd="0" presId="urn:microsoft.com/office/officeart/2005/8/layout/hProcess11"/>
    <dgm:cxn modelId="{5AF9C9F5-07E1-4044-807E-DA31F0E29163}" type="presParOf" srcId="{EF0D13F3-0552-44A1-B925-A31A1E4349AD}" destId="{F0FAD7C5-40BA-48A3-815B-EC378129617E}" srcOrd="1" destOrd="0" presId="urn:microsoft.com/office/officeart/2005/8/layout/hProcess11"/>
    <dgm:cxn modelId="{4FEB3560-2D01-4057-A81C-D76621F951CD}" type="presParOf" srcId="{F0FAD7C5-40BA-48A3-815B-EC378129617E}" destId="{157F0935-8D42-4529-9E40-876F52F04E80}" srcOrd="0" destOrd="0" presId="urn:microsoft.com/office/officeart/2005/8/layout/hProcess11"/>
    <dgm:cxn modelId="{9ED51F37-51B4-4F08-940B-B729BA118453}" type="presParOf" srcId="{157F0935-8D42-4529-9E40-876F52F04E80}" destId="{58EDBDC0-C7AC-473A-83F1-7C73B2F2A8B6}" srcOrd="0" destOrd="0" presId="urn:microsoft.com/office/officeart/2005/8/layout/hProcess11"/>
    <dgm:cxn modelId="{B5FBCC05-9885-4A0F-9A6D-73A0403CEC7C}" type="presParOf" srcId="{157F0935-8D42-4529-9E40-876F52F04E80}" destId="{F5B85507-7E21-4832-AE08-1B8C220C0DBF}" srcOrd="1" destOrd="0" presId="urn:microsoft.com/office/officeart/2005/8/layout/hProcess11"/>
    <dgm:cxn modelId="{72583982-E062-4B57-9193-7027DF4B4355}" type="presParOf" srcId="{157F0935-8D42-4529-9E40-876F52F04E80}" destId="{564CF2C9-1F4B-4553-AB72-91F25C6A4A9C}" srcOrd="2" destOrd="0" presId="urn:microsoft.com/office/officeart/2005/8/layout/hProcess11"/>
    <dgm:cxn modelId="{7A77F0A5-87E9-4537-B73D-5477EAD6C608}" type="presParOf" srcId="{F0FAD7C5-40BA-48A3-815B-EC378129617E}" destId="{AB238A87-08A1-484D-B259-391229355465}" srcOrd="1" destOrd="0" presId="urn:microsoft.com/office/officeart/2005/8/layout/hProcess11"/>
    <dgm:cxn modelId="{A7055571-1DE8-46DF-9B2B-B90C6E709304}" type="presParOf" srcId="{F0FAD7C5-40BA-48A3-815B-EC378129617E}" destId="{1B549BEC-00A1-4EA0-8054-DAF6A14BD052}" srcOrd="2" destOrd="0" presId="urn:microsoft.com/office/officeart/2005/8/layout/hProcess11"/>
    <dgm:cxn modelId="{C333F3FC-C841-4B11-8C37-FB363813369F}" type="presParOf" srcId="{1B549BEC-00A1-4EA0-8054-DAF6A14BD052}" destId="{DE952D84-0EDD-4306-BB39-098011EF0318}" srcOrd="0" destOrd="0" presId="urn:microsoft.com/office/officeart/2005/8/layout/hProcess11"/>
    <dgm:cxn modelId="{C803AA1F-EA59-4AD5-BEBF-D8615EAE7610}" type="presParOf" srcId="{1B549BEC-00A1-4EA0-8054-DAF6A14BD052}" destId="{75E9881E-99E3-41F2-902E-55FE5470283D}" srcOrd="1" destOrd="0" presId="urn:microsoft.com/office/officeart/2005/8/layout/hProcess11"/>
    <dgm:cxn modelId="{411F2A15-CEC0-40F8-B34F-2377D804F423}" type="presParOf" srcId="{1B549BEC-00A1-4EA0-8054-DAF6A14BD052}" destId="{51069D08-F948-4AF6-A03D-0D20A09C48E0}" srcOrd="2" destOrd="0" presId="urn:microsoft.com/office/officeart/2005/8/layout/hProcess11"/>
    <dgm:cxn modelId="{BA282E85-5239-46FF-AC66-59848764765E}" type="presParOf" srcId="{F0FAD7C5-40BA-48A3-815B-EC378129617E}" destId="{FD1E64F3-ADA0-43F8-AC40-63E15058BC07}" srcOrd="3" destOrd="0" presId="urn:microsoft.com/office/officeart/2005/8/layout/hProcess11"/>
    <dgm:cxn modelId="{3E37F94F-5C0F-4533-ABB1-5660A9435661}" type="presParOf" srcId="{F0FAD7C5-40BA-48A3-815B-EC378129617E}" destId="{617F816C-84EB-4858-BD9C-8ACB2F722F2E}" srcOrd="4" destOrd="0" presId="urn:microsoft.com/office/officeart/2005/8/layout/hProcess11"/>
    <dgm:cxn modelId="{27E2B3CF-8B52-4031-81C5-07E874E6EBA8}" type="presParOf" srcId="{617F816C-84EB-4858-BD9C-8ACB2F722F2E}" destId="{5607AF83-4C38-4D79-A4CD-66C901143D09}" srcOrd="0" destOrd="0" presId="urn:microsoft.com/office/officeart/2005/8/layout/hProcess11"/>
    <dgm:cxn modelId="{5C73473B-7B6D-49DF-B7CA-9CBF73C5DAFA}" type="presParOf" srcId="{617F816C-84EB-4858-BD9C-8ACB2F722F2E}" destId="{55C85EA3-D929-443D-825A-09E96386B25D}" srcOrd="1" destOrd="0" presId="urn:microsoft.com/office/officeart/2005/8/layout/hProcess11"/>
    <dgm:cxn modelId="{9BDF0BB6-0AFB-4285-8840-D60F6BCCD053}" type="presParOf" srcId="{617F816C-84EB-4858-BD9C-8ACB2F722F2E}" destId="{9C00139E-F04E-40C2-B9ED-B1D2BBB392D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7C2F2-4685-4CF7-B5FB-19FA9DC7E8D4}">
      <dsp:nvSpPr>
        <dsp:cNvPr id="0" name=""/>
        <dsp:cNvSpPr/>
      </dsp:nvSpPr>
      <dsp:spPr>
        <a:xfrm>
          <a:off x="0" y="1333039"/>
          <a:ext cx="5552665" cy="1787347"/>
        </a:xfrm>
        <a:prstGeom prst="notched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DBDC0-C7AC-473A-83F1-7C73B2F2A8B6}">
      <dsp:nvSpPr>
        <dsp:cNvPr id="0" name=""/>
        <dsp:cNvSpPr/>
      </dsp:nvSpPr>
      <dsp:spPr>
        <a:xfrm>
          <a:off x="2440" y="0"/>
          <a:ext cx="1610489" cy="178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440" y="0"/>
        <a:ext cx="1610489" cy="1787347"/>
      </dsp:txXfrm>
    </dsp:sp>
    <dsp:sp modelId="{F5B85507-7E21-4832-AE08-1B8C220C0DBF}">
      <dsp:nvSpPr>
        <dsp:cNvPr id="0" name=""/>
        <dsp:cNvSpPr/>
      </dsp:nvSpPr>
      <dsp:spPr>
        <a:xfrm>
          <a:off x="627254" y="2066010"/>
          <a:ext cx="317437" cy="3245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52D84-0EDD-4306-BB39-098011EF0318}">
      <dsp:nvSpPr>
        <dsp:cNvPr id="0" name=""/>
        <dsp:cNvSpPr/>
      </dsp:nvSpPr>
      <dsp:spPr>
        <a:xfrm>
          <a:off x="1637135" y="1223752"/>
          <a:ext cx="1610489" cy="37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637135" y="1223752"/>
        <a:ext cx="1610489" cy="3730373"/>
      </dsp:txXfrm>
    </dsp:sp>
    <dsp:sp modelId="{75E9881E-99E3-41F2-902E-55FE5470283D}">
      <dsp:nvSpPr>
        <dsp:cNvPr id="0" name=""/>
        <dsp:cNvSpPr/>
      </dsp:nvSpPr>
      <dsp:spPr>
        <a:xfrm>
          <a:off x="2111814" y="2004126"/>
          <a:ext cx="432001" cy="43200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AF83-4C38-4D79-A4CD-66C901143D09}">
      <dsp:nvSpPr>
        <dsp:cNvPr id="0" name=""/>
        <dsp:cNvSpPr/>
      </dsp:nvSpPr>
      <dsp:spPr>
        <a:xfrm>
          <a:off x="3384468" y="0"/>
          <a:ext cx="1610489" cy="178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5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84468" y="0"/>
        <a:ext cx="1610489" cy="1787347"/>
      </dsp:txXfrm>
    </dsp:sp>
    <dsp:sp modelId="{55C85EA3-D929-443D-825A-09E96386B25D}">
      <dsp:nvSpPr>
        <dsp:cNvPr id="0" name=""/>
        <dsp:cNvSpPr/>
      </dsp:nvSpPr>
      <dsp:spPr>
        <a:xfrm>
          <a:off x="3601025" y="1930931"/>
          <a:ext cx="539997" cy="53999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ED2A-DE87-4A17-988D-DBCB402ABF4D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DF37-1F74-47B4-BB71-650268A883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EDF37-1F74-47B4-BB71-650268A8835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8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85E8D-8422-49AF-9F5A-BEE720CB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F11F5E-7E82-4093-813B-2A0A11753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A7A45-7F2D-435F-80E1-88454E0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BF7A6-5AAA-4F65-90D3-CD37710F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AE491-C5C7-4CC9-A965-77859B05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0C7F4-E752-4CCC-99C1-8E3AACDC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D82DF6-B618-4A29-A1F4-8C1FE5B7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9B9E89-9F0C-40CA-A0E3-67850D5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7880C-2AC8-4B0F-9923-A458498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1CDAE-9375-40AC-B3DB-9E2DDFBC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F3005-659A-4ED6-AA80-B11BC980A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B20086-4FAD-453C-9196-34CC886E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EE9583-F094-441D-BB0B-C601BFC3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A4ACE-18B6-4EE5-AE5B-18FA48E5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A6E71E-3F3C-4116-8037-9A25888D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28F3-2600-41DE-BF72-FE155077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2F6C45-B338-48A6-B9FB-C6C6EBFC0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3949AF-5C2E-4892-A3AB-32057A9D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5B8B0A-D566-494E-8316-E56EF32E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A59E4-3D05-4FE9-9115-51390334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7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11EA3-0787-430B-983B-6BFA4464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ADF297-66AE-479C-97EC-25B3756B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E3F48-16B8-4FC6-B6AF-ACE6E59F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3A095-BC5D-4E32-97E1-EACB19E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2DC8B-AE63-4622-AFC9-7AE4C78F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56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BB091-1458-4A12-A24E-2FD04D3D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AF371-D5A9-4CF4-AA56-C5620F503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C57EC5-0145-49C8-961C-0964FBD0F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52157D-3315-49D2-9656-926091EA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34C833-E584-4FA8-ADDB-49E43464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C75835-C4B6-475C-94F9-0D706B31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14D6-A089-4C96-B507-AFD79A2A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B96FBC-C758-4E7D-897B-8EA3E4D79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E37C61-F085-48BC-B08E-13D2E973C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2F13FD-53A8-4526-BEEF-8ABCD6870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88495A-0D6E-4CD7-905F-AA0A4ACBE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FDF161-1B61-4243-AF9B-982931A6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E95D72-FAFE-4AC9-AF4A-284B9B81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D31445-B8FD-4BF5-BCCD-ED19E1B6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0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E8F4E-CBF9-4F79-A3B4-F7FE8AB3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E8EA5D-92A0-4117-BC5E-D6ABEC9B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B5F197-B198-4196-BE1C-C5A74803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2375B2-9448-4390-9C29-DF407F0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28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A5713F-4603-4AF1-AAF5-33EDDDEC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906C6D-94E4-441D-91B0-998E1706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DA5971-3DD8-4FA5-945C-13D447C8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80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9B009-8DAB-460B-98D3-EB948012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3757F-1CEA-4E84-B271-FF663024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438F2D-EF84-4269-B447-8E34952E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163DCB-807F-45F0-A341-662C73C2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A2C682-541B-4AB0-ACA0-539A2767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5E5617-A96E-494E-8A46-843898D0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1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9A1D9-F47B-4628-B86B-3818B0B8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C5A3DB-D919-4906-A109-11700AB39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2456F0-C0C3-4C80-8597-84E7773F3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307872-7450-41E2-84AC-53F4FC71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062044-B98B-4CEB-942A-2D16A627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03F30B-E70A-4A29-9A89-13225CD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6E61F2-FF41-40D3-975E-99957F00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C626B1-32F0-4A5B-82ED-430CB6B3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4FC18-88E1-4CAC-8E79-C476D2A8E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6875-AAD6-4D65-BD0A-DAB9F4A1BAC4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E5D80-9FBB-41D0-A054-132E92213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04F8A-B411-4CDF-B898-677C0164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05D5-AA64-4F2F-9C0F-811C4869F4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6A127CD1-93D7-4E90-9B34-D05A5CC5CDFA}"/>
              </a:ext>
            </a:extLst>
          </p:cNvPr>
          <p:cNvSpPr txBox="1">
            <a:spLocks/>
          </p:cNvSpPr>
          <p:nvPr/>
        </p:nvSpPr>
        <p:spPr>
          <a:xfrm>
            <a:off x="0" y="3290487"/>
            <a:ext cx="12191999" cy="35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sz="1800" b="1" dirty="0">
              <a:latin typeface="Raleway" panose="020B0003030101060003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BC8CB9-B03F-683D-E425-8EEF2101573B}"/>
              </a:ext>
            </a:extLst>
          </p:cNvPr>
          <p:cNvSpPr txBox="1"/>
          <p:nvPr/>
        </p:nvSpPr>
        <p:spPr>
          <a:xfrm>
            <a:off x="0" y="4464908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02C050-F867-185F-B66A-F3AD4DF37A9F}"/>
              </a:ext>
            </a:extLst>
          </p:cNvPr>
          <p:cNvSpPr txBox="1"/>
          <p:nvPr/>
        </p:nvSpPr>
        <p:spPr>
          <a:xfrm>
            <a:off x="1" y="6260757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24/05/2024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BCDDBE8-7C70-AE23-521D-4251BD8A3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7" y="1417521"/>
            <a:ext cx="2392085" cy="2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182615" y="659027"/>
            <a:ext cx="11452915" cy="569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27852"/>
              </p:ext>
            </p:extLst>
          </p:nvPr>
        </p:nvGraphicFramePr>
        <p:xfrm>
          <a:off x="551934" y="1513211"/>
          <a:ext cx="10931612" cy="19839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CRIAÇÃO DE GRUPOS DE TRABALHO</a:t>
                      </a:r>
                      <a:endParaRPr lang="pt-BR" altLang="pt-BR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 Criação de Grupo de Trabalho para atualizar o “Diagnóstico do Sistema de Controle Interno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dirty="0"/>
                        <a:t>dos Municípios do Estado do Ceará” e elaborar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dirty="0"/>
                        <a:t>o Diagnóstico do Sistema de Controle Interno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dirty="0"/>
                        <a:t>do Poder Legislativo dos Municípios do Estado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dirty="0"/>
                        <a:t>do Ceará (Resolução RECIGP nº 01/2023)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 Criação de Grupo de Trabalho para elaborar “Padrão de Relatório de Controle Interno sobre as Contas de Gestão dos Municípios” (Resolução RECIGP nº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01/2024)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611E069-B584-8EDF-03B6-DE16F11354D1}"/>
              </a:ext>
            </a:extLst>
          </p:cNvPr>
          <p:cNvSpPr txBox="1"/>
          <p:nvPr/>
        </p:nvSpPr>
        <p:spPr>
          <a:xfrm>
            <a:off x="362465" y="996778"/>
            <a:ext cx="11776404" cy="86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Avanços Relevantes: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</a:pPr>
            <a:endParaRPr lang="pt-BR" altLang="pt-BR" dirty="0">
              <a:latin typeface="Lato" panose="020F0502020204030203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004" y="4005086"/>
            <a:ext cx="1592136" cy="2292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7B88E2-402D-2448-9874-2EC8E30473F8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33191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182615" y="659027"/>
            <a:ext cx="11452915" cy="569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82299"/>
              </p:ext>
            </p:extLst>
          </p:nvPr>
        </p:nvGraphicFramePr>
        <p:xfrm>
          <a:off x="551934" y="1217649"/>
          <a:ext cx="10931612" cy="40840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PLANEJAMENTO ESTRATÉGICO 2024-2028</a:t>
                      </a:r>
                      <a:endParaRPr lang="pt-BR" altLang="pt-BR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445">
                <a:tc>
                  <a:txBody>
                    <a:bodyPr/>
                    <a:lstStyle/>
                    <a:p>
                      <a:r>
                        <a:rPr lang="pt-PT" sz="1800" b="1" dirty="0"/>
                        <a:t>Missão</a:t>
                      </a:r>
                      <a:endParaRPr lang="pt-BR" sz="1800" b="1" dirty="0"/>
                    </a:p>
                    <a:p>
                      <a:r>
                        <a:rPr lang="pt-BR" sz="1800" dirty="0"/>
                        <a:t>Promover a integração e a consolidação do Sistema de Controle Interno dos poderes, órgãos e entes do Ceará, a partir do aprimoramento dos mecanismos de controle, em benefício da melhoria contínua das políticas públicas.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696">
                <a:tc>
                  <a:txBody>
                    <a:bodyPr/>
                    <a:lstStyle/>
                    <a:p>
                      <a:pPr algn="just"/>
                      <a:r>
                        <a:rPr lang="pt-PT" sz="1800" b="1" dirty="0"/>
                        <a:t>Visão</a:t>
                      </a:r>
                      <a:endParaRPr lang="pt-BR" sz="1800" b="1" dirty="0"/>
                    </a:p>
                    <a:p>
                      <a:pPr algn="just">
                        <a:buNone/>
                      </a:pPr>
                      <a:r>
                        <a:rPr lang="pt-BR" sz="1800" dirty="0"/>
                        <a:t>Expandir a Rede e ser reconhecida pelos partícipes como um ambiente de disseminação de boas práticas de controle interno no setor público, até 2028.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205">
                <a:tc>
                  <a:txBody>
                    <a:bodyPr/>
                    <a:lstStyle/>
                    <a:p>
                      <a:pPr algn="just"/>
                      <a:r>
                        <a:rPr lang="pt-PT" sz="1800" b="1" dirty="0"/>
                        <a:t>Valores</a:t>
                      </a:r>
                      <a:endParaRPr lang="pt-BR" sz="1800" b="1" dirty="0"/>
                    </a:p>
                    <a:p>
                      <a:pPr algn="just">
                        <a:buNone/>
                      </a:pPr>
                      <a:r>
                        <a:rPr lang="pt-BR" sz="1800" dirty="0"/>
                        <a:t>Acessibilidade; Compromisso com o interesse público; Credibilidade, Conformidade e Confiabilidade; Democracia e Equidade; Eficiência; Ética e Integridade; Impessoalidade; Inovação; Melhoria contínua; Participação e Cooperação; Profissionalismo; Sustentabilidade; Transparência e Publicidade.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2344ABE-8610-0881-657A-B7B57D417346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pic>
        <p:nvPicPr>
          <p:cNvPr id="2050" name="Picture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0A2ABB0-4B2C-4F1F-FDE9-F3733359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7" y="54969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330393" y="659028"/>
            <a:ext cx="11452915" cy="384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B61EC73-4E48-1A43-EEAB-97AF5DAA3221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615AA38-5E68-4B8D-A865-2438B2769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41679"/>
              </p:ext>
            </p:extLst>
          </p:nvPr>
        </p:nvGraphicFramePr>
        <p:xfrm>
          <a:off x="466151" y="1531040"/>
          <a:ext cx="11217849" cy="5173945"/>
        </p:xfrm>
        <a:graphic>
          <a:graphicData uri="http://schemas.openxmlformats.org/drawingml/2006/table">
            <a:tbl>
              <a:tblPr/>
              <a:tblGrid>
                <a:gridCol w="2535667">
                  <a:extLst>
                    <a:ext uri="{9D8B030D-6E8A-4147-A177-3AD203B41FA5}">
                      <a16:colId xmlns:a16="http://schemas.microsoft.com/office/drawing/2014/main" val="3963196979"/>
                    </a:ext>
                  </a:extLst>
                </a:gridCol>
                <a:gridCol w="8682182">
                  <a:extLst>
                    <a:ext uri="{9D8B030D-6E8A-4147-A177-3AD203B41FA5}">
                      <a16:colId xmlns:a16="http://schemas.microsoft.com/office/drawing/2014/main" val="2474379380"/>
                    </a:ext>
                  </a:extLst>
                </a:gridCol>
              </a:tblGrid>
              <a:tr h="23537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OBJETIVO ESTRATÉGICO</a:t>
                      </a:r>
                    </a:p>
                  </a:txBody>
                  <a:tcPr marL="75075" marR="75075" marT="37537" marB="375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PROJETO ESTRATÉGICO</a:t>
                      </a:r>
                    </a:p>
                  </a:txBody>
                  <a:tcPr marL="75075" marR="75075" marT="37537" marB="37537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90654"/>
                  </a:ext>
                </a:extLst>
              </a:tr>
              <a:tr h="225697">
                <a:tc rowSpan="4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O1: Elaborar e fomentar a implantação de padrões mínimos para atuação do Sistema de Controle Interno dos partícipes.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P1. Elaboração de padrão mínimo de estrutura e funcionamento do sistema de controle interno municipal.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47725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P2. Elaboração de padrões de diretrizes e práticas para a auditoria interna.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14364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P3. Elaboração de padrões de diretrizes e práticas para a </a:t>
                      </a:r>
                      <a:r>
                        <a:rPr lang="pt-BR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macrofunção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ouvidoria.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50854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P4. Elaboração de padrões de diretrizes e práticas para a </a:t>
                      </a:r>
                      <a:r>
                        <a:rPr lang="pt-BR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macrofunção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correição.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2729"/>
                  </a:ext>
                </a:extLst>
              </a:tr>
              <a:tr h="308556">
                <a:tc rowSpan="2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O2: Fomentar o compartilhamento de modelos, tecnologias e práticas de controle interno que contribuam para atuação dos partícipes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P5. Implantação de sistemática para identificação, divulgação e compartilhamento das práticas, modelos e tecnologias voltadas ao controle interno utilizadas pelos partícipes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00053"/>
                  </a:ext>
                </a:extLst>
              </a:tr>
              <a:tr h="3869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P6. Implantação de sistemática de reconhecimento para boas práticas de controle interno existentes entre os partícipes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02183"/>
                  </a:ext>
                </a:extLst>
              </a:tr>
              <a:tr h="225697">
                <a:tc rowSpan="3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O3: Promover a gestão e a disseminação do conhecimento em controle interno na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P7. Implantação de programa de educação continuada em governança, riscos e controle interno.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3821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P8. Implantação do banco de conhecimentos produzidos na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48561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P9. Fomento ao desenvolvimento de pesquisas acadêmicas e a certificação de profissionais que compõem 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28796"/>
                  </a:ext>
                </a:extLst>
              </a:tr>
              <a:tr h="225697">
                <a:tc rowSpan="4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O4: Fortalecer a Rede a partir da ampliação das adesões e da participação dos seus integrantes.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P10. Atualização do diagnóstico do Sistema de Controle Interno dos Municípios do Estado do Ceará.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22034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P11. Implantação de agenda junto aos partícipes e não partícipes da Rede para divulgação das ações realizadas.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65032"/>
                  </a:ext>
                </a:extLst>
              </a:tr>
              <a:tr h="3627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P12. Sensibilização dos participes da Rede para adesão a programas de avaliação e premiação de projetos e ações de controle interno.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14550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P13. Implantação do Encontro Anual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53027"/>
                  </a:ext>
                </a:extLst>
              </a:tr>
              <a:tr h="225697">
                <a:tc row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O5: Fortalecer a governança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P14. Atualização do Regimento Interno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9086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P15. Prospecção de apoio financeiro externo para o desenvolvimento das ações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60011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P16. Formalização jurídica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48936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P17. Implantação de sistemática para monitoramento do planejamento estratégico.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11843"/>
                  </a:ext>
                </a:extLst>
              </a:tr>
              <a:tr h="222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P18. Ampliação e modernização dos meios de divulgação das ações da Rede.</a:t>
                      </a:r>
                    </a:p>
                  </a:txBody>
                  <a:tcPr marL="7507" marR="7507" marT="7507" marB="36036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08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2CF0D48-C394-37E2-7CBE-78C6A355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1743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351A91-1F8F-96A3-F7D0-C6B24D5C8502}"/>
              </a:ext>
            </a:extLst>
          </p:cNvPr>
          <p:cNvSpPr txBox="1"/>
          <p:nvPr/>
        </p:nvSpPr>
        <p:spPr>
          <a:xfrm>
            <a:off x="357908" y="1073824"/>
            <a:ext cx="4297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pt-B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lanejamento Estratégico 2024-2028</a:t>
            </a:r>
            <a:endParaRPr lang="pt-BR" altLang="pt-BR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 descr="Texto&#10;&#10;Descrição gerada automaticam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549" y="2385877"/>
            <a:ext cx="2243727" cy="2086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0" y="5280193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Silvia Helena Correia Vidal</a:t>
            </a:r>
          </a:p>
          <a:p>
            <a:pPr algn="ctr" eaLnBrk="1" hangingPunct="1"/>
            <a:r>
              <a:rPr lang="pt-BR" altLang="pt-BR" dirty="0"/>
              <a:t>Controladora da </a:t>
            </a:r>
            <a:r>
              <a:rPr lang="pt-BR" altLang="pt-BR" dirty="0" err="1"/>
              <a:t>Alece</a:t>
            </a:r>
            <a:r>
              <a:rPr lang="pt-BR" altLang="pt-BR" dirty="0"/>
              <a:t> / </a:t>
            </a:r>
            <a:r>
              <a:rPr lang="pt-BR" b="1" dirty="0"/>
              <a:t>Coordenadora da RECIGP</a:t>
            </a:r>
            <a:endParaRPr lang="pt-BR" dirty="0"/>
          </a:p>
          <a:p>
            <a:pPr algn="ctr"/>
            <a:endParaRPr lang="pt-BR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t-BR" altLang="pt-BR" i="1" dirty="0"/>
              <a:t>E-mail</a:t>
            </a:r>
            <a:r>
              <a:rPr lang="pt-BR" altLang="pt-BR" dirty="0"/>
              <a:t>: </a:t>
            </a:r>
            <a:r>
              <a:rPr lang="pt-BR" b="1" dirty="0"/>
              <a:t>recigpce@gmail.com</a:t>
            </a:r>
            <a:endParaRPr lang="pt-BR" alt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6EB312-764F-A0F1-B0D3-B3A28DA4B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25" y="2342986"/>
            <a:ext cx="2130474" cy="2234638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0" y="1029595"/>
            <a:ext cx="12191999" cy="907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None/>
            </a:pPr>
            <a:r>
              <a:rPr lang="pt-BR" sz="1600" b="1" dirty="0">
                <a:latin typeface="Lato" panose="020F0502020204030203" pitchFamily="34" charset="0"/>
              </a:rPr>
              <a:t>“Faça o teu melhor, nas condições que você tem, enquanto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None/>
            </a:pPr>
            <a:r>
              <a:rPr lang="pt-BR" sz="1600" b="1" dirty="0">
                <a:latin typeface="Lato" panose="020F0502020204030203" pitchFamily="34" charset="0"/>
              </a:rPr>
              <a:t>não tem condições melhores para fazer melhor ainda”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None/>
            </a:pPr>
            <a:r>
              <a:rPr lang="pt-BR" sz="1600" dirty="0">
                <a:latin typeface="Lato" panose="020F0502020204030203" pitchFamily="34" charset="0"/>
              </a:rPr>
              <a:t>                                                                   Mário Sérgio </a:t>
            </a:r>
            <a:r>
              <a:rPr lang="pt-BR" sz="1600" dirty="0" err="1">
                <a:latin typeface="Lato" panose="020F0502020204030203" pitchFamily="34" charset="0"/>
              </a:rPr>
              <a:t>Cortella</a:t>
            </a:r>
            <a:r>
              <a:rPr lang="pt-BR" sz="1600" dirty="0">
                <a:latin typeface="Lato" panose="020F0502020204030203" pitchFamily="34" charset="0"/>
              </a:rPr>
              <a:t> </a:t>
            </a:r>
            <a:endParaRPr lang="en-JM" sz="1600" dirty="0">
              <a:latin typeface="Lato" panose="020F050202020403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23CF09-966B-42F6-817D-34F31ED189FA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238031" y="645366"/>
            <a:ext cx="11452915" cy="437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252525" y="1267503"/>
            <a:ext cx="11939475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Lato" panose="020F0502020204030203"/>
              </a:rPr>
              <a:t>Composição da RECIGP – Linha do Tempo</a:t>
            </a:r>
          </a:p>
        </p:txBody>
      </p:sp>
      <p:grpSp>
        <p:nvGrpSpPr>
          <p:cNvPr id="6" name="Agrupar 32">
            <a:extLst>
              <a:ext uri="{FF2B5EF4-FFF2-40B4-BE49-F238E27FC236}">
                <a16:creationId xmlns:a16="http://schemas.microsoft.com/office/drawing/2014/main" id="{180C19CE-F9EE-B660-8671-5F6A6BACF6E7}"/>
              </a:ext>
            </a:extLst>
          </p:cNvPr>
          <p:cNvGrpSpPr/>
          <p:nvPr/>
        </p:nvGrpSpPr>
        <p:grpSpPr>
          <a:xfrm>
            <a:off x="244116" y="911556"/>
            <a:ext cx="5552665" cy="4468369"/>
            <a:chOff x="586069" y="574599"/>
            <a:chExt cx="10456366" cy="4468369"/>
          </a:xfrm>
        </p:grpSpPr>
        <p:graphicFrame>
          <p:nvGraphicFramePr>
            <p:cNvPr id="8" name="Diagrama 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81A2808-BFE1-B73E-6E2A-6582550AC1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6968772"/>
                </p:ext>
              </p:extLst>
            </p:nvPr>
          </p:nvGraphicFramePr>
          <p:xfrm>
            <a:off x="586069" y="574599"/>
            <a:ext cx="10456366" cy="44683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DC4AFB1-0800-68BC-518E-70FAAF26A51C}"/>
                </a:ext>
              </a:extLst>
            </p:cNvPr>
            <p:cNvSpPr txBox="1"/>
            <p:nvPr/>
          </p:nvSpPr>
          <p:spPr>
            <a:xfrm>
              <a:off x="1708583" y="2656262"/>
              <a:ext cx="725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E2CB769-7C61-142C-C7ED-EC47F0582C49}"/>
                </a:ext>
              </a:extLst>
            </p:cNvPr>
            <p:cNvSpPr txBox="1"/>
            <p:nvPr/>
          </p:nvSpPr>
          <p:spPr>
            <a:xfrm>
              <a:off x="4586630" y="2626519"/>
              <a:ext cx="8155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18B862-A4BD-E9AB-78F4-CA3253054DAE}"/>
              </a:ext>
            </a:extLst>
          </p:cNvPr>
          <p:cNvSpPr txBox="1"/>
          <p:nvPr/>
        </p:nvSpPr>
        <p:spPr>
          <a:xfrm>
            <a:off x="310661" y="3866374"/>
            <a:ext cx="1436256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06 Protocolo de Intenções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02 SCI Federais:</a:t>
            </a:r>
            <a:endParaRPr lang="pt-BR" sz="800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CGU-CE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TRE-CE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16 SCI Municipais</a:t>
            </a:r>
            <a:r>
              <a:rPr lang="pt-BR" sz="800" dirty="0">
                <a:latin typeface="Lato" panose="020F0502020204030203" pitchFamily="34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15 Executivos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01 Legislativo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F0FFCC8-DCD3-9CA4-2905-10C451B93C15}"/>
              </a:ext>
            </a:extLst>
          </p:cNvPr>
          <p:cNvSpPr txBox="1"/>
          <p:nvPr/>
        </p:nvSpPr>
        <p:spPr>
          <a:xfrm>
            <a:off x="3413224" y="3881231"/>
            <a:ext cx="1422885" cy="107721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06 Protocolo de Intenções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01 SCI Federal:</a:t>
            </a:r>
            <a:endParaRPr lang="pt-BR" sz="800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TRE-CE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84 SCI Municipais</a:t>
            </a:r>
            <a:r>
              <a:rPr lang="pt-BR" sz="800" dirty="0">
                <a:latin typeface="Lato" panose="020F0502020204030203" pitchFamily="34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68 Executivos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16 Legislativos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DC4AFB1-0800-68BC-518E-70FAAF26A51C}"/>
              </a:ext>
            </a:extLst>
          </p:cNvPr>
          <p:cNvSpPr txBox="1"/>
          <p:nvPr/>
        </p:nvSpPr>
        <p:spPr>
          <a:xfrm>
            <a:off x="3909640" y="2934455"/>
            <a:ext cx="44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F0FFCC8-DCD3-9CA4-2905-10C451B93C15}"/>
              </a:ext>
            </a:extLst>
          </p:cNvPr>
          <p:cNvSpPr txBox="1"/>
          <p:nvPr/>
        </p:nvSpPr>
        <p:spPr>
          <a:xfrm>
            <a:off x="1862711" y="3873434"/>
            <a:ext cx="1434719" cy="107721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06 Protocolo de Intenções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01 SCI Federal: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TRE-CE</a:t>
            </a:r>
          </a:p>
          <a:p>
            <a:pPr algn="just">
              <a:spcBef>
                <a:spcPct val="0"/>
              </a:spcBef>
            </a:pPr>
            <a:endParaRPr lang="pt-BR" sz="800" b="1" dirty="0">
              <a:latin typeface="Lato" panose="020F050202020403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800" b="1" dirty="0">
                <a:latin typeface="Lato" panose="020F0502020204030203" pitchFamily="34" charset="0"/>
              </a:rPr>
              <a:t>42 SCI Municipais</a:t>
            </a:r>
            <a:r>
              <a:rPr lang="pt-BR" sz="800" dirty="0">
                <a:latin typeface="Lato" panose="020F0502020204030203" pitchFamily="34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38 Executivos</a:t>
            </a:r>
          </a:p>
          <a:p>
            <a:pPr algn="just">
              <a:spcBef>
                <a:spcPct val="0"/>
              </a:spcBef>
            </a:pPr>
            <a:r>
              <a:rPr lang="pt-BR" sz="800" dirty="0">
                <a:latin typeface="Lato" panose="020F0502020204030203" pitchFamily="34" charset="0"/>
              </a:rPr>
              <a:t>04 Legislativos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624011" y="2412525"/>
            <a:ext cx="1001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maio/2024</a:t>
            </a:r>
          </a:p>
        </p:txBody>
      </p:sp>
      <p:sp>
        <p:nvSpPr>
          <p:cNvPr id="28" name="Google Shape;164;p5"/>
          <p:cNvSpPr txBox="1"/>
          <p:nvPr/>
        </p:nvSpPr>
        <p:spPr>
          <a:xfrm>
            <a:off x="234754" y="6287111"/>
            <a:ext cx="2465683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SCI: </a:t>
            </a:r>
            <a:r>
              <a:rPr lang="pt-BR" sz="10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Sistema de Controle Interno </a:t>
            </a:r>
            <a:endParaRPr sz="1050" dirty="0"/>
          </a:p>
        </p:txBody>
      </p:sp>
      <p:cxnSp>
        <p:nvCxnSpPr>
          <p:cNvPr id="21" name="Conector: Angulado 23">
            <a:extLst>
              <a:ext uri="{FF2B5EF4-FFF2-40B4-BE49-F238E27FC236}">
                <a16:creationId xmlns:a16="http://schemas.microsoft.com/office/drawing/2014/main" id="{65AC774E-CCDF-E286-A06A-1D1947F0A780}"/>
              </a:ext>
            </a:extLst>
          </p:cNvPr>
          <p:cNvCxnSpPr>
            <a:cxnSpLocks/>
            <a:endCxn id="43" idx="0"/>
          </p:cNvCxnSpPr>
          <p:nvPr/>
        </p:nvCxnSpPr>
        <p:spPr>
          <a:xfrm rot="16200000" flipH="1">
            <a:off x="3782114" y="3538678"/>
            <a:ext cx="685104" cy="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3">
            <a:extLst>
              <a:ext uri="{FF2B5EF4-FFF2-40B4-BE49-F238E27FC236}">
                <a16:creationId xmlns:a16="http://schemas.microsoft.com/office/drawing/2014/main" id="{65AC774E-CCDF-E286-A06A-1D1947F0A780}"/>
              </a:ext>
            </a:extLst>
          </p:cNvPr>
          <p:cNvCxnSpPr>
            <a:cxnSpLocks/>
          </p:cNvCxnSpPr>
          <p:nvPr/>
        </p:nvCxnSpPr>
        <p:spPr>
          <a:xfrm rot="5400000">
            <a:off x="708850" y="3551957"/>
            <a:ext cx="641416" cy="153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7793E0-2FDD-D7BF-10E1-41AD3DA83EB1}"/>
              </a:ext>
            </a:extLst>
          </p:cNvPr>
          <p:cNvSpPr txBox="1"/>
          <p:nvPr/>
        </p:nvSpPr>
        <p:spPr>
          <a:xfrm>
            <a:off x="310661" y="5269117"/>
            <a:ext cx="452544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42 adesões entre junho/2023 e maio/2024, das quais: </a:t>
            </a:r>
          </a:p>
          <a:p>
            <a:pPr algn="just"/>
            <a:r>
              <a:rPr lang="pt-B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 de Executivos Municipais</a:t>
            </a:r>
          </a:p>
          <a:p>
            <a:pPr algn="just"/>
            <a:r>
              <a:rPr lang="pt-B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de Legislativos Municipais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C26D5D-838A-B404-8A32-A5AB5785B71F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B41FA0B2-E426-8F2B-48EE-FB59480686F9}"/>
              </a:ext>
            </a:extLst>
          </p:cNvPr>
          <p:cNvCxnSpPr>
            <a:cxnSpLocks/>
            <a:endCxn id="35" idx="0"/>
          </p:cNvCxnSpPr>
          <p:nvPr/>
        </p:nvCxnSpPr>
        <p:spPr>
          <a:xfrm rot="16200000" flipH="1">
            <a:off x="2264905" y="3558266"/>
            <a:ext cx="630331" cy="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90C67C-8E91-EAA8-4163-17CFE048720A}"/>
              </a:ext>
            </a:extLst>
          </p:cNvPr>
          <p:cNvSpPr txBox="1"/>
          <p:nvPr/>
        </p:nvSpPr>
        <p:spPr>
          <a:xfrm>
            <a:off x="2072021" y="2412526"/>
            <a:ext cx="137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 – jun/2023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D68BC1-AC63-ECBF-BEA7-30A251C98E6B}"/>
              </a:ext>
            </a:extLst>
          </p:cNvPr>
          <p:cNvSpPr txBox="1"/>
          <p:nvPr/>
        </p:nvSpPr>
        <p:spPr>
          <a:xfrm>
            <a:off x="549532" y="2412527"/>
            <a:ext cx="105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2018 - 2021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DC12039-DFE3-5A81-E598-4A489066D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9454" y="1091854"/>
            <a:ext cx="4655251" cy="5639875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07A7F1-C552-D935-7D37-471F37FC9D03}"/>
              </a:ext>
            </a:extLst>
          </p:cNvPr>
          <p:cNvSpPr txBox="1"/>
          <p:nvPr/>
        </p:nvSpPr>
        <p:spPr>
          <a:xfrm>
            <a:off x="9868443" y="1904973"/>
            <a:ext cx="19364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pt-BR" sz="1200" i="0" u="none" strike="noStrike" cap="none" dirty="0">
                <a:latin typeface="Lato"/>
                <a:ea typeface="Lato"/>
                <a:cs typeface="Lato"/>
                <a:sym typeface="Lato"/>
              </a:rPr>
              <a:t> de 184 municípios do Ceará: </a:t>
            </a:r>
            <a:r>
              <a:rPr lang="pt-BR" sz="1200" b="1" i="0" u="none" strike="noStrike" cap="none" dirty="0">
                <a:latin typeface="Lato"/>
                <a:ea typeface="Lato"/>
                <a:cs typeface="Lato"/>
                <a:sym typeface="Lato"/>
              </a:rPr>
              <a:t>38</a:t>
            </a:r>
            <a:r>
              <a:rPr lang="pt-BR" sz="1200" b="1" dirty="0">
                <a:latin typeface="Lato"/>
                <a:ea typeface="Lato"/>
                <a:cs typeface="Lato"/>
                <a:sym typeface="Lato"/>
              </a:rPr>
              <a:t>% do total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21F8758-C710-1CAD-D9CC-490DD2DE9C80}"/>
              </a:ext>
            </a:extLst>
          </p:cNvPr>
          <p:cNvSpPr txBox="1"/>
          <p:nvPr/>
        </p:nvSpPr>
        <p:spPr>
          <a:xfrm>
            <a:off x="9222385" y="4906528"/>
            <a:ext cx="25824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BR" sz="1200" dirty="0">
                <a:latin typeface="Lato"/>
                <a:ea typeface="Lato"/>
                <a:cs typeface="Lato"/>
                <a:sym typeface="Lato"/>
              </a:rPr>
              <a:t>84 de 368 Sistemas de Controle Interno Municipais: </a:t>
            </a:r>
            <a:r>
              <a:rPr lang="pt-BR" sz="1200" b="1" dirty="0">
                <a:latin typeface="Lato"/>
                <a:ea typeface="Lato"/>
                <a:cs typeface="Lato"/>
                <a:sym typeface="Lato"/>
              </a:rPr>
              <a:t>23% do total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547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474453" y="774673"/>
            <a:ext cx="11542143" cy="8125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None/>
            </a:pPr>
            <a:endParaRPr lang="en-JM" sz="1050" dirty="0">
              <a:latin typeface="Lato" panose="020F0502020204030203" pitchFamily="34" charset="0"/>
            </a:endParaRPr>
          </a:p>
        </p:txBody>
      </p:sp>
      <p:sp>
        <p:nvSpPr>
          <p:cNvPr id="12" name="Google Shape;176;p6"/>
          <p:cNvSpPr txBox="1"/>
          <p:nvPr/>
        </p:nvSpPr>
        <p:spPr>
          <a:xfrm>
            <a:off x="214184" y="5000368"/>
            <a:ext cx="67879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rgbClr val="1A1A1A"/>
              </a:solidFill>
            </a:endParaRPr>
          </a:p>
        </p:txBody>
      </p:sp>
      <p:sp>
        <p:nvSpPr>
          <p:cNvPr id="11" name="Google Shape;174;p6"/>
          <p:cNvSpPr txBox="1"/>
          <p:nvPr/>
        </p:nvSpPr>
        <p:spPr>
          <a:xfrm>
            <a:off x="963827" y="5502876"/>
            <a:ext cx="498389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pt-BR" sz="1600" b="1" dirty="0">
              <a:solidFill>
                <a:srgbClr val="1A1A1A"/>
              </a:solidFill>
            </a:endParaRPr>
          </a:p>
          <a:p>
            <a:endParaRPr lang="pt-BR" sz="1600" b="1" dirty="0">
              <a:solidFill>
                <a:srgbClr val="1A1A1A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i="0" u="none" strike="noStrike" cap="none" dirty="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1A1A1A"/>
                </a:solidFill>
              </a:rPr>
              <a:t> </a:t>
            </a:r>
            <a:endParaRPr>
              <a:solidFill>
                <a:srgbClr val="1A1A1A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370703" y="486031"/>
            <a:ext cx="1182129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sp>
        <p:nvSpPr>
          <p:cNvPr id="21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440166" y="907657"/>
            <a:ext cx="6780363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1800" dirty="0">
                <a:latin typeface="Lato" panose="020F0502020204030203"/>
              </a:rPr>
              <a:t>Poder Executivo Municipal: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/>
          <p:nvPr/>
        </p:nvGraphicFramePr>
        <p:xfrm>
          <a:off x="525101" y="1312753"/>
          <a:ext cx="6292158" cy="428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/>
          <p:nvPr/>
        </p:nvGraphicFramePr>
        <p:xfrm>
          <a:off x="5839485" y="1412341"/>
          <a:ext cx="6210676" cy="43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F7845F1-71F1-9855-D4C4-A00C5AB8F20A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14385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474453" y="774673"/>
            <a:ext cx="11542143" cy="8125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None/>
            </a:pPr>
            <a:endParaRPr lang="en-JM" sz="1050" dirty="0">
              <a:latin typeface="Lato" panose="020F0502020204030203" pitchFamily="34" charset="0"/>
            </a:endParaRPr>
          </a:p>
        </p:txBody>
      </p:sp>
      <p:sp>
        <p:nvSpPr>
          <p:cNvPr id="12" name="Google Shape;176;p6"/>
          <p:cNvSpPr txBox="1"/>
          <p:nvPr/>
        </p:nvSpPr>
        <p:spPr>
          <a:xfrm>
            <a:off x="214184" y="5000368"/>
            <a:ext cx="67879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rgbClr val="1A1A1A"/>
              </a:solidFill>
            </a:endParaRPr>
          </a:p>
        </p:txBody>
      </p:sp>
      <p:sp>
        <p:nvSpPr>
          <p:cNvPr id="11" name="Google Shape;174;p6"/>
          <p:cNvSpPr txBox="1"/>
          <p:nvPr/>
        </p:nvSpPr>
        <p:spPr>
          <a:xfrm>
            <a:off x="963827" y="5502876"/>
            <a:ext cx="498389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pt-BR" sz="1600" b="1" dirty="0">
              <a:solidFill>
                <a:srgbClr val="1A1A1A"/>
              </a:solidFill>
            </a:endParaRPr>
          </a:p>
          <a:p>
            <a:endParaRPr lang="pt-BR" sz="1600" b="1" dirty="0">
              <a:solidFill>
                <a:srgbClr val="1A1A1A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i="0" u="none" strike="noStrike" cap="none" dirty="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1A1A1A"/>
                </a:solidFill>
              </a:rPr>
              <a:t> </a:t>
            </a:r>
            <a:endParaRPr>
              <a:solidFill>
                <a:srgbClr val="1A1A1A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362309" y="486032"/>
            <a:ext cx="1182969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sp>
        <p:nvSpPr>
          <p:cNvPr id="19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421691" y="857482"/>
            <a:ext cx="6780363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800" dirty="0">
                <a:latin typeface="Lato"/>
              </a:rPr>
              <a:t>Poder Legislativo Municipal</a:t>
            </a:r>
            <a:r>
              <a:rPr lang="pt-BR" altLang="pt-BR" sz="1800" dirty="0">
                <a:latin typeface="Lato" panose="020F0502020204030203"/>
              </a:rPr>
              <a:t>: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/>
          <p:nvPr/>
        </p:nvGraphicFramePr>
        <p:xfrm>
          <a:off x="488886" y="1276539"/>
          <a:ext cx="6065823" cy="420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/>
          <p:nvPr/>
        </p:nvGraphicFramePr>
        <p:xfrm>
          <a:off x="5721789" y="1330858"/>
          <a:ext cx="5893805" cy="43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78DABC5-DD91-9C2E-B8ED-468CDC80EC53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14385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255039" y="517585"/>
            <a:ext cx="11452915" cy="7112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290738" y="809863"/>
            <a:ext cx="1177640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Avanços Relevantes:</a:t>
            </a:r>
            <a:endParaRPr lang="pt-BR" altLang="pt-BR" dirty="0">
              <a:latin typeface="Lato" panose="020F0502020204030203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5630"/>
              </p:ext>
            </p:extLst>
          </p:nvPr>
        </p:nvGraphicFramePr>
        <p:xfrm>
          <a:off x="317891" y="1400453"/>
          <a:ext cx="10953669" cy="23263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5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12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IMPLANTAÇÃO E FUNCIONAMENTO DA RECIGP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Elaboração e atualização do Regimento Interno da RECIGP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Elaboração do Planejamento Estratégico 2019-2023 e atualização para o período 2024-2028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I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mplantação de sítio eletrônico institucional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(http://recigp.sobral.ce.gov.br/)</a:t>
                      </a:r>
                      <a:endParaRPr lang="pt-BR" sz="1600" dirty="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I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mplantação de plataforma de solicitação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adesão eletrônica (http://solicitacaoadesaorecigp.sobral.ce.gov.br/)</a:t>
                      </a:r>
                      <a:endParaRPr lang="pt-BR" sz="1600" dirty="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2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Implantação de Ações de Educação Continuada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300" y="4135687"/>
            <a:ext cx="1376127" cy="191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16" y="4135687"/>
            <a:ext cx="1294246" cy="191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6808" y="4246504"/>
            <a:ext cx="2471597" cy="168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9199" y="4245838"/>
            <a:ext cx="2520209" cy="168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Diagrama&#10;&#10;Descrição gerada automaticamente">
            <a:extLst>
              <a:ext uri="{FF2B5EF4-FFF2-40B4-BE49-F238E27FC236}">
                <a16:creationId xmlns:a16="http://schemas.microsoft.com/office/drawing/2014/main" id="{6B3A51AB-BCF1-4B0D-A729-89A5862611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92" r="4873"/>
          <a:stretch/>
        </p:blipFill>
        <p:spPr>
          <a:xfrm>
            <a:off x="9562757" y="4137857"/>
            <a:ext cx="1408567" cy="191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94FEA5-9B24-909D-0230-13A6C4FEE714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33191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247267" y="517585"/>
            <a:ext cx="11452915" cy="7112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84460"/>
              </p:ext>
            </p:extLst>
          </p:nvPr>
        </p:nvGraphicFramePr>
        <p:xfrm>
          <a:off x="290738" y="1523241"/>
          <a:ext cx="9741053" cy="4990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4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20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ARTICULAÇÕES</a:t>
                      </a:r>
                      <a:r>
                        <a:rPr lang="pt-BR" sz="1800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 PARCERIAS </a:t>
                      </a:r>
                      <a:endParaRPr lang="pt-BR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7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Assembleia Legislativa e Controladoria e Ouvidoria Geral do Estado - implantação da metodologia do Plano de Ação para Sanar Fragilidades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 na construção e implantação do Conselho Estadual de Governança Fiscal, instituído pela Emenda Constitucional Estadual nº 94/2018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Articulação junto ao TCE-CE com apresentação de manifestação formal da RECIGP à </a:t>
                      </a:r>
                      <a:r>
                        <a:rPr lang="pt-BR" sz="1600" dirty="0" err="1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Atricon</a:t>
                      </a: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para aprimoramento do 2º ciclo do Programa Nacional de Transparência Pública (PNTP) da </a:t>
                      </a:r>
                      <a:r>
                        <a:rPr lang="pt-BR" sz="1600" dirty="0" err="1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Atricon</a:t>
                      </a:r>
                      <a:endParaRPr lang="pt-BR" sz="1600" dirty="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7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Apresentação de manifestação formal da RECIGP com sugestões para aprimoramento das Minutas de Instrução Normativa sobre Prestação de Contas  Municipais de Governo e de Gestão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7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Câmara Municipal de Maracanaú e Controladoria e Ouvidoria Geral de Fortaleza  - cessão do Sistema de Auditoria Interna Governamental (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AuditaFor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dk1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395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Sobral e Juazeiro do Norte - compartilhamento de ações de transparência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2607" y="2488403"/>
            <a:ext cx="1454402" cy="441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7404" y="3062827"/>
            <a:ext cx="1411497" cy="42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8456" y="1974669"/>
            <a:ext cx="1448554" cy="38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4344" y="4267208"/>
            <a:ext cx="1397397" cy="43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Prefeitura de Sobral - Iníc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50263" y="4894362"/>
            <a:ext cx="1333372" cy="37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Prefeitura de Juazeiro do Nor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35398" y="5287375"/>
            <a:ext cx="1285592" cy="69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âmara Municipal de Maracana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00343" y="3490734"/>
            <a:ext cx="1428560" cy="70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92607" y="1401985"/>
            <a:ext cx="1454402" cy="441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5E9415-729F-9F1E-7996-05432ECBE659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AD6EB7-2B9E-AAFC-A3AB-D7D61DA3682C}"/>
              </a:ext>
            </a:extLst>
          </p:cNvPr>
          <p:cNvSpPr txBox="1"/>
          <p:nvPr/>
        </p:nvSpPr>
        <p:spPr>
          <a:xfrm>
            <a:off x="290738" y="809863"/>
            <a:ext cx="1177640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Avanços Relevantes:</a:t>
            </a:r>
            <a:endParaRPr lang="pt-BR" altLang="pt-BR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476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182615" y="560173"/>
            <a:ext cx="11452915" cy="668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362465" y="888521"/>
            <a:ext cx="11776404" cy="86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Premiação aos Partícipes da Rede pela </a:t>
            </a:r>
            <a:r>
              <a:rPr lang="pt-B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Atricon</a:t>
            </a: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no 2º ciclo do PNTP: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</a:pPr>
            <a:endParaRPr lang="pt-BR" altLang="pt-BR" dirty="0">
              <a:latin typeface="Lato" panose="020F0502020204030203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49A47F-3AD4-0AC5-1931-86259C313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3" y="-165204"/>
            <a:ext cx="1462776" cy="117022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0DC4AFB1-0800-68BC-518E-70FAAF26A51C}"/>
              </a:ext>
            </a:extLst>
          </p:cNvPr>
          <p:cNvSpPr txBox="1"/>
          <p:nvPr/>
        </p:nvSpPr>
        <p:spPr>
          <a:xfrm flipH="1">
            <a:off x="5861635" y="1913458"/>
            <a:ext cx="9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08 selos ouro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C4AFB1-0800-68BC-518E-70FAAF26A51C}"/>
              </a:ext>
            </a:extLst>
          </p:cNvPr>
          <p:cNvSpPr txBox="1"/>
          <p:nvPr/>
        </p:nvSpPr>
        <p:spPr>
          <a:xfrm flipH="1">
            <a:off x="-1" y="6371715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sz="1800" dirty="0"/>
              <a:t>31 selos aos partícipes da RECIGP dos 38 selos entregues aos órgãos do Ceará (81,57%)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9D5396-8FF3-92FE-08F9-AE019D69B12E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77C6E5-EFB9-1374-4D66-7F3E249D634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86" y="1548078"/>
            <a:ext cx="1130400" cy="12001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8A5D60-9873-96B7-8F10-A796E199EA82}"/>
              </a:ext>
            </a:extLst>
          </p:cNvPr>
          <p:cNvSpPr txBox="1"/>
          <p:nvPr/>
        </p:nvSpPr>
        <p:spPr>
          <a:xfrm>
            <a:off x="659152" y="2783692"/>
            <a:ext cx="2887612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300" b="1" dirty="0"/>
              <a:t>Executivos Municipais</a:t>
            </a:r>
            <a:r>
              <a:rPr lang="pt-BR" sz="1300" dirty="0"/>
              <a:t>:</a:t>
            </a:r>
          </a:p>
          <a:p>
            <a:r>
              <a:rPr lang="pt-BR" sz="1300" dirty="0"/>
              <a:t>Alto Santo</a:t>
            </a:r>
          </a:p>
          <a:p>
            <a:r>
              <a:rPr lang="pt-BR" sz="1300" dirty="0"/>
              <a:t>Amontada</a:t>
            </a:r>
          </a:p>
          <a:p>
            <a:r>
              <a:rPr lang="pt-BR" sz="1300" dirty="0"/>
              <a:t>Aracati</a:t>
            </a:r>
          </a:p>
          <a:p>
            <a:r>
              <a:rPr lang="pt-BR" sz="1300" dirty="0"/>
              <a:t>Cariré</a:t>
            </a:r>
          </a:p>
          <a:p>
            <a:r>
              <a:rPr lang="pt-BR" sz="1300" dirty="0"/>
              <a:t>Crato</a:t>
            </a:r>
          </a:p>
          <a:p>
            <a:r>
              <a:rPr lang="pt-BR" sz="1300" dirty="0"/>
              <a:t>General Sampaio</a:t>
            </a:r>
          </a:p>
          <a:p>
            <a:r>
              <a:rPr lang="pt-BR" sz="1300" dirty="0"/>
              <a:t>Juazeiro do Norte</a:t>
            </a:r>
          </a:p>
          <a:p>
            <a:r>
              <a:rPr lang="pt-BR" sz="1300" dirty="0"/>
              <a:t>Sobral</a:t>
            </a:r>
          </a:p>
          <a:p>
            <a:endParaRPr lang="pt-BR" sz="1300" dirty="0"/>
          </a:p>
          <a:p>
            <a:r>
              <a:rPr lang="pt-BR" sz="1300" b="1" dirty="0"/>
              <a:t>Poderes e Órgãos Estaduais:</a:t>
            </a:r>
          </a:p>
          <a:p>
            <a:r>
              <a:rPr lang="pt-BR" sz="1300" dirty="0"/>
              <a:t>Tribunal de Contas do Estado do Ceará</a:t>
            </a:r>
          </a:p>
          <a:p>
            <a:r>
              <a:rPr lang="pt-BR" sz="1300" dirty="0"/>
              <a:t>Defensoria Pública do Estado do Ceará</a:t>
            </a:r>
          </a:p>
          <a:p>
            <a:r>
              <a:rPr lang="pt-BR" sz="1300" dirty="0"/>
              <a:t>Governo do Estado do Ceará</a:t>
            </a:r>
          </a:p>
          <a:p>
            <a:r>
              <a:rPr lang="pt-BR" sz="1300" dirty="0"/>
              <a:t>Ministério Público do Estado do Ceará</a:t>
            </a:r>
            <a:endParaRPr lang="pt-BR" sz="13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0D06EF-9FA4-BA40-933A-C2EB73CD9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373" y="1547585"/>
            <a:ext cx="1131262" cy="11988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AAB8BE0-FF48-A32F-0442-FA8848F99928}"/>
              </a:ext>
            </a:extLst>
          </p:cNvPr>
          <p:cNvSpPr txBox="1"/>
          <p:nvPr/>
        </p:nvSpPr>
        <p:spPr>
          <a:xfrm>
            <a:off x="4239107" y="2783692"/>
            <a:ext cx="3041865" cy="2292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300" b="1" dirty="0"/>
              <a:t>Executivos Municipais</a:t>
            </a:r>
            <a:r>
              <a:rPr lang="pt-BR" sz="1300" dirty="0"/>
              <a:t>:</a:t>
            </a:r>
          </a:p>
          <a:p>
            <a:r>
              <a:rPr lang="pt-BR" sz="1300" dirty="0"/>
              <a:t>Boa Viagem</a:t>
            </a:r>
          </a:p>
          <a:p>
            <a:r>
              <a:rPr lang="pt-BR" sz="1300" dirty="0"/>
              <a:t>Guaiúba</a:t>
            </a:r>
          </a:p>
          <a:p>
            <a:r>
              <a:rPr lang="pt-BR" sz="1300" dirty="0"/>
              <a:t>Itaitinga</a:t>
            </a:r>
          </a:p>
          <a:p>
            <a:r>
              <a:rPr lang="pt-BR" sz="1300" dirty="0"/>
              <a:t>Jaguaretama</a:t>
            </a:r>
          </a:p>
          <a:p>
            <a:r>
              <a:rPr lang="pt-BR" sz="1300" dirty="0"/>
              <a:t>Maracanaú</a:t>
            </a:r>
          </a:p>
          <a:p>
            <a:r>
              <a:rPr lang="pt-BR" sz="1300" dirty="0"/>
              <a:t>Morrinhos</a:t>
            </a:r>
          </a:p>
          <a:p>
            <a:r>
              <a:rPr lang="pt-BR" sz="1300" dirty="0"/>
              <a:t>Quixadá</a:t>
            </a:r>
          </a:p>
          <a:p>
            <a:endParaRPr lang="pt-BR" sz="1300" dirty="0"/>
          </a:p>
          <a:p>
            <a:r>
              <a:rPr lang="pt-BR" sz="1300" b="1" dirty="0"/>
              <a:t>Poderes e Órgãos Estaduais:</a:t>
            </a:r>
          </a:p>
          <a:p>
            <a:r>
              <a:rPr lang="pt-BR" sz="1300" dirty="0"/>
              <a:t>Assembleia Legislativa do Estado do Ceará</a:t>
            </a:r>
            <a:endParaRPr lang="pt-BR" sz="13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88A5CE9-15D9-7DEE-A47C-60E51D25071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82122" y="1508716"/>
            <a:ext cx="1172549" cy="11988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41AE60-8495-0769-A3B1-8D0EB3D6ECE1}"/>
              </a:ext>
            </a:extLst>
          </p:cNvPr>
          <p:cNvSpPr txBox="1"/>
          <p:nvPr/>
        </p:nvSpPr>
        <p:spPr>
          <a:xfrm>
            <a:off x="7896793" y="2783692"/>
            <a:ext cx="3041865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300" b="1" dirty="0"/>
              <a:t>Executivos Municipais:</a:t>
            </a:r>
          </a:p>
          <a:p>
            <a:r>
              <a:rPr lang="pt-BR" sz="1300" dirty="0"/>
              <a:t>Beberibe</a:t>
            </a:r>
          </a:p>
          <a:p>
            <a:r>
              <a:rPr lang="pt-BR" sz="1300" dirty="0"/>
              <a:t>Caucaia</a:t>
            </a:r>
          </a:p>
          <a:p>
            <a:r>
              <a:rPr lang="pt-BR" sz="1300" dirty="0"/>
              <a:t>Fortaleza</a:t>
            </a:r>
          </a:p>
          <a:p>
            <a:r>
              <a:rPr lang="pt-BR" sz="1300" dirty="0"/>
              <a:t>Horizonte</a:t>
            </a:r>
          </a:p>
          <a:p>
            <a:r>
              <a:rPr lang="pt-BR" sz="1300" dirty="0"/>
              <a:t>Irauçuba</a:t>
            </a:r>
          </a:p>
          <a:p>
            <a:r>
              <a:rPr lang="pt-BR" sz="1300" dirty="0"/>
              <a:t>Monsenhor Tabosa</a:t>
            </a:r>
          </a:p>
          <a:p>
            <a:r>
              <a:rPr lang="pt-BR" sz="1300" dirty="0"/>
              <a:t>Tabuleiro do Norte</a:t>
            </a:r>
          </a:p>
          <a:p>
            <a:r>
              <a:rPr lang="pt-BR" sz="1300" dirty="0"/>
              <a:t>Tauá</a:t>
            </a:r>
          </a:p>
          <a:p>
            <a:r>
              <a:rPr lang="pt-BR" sz="1300" dirty="0"/>
              <a:t>Várzea Alegre</a:t>
            </a:r>
          </a:p>
          <a:p>
            <a:endParaRPr lang="pt-BR" sz="1300" b="1" dirty="0"/>
          </a:p>
          <a:p>
            <a:r>
              <a:rPr lang="pt-BR" sz="1300" b="1" dirty="0"/>
              <a:t>Legislativos Municipais:</a:t>
            </a:r>
          </a:p>
          <a:p>
            <a:r>
              <a:rPr lang="pt-BR" sz="1300" dirty="0"/>
              <a:t>Alto Santo</a:t>
            </a:r>
          </a:p>
          <a:p>
            <a:endParaRPr lang="pt-BR" sz="1300" b="1" dirty="0"/>
          </a:p>
          <a:p>
            <a:r>
              <a:rPr lang="pt-BR" sz="1300" b="1" dirty="0"/>
              <a:t>Poderes e Órgãos Estaduais:</a:t>
            </a:r>
          </a:p>
          <a:p>
            <a:r>
              <a:rPr lang="pt-BR" sz="1300" dirty="0"/>
              <a:t>Tribunal de Justiça do Estado do Ceará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6D1C8F-0A94-07D2-3845-9061DD35E86E}"/>
              </a:ext>
            </a:extLst>
          </p:cNvPr>
          <p:cNvSpPr txBox="1"/>
          <p:nvPr/>
        </p:nvSpPr>
        <p:spPr>
          <a:xfrm flipH="1">
            <a:off x="2199260" y="1888798"/>
            <a:ext cx="113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selos diamante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700586-B5E8-31F2-504D-C3CD4DD1F2D2}"/>
              </a:ext>
            </a:extLst>
          </p:cNvPr>
          <p:cNvSpPr txBox="1"/>
          <p:nvPr/>
        </p:nvSpPr>
        <p:spPr>
          <a:xfrm flipH="1">
            <a:off x="9454670" y="1842562"/>
            <a:ext cx="106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11 selos prata</a:t>
            </a:r>
          </a:p>
        </p:txBody>
      </p:sp>
    </p:spTree>
    <p:extLst>
      <p:ext uri="{BB962C8B-B14F-4D97-AF65-F5344CB8AC3E}">
        <p14:creationId xmlns:p14="http://schemas.microsoft.com/office/powerpoint/2010/main" val="33191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182615" y="659027"/>
            <a:ext cx="11452915" cy="569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25197"/>
              </p:ext>
            </p:extLst>
          </p:nvPr>
        </p:nvGraphicFramePr>
        <p:xfrm>
          <a:off x="527221" y="1616406"/>
          <a:ext cx="10915136" cy="16414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1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baseline="0" dirty="0">
                          <a:latin typeface="Lato" panose="020F0502020204030203"/>
                        </a:rPr>
                        <a:t>EVENTOS</a:t>
                      </a:r>
                      <a:endParaRPr lang="pt-BR" altLang="pt-BR" dirty="0">
                        <a:latin typeface="Lato" panose="020F05020202040302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altLang="pt-BR" sz="16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  <a:sym typeface="Calibri"/>
                        </a:rPr>
                        <a:t>Sessão Solene em comemoração dos 5 anos da RECIGP</a:t>
                      </a:r>
                      <a:endParaRPr lang="pt-BR" sz="160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altLang="pt-BR" sz="1600" b="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Participação</a:t>
                      </a:r>
                      <a:r>
                        <a:rPr lang="pt-BR" altLang="pt-BR" sz="16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t-BR" altLang="pt-BR" sz="1600" b="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em evento </a:t>
                      </a:r>
                      <a:r>
                        <a:rPr lang="pt-BR" altLang="pt-BR" sz="16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 ATRICON</a:t>
                      </a:r>
                      <a:r>
                        <a:rPr lang="pt-BR" altLang="pt-BR" sz="1600" b="0" baseline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para a entrega dos selos: Diamante, Ouro e Prata</a:t>
                      </a:r>
                      <a:endParaRPr lang="pt-BR" sz="1600" b="0" dirty="0">
                        <a:solidFill>
                          <a:schemeClr val="dk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  <a:sym typeface="Calibri"/>
                        </a:rPr>
                        <a:t> </a:t>
                      </a:r>
                      <a:r>
                        <a:rPr lang="pt-BR" altLang="pt-BR" sz="1600" b="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Participação</a:t>
                      </a:r>
                      <a:r>
                        <a:rPr lang="pt-BR" altLang="pt-BR" sz="16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t-BR" altLang="pt-BR" sz="1600" b="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em evento </a:t>
                      </a:r>
                      <a:r>
                        <a:rPr lang="pt-BR" altLang="pt-BR" sz="16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 CGE para o </a:t>
                      </a: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XVII Encontro Estadual de Controle Interno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932" y="3869739"/>
            <a:ext cx="342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7" y="3869739"/>
            <a:ext cx="342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s://www.cge.ce.gov.br/wp-content/uploads/sites/20/2023/12/XVII-EECI-1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6837" y="3869739"/>
            <a:ext cx="342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F0FCDA-07EE-320D-3FAE-C319F566D24E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B6F93E-30FC-F065-46BC-B0FBA1DE1FF0}"/>
              </a:ext>
            </a:extLst>
          </p:cNvPr>
          <p:cNvSpPr txBox="1"/>
          <p:nvPr/>
        </p:nvSpPr>
        <p:spPr>
          <a:xfrm>
            <a:off x="362465" y="996778"/>
            <a:ext cx="1177640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Avanços Relevantes:</a:t>
            </a:r>
            <a:endParaRPr lang="pt-BR" altLang="pt-BR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3191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604D48C-9463-4904-8ED0-8115384D280D}"/>
              </a:ext>
            </a:extLst>
          </p:cNvPr>
          <p:cNvSpPr txBox="1">
            <a:spLocks/>
          </p:cNvSpPr>
          <p:nvPr/>
        </p:nvSpPr>
        <p:spPr>
          <a:xfrm>
            <a:off x="182615" y="659027"/>
            <a:ext cx="11452915" cy="569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pt-BR" sz="1800" b="1" dirty="0">
                <a:latin typeface="Lato" panose="020F0502020204030203" pitchFamily="34" charset="0"/>
              </a:rPr>
              <a:t>REDE ESTADUAL DE CONTROLE INTERNO DA GESTÃO PÚBLICA NO ESTADO DO CEARÁ (RECIGP)</a:t>
            </a:r>
            <a:endParaRPr lang="en-JM" sz="1050" dirty="0">
              <a:latin typeface="Lato" panose="020F050202020403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5EEA7-5E66-8097-6C17-00591FD5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4" y="-5885"/>
            <a:ext cx="1150767" cy="5757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A0ECE5-D11C-DB58-F778-8BB6D58E3497}"/>
              </a:ext>
            </a:extLst>
          </p:cNvPr>
          <p:cNvSpPr txBox="1"/>
          <p:nvPr/>
        </p:nvSpPr>
        <p:spPr>
          <a:xfrm>
            <a:off x="362465" y="996778"/>
            <a:ext cx="1177640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Avanços Relevantes:</a:t>
            </a:r>
            <a:endParaRPr lang="pt-BR" altLang="pt-BR" dirty="0">
              <a:latin typeface="Lato" panose="020F0502020204030203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31093"/>
              </p:ext>
            </p:extLst>
          </p:nvPr>
        </p:nvGraphicFramePr>
        <p:xfrm>
          <a:off x="511362" y="1572175"/>
          <a:ext cx="10915136" cy="2374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1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>
                          <a:latin typeface="Lato" panose="020F0502020204030203"/>
                        </a:rPr>
                        <a:t>PUBLICAÇÕES DE ESTUDOS E PESQUISAS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Elaboração de Diagnóstico dos Sistemas de Controle Interno dos Municípios Cearenses</a:t>
                      </a:r>
                      <a:endParaRPr lang="pt-B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36367"/>
                  </a:ext>
                </a:extLst>
              </a:tr>
              <a:tr h="592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Publicação do</a:t>
                      </a:r>
                      <a:r>
                        <a:rPr lang="pt-BR" sz="1600" baseline="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Artigo</a:t>
                      </a:r>
                      <a:r>
                        <a:rPr lang="pt-BR" sz="1600" b="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 ‘</a:t>
                      </a:r>
                      <a:r>
                        <a:rPr lang="pt-BR" sz="1600" b="0" baseline="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‘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(</a:t>
                      </a:r>
                      <a:r>
                        <a:rPr lang="pt-BR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)cumprimento da IN nº 01/2017 do TCM/CE para a criação de controladorias municipais’’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altLang="pt-BR" sz="1600" b="1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dk1"/>
                          </a:solidFill>
                          <a:ea typeface="Calibri"/>
                          <a:cs typeface="Calibri"/>
                          <a:sym typeface="Calibri"/>
                        </a:rPr>
                        <a:t>Publicação da Obra “A integração do Sistema de Controle Interno para o Fortalecimento da Governança: A contribuição da Rede Estadual de Controle Interno da Gestão Pública. </a:t>
                      </a:r>
                      <a:endParaRPr lang="pt-B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1600" b="1" u="sng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120" y="4016503"/>
            <a:ext cx="1805874" cy="2538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503" y="3991410"/>
            <a:ext cx="1805874" cy="256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C5AC0E-F5A5-BC32-6FA6-AA39DDA8C50A}"/>
              </a:ext>
            </a:extLst>
          </p:cNvPr>
          <p:cNvSpPr txBox="1"/>
          <p:nvPr/>
        </p:nvSpPr>
        <p:spPr>
          <a:xfrm>
            <a:off x="1" y="126271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58º FÓRUM PERMANENTE DE CONTROLE INTERNO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14467F-46B2-1ED6-66D0-F8A78177A1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4887" y="4014481"/>
            <a:ext cx="1805874" cy="2538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1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1482</Words>
  <Application>Microsoft Office PowerPoint</Application>
  <PresentationFormat>Widescreen</PresentationFormat>
  <Paragraphs>196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Lato</vt:lpstr>
      <vt:lpstr>Raleway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Édipo H.</dc:creator>
  <cp:lastModifiedBy>SILVIA HELENA CORREIA</cp:lastModifiedBy>
  <cp:revision>932</cp:revision>
  <dcterms:created xsi:type="dcterms:W3CDTF">2021-03-12T16:30:03Z</dcterms:created>
  <dcterms:modified xsi:type="dcterms:W3CDTF">2024-05-23T23:16:35Z</dcterms:modified>
</cp:coreProperties>
</file>