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28" r:id="rId5"/>
    <p:sldId id="372" r:id="rId6"/>
    <p:sldId id="396" r:id="rId7"/>
    <p:sldId id="393" r:id="rId8"/>
    <p:sldId id="398" r:id="rId9"/>
    <p:sldId id="399" r:id="rId10"/>
    <p:sldId id="400" r:id="rId11"/>
    <p:sldId id="401" r:id="rId12"/>
    <p:sldId id="395" r:id="rId13"/>
    <p:sldId id="397" r:id="rId14"/>
    <p:sldId id="392" r:id="rId15"/>
    <p:sldId id="382" r:id="rId16"/>
    <p:sldId id="383" r:id="rId17"/>
    <p:sldId id="330" r:id="rId18"/>
    <p:sldId id="262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6600"/>
    <a:srgbClr val="356F9B"/>
    <a:srgbClr val="F4B924"/>
    <a:srgbClr val="64767A"/>
    <a:srgbClr val="687A7A"/>
    <a:srgbClr val="788C8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252" autoAdjust="0"/>
  </p:normalViewPr>
  <p:slideViewPr>
    <p:cSldViewPr>
      <p:cViewPr varScale="1">
        <p:scale>
          <a:sx n="56" d="100"/>
          <a:sy n="56" d="100"/>
        </p:scale>
        <p:origin x="14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Média Autoavaliação do Controle Interno</a:t>
            </a:r>
          </a:p>
          <a:p>
            <a:pPr>
              <a:defRPr/>
            </a:pPr>
            <a:r>
              <a:rPr lang="pt-BR"/>
              <a:t>Poder Executivo Estadual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Resumo!$A$29:$A$33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Resumo!$B$29:$B$33</c:f>
              <c:numCache>
                <c:formatCode>0.00</c:formatCode>
                <c:ptCount val="5"/>
                <c:pt idx="0">
                  <c:v>3.14</c:v>
                </c:pt>
                <c:pt idx="1">
                  <c:v>3.1</c:v>
                </c:pt>
                <c:pt idx="2">
                  <c:v>3.15</c:v>
                </c:pt>
                <c:pt idx="3">
                  <c:v>3.11</c:v>
                </c:pt>
                <c:pt idx="4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B-412B-A047-7CD627D77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7796479"/>
        <c:axId val="1017806079"/>
      </c:barChart>
      <c:catAx>
        <c:axId val="10177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7806079"/>
        <c:crosses val="autoZero"/>
        <c:auto val="1"/>
        <c:lblAlgn val="ctr"/>
        <c:lblOffset val="100"/>
        <c:noMultiLvlLbl val="0"/>
      </c:catAx>
      <c:valAx>
        <c:axId val="101780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779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Média Autoavaliação do Controle Interno</a:t>
            </a:r>
          </a:p>
          <a:p>
            <a:pPr>
              <a:defRPr/>
            </a:pPr>
            <a:r>
              <a:rPr lang="pt-BR"/>
              <a:t>Poder Executivo Estadual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Resumo!$B$28</c:f>
              <c:strCache>
                <c:ptCount val="1"/>
                <c:pt idx="0">
                  <c:v>Poder Executivo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Resumo!$A$29:$A$33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Resumo!$B$29:$B$33</c:f>
              <c:numCache>
                <c:formatCode>0.00</c:formatCode>
                <c:ptCount val="5"/>
                <c:pt idx="0">
                  <c:v>3.14</c:v>
                </c:pt>
                <c:pt idx="1">
                  <c:v>3.1</c:v>
                </c:pt>
                <c:pt idx="2">
                  <c:v>3.15</c:v>
                </c:pt>
                <c:pt idx="3">
                  <c:v>3.11</c:v>
                </c:pt>
                <c:pt idx="4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9-4C74-B48B-231AEC561CD1}"/>
            </c:ext>
          </c:extLst>
        </c:ser>
        <c:ser>
          <c:idx val="1"/>
          <c:order val="1"/>
          <c:tx>
            <c:strRef>
              <c:f>Resumo!$C$28</c:f>
              <c:strCache>
                <c:ptCount val="1"/>
                <c:pt idx="0">
                  <c:v>Órgãos que Aderiram ao Programa de Integridade até 2021.1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Resumo!$A$29:$A$33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Resumo!$C$29:$C$33</c:f>
              <c:numCache>
                <c:formatCode>0.00</c:formatCode>
                <c:ptCount val="5"/>
                <c:pt idx="0">
                  <c:v>2.9107142857142851</c:v>
                </c:pt>
                <c:pt idx="1">
                  <c:v>2.9613095238095242</c:v>
                </c:pt>
                <c:pt idx="2">
                  <c:v>3.0716411564625852</c:v>
                </c:pt>
                <c:pt idx="3">
                  <c:v>3.3293650793650795</c:v>
                </c:pt>
                <c:pt idx="4">
                  <c:v>3.3755952380952379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9-4C74-B48B-231AEC561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998351"/>
        <c:axId val="812005551"/>
      </c:barChart>
      <c:catAx>
        <c:axId val="81199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2005551"/>
        <c:crosses val="autoZero"/>
        <c:auto val="1"/>
        <c:lblAlgn val="ctr"/>
        <c:lblOffset val="100"/>
        <c:noMultiLvlLbl val="0"/>
      </c:catAx>
      <c:valAx>
        <c:axId val="81200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199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A8E7A-75BB-457D-B823-F64A06E6F4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6A4CF5A-BC89-43A4-9D13-3ABA16347E07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Coordenadoria de Controladoria - CCONT</a:t>
          </a:r>
        </a:p>
        <a:p>
          <a:pPr algn="ctr"/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Ítalo Brígido - Coordenador</a:t>
          </a:r>
        </a:p>
        <a:p>
          <a:pPr algn="ctr"/>
          <a:r>
            <a:rPr lang="pt-BR" sz="20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Elayne</a:t>
          </a:r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Cavalcante - Articuladora </a:t>
          </a:r>
        </a:p>
        <a:p>
          <a:pPr algn="l"/>
          <a:endParaRPr lang="pt-BR" sz="2000" b="1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algn="l"/>
          <a:endParaRPr lang="pt-BR" sz="2000" b="1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algn="l"/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Célula de Harmonização e Orientação – CEHAR/CCONT</a:t>
          </a:r>
        </a:p>
        <a:p>
          <a:pPr algn="ctr"/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Michelle Borges – Orientadora</a:t>
          </a:r>
        </a:p>
        <a:p>
          <a:pPr algn="ctr"/>
          <a:r>
            <a:rPr lang="pt-BR" sz="20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Wladis</a:t>
          </a:r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Pinheiro - Auditora de Controle Interno</a:t>
          </a:r>
        </a:p>
        <a:p>
          <a:pPr algn="ctr"/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Valéria Leitão - Auditora de Controle Interno</a:t>
          </a:r>
        </a:p>
        <a:p>
          <a:pPr algn="ctr"/>
          <a:r>
            <a:rPr lang="pt-BR" sz="20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Ivanilza</a:t>
          </a:r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Fernandes - Auditora de Controle Interno</a:t>
          </a:r>
        </a:p>
        <a:p>
          <a:pPr algn="ctr"/>
          <a:r>
            <a:rPr lang="pt-B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Emerson Lima - Auditor de Controle Interno</a:t>
          </a:r>
        </a:p>
        <a:p>
          <a:pPr algn="ctr"/>
          <a:endParaRPr lang="pt-BR" sz="2400" dirty="0">
            <a:solidFill>
              <a:schemeClr val="accent5">
                <a:lumMod val="50000"/>
              </a:schemeClr>
            </a:solidFill>
            <a:latin typeface="Soleto Black"/>
          </a:endParaRPr>
        </a:p>
      </dgm:t>
    </dgm:pt>
    <dgm:pt modelId="{B82DECFB-81E1-4DDC-8EEA-7DAA9BC7CA0A}" type="par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C60DF31-3A23-4564-AE22-C7187B86C7C0}" type="sib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207E2A0-E70B-468C-8855-120DF41B216A}" type="pres">
      <dgm:prSet presAssocID="{865A8E7A-75BB-457D-B823-F64A06E6F486}" presName="vert0" presStyleCnt="0">
        <dgm:presLayoutVars>
          <dgm:dir/>
          <dgm:animOne val="branch"/>
          <dgm:animLvl val="lvl"/>
        </dgm:presLayoutVars>
      </dgm:prSet>
      <dgm:spPr/>
    </dgm:pt>
    <dgm:pt modelId="{81ECB485-4A75-4B0B-B8D7-30211FE21CF3}" type="pres">
      <dgm:prSet presAssocID="{36A4CF5A-BC89-43A4-9D13-3ABA16347E07}" presName="thickLine" presStyleLbl="alignNode1" presStyleIdx="0" presStyleCnt="1" custLinFactNeighborX="871" custLinFactNeighborY="-18816"/>
      <dgm:spPr/>
    </dgm:pt>
    <dgm:pt modelId="{899B71D5-A297-4CE8-9EEE-CF41FBEAA4B8}" type="pres">
      <dgm:prSet presAssocID="{36A4CF5A-BC89-43A4-9D13-3ABA16347E07}" presName="horz1" presStyleCnt="0"/>
      <dgm:spPr/>
    </dgm:pt>
    <dgm:pt modelId="{813503AF-C7CD-4405-96A3-067AEE849BB8}" type="pres">
      <dgm:prSet presAssocID="{36A4CF5A-BC89-43A4-9D13-3ABA16347E07}" presName="tx1" presStyleLbl="revTx" presStyleIdx="0" presStyleCnt="1" custScaleX="100098" custScaleY="100392"/>
      <dgm:spPr/>
    </dgm:pt>
    <dgm:pt modelId="{AE02D900-270F-49B4-99CF-63B8ACE4BE03}" type="pres">
      <dgm:prSet presAssocID="{36A4CF5A-BC89-43A4-9D13-3ABA16347E07}" presName="vert1" presStyleCnt="0"/>
      <dgm:spPr/>
    </dgm:pt>
  </dgm:ptLst>
  <dgm:cxnLst>
    <dgm:cxn modelId="{0DE77D44-102D-4A0B-B185-66EB6FB83E75}" type="presOf" srcId="{36A4CF5A-BC89-43A4-9D13-3ABA16347E07}" destId="{813503AF-C7CD-4405-96A3-067AEE849BB8}" srcOrd="0" destOrd="0" presId="urn:microsoft.com/office/officeart/2008/layout/LinedList"/>
    <dgm:cxn modelId="{7B3E29AA-1390-4C79-820C-25A1CF4365AF}" srcId="{865A8E7A-75BB-457D-B823-F64A06E6F486}" destId="{36A4CF5A-BC89-43A4-9D13-3ABA16347E07}" srcOrd="0" destOrd="0" parTransId="{B82DECFB-81E1-4DDC-8EEA-7DAA9BC7CA0A}" sibTransId="{6C60DF31-3A23-4564-AE22-C7187B86C7C0}"/>
    <dgm:cxn modelId="{B0603AE3-C002-4C05-9474-071FFC48524D}" type="presOf" srcId="{865A8E7A-75BB-457D-B823-F64A06E6F486}" destId="{9207E2A0-E70B-468C-8855-120DF41B216A}" srcOrd="0" destOrd="0" presId="urn:microsoft.com/office/officeart/2008/layout/LinedList"/>
    <dgm:cxn modelId="{FA0397A4-831B-4A2A-9D81-9F359D80235E}" type="presParOf" srcId="{9207E2A0-E70B-468C-8855-120DF41B216A}" destId="{81ECB485-4A75-4B0B-B8D7-30211FE21CF3}" srcOrd="0" destOrd="0" presId="urn:microsoft.com/office/officeart/2008/layout/LinedList"/>
    <dgm:cxn modelId="{B4673637-EB63-4950-A986-96F22664A2C9}" type="presParOf" srcId="{9207E2A0-E70B-468C-8855-120DF41B216A}" destId="{899B71D5-A297-4CE8-9EEE-CF41FBEAA4B8}" srcOrd="1" destOrd="0" presId="urn:microsoft.com/office/officeart/2008/layout/LinedList"/>
    <dgm:cxn modelId="{1CF0A288-F115-479D-9D66-AD8EE8A83165}" type="presParOf" srcId="{899B71D5-A297-4CE8-9EEE-CF41FBEAA4B8}" destId="{813503AF-C7CD-4405-96A3-067AEE849BB8}" srcOrd="0" destOrd="0" presId="urn:microsoft.com/office/officeart/2008/layout/LinedList"/>
    <dgm:cxn modelId="{56A3734B-E473-4BB5-BA6D-B6B34B1751C1}" type="presParOf" srcId="{899B71D5-A297-4CE8-9EEE-CF41FBEAA4B8}" destId="{AE02D900-270F-49B4-99CF-63B8ACE4BE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B485-4A75-4B0B-B8D7-30211FE21CF3}">
      <dsp:nvSpPr>
        <dsp:cNvPr id="0" name=""/>
        <dsp:cNvSpPr/>
      </dsp:nvSpPr>
      <dsp:spPr>
        <a:xfrm>
          <a:off x="0" y="0"/>
          <a:ext cx="82362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03AF-C7CD-4405-96A3-067AEE849BB8}">
      <dsp:nvSpPr>
        <dsp:cNvPr id="0" name=""/>
        <dsp:cNvSpPr/>
      </dsp:nvSpPr>
      <dsp:spPr>
        <a:xfrm>
          <a:off x="0" y="3"/>
          <a:ext cx="8228174" cy="411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Coordenadoria de Controladoria - CCONT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Ítalo Brígido - Coordenador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Elayne</a:t>
          </a: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Cavalcante - Articuladora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Célula de Harmonização e Orientação – CEHAR/CCONT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Michelle Borges – Orientadora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Wladis</a:t>
          </a: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Pinheiro - Auditora de Controle Interno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Valéria Leitão - Auditora de Controle Interno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Ivanilza</a:t>
          </a: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Fernandes - Auditora de Controle Interno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Emerson Lima - Auditor de Controle Interno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</dsp:txBody>
      <dsp:txXfrm>
        <a:off x="0" y="3"/>
        <a:ext cx="8228174" cy="4119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7E5-600E-4819-BFB5-6C32F1CDA9E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683C-240F-44BD-B7EF-7E97E3CEE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D258-C96B-D3C4-93C6-4B8DDB9A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474-B406-4535-8538-90A25A9366E3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FB6A2-6AC5-210E-536F-1747D50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9F519-F17B-6A71-915C-2B75698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E2EA-D51A-485E-9D90-02B56638D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C47D5-1E7C-A566-EC72-FCEEAB2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AD0C-BF6B-4B5A-B870-277463070725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3D14-02DC-55E7-8F19-78B64DD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DAE4A-ADC7-D084-9467-ABFA4F33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65F-C181-4F15-8DEB-AE814D587A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713D9-8593-41D4-0AD4-1270131C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27B8-0FD1-4758-B07F-52FB1D9D22A5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28332-06B7-707C-879A-AAFEC3AF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77D68-AC8C-0C9B-DDE3-FAF32E7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A8A-7D5F-4FA2-8490-977FC5D10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CE3CC-7F99-6D64-C9A7-7B93CEB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4215-DCA4-4DDE-84F2-F9C715C0EBDF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1C284-7335-79E1-1386-D5B9EE7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782DB-9FD3-2B84-3AE2-279FA059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032-4906-494A-8B69-A5E2456DB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25ADA-7756-1741-6FB4-3842D12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EA0-0A6E-411C-94CD-0B4CE55F0C5F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321C6-FCD9-EDE8-D86B-E5F73B2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57429-B3A2-8BA7-9BA1-7623851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945-433C-4970-A177-B5A35C07E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F6A6BB-486C-3249-95C3-F7EA2EB0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DE92-49C3-4DA8-8F6E-1A87E82F8828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74F6C6-6C3F-76E9-D9DD-7E8B003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528C0A-FF19-4DF6-37B3-2A488B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B62-D77B-4248-8104-DF81D0EFA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E0F193-678C-4E9E-9FAA-D9526C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4CE-9333-4FEE-93CF-F8F753619835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8E87DC2-9AF1-0410-1365-D5E4138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9DF034C-6097-FA87-31DD-32E0FD3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D7B-81BE-44FE-AA2D-DD2231B4E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98B9E32-2F37-1C37-243B-9AEE5FAB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E240-2473-4215-83E4-77B5E62CE32F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8086DDD-13F8-A1CE-1A1A-075D230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0493BB7-FEC2-ACAA-CC49-428CB5BC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997D-8599-4160-9CE0-6EA1F4E3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32FB5C-AD5B-DCC7-91F6-FB2ABAA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8440-CB9B-4D27-BBBA-D0DB2CA68041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C3FB10D-CDF7-3DDF-4FFC-553C707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D55188-F823-CC8B-085D-2369837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0CDB-CB06-4AAA-989B-6F5D280B1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93F9AF-9927-E4FF-D33E-1D754D2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4CCA-8116-42D7-8899-8C7B2CC60BEF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5712BC-2ED6-5719-B0D3-5570A3D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1C3BCAD-12C4-E90D-8EC1-267AB76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E58D-A4C2-4850-861A-6A2FC1996D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78286D-B769-9511-E451-3E5A5117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25B-EE58-43B4-87A6-AA19E1C810A2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48ADC9-6BD5-D1E9-9BAF-53E5C1F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6D79EE2-5E70-BF68-3105-2CD2CAD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4D6-2D4C-4A88-A6FD-15AD4D12C2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6491340-957F-75D6-F105-19C6A5C58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ACF1A98-B4B8-F176-1FA7-59EB72D79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F3F6F-BB00-FAC5-D1CD-F249ACA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B1DD1-3FCB-4122-AE3B-2A8642D2E07E}" type="datetimeFigureOut">
              <a:rPr lang="pt-BR"/>
              <a:pPr>
                <a:defRPr/>
              </a:pPr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E24DC-9544-688C-BFAC-6004603B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6A10A-D39C-381E-9906-6AA355C6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60D1EE-32FB-430F-8BFF-732C9E05E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3EEA62FB-DEC3-0125-7221-D312C34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Controladoria e Ouvidoria Geral do Estado H">
            <a:extLst>
              <a:ext uri="{FF2B5EF4-FFF2-40B4-BE49-F238E27FC236}">
                <a16:creationId xmlns:a16="http://schemas.microsoft.com/office/drawing/2014/main" id="{758F6B07-C876-7D01-59A0-F8ED975E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ixaDeTexto 2">
            <a:extLst>
              <a:ext uri="{FF2B5EF4-FFF2-40B4-BE49-F238E27FC236}">
                <a16:creationId xmlns:a16="http://schemas.microsoft.com/office/drawing/2014/main" id="{ADE7E81A-AE64-243E-67D0-378FE9BF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932" y="1251625"/>
            <a:ext cx="3265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60º Fórum Permanente de Controle Interno</a:t>
            </a:r>
            <a:endParaRPr lang="pt-BR" altLang="pt-BR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</p:txBody>
      </p:sp>
      <p:sp>
        <p:nvSpPr>
          <p:cNvPr id="2053" name="CaixaDeTexto 3">
            <a:extLst>
              <a:ext uri="{FF2B5EF4-FFF2-40B4-BE49-F238E27FC236}">
                <a16:creationId xmlns:a16="http://schemas.microsoft.com/office/drawing/2014/main" id="{0BB405F2-E7F5-C43A-7BEA-9ACFA64A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6165304"/>
            <a:ext cx="2941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Outubro/2024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5875168B-959D-E8B7-48DB-5196898F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944" y="3628182"/>
            <a:ext cx="32659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Autoavaliação do Controle Interno e o Programa de Integridade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79" y="180916"/>
            <a:ext cx="588524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DIAGNÓSTICO DE INTEGRIDADE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C0AE4C03-B00A-6314-ADA2-829581EE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13" y="1275496"/>
            <a:ext cx="8569325" cy="51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altLang="pt-BR" sz="2100" u="sng" dirty="0">
                <a:latin typeface="Arial" panose="020B0604020202020204" pitchFamily="34" charset="0"/>
              </a:rPr>
              <a:t>54 Assertivas</a:t>
            </a:r>
            <a:r>
              <a:rPr lang="pt-BR" altLang="pt-BR" sz="2100" dirty="0">
                <a:latin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altLang="pt-BR" sz="2100" dirty="0">
                <a:latin typeface="Arial" panose="020B0604020202020204" pitchFamily="34" charset="0"/>
              </a:rPr>
              <a:t>Contempla as </a:t>
            </a:r>
            <a:r>
              <a:rPr lang="pt-BR" altLang="pt-BR" sz="2100" u="sng" dirty="0">
                <a:latin typeface="Arial" panose="020B0604020202020204" pitchFamily="34" charset="0"/>
              </a:rPr>
              <a:t>24 Assertivas </a:t>
            </a:r>
            <a:r>
              <a:rPr lang="pt-BR" altLang="pt-BR" sz="2100" dirty="0">
                <a:latin typeface="Arial" panose="020B0604020202020204" pitchFamily="34" charset="0"/>
              </a:rPr>
              <a:t>do Formulário de Autoavaliação de Controle Interno do TCE/CE</a:t>
            </a:r>
            <a:r>
              <a:rPr lang="pt-BR" altLang="pt-BR" sz="2100" dirty="0"/>
              <a:t>;</a:t>
            </a:r>
          </a:p>
          <a:p>
            <a:pPr marL="342900" indent="-34290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altLang="pt-BR" sz="2100" dirty="0">
                <a:latin typeface="Arial" panose="020B0604020202020204" pitchFamily="34" charset="0"/>
              </a:rPr>
              <a:t>11 Componentes: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800" b="0" dirty="0"/>
              <a:t> </a:t>
            </a:r>
            <a:r>
              <a:rPr lang="pt-BR" altLang="pt-BR" sz="1900" b="0" dirty="0"/>
              <a:t>Gestão Estratégica;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Mapeamento e Padronização de Processos; 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Gestão de Riscos;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Monitoramento das Atividades e dos Resultados;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Gestão de Recursos Humanos;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Gestão Patrimonial;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Gestão de Tecnologia da Informação;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Controle Interno e Ouvidoria;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Transparência Pública e Comunicação;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Aplicação do Código de Ética e Conduta da Administração Pública Estadual;</a:t>
            </a:r>
          </a:p>
          <a:p>
            <a:pPr marL="1074738" eaLnBrk="1" hangingPunct="1">
              <a:buFont typeface="Wingdings" panose="05000000000000000000" pitchFamily="2" charset="2"/>
              <a:buChar char="ü"/>
            </a:pPr>
            <a:r>
              <a:rPr lang="pt-BR" altLang="pt-BR" sz="1900" b="0" dirty="0"/>
              <a:t> Ações Anticorrupção, de Prevenção e de Combate a fraudes e Responsabilização Administrativa.</a:t>
            </a:r>
            <a:endParaRPr lang="pt-BR" altLang="pt-BR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2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22" y="180916"/>
            <a:ext cx="611235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alt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ÓRGÃOS E ENTIDADES </a:t>
            </a:r>
          </a:p>
          <a:p>
            <a:pPr algn="ctr"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alt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NO PROGRAMA DE INTEGRIDADE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269212" y="1401763"/>
            <a:ext cx="8074613" cy="381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endParaRPr lang="en-US" dirty="0">
              <a:solidFill>
                <a:srgbClr val="0F1115"/>
              </a:solidFill>
              <a:latin typeface="Open Sans Extra Bold"/>
            </a:endParaRPr>
          </a:p>
          <a:p>
            <a:pPr algn="ctr">
              <a:lnSpc>
                <a:spcPts val="2503"/>
              </a:lnSpc>
            </a:pPr>
            <a:r>
              <a:rPr lang="en-US" sz="2100" dirty="0" err="1">
                <a:solidFill>
                  <a:srgbClr val="0F1115"/>
                </a:solidFill>
              </a:rPr>
              <a:t>Iniciaram</a:t>
            </a:r>
            <a:r>
              <a:rPr lang="en-US" sz="2100" dirty="0">
                <a:solidFill>
                  <a:srgbClr val="0F1115"/>
                </a:solidFill>
              </a:rPr>
              <a:t> o </a:t>
            </a:r>
            <a:r>
              <a:rPr lang="en-US" sz="2100" dirty="0" err="1">
                <a:solidFill>
                  <a:srgbClr val="0F1115"/>
                </a:solidFill>
              </a:rPr>
              <a:t>Programa</a:t>
            </a:r>
            <a:r>
              <a:rPr lang="en-US" sz="2100" dirty="0">
                <a:solidFill>
                  <a:srgbClr val="0F1115"/>
                </a:solidFill>
              </a:rPr>
              <a:t> de </a:t>
            </a:r>
            <a:r>
              <a:rPr lang="en-US" sz="2100" dirty="0" err="1">
                <a:solidFill>
                  <a:srgbClr val="0F1115"/>
                </a:solidFill>
              </a:rPr>
              <a:t>Integridade</a:t>
            </a:r>
            <a:r>
              <a:rPr lang="en-US" sz="2100" dirty="0">
                <a:solidFill>
                  <a:srgbClr val="0F1115"/>
                </a:solidFill>
              </a:rPr>
              <a:t> </a:t>
            </a:r>
            <a:r>
              <a:rPr lang="en-US" sz="2100" dirty="0" err="1">
                <a:solidFill>
                  <a:srgbClr val="0F1115"/>
                </a:solidFill>
              </a:rPr>
              <a:t>até</a:t>
            </a:r>
            <a:r>
              <a:rPr lang="en-US" sz="2100" dirty="0">
                <a:solidFill>
                  <a:srgbClr val="0F1115"/>
                </a:solidFill>
              </a:rPr>
              <a:t> o 1º </a:t>
            </a:r>
            <a:r>
              <a:rPr lang="en-US" sz="2100" dirty="0" err="1">
                <a:solidFill>
                  <a:srgbClr val="0F1115"/>
                </a:solidFill>
              </a:rPr>
              <a:t>Semestre</a:t>
            </a:r>
            <a:r>
              <a:rPr lang="en-US" sz="2100" dirty="0">
                <a:solidFill>
                  <a:srgbClr val="0F1115"/>
                </a:solidFill>
              </a:rPr>
              <a:t> de 2021:</a:t>
            </a:r>
          </a:p>
          <a:p>
            <a:pPr algn="just">
              <a:lnSpc>
                <a:spcPts val="2503"/>
              </a:lnSpc>
            </a:pPr>
            <a:endParaRPr lang="en-US" sz="2100" b="0" dirty="0">
              <a:solidFill>
                <a:srgbClr val="0F1115"/>
              </a:solidFill>
            </a:endParaRPr>
          </a:p>
          <a:p>
            <a:pPr marL="650217" lvl="2" algn="just">
              <a:lnSpc>
                <a:spcPts val="2503"/>
              </a:lnSpc>
            </a:pPr>
            <a:r>
              <a:rPr lang="en-US" sz="2100" i="1" dirty="0" err="1">
                <a:solidFill>
                  <a:srgbClr val="0F1115"/>
                </a:solidFill>
              </a:rPr>
              <a:t>Órgão</a:t>
            </a:r>
            <a:r>
              <a:rPr lang="en-US" sz="2100" i="1" dirty="0">
                <a:solidFill>
                  <a:srgbClr val="0F1115"/>
                </a:solidFill>
              </a:rPr>
              <a:t>/</a:t>
            </a:r>
            <a:r>
              <a:rPr lang="en-US" sz="2100" i="1" dirty="0" err="1">
                <a:solidFill>
                  <a:srgbClr val="0F1115"/>
                </a:solidFill>
              </a:rPr>
              <a:t>Entidade</a:t>
            </a:r>
            <a:r>
              <a:rPr lang="en-US" sz="2100" b="0" dirty="0">
                <a:solidFill>
                  <a:srgbClr val="0F1115"/>
                </a:solidFill>
                <a:latin typeface="Open Sans Extra Bold"/>
              </a:rPr>
              <a:t>		  </a:t>
            </a:r>
            <a:r>
              <a:rPr lang="en-US" sz="2100" i="1" dirty="0" err="1">
                <a:solidFill>
                  <a:srgbClr val="0F1115"/>
                </a:solidFill>
              </a:rPr>
              <a:t>Adesão</a:t>
            </a:r>
            <a:endParaRPr lang="en-US" sz="2100" i="1" dirty="0">
              <a:solidFill>
                <a:srgbClr val="0F1115"/>
              </a:solidFill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>
                <a:solidFill>
                  <a:srgbClr val="0F1115"/>
                </a:solidFill>
              </a:rPr>
              <a:t>CGE			26/10/2020</a:t>
            </a: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 err="1">
                <a:solidFill>
                  <a:srgbClr val="0F1115"/>
                </a:solidFill>
              </a:rPr>
              <a:t>Semace</a:t>
            </a:r>
            <a:r>
              <a:rPr lang="en-US" sz="2100" b="0" dirty="0">
                <a:solidFill>
                  <a:srgbClr val="0F1115"/>
                </a:solidFill>
              </a:rPr>
              <a:t>			29/10/2020</a:t>
            </a: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>
                <a:solidFill>
                  <a:srgbClr val="0F1115"/>
                </a:solidFill>
              </a:rPr>
              <a:t>SPS			30/10/2020</a:t>
            </a: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>
                <a:solidFill>
                  <a:srgbClr val="0F1115"/>
                </a:solidFill>
              </a:rPr>
              <a:t>SAP			24/03/2021</a:t>
            </a: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 err="1">
                <a:solidFill>
                  <a:srgbClr val="0F1115"/>
                </a:solidFill>
              </a:rPr>
              <a:t>Sema</a:t>
            </a:r>
            <a:r>
              <a:rPr lang="en-US" sz="2100" b="0" dirty="0">
                <a:solidFill>
                  <a:srgbClr val="0F1115"/>
                </a:solidFill>
              </a:rPr>
              <a:t>			24/03/2021</a:t>
            </a: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 err="1">
                <a:solidFill>
                  <a:srgbClr val="0F1115"/>
                </a:solidFill>
              </a:rPr>
              <a:t>Funece</a:t>
            </a:r>
            <a:r>
              <a:rPr lang="en-US" sz="2100" b="0" dirty="0">
                <a:solidFill>
                  <a:srgbClr val="0F1115"/>
                </a:solidFill>
              </a:rPr>
              <a:t>			30/03/2021</a:t>
            </a: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2100" b="0" dirty="0">
                <a:solidFill>
                  <a:srgbClr val="0F1115"/>
                </a:solidFill>
              </a:rPr>
              <a:t>Sesa			17/06/2021</a:t>
            </a:r>
            <a:endParaRPr lang="en-US" sz="2100" dirty="0">
              <a:solidFill>
                <a:srgbClr val="0F1115"/>
              </a:solidFill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9A0C62-A138-62BB-9CD3-8F860C4E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069" y="4081444"/>
            <a:ext cx="2363341" cy="20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63" y="263032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991" y="226787"/>
            <a:ext cx="7294859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altLang="pt-BR" sz="2500" dirty="0">
                <a:solidFill>
                  <a:srgbClr val="4BACC6">
                    <a:lumMod val="50000"/>
                  </a:srgbClr>
                </a:solidFill>
                <a:ea typeface="+mn-ea"/>
              </a:rPr>
              <a:t>AUTOAVALIAÇÃO DO CONTROLE INTERNO </a:t>
            </a:r>
          </a:p>
          <a:p>
            <a:pPr algn="ctr">
              <a:buClrTx/>
              <a:buSzTx/>
              <a:tabLst/>
              <a:defRPr/>
            </a:pPr>
            <a:r>
              <a:rPr lang="pt-BR" altLang="pt-BR" sz="2500" dirty="0">
                <a:solidFill>
                  <a:srgbClr val="4BACC6">
                    <a:lumMod val="50000"/>
                  </a:srgbClr>
                </a:solidFill>
                <a:ea typeface="+mn-ea"/>
              </a:rPr>
              <a:t>– CONTAS DE GESTÃO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2051720" y="3190608"/>
            <a:ext cx="2926324" cy="1254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endParaRPr lang="en-US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endParaRPr lang="en-US" sz="1788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525004A-390F-CC68-2E94-03C006F8B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66723"/>
              </p:ext>
            </p:extLst>
          </p:nvPr>
        </p:nvGraphicFramePr>
        <p:xfrm>
          <a:off x="1200305" y="1339382"/>
          <a:ext cx="6107997" cy="33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5928F0DC-9EF3-FDFA-F58F-1F40FCBE160A}"/>
              </a:ext>
            </a:extLst>
          </p:cNvPr>
          <p:cNvSpPr txBox="1"/>
          <p:nvPr/>
        </p:nvSpPr>
        <p:spPr>
          <a:xfrm>
            <a:off x="869928" y="4871318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t-BR" sz="1200" b="0" dirty="0"/>
              <a:t>Fonte: Planilha fornecida pelo TCE/CE;</a:t>
            </a:r>
          </a:p>
          <a:p>
            <a:pPr marL="171450" indent="-171450">
              <a:buFontTx/>
              <a:buChar char="-"/>
            </a:pPr>
            <a:endParaRPr lang="pt-BR" sz="1200" b="0" dirty="0"/>
          </a:p>
          <a:p>
            <a:pPr marL="171450" indent="-171450">
              <a:buFontTx/>
              <a:buChar char="-"/>
            </a:pPr>
            <a:r>
              <a:rPr lang="pt-BR" sz="1200" b="0" dirty="0"/>
              <a:t>Respostas variam de 1 (nunca) a 4 (sempre);</a:t>
            </a:r>
          </a:p>
          <a:p>
            <a:pPr marL="171450" indent="-171450">
              <a:buFontTx/>
              <a:buChar char="-"/>
            </a:pPr>
            <a:endParaRPr lang="pt-BR" sz="1200" b="0" dirty="0"/>
          </a:p>
          <a:p>
            <a:pPr marL="171450" indent="-171450">
              <a:buFontTx/>
              <a:buChar char="-"/>
            </a:pPr>
            <a:r>
              <a:rPr lang="pt-BR" sz="1200" b="0" dirty="0"/>
              <a:t>Pontuação preenchida pelo próprio órgão ou entidade (</a:t>
            </a:r>
            <a:r>
              <a:rPr lang="pt-BR" sz="1200" dirty="0">
                <a:solidFill>
                  <a:srgbClr val="FF0000"/>
                </a:solidFill>
              </a:rPr>
              <a:t>Resultado Preliminar</a:t>
            </a:r>
            <a:r>
              <a:rPr lang="pt-BR" sz="1200" b="0" dirty="0"/>
              <a:t>);</a:t>
            </a:r>
          </a:p>
          <a:p>
            <a:pPr marL="171450" indent="-171450">
              <a:buFontTx/>
              <a:buChar char="-"/>
            </a:pPr>
            <a:endParaRPr lang="pt-BR" sz="1200" b="0" dirty="0"/>
          </a:p>
          <a:p>
            <a:pPr marL="171450" indent="-171450">
              <a:buFontTx/>
              <a:buChar char="-"/>
            </a:pPr>
            <a:r>
              <a:rPr lang="pt-BR" sz="1200" b="0" dirty="0"/>
              <a:t>Não possuímos a nota revisada pelo TCE após análise das evidências.</a:t>
            </a:r>
          </a:p>
        </p:txBody>
      </p:sp>
    </p:spTree>
    <p:extLst>
      <p:ext uri="{BB962C8B-B14F-4D97-AF65-F5344CB8AC3E}">
        <p14:creationId xmlns:p14="http://schemas.microsoft.com/office/powerpoint/2010/main" val="39874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17" y="260506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07" y="165232"/>
            <a:ext cx="6926745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altLang="pt-BR" sz="2500" dirty="0">
                <a:solidFill>
                  <a:srgbClr val="4BACC6">
                    <a:lumMod val="50000"/>
                  </a:srgbClr>
                </a:solidFill>
                <a:ea typeface="+mn-ea"/>
              </a:rPr>
              <a:t>AUTOAVALIAÇÃO DO CONTROLE INTERNO</a:t>
            </a:r>
          </a:p>
          <a:p>
            <a:pPr algn="ctr"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altLang="pt-BR" sz="2500" dirty="0">
                <a:solidFill>
                  <a:srgbClr val="4BACC6">
                    <a:lumMod val="50000"/>
                  </a:srgbClr>
                </a:solidFill>
                <a:ea typeface="+mn-ea"/>
              </a:rPr>
              <a:t> – CONTAS DE GESTÃO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2051720" y="3190608"/>
            <a:ext cx="2926324" cy="1254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endParaRPr lang="en-US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endParaRPr lang="en-US" sz="1788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C0A4210-6DA3-1119-95DF-6D2E8C470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11018"/>
              </p:ext>
            </p:extLst>
          </p:nvPr>
        </p:nvGraphicFramePr>
        <p:xfrm>
          <a:off x="827583" y="1257090"/>
          <a:ext cx="6285405" cy="361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E1D00B8-2150-5313-D315-C9CE7DD9280C}"/>
              </a:ext>
            </a:extLst>
          </p:cNvPr>
          <p:cNvSpPr txBox="1"/>
          <p:nvPr/>
        </p:nvSpPr>
        <p:spPr>
          <a:xfrm>
            <a:off x="827583" y="4925684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t-BR" sz="1200" b="0" dirty="0"/>
              <a:t>Fonte: Planilha fornecida pelo TCE/CE;</a:t>
            </a:r>
          </a:p>
          <a:p>
            <a:pPr marL="171450" indent="-171450">
              <a:buFontTx/>
              <a:buChar char="-"/>
            </a:pPr>
            <a:endParaRPr lang="pt-BR" sz="1200" b="0" dirty="0"/>
          </a:p>
          <a:p>
            <a:pPr marL="171450" indent="-171450">
              <a:buFontTx/>
              <a:buChar char="-"/>
            </a:pPr>
            <a:r>
              <a:rPr lang="pt-BR" sz="1200" b="0" dirty="0"/>
              <a:t>Respostas variam de 1 (nunca) a 4 (sempre);</a:t>
            </a:r>
          </a:p>
          <a:p>
            <a:pPr marL="171450" indent="-171450">
              <a:buFontTx/>
              <a:buChar char="-"/>
            </a:pPr>
            <a:endParaRPr lang="pt-BR" sz="1200" b="0" dirty="0"/>
          </a:p>
          <a:p>
            <a:pPr marL="171450" indent="-171450">
              <a:buFontTx/>
              <a:buChar char="-"/>
            </a:pPr>
            <a:r>
              <a:rPr lang="pt-BR" sz="1200" b="0" dirty="0"/>
              <a:t>Pontuação preenchida pelo próprio órgão ou entidade (</a:t>
            </a:r>
            <a:r>
              <a:rPr lang="pt-BR" sz="1200" dirty="0">
                <a:solidFill>
                  <a:srgbClr val="FF0000"/>
                </a:solidFill>
              </a:rPr>
              <a:t>Resultado Preliminar</a:t>
            </a:r>
            <a:r>
              <a:rPr lang="pt-BR" sz="1200" b="0" dirty="0"/>
              <a:t>);</a:t>
            </a:r>
          </a:p>
          <a:p>
            <a:pPr marL="171450" indent="-171450">
              <a:buFontTx/>
              <a:buChar char="-"/>
            </a:pPr>
            <a:endParaRPr lang="pt-BR" sz="1200" b="0" dirty="0"/>
          </a:p>
          <a:p>
            <a:pPr marL="171450" indent="-171450">
              <a:buFontTx/>
              <a:buChar char="-"/>
            </a:pPr>
            <a:r>
              <a:rPr lang="pt-BR" sz="1200" b="0" dirty="0"/>
              <a:t>Não possuímos a nota revisada pelo TCE após análise das evidências.</a:t>
            </a:r>
          </a:p>
        </p:txBody>
      </p:sp>
    </p:spTree>
    <p:extLst>
      <p:ext uri="{BB962C8B-B14F-4D97-AF65-F5344CB8AC3E}">
        <p14:creationId xmlns:p14="http://schemas.microsoft.com/office/powerpoint/2010/main" val="351977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801FBE-C4A2-B035-6598-4CCD99268511}"/>
              </a:ext>
            </a:extLst>
          </p:cNvPr>
          <p:cNvSpPr txBox="1"/>
          <p:nvPr/>
        </p:nvSpPr>
        <p:spPr>
          <a:xfrm>
            <a:off x="395288" y="185738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EQUIPE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5943B6-9E55-8BBE-8654-078AADD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027267"/>
              </p:ext>
            </p:extLst>
          </p:nvPr>
        </p:nvGraphicFramePr>
        <p:xfrm>
          <a:off x="251520" y="1273175"/>
          <a:ext cx="8236205" cy="411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2CA4C5E-9392-00C8-1A26-C622C2CCB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70305">
            <a:off x="6499460" y="1727519"/>
            <a:ext cx="2326510" cy="14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6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A923F97-4940-8F27-F230-4D96A16F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roladoria e Ouvidoria Geral do Estado H">
            <a:extLst>
              <a:ext uri="{FF2B5EF4-FFF2-40B4-BE49-F238E27FC236}">
                <a16:creationId xmlns:a16="http://schemas.microsoft.com/office/drawing/2014/main" id="{49C13824-E18E-0066-1F4D-6EFF6BE9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p-up">
            <a:extLst>
              <a:ext uri="{FF2B5EF4-FFF2-40B4-BE49-F238E27FC236}">
                <a16:creationId xmlns:a16="http://schemas.microsoft.com/office/drawing/2014/main" id="{2E2E5F03-4DD8-32EA-7F21-120619A2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3951"/>
            <a:ext cx="7344816" cy="52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54" y="180916"/>
            <a:ext cx="621174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alt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PROJETO-PILOTO </a:t>
            </a:r>
          </a:p>
          <a:p>
            <a:pPr algn="ctr">
              <a:buClrTx/>
              <a:buSzTx/>
              <a:tabLst/>
              <a:defRPr/>
            </a:pPr>
            <a:r>
              <a:rPr lang="pt-BR" alt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DO PROGRAMA DE INTEGRIDADE</a:t>
            </a: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 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431292" y="1559770"/>
            <a:ext cx="8074613" cy="2108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eaLnBrk="1" hangingPunct="1">
              <a:buFont typeface="Wingdings" panose="05000000000000000000" pitchFamily="2" charset="2"/>
              <a:buChar char="§"/>
            </a:pPr>
            <a:r>
              <a:rPr lang="pt-BR" altLang="pt-BR" sz="2000" dirty="0"/>
              <a:t>Portaria </a:t>
            </a:r>
            <a:r>
              <a:rPr lang="pt-BR" sz="2000" dirty="0"/>
              <a:t>CGE Nº 121 de 14/06/2018 </a:t>
            </a:r>
            <a:r>
              <a:rPr lang="pt-BR" sz="2000" b="0" dirty="0"/>
              <a:t>- instituiu o </a:t>
            </a:r>
            <a:r>
              <a:rPr lang="pt-BR" sz="2000" b="0" u="sng" dirty="0"/>
              <a:t>projeto-piloto</a:t>
            </a:r>
            <a:r>
              <a:rPr lang="pt-BR" sz="2000" b="0" dirty="0"/>
              <a:t> do Programa de Integridade do Poder Executivo do Estado do Ceará</a:t>
            </a:r>
          </a:p>
          <a:p>
            <a:pPr eaLnBrk="1" hangingPunct="1">
              <a:spcBef>
                <a:spcPct val="0"/>
              </a:spcBef>
            </a:pPr>
            <a:endParaRPr lang="pt-BR" sz="1800" i="1" dirty="0"/>
          </a:p>
          <a:p>
            <a:pPr marL="1012031" indent="-69056" eaLnBrk="1" hangingPunct="1">
              <a:buFont typeface="Wingdings" panose="05000000000000000000" pitchFamily="2" charset="2"/>
              <a:buChar char="Ø"/>
            </a:pPr>
            <a:r>
              <a:rPr lang="pt-BR" altLang="pt-BR" b="0" dirty="0"/>
              <a:t> </a:t>
            </a:r>
            <a:r>
              <a:rPr lang="pt-BR" sz="2000" b="0" dirty="0"/>
              <a:t>Controladoria e Ouvidoria Geral do Estado – </a:t>
            </a:r>
            <a:r>
              <a:rPr lang="pt-BR" altLang="pt-BR" sz="2000" dirty="0"/>
              <a:t>CGE</a:t>
            </a:r>
          </a:p>
          <a:p>
            <a:pPr marL="1012031" indent="-69056" eaLnBrk="1" hangingPunct="1">
              <a:buFont typeface="Wingdings" panose="05000000000000000000" pitchFamily="2" charset="2"/>
              <a:buChar char="Ø"/>
            </a:pPr>
            <a:r>
              <a:rPr lang="pt-BR" altLang="pt-BR" b="0" dirty="0"/>
              <a:t> </a:t>
            </a:r>
            <a:r>
              <a:rPr lang="pt-BR" sz="2000" b="0" dirty="0"/>
              <a:t>Secretaria da Justiça – </a:t>
            </a:r>
            <a:r>
              <a:rPr lang="pt-BR" sz="2000" dirty="0"/>
              <a:t>SEJUS</a:t>
            </a:r>
            <a:endParaRPr lang="pt-BR" sz="2000" b="0" dirty="0"/>
          </a:p>
          <a:p>
            <a:pPr marL="1012031" indent="-69056" eaLnBrk="1" hangingPunct="1">
              <a:buFont typeface="Wingdings" panose="05000000000000000000" pitchFamily="2" charset="2"/>
              <a:buChar char="Ø"/>
            </a:pPr>
            <a:r>
              <a:rPr lang="pt-BR" altLang="pt-BR" sz="2000" b="0" dirty="0"/>
              <a:t> </a:t>
            </a:r>
            <a:r>
              <a:rPr lang="pt-BR" sz="2000" b="0" dirty="0"/>
              <a:t>Superintendência Estadual do Meio Ambiente – </a:t>
            </a:r>
            <a:r>
              <a:rPr lang="pt-BR" sz="2000" dirty="0"/>
              <a:t>SEMACE</a:t>
            </a:r>
            <a:endParaRPr lang="pt-BR" sz="2000" b="0" dirty="0"/>
          </a:p>
          <a:p>
            <a:pPr marL="650217" lvl="2" algn="just">
              <a:lnSpc>
                <a:spcPts val="2503"/>
              </a:lnSpc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9A0C62-A138-62BB-9CD3-8F860C4E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253" y="4004759"/>
            <a:ext cx="2363341" cy="20844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99CAC6-7975-6682-64F0-454A84C92FAF}"/>
              </a:ext>
            </a:extLst>
          </p:cNvPr>
          <p:cNvSpPr txBox="1"/>
          <p:nvPr/>
        </p:nvSpPr>
        <p:spPr>
          <a:xfrm>
            <a:off x="440380" y="3645489"/>
            <a:ext cx="62198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eaLnBrk="1" hangingPunct="1">
              <a:buFont typeface="Wingdings" panose="05000000000000000000" pitchFamily="2" charset="2"/>
              <a:buChar char="§"/>
            </a:pPr>
            <a:r>
              <a:rPr lang="pt-BR" b="0" dirty="0"/>
              <a:t>Fortalecimento de um ambiente de integridade;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§"/>
            </a:pPr>
            <a:r>
              <a:rPr lang="pt-BR" b="0" dirty="0"/>
              <a:t>Implementação de instrumentos, processos e estruturas baseados em boas práticas de governança e de </a:t>
            </a:r>
            <a:r>
              <a:rPr lang="pt-BR" b="0" i="1" dirty="0"/>
              <a:t>compliance</a:t>
            </a:r>
            <a:r>
              <a:rPr lang="pt-BR" b="0" dirty="0"/>
              <a:t>, de controles internos da gestão e de gerenciamento de riscos de integridade.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§"/>
            </a:pPr>
            <a:endParaRPr lang="pt-BR" b="0" dirty="0"/>
          </a:p>
          <a:p>
            <a:pPr marL="214313" indent="-214313" eaLnBrk="1" hangingPunct="1">
              <a:buFont typeface="Wingdings" panose="05000000000000000000" pitchFamily="2" charset="2"/>
              <a:buChar char="§"/>
            </a:pPr>
            <a:r>
              <a:rPr lang="pt-BR" dirty="0"/>
              <a:t>Diagnóstico de Integridade </a:t>
            </a:r>
            <a:r>
              <a:rPr lang="pt-BR" b="0" dirty="0"/>
              <a:t>com </a:t>
            </a:r>
            <a:r>
              <a:rPr lang="pt-BR" u="sng" dirty="0"/>
              <a:t>85 assertivas </a:t>
            </a:r>
            <a:r>
              <a:rPr lang="pt-BR" b="0" dirty="0"/>
              <a:t>aplicado em 2018/2019.</a:t>
            </a:r>
          </a:p>
        </p:txBody>
      </p:sp>
    </p:spTree>
    <p:extLst>
      <p:ext uri="{BB962C8B-B14F-4D97-AF65-F5344CB8AC3E}">
        <p14:creationId xmlns:p14="http://schemas.microsoft.com/office/powerpoint/2010/main" val="175979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29" y="180916"/>
            <a:ext cx="557374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alt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PROGRAMA DE INTEGRIDADE</a:t>
            </a: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 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323528" y="1306402"/>
            <a:ext cx="8074613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pt-BR" altLang="pt-BR" sz="2200" dirty="0"/>
              <a:t>Lei Estadual nº 16.717, de 21/12/2018 </a:t>
            </a:r>
            <a:r>
              <a:rPr lang="pt-BR" sz="2200" b="0" dirty="0"/>
              <a:t>- </a:t>
            </a:r>
            <a:r>
              <a:rPr lang="pt-BR" sz="2200" b="0" i="0" dirty="0">
                <a:solidFill>
                  <a:srgbClr val="001D35"/>
                </a:solidFill>
                <a:effectLst/>
              </a:rPr>
              <a:t>instituiu o Programa de Integridade do Poder Executivo do Estado do Ceará;</a:t>
            </a:r>
          </a:p>
          <a:p>
            <a:pPr algn="just" eaLnBrk="1" hangingPunct="1"/>
            <a:endParaRPr lang="pt-BR" altLang="pt-BR" sz="2200" b="0" dirty="0">
              <a:solidFill>
                <a:srgbClr val="001D35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</a:rPr>
              <a:t>Decreto Estadual nº 34.814, de 22/06/2022 </a:t>
            </a:r>
            <a:r>
              <a:rPr lang="pt-BR" altLang="pt-BR" sz="2200" b="0" dirty="0">
                <a:latin typeface="Arial" panose="020B0604020202020204" pitchFamily="34" charset="0"/>
              </a:rPr>
              <a:t>-</a:t>
            </a:r>
            <a:r>
              <a:rPr lang="pt-BR" altLang="pt-BR" sz="2200" dirty="0">
                <a:latin typeface="Arial" panose="020B0604020202020204" pitchFamily="34" charset="0"/>
              </a:rPr>
              <a:t> </a:t>
            </a:r>
            <a:r>
              <a:rPr lang="pt-BR" sz="2200" b="0" i="0" dirty="0">
                <a:effectLst/>
              </a:rPr>
              <a:t>dispõe sobre o Programa de Integridade, instituiu o Selo de Integridade, institui a rede do sistema de controle interno do </a:t>
            </a:r>
            <a:r>
              <a:rPr lang="pt-BR" sz="2200" b="0" dirty="0"/>
              <a:t>P</a:t>
            </a:r>
            <a:r>
              <a:rPr lang="pt-BR" sz="2200" b="0" i="0" dirty="0">
                <a:effectLst/>
              </a:rPr>
              <a:t>oder Executivo do Estado do </a:t>
            </a:r>
            <a:r>
              <a:rPr lang="pt-BR" sz="2200" b="0" dirty="0"/>
              <a:t>C</a:t>
            </a:r>
            <a:r>
              <a:rPr lang="pt-BR" sz="2200" b="0" i="0" dirty="0">
                <a:effectLst/>
              </a:rPr>
              <a:t>eará;</a:t>
            </a:r>
          </a:p>
          <a:p>
            <a:pPr algn="just" eaLnBrk="1" hangingPunct="1"/>
            <a:endParaRPr lang="pt-BR" altLang="pt-BR" sz="2200" b="0" dirty="0"/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pt-BR" altLang="pt-BR" sz="2200" dirty="0"/>
              <a:t>Portaria CGE nº 74, de 08/09/2020 </a:t>
            </a:r>
            <a:r>
              <a:rPr lang="pt-BR" altLang="pt-BR" sz="2200" b="0" dirty="0"/>
              <a:t>- d</a:t>
            </a:r>
            <a:r>
              <a:rPr lang="pt-BR" sz="2200" b="0" dirty="0"/>
              <a:t>ispõe sobre as diretrizes para a operacionalização do Programa de Integridade.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AB5DE2-26B0-CB6B-5B38-A6A178E7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47" y="4653136"/>
            <a:ext cx="2124585" cy="17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2" y="180916"/>
            <a:ext cx="6515799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O QUE É O </a:t>
            </a:r>
          </a:p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PROGRAMA DE INTEGRIDADE </a:t>
            </a:r>
          </a:p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DO PODER EXECUTIVO ESTADUAL?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330102" y="2444537"/>
            <a:ext cx="8074613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2800" b="0" dirty="0"/>
              <a:t>Consiste na integração de mecanismos organizacionais e de gestão, com foco na gestão de riscos e nos controles internos.</a:t>
            </a: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endParaRPr lang="pt-BR" altLang="pt-BR" sz="28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2200" b="0" dirty="0"/>
              <a:t>(</a:t>
            </a:r>
            <a:r>
              <a:rPr lang="pt-BR" altLang="pt-BR" sz="2200" dirty="0"/>
              <a:t>Art. 1º </a:t>
            </a:r>
            <a:r>
              <a:rPr lang="pt-BR" altLang="pt-BR" sz="2200" b="0" dirty="0"/>
              <a:t>da </a:t>
            </a:r>
            <a:r>
              <a:rPr lang="pt-BR" altLang="pt-BR" sz="2200" dirty="0"/>
              <a:t>Lei nº 16.717/2018</a:t>
            </a:r>
            <a:r>
              <a:rPr lang="pt-BR" altLang="pt-BR" sz="2200" b="0" dirty="0"/>
              <a:t>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endParaRPr lang="pt-BR" sz="2200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AB5DE2-26B0-CB6B-5B38-A6A178E7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47" y="4653136"/>
            <a:ext cx="2124585" cy="17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0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06" y="180916"/>
            <a:ext cx="6296189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OBJETIVO DO </a:t>
            </a:r>
          </a:p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PROGRAMA DE INTEGRIDADE </a:t>
            </a:r>
          </a:p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DO PODER EXECUTIVO ESTADUAL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330102" y="2444537"/>
            <a:ext cx="8074613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2800" b="0" dirty="0"/>
              <a:t>Fortalecer e direcionar as instituições públicas para o alcance dos seus objetivos estratégicos e a </a:t>
            </a:r>
            <a:r>
              <a:rPr lang="pt-BR" altLang="pt-BR" sz="2800" b="0" u="sng" dirty="0">
                <a:solidFill>
                  <a:schemeClr val="tx2"/>
                </a:solidFill>
              </a:rPr>
              <a:t>entrega dos resultados esperados pela população</a:t>
            </a:r>
            <a:r>
              <a:rPr lang="pt-BR" altLang="pt-BR" sz="2800" b="0" dirty="0"/>
              <a:t>, de forma regular, eficiente, transparente e proba.</a:t>
            </a: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endParaRPr lang="pt-BR" altLang="pt-BR" sz="2800" b="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2200" b="0" dirty="0"/>
              <a:t>(</a:t>
            </a:r>
            <a:r>
              <a:rPr lang="pt-BR" altLang="pt-BR" sz="2200" dirty="0"/>
              <a:t>Art. 1º </a:t>
            </a:r>
            <a:r>
              <a:rPr lang="pt-BR" altLang="pt-BR" sz="2200" b="0" dirty="0"/>
              <a:t>da </a:t>
            </a:r>
            <a:r>
              <a:rPr lang="pt-BR" altLang="pt-BR" sz="2200" dirty="0"/>
              <a:t>Lei nº 16.717/2018</a:t>
            </a:r>
            <a:r>
              <a:rPr lang="pt-BR" altLang="pt-BR" sz="2200" b="0" dirty="0"/>
              <a:t>)</a:t>
            </a:r>
            <a:r>
              <a:rPr lang="pt-BR" sz="2200" b="0" dirty="0">
                <a:effectLst/>
                <a:ea typeface="Calibri" panose="020F0502020204030204" pitchFamily="34" charset="0"/>
              </a:rPr>
              <a:t> </a:t>
            </a:r>
            <a:endParaRPr lang="pt-BR" altLang="pt-BR" sz="2200" b="0" dirty="0"/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endParaRPr lang="pt-BR" sz="2200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AB5DE2-26B0-CB6B-5B38-A6A178E7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47" y="4653136"/>
            <a:ext cx="2124585" cy="17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1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260" y="180916"/>
            <a:ext cx="307947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MISSÃO DA CGE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5B8957-172C-D4BD-1A13-C28ADB9DB87A}"/>
              </a:ext>
            </a:extLst>
          </p:cNvPr>
          <p:cNvSpPr txBox="1"/>
          <p:nvPr/>
        </p:nvSpPr>
        <p:spPr>
          <a:xfrm>
            <a:off x="330102" y="2444537"/>
            <a:ext cx="8346354" cy="206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sz="2800" b="0" dirty="0"/>
              <a:t>Promover instituições públicas fortes e confiáveis, adotando ações de controle que contribuam para a aplicação dos recursos públicos de forma regular, ética, eficiente, transparente e sustentável.</a:t>
            </a:r>
            <a:endParaRPr lang="pt-BR" altLang="pt-BR" sz="2800" dirty="0"/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endParaRPr lang="pt-BR" sz="2200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AB5DE2-26B0-CB6B-5B38-A6A178E7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47" y="4653136"/>
            <a:ext cx="2124585" cy="17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6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15" y="180916"/>
            <a:ext cx="5474361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EIXOS DO </a:t>
            </a:r>
          </a:p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PROGRAMA DE INTEGRIDADE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AB5DE2-26B0-CB6B-5B38-A6A178E7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47" y="4653136"/>
            <a:ext cx="2124585" cy="1715914"/>
          </a:xfrm>
          <a:prstGeom prst="rect">
            <a:avLst/>
          </a:prstGeom>
        </p:spPr>
      </p:pic>
      <p:pic>
        <p:nvPicPr>
          <p:cNvPr id="4" name="Picture 14" descr="Eixos Pilares 25-06">
            <a:extLst>
              <a:ext uri="{FF2B5EF4-FFF2-40B4-BE49-F238E27FC236}">
                <a16:creationId xmlns:a16="http://schemas.microsoft.com/office/drawing/2014/main" id="{CFE54E21-E5A2-CC3D-1A9A-051363EA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74" y="1399953"/>
            <a:ext cx="5328592" cy="446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0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53" y="180916"/>
            <a:ext cx="616429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ETAPAS DE IMPLEMENTAÇÃO DO </a:t>
            </a:r>
          </a:p>
          <a:p>
            <a:pPr algn="ctr">
              <a:buClrTx/>
              <a:buSzTx/>
              <a:tabLst/>
              <a:defRPr/>
            </a:pPr>
            <a:r>
              <a:rPr lang="pt-BR" sz="2800" dirty="0">
                <a:solidFill>
                  <a:srgbClr val="4BACC6">
                    <a:lumMod val="50000"/>
                  </a:srgbClr>
                </a:solidFill>
                <a:ea typeface="+mn-ea"/>
              </a:rPr>
              <a:t>PROGRAMA DE INTEGRIDADE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9A0C62-A138-62BB-9CD3-8F860C4E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74" y="4181994"/>
            <a:ext cx="2411760" cy="20882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6BE8B0-BA1C-115D-0032-30FF5235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0540"/>
            <a:ext cx="7704856" cy="27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8C44393-8AE3-4CCB-00E9-71567A6B7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202123"/>
            <a:ext cx="676954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pt-BR" altLang="pt-BR" sz="1750" dirty="0"/>
              <a:t>Implementação com o suporte de ferramenta informatizada (AVIA)</a:t>
            </a:r>
          </a:p>
        </p:txBody>
      </p:sp>
    </p:spTree>
    <p:extLst>
      <p:ext uri="{BB962C8B-B14F-4D97-AF65-F5344CB8AC3E}">
        <p14:creationId xmlns:p14="http://schemas.microsoft.com/office/powerpoint/2010/main" val="2245339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DEBE7311E7F4F899B73FA3219FCCD" ma:contentTypeVersion="6" ma:contentTypeDescription="Create a new document." ma:contentTypeScope="" ma:versionID="d310bf1acfa9b1daf6a9d1645d227e19">
  <xsd:schema xmlns:xsd="http://www.w3.org/2001/XMLSchema" xmlns:xs="http://www.w3.org/2001/XMLSchema" xmlns:p="http://schemas.microsoft.com/office/2006/metadata/properties" xmlns:ns3="8d0f5291-fc6b-4c08-bc3f-01105541eda2" xmlns:ns4="f8160e33-5497-4f3b-9e92-92dffb8a7f51" targetNamespace="http://schemas.microsoft.com/office/2006/metadata/properties" ma:root="true" ma:fieldsID="848b50714b61e201944fb63b1306d7cc" ns3:_="" ns4:_="">
    <xsd:import namespace="8d0f5291-fc6b-4c08-bc3f-01105541eda2"/>
    <xsd:import namespace="f8160e33-5497-4f3b-9e92-92dffb8a7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f5291-fc6b-4c08-bc3f-01105541ed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e33-5497-4f3b-9e92-92dffb8a7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60e33-5497-4f3b-9e92-92dffb8a7f51" xsi:nil="true"/>
  </documentManagement>
</p:properties>
</file>

<file path=customXml/itemProps1.xml><?xml version="1.0" encoding="utf-8"?>
<ds:datastoreItem xmlns:ds="http://schemas.openxmlformats.org/officeDocument/2006/customXml" ds:itemID="{E05FBC38-B6EF-49FA-8BDD-AB79AEA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f5291-fc6b-4c08-bc3f-01105541eda2"/>
    <ds:schemaRef ds:uri="f8160e33-5497-4f3b-9e92-92dffb8a7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433F5D-A285-4C12-A68B-42E3278E2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C9854-DA96-4D6D-A4BA-79EFD39165F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8160e33-5497-4f3b-9e92-92dffb8a7f51"/>
    <ds:schemaRef ds:uri="http://purl.org/dc/dcmitype/"/>
    <ds:schemaRef ds:uri="8d0f5291-fc6b-4c08-bc3f-01105541eda2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686</Words>
  <Application>Microsoft Office PowerPoint</Application>
  <PresentationFormat>Apresentação na tela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Kanit</vt:lpstr>
      <vt:lpstr>Open Sans Extra Bold</vt:lpstr>
      <vt:lpstr>Soleto Black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Wladis Pinheiro</cp:lastModifiedBy>
  <cp:revision>619</cp:revision>
  <dcterms:created xsi:type="dcterms:W3CDTF">2016-05-05T18:29:00Z</dcterms:created>
  <dcterms:modified xsi:type="dcterms:W3CDTF">2024-10-03T15:50:39Z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</Properties>
</file>