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 hidden="1"/>
          <p:cNvSpPr/>
          <p:nvPr/>
        </p:nvSpPr>
        <p:spPr>
          <a:xfrm>
            <a:off x="3240" y="6400800"/>
            <a:ext cx="12187440" cy="455760"/>
          </a:xfrm>
          <a:prstGeom prst="rect">
            <a:avLst/>
          </a:prstGeom>
          <a:solidFill>
            <a:srgbClr val="2683c6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Rectangle 8" hidden="1"/>
          <p:cNvSpPr/>
          <p:nvPr/>
        </p:nvSpPr>
        <p:spPr>
          <a:xfrm>
            <a:off x="0" y="6334200"/>
            <a:ext cx="12187440" cy="62640"/>
          </a:xfrm>
          <a:prstGeom prst="rect">
            <a:avLst/>
          </a:prstGeom>
          <a:solidFill>
            <a:srgbClr val="1cade4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Straight Connector 9"/>
          <p:cNvSpPr/>
          <p:nvPr/>
        </p:nvSpPr>
        <p:spPr>
          <a:xfrm>
            <a:off x="1193400" y="1737720"/>
            <a:ext cx="9966960" cy="360"/>
          </a:xfrm>
          <a:prstGeom prst="line">
            <a:avLst/>
          </a:prstGeom>
          <a:ln w="64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" name="Imagem 7" descr="Texto&#10;&#10;Descrição gerada automaticamente com confiança média"/>
          <p:cNvPicPr/>
          <p:nvPr/>
        </p:nvPicPr>
        <p:blipFill>
          <a:blip r:embed="rId2"/>
          <a:stretch/>
        </p:blipFill>
        <p:spPr>
          <a:xfrm>
            <a:off x="1097280" y="279720"/>
            <a:ext cx="3611160" cy="1058760"/>
          </a:xfrm>
          <a:prstGeom prst="rect">
            <a:avLst/>
          </a:prstGeom>
          <a:ln w="0">
            <a:noFill/>
          </a:ln>
        </p:spPr>
      </p:pic>
      <p:sp>
        <p:nvSpPr>
          <p:cNvPr id="4" name="CaixaDeTexto 10" hidden="1"/>
          <p:cNvSpPr/>
          <p:nvPr/>
        </p:nvSpPr>
        <p:spPr>
          <a:xfrm>
            <a:off x="6174360" y="6430320"/>
            <a:ext cx="49798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i="1" lang="pt-BR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Diretoria de Temas Especiais II – DITESP II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5" name="CaixaDeTexto 12" hidden="1"/>
          <p:cNvSpPr/>
          <p:nvPr/>
        </p:nvSpPr>
        <p:spPr>
          <a:xfrm>
            <a:off x="2967480" y="6460200"/>
            <a:ext cx="14932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6D59E735-85B4-46BC-8200-C9464100EB3B}" type="datetime">
              <a:rPr b="0" i="1" lang="pt-BR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03/10/24</a:t>
            </a:fld>
            <a:endParaRPr b="0" lang="pt-BR" sz="1600" spc="-1" strike="noStrike">
              <a:latin typeface="Arial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0" y="6400800"/>
            <a:ext cx="12190680" cy="455760"/>
          </a:xfrm>
          <a:prstGeom prst="rect">
            <a:avLst/>
          </a:prstGeom>
          <a:solidFill>
            <a:srgbClr val="2683c6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Rectangle 7"/>
          <p:cNvSpPr/>
          <p:nvPr/>
        </p:nvSpPr>
        <p:spPr>
          <a:xfrm>
            <a:off x="0" y="6334200"/>
            <a:ext cx="12190680" cy="65160"/>
          </a:xfrm>
          <a:prstGeom prst="rect">
            <a:avLst/>
          </a:prstGeom>
          <a:solidFill>
            <a:srgbClr val="1cade4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Straight Connector 8"/>
          <p:cNvSpPr/>
          <p:nvPr/>
        </p:nvSpPr>
        <p:spPr>
          <a:xfrm>
            <a:off x="1207440" y="4343400"/>
            <a:ext cx="9875520" cy="360"/>
          </a:xfrm>
          <a:prstGeom prst="line">
            <a:avLst/>
          </a:prstGeom>
          <a:ln w="64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6960" cy="356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8000" spc="-52" strike="noStrike">
                <a:solidFill>
                  <a:srgbClr val="262626"/>
                </a:solidFill>
                <a:latin typeface="Calibri Light"/>
                <a:ea typeface="DejaVu Sans"/>
              </a:rPr>
              <a:t>Autoavaliação de </a:t>
            </a:r>
            <a:br/>
            <a:r>
              <a:rPr b="0" lang="pt-BR" sz="8000" spc="-52" strike="noStrike">
                <a:solidFill>
                  <a:srgbClr val="262626"/>
                </a:solidFill>
                <a:latin typeface="Calibri Light"/>
                <a:ea typeface="DejaVu Sans"/>
              </a:rPr>
              <a:t>Controle Interno</a:t>
            </a:r>
            <a:endParaRPr b="0" lang="pt-B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1100160" y="4455720"/>
            <a:ext cx="10056960" cy="11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28600" indent="-2286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pt-BR" sz="2400" spc="191" strike="noStrike" cap="all">
                <a:solidFill>
                  <a:srgbClr val="344068"/>
                </a:solidFill>
                <a:latin typeface="Calibri Light"/>
                <a:ea typeface="DejaVu Sans"/>
              </a:rPr>
              <a:t>Setembro/2024</a:t>
            </a:r>
            <a:endParaRPr b="0" lang="pt-BR" sz="24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080000" y="1800000"/>
            <a:ext cx="10260000" cy="449856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1.4. As delegações de autoridade e competência são acompanhadas de definições claras das responsabilidades?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Outro Exemplo: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7" name="Grupo 20"/>
          <p:cNvGrpSpPr/>
          <p:nvPr/>
        </p:nvGrpSpPr>
        <p:grpSpPr>
          <a:xfrm>
            <a:off x="1789560" y="3284640"/>
            <a:ext cx="6256440" cy="3028680"/>
            <a:chOff x="1789560" y="3284640"/>
            <a:chExt cx="6256440" cy="3028680"/>
          </a:xfrm>
        </p:grpSpPr>
        <p:pic>
          <p:nvPicPr>
            <p:cNvPr id="78" name="Imagem 7" descr=""/>
            <p:cNvPicPr/>
            <p:nvPr/>
          </p:nvPicPr>
          <p:blipFill>
            <a:blip r:embed="rId1"/>
            <a:stretch/>
          </p:blipFill>
          <p:spPr>
            <a:xfrm>
              <a:off x="1792800" y="3345480"/>
              <a:ext cx="3684600" cy="246240"/>
            </a:xfrm>
            <a:prstGeom prst="rect">
              <a:avLst/>
            </a:prstGeom>
            <a:ln w="0">
              <a:noFill/>
            </a:ln>
            <a:effectLst>
              <a:outerShdw dist="138479" dir="2700000" blurRad="291960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9" name="Imagem 8" descr=""/>
            <p:cNvPicPr/>
            <p:nvPr/>
          </p:nvPicPr>
          <p:blipFill>
            <a:blip r:embed="rId2"/>
            <a:stretch/>
          </p:blipFill>
          <p:spPr>
            <a:xfrm>
              <a:off x="1789560" y="3728160"/>
              <a:ext cx="1027440" cy="351000"/>
            </a:xfrm>
            <a:prstGeom prst="rect">
              <a:avLst/>
            </a:prstGeom>
            <a:ln w="0">
              <a:noFill/>
            </a:ln>
            <a:effectLst>
              <a:outerShdw dist="138479" dir="2700000" blurRad="291960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0" name="Imagem 9" descr=""/>
            <p:cNvPicPr/>
            <p:nvPr/>
          </p:nvPicPr>
          <p:blipFill>
            <a:blip r:embed="rId3"/>
            <a:stretch/>
          </p:blipFill>
          <p:spPr>
            <a:xfrm>
              <a:off x="1789560" y="4204800"/>
              <a:ext cx="1474920" cy="265320"/>
            </a:xfrm>
            <a:prstGeom prst="rect">
              <a:avLst/>
            </a:prstGeom>
            <a:ln w="0">
              <a:noFill/>
            </a:ln>
            <a:effectLst>
              <a:outerShdw dist="138479" dir="2700000" blurRad="291960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1" name="Imagem 10" descr=""/>
            <p:cNvPicPr/>
            <p:nvPr/>
          </p:nvPicPr>
          <p:blipFill>
            <a:blip r:embed="rId4"/>
            <a:stretch/>
          </p:blipFill>
          <p:spPr>
            <a:xfrm>
              <a:off x="3636000" y="4248360"/>
              <a:ext cx="1179720" cy="208080"/>
            </a:xfrm>
            <a:prstGeom prst="rect">
              <a:avLst/>
            </a:prstGeom>
            <a:ln w="0">
              <a:noFill/>
            </a:ln>
            <a:effectLst>
              <a:outerShdw dist="138479" dir="2700000" blurRad="291960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2" name="CaixaDeTexto 11"/>
            <p:cNvSpPr/>
            <p:nvPr/>
          </p:nvSpPr>
          <p:spPr>
            <a:xfrm>
              <a:off x="3252600" y="4167720"/>
              <a:ext cx="3686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pt-BR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...</a:t>
              </a:r>
              <a:endParaRPr b="0" lang="pt-BR" sz="1800" spc="-1" strike="noStrike">
                <a:latin typeface="Arial"/>
              </a:endParaRPr>
            </a:p>
          </p:txBody>
        </p:sp>
        <p:pic>
          <p:nvPicPr>
            <p:cNvPr id="83" name="Imagem 12" descr=""/>
            <p:cNvPicPr/>
            <p:nvPr/>
          </p:nvPicPr>
          <p:blipFill>
            <a:blip r:embed="rId5"/>
            <a:stretch/>
          </p:blipFill>
          <p:spPr>
            <a:xfrm>
              <a:off x="1808640" y="4655160"/>
              <a:ext cx="5751720" cy="208080"/>
            </a:xfrm>
            <a:prstGeom prst="rect">
              <a:avLst/>
            </a:prstGeom>
            <a:ln w="0">
              <a:noFill/>
            </a:ln>
            <a:effectLst>
              <a:outerShdw dist="138479" dir="2700000" blurRad="291960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4" name="Imagem 13" descr=""/>
            <p:cNvPicPr/>
            <p:nvPr/>
          </p:nvPicPr>
          <p:blipFill>
            <a:blip r:embed="rId6"/>
            <a:stretch/>
          </p:blipFill>
          <p:spPr>
            <a:xfrm>
              <a:off x="1821960" y="5045760"/>
              <a:ext cx="3760920" cy="198720"/>
            </a:xfrm>
            <a:prstGeom prst="rect">
              <a:avLst/>
            </a:prstGeom>
            <a:ln w="0">
              <a:noFill/>
            </a:ln>
            <a:effectLst>
              <a:outerShdw dist="138479" dir="2700000" blurRad="291960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5" name="Imagem 14" descr=""/>
            <p:cNvPicPr/>
            <p:nvPr/>
          </p:nvPicPr>
          <p:blipFill>
            <a:blip r:embed="rId7"/>
            <a:stretch/>
          </p:blipFill>
          <p:spPr>
            <a:xfrm>
              <a:off x="1789560" y="5428800"/>
              <a:ext cx="6256440" cy="513000"/>
            </a:xfrm>
            <a:prstGeom prst="rect">
              <a:avLst/>
            </a:prstGeom>
            <a:ln w="0">
              <a:noFill/>
            </a:ln>
            <a:effectLst>
              <a:outerShdw dist="138479" dir="2700000" blurRad="291960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6" name="CaixaDeTexto 15"/>
            <p:cNvSpPr/>
            <p:nvPr/>
          </p:nvSpPr>
          <p:spPr>
            <a:xfrm>
              <a:off x="5479200" y="3284640"/>
              <a:ext cx="3686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pt-BR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...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87" name="CaixaDeTexto 16"/>
            <p:cNvSpPr/>
            <p:nvPr/>
          </p:nvSpPr>
          <p:spPr>
            <a:xfrm>
              <a:off x="2847600" y="3728160"/>
              <a:ext cx="3686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pt-BR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...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88" name="CaixaDeTexto 17"/>
            <p:cNvSpPr/>
            <p:nvPr/>
          </p:nvSpPr>
          <p:spPr>
            <a:xfrm>
              <a:off x="7533000" y="4575240"/>
              <a:ext cx="3686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pt-BR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...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89" name="CaixaDeTexto 18"/>
            <p:cNvSpPr/>
            <p:nvPr/>
          </p:nvSpPr>
          <p:spPr>
            <a:xfrm>
              <a:off x="5479200" y="4956480"/>
              <a:ext cx="3686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pt-BR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...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90" name="CaixaDeTexto 19"/>
            <p:cNvSpPr/>
            <p:nvPr/>
          </p:nvSpPr>
          <p:spPr>
            <a:xfrm>
              <a:off x="1933920" y="5949360"/>
              <a:ext cx="3686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pt-BR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...</a:t>
              </a:r>
              <a:endParaRPr b="0" lang="pt-BR" sz="1800" spc="-1" strike="noStrike">
                <a:latin typeface="Arial"/>
              </a:endParaRPr>
            </a:p>
          </p:txBody>
        </p:sp>
      </p:grpSp>
    </p:spTree>
  </p:cSld>
  <p:transition spd="slow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360000" y="1846440"/>
            <a:ext cx="11520000" cy="445356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1.5. Os deveres e responsabilidades essenciais são divididos ou segregados entre diferentes pessoas para reduzir o risco de ocorrerem erros, desperdícios ou fraudes?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Imagem 4" descr=""/>
          <p:cNvPicPr/>
          <p:nvPr/>
        </p:nvPicPr>
        <p:blipFill>
          <a:blip r:embed="rId1"/>
          <a:stretch/>
        </p:blipFill>
        <p:spPr>
          <a:xfrm>
            <a:off x="4101840" y="2568240"/>
            <a:ext cx="3997440" cy="311040"/>
          </a:xfrm>
          <a:prstGeom prst="rect">
            <a:avLst/>
          </a:prstGeom>
          <a:ln w="0">
            <a:noFill/>
          </a:ln>
          <a:effectLst>
            <a:outerShdw dist="138479" dir="2700000" blurRad="291960" rotWithShape="0">
              <a:srgbClr val="333333">
                <a:alpha val="65000"/>
              </a:srgbClr>
            </a:outerShdw>
          </a:effectLst>
        </p:spPr>
      </p:pic>
      <p:pic>
        <p:nvPicPr>
          <p:cNvPr id="94" name="Imagem 5" descr=""/>
          <p:cNvPicPr/>
          <p:nvPr/>
        </p:nvPicPr>
        <p:blipFill>
          <a:blip r:embed="rId2"/>
          <a:stretch/>
        </p:blipFill>
        <p:spPr>
          <a:xfrm>
            <a:off x="360000" y="3096000"/>
            <a:ext cx="5117400" cy="2967840"/>
          </a:xfrm>
          <a:prstGeom prst="rect">
            <a:avLst/>
          </a:prstGeom>
          <a:ln w="0">
            <a:noFill/>
          </a:ln>
          <a:effectLst>
            <a:outerShdw dist="138479" dir="2700000" blurRad="291960" rotWithShape="0">
              <a:srgbClr val="333333">
                <a:alpha val="65000"/>
              </a:srgbClr>
            </a:outerShdw>
          </a:effectLst>
        </p:spPr>
      </p:pic>
      <p:pic>
        <p:nvPicPr>
          <p:cNvPr id="95" name="Imagem 21" descr=""/>
          <p:cNvPicPr/>
          <p:nvPr/>
        </p:nvPicPr>
        <p:blipFill>
          <a:blip r:embed="rId3"/>
          <a:stretch/>
        </p:blipFill>
        <p:spPr>
          <a:xfrm>
            <a:off x="5580000" y="3132000"/>
            <a:ext cx="6299280" cy="2909520"/>
          </a:xfrm>
          <a:prstGeom prst="rect">
            <a:avLst/>
          </a:prstGeom>
          <a:ln w="0">
            <a:noFill/>
          </a:ln>
          <a:effectLst>
            <a:outerShdw dist="138479" dir="2700000" blurRad="291960" rotWithShape="0">
              <a:srgbClr val="333333">
                <a:alpha val="65000"/>
              </a:srgbClr>
            </a:outerShdw>
          </a:effectLst>
        </p:spPr>
      </p:pic>
    </p:spTree>
  </p:cSld>
  <p:transition spd="slow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1080000" y="1846440"/>
            <a:ext cx="10080000" cy="445356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1.5. Os deveres e responsabilidades essenciais são divididos ou segregados entre diferentes pessoas para reduzir o risco de ocorrerem erros, desperdícios ou fraudes?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Imagem 187" descr=""/>
          <p:cNvPicPr/>
          <p:nvPr/>
        </p:nvPicPr>
        <p:blipFill>
          <a:blip r:embed="rId1"/>
          <a:stretch/>
        </p:blipFill>
        <p:spPr>
          <a:xfrm>
            <a:off x="2160000" y="2700000"/>
            <a:ext cx="7379280" cy="32400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080000" y="1846440"/>
            <a:ext cx="10260000" cy="445356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marL="228600" indent="-228600"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1.6 A alta direção monitora a implementação das recomendações e determinações da auditoria interna, dos controles interno e externo?</a:t>
            </a:r>
            <a:r>
              <a:rPr b="0" lang="pt-BR" sz="2000" spc="-1" strike="noStrike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Imagem 190" descr=""/>
          <p:cNvPicPr/>
          <p:nvPr/>
        </p:nvPicPr>
        <p:blipFill>
          <a:blip r:embed="rId1"/>
          <a:stretch/>
        </p:blipFill>
        <p:spPr>
          <a:xfrm>
            <a:off x="1980000" y="2520000"/>
            <a:ext cx="8496360" cy="37800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1080000" y="1846440"/>
            <a:ext cx="10440000" cy="445356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marL="228600" indent="-228600"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1.6 A alta direção monitora a implementação das recomendações e determinações da auditoria interna, dos controles interno e externo?</a:t>
            </a:r>
            <a:r>
              <a:rPr b="0" lang="pt-BR" sz="2000" spc="-1" strike="noStrike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Imagem 193" descr=""/>
          <p:cNvPicPr/>
          <p:nvPr/>
        </p:nvPicPr>
        <p:blipFill>
          <a:blip r:embed="rId1"/>
          <a:stretch/>
        </p:blipFill>
        <p:spPr>
          <a:xfrm>
            <a:off x="2160000" y="3600000"/>
            <a:ext cx="8852400" cy="2700000"/>
          </a:xfrm>
          <a:prstGeom prst="rect">
            <a:avLst/>
          </a:prstGeom>
          <a:ln w="0">
            <a:noFill/>
          </a:ln>
        </p:spPr>
      </p:pic>
      <p:pic>
        <p:nvPicPr>
          <p:cNvPr id="105" name="Imagem 1" descr=""/>
          <p:cNvPicPr/>
          <p:nvPr/>
        </p:nvPicPr>
        <p:blipFill>
          <a:blip r:embed="rId2"/>
          <a:stretch/>
        </p:blipFill>
        <p:spPr>
          <a:xfrm>
            <a:off x="2160000" y="2520000"/>
            <a:ext cx="7380000" cy="9000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1080000" y="1800360"/>
            <a:ext cx="10440000" cy="44996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marL="228600" indent="-228600"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666666"/>
                </a:solidFill>
                <a:latin typeface="Arial"/>
                <a:ea typeface="DejaVu Sans"/>
              </a:rPr>
              <a:t>1.7. Existe programa de educação continuada efetivamente executado com ações de capacitação orientadas para melhorar o desempenho dos servidores?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Imagem 200" descr=""/>
          <p:cNvPicPr/>
          <p:nvPr/>
        </p:nvPicPr>
        <p:blipFill>
          <a:blip r:embed="rId1"/>
          <a:stretch/>
        </p:blipFill>
        <p:spPr>
          <a:xfrm>
            <a:off x="1646640" y="2629440"/>
            <a:ext cx="9719280" cy="34758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900000" y="1800360"/>
            <a:ext cx="10620000" cy="44996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marL="228600" indent="-228600"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666666"/>
                </a:solidFill>
                <a:latin typeface="Arial"/>
                <a:ea typeface="DejaVu Sans"/>
              </a:rPr>
              <a:t>1.8. Durante o processo de contratação de colaboradores e preenchimentos de cargos comissionados existem regras e controles para evitar privilégios?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rcRect l="0" t="10478" r="0" b="26622"/>
          <a:stretch/>
        </p:blipFill>
        <p:spPr>
          <a:xfrm>
            <a:off x="1260000" y="2700000"/>
            <a:ext cx="4679640" cy="3240000"/>
          </a:xfrm>
          <a:prstGeom prst="rect">
            <a:avLst/>
          </a:prstGeom>
          <a:ln w="0">
            <a:noFill/>
          </a:ln>
        </p:spPr>
      </p:pic>
      <p:pic>
        <p:nvPicPr>
          <p:cNvPr id="112" name="" descr=""/>
          <p:cNvPicPr/>
          <p:nvPr/>
        </p:nvPicPr>
        <p:blipFill>
          <a:blip r:embed="rId2"/>
          <a:srcRect l="0" t="30592" r="0" b="0"/>
          <a:stretch/>
        </p:blipFill>
        <p:spPr>
          <a:xfrm>
            <a:off x="6660000" y="2700000"/>
            <a:ext cx="4505400" cy="326556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1260000" y="1800360"/>
            <a:ext cx="10080000" cy="44996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marL="228600" indent="-228600"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666666"/>
                </a:solidFill>
                <a:latin typeface="Arial"/>
                <a:ea typeface="DejaVu Sans"/>
              </a:rPr>
              <a:t>1.8. Durante o processo de contratação de colaboradores e preenchimentos de cargos comissionados existem regras e controles para evitar privilégios?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Imagem 206" descr=""/>
          <p:cNvPicPr/>
          <p:nvPr/>
        </p:nvPicPr>
        <p:blipFill>
          <a:blip r:embed="rId1"/>
          <a:stretch/>
        </p:blipFill>
        <p:spPr>
          <a:xfrm>
            <a:off x="2880000" y="2520000"/>
            <a:ext cx="6660000" cy="36802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1260000" y="1800360"/>
            <a:ext cx="9900000" cy="44996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marL="228600" indent="-228600"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666666"/>
                </a:solidFill>
                <a:latin typeface="Arial"/>
                <a:ea typeface="DejaVu Sans"/>
              </a:rPr>
              <a:t>1.8. Durante o processo de contratação de colaboradores e preenchimentos de cargos comissionados existem regras e controles para evitar privilégios?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3600000" y="2520000"/>
            <a:ext cx="5400000" cy="37800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1080000" y="1846440"/>
            <a:ext cx="10260000" cy="463356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1.9. Os resultados das avaliações de desempenho são considerados para tomada de decisão por parte das chefias e são comunicados ao servidor mediante feedback?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Imagem 212" descr=""/>
          <p:cNvPicPr/>
          <p:nvPr/>
        </p:nvPicPr>
        <p:blipFill>
          <a:blip r:embed="rId1"/>
          <a:stretch/>
        </p:blipFill>
        <p:spPr>
          <a:xfrm>
            <a:off x="2710800" y="2487960"/>
            <a:ext cx="6118920" cy="360324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CONTEXTUALIZAÇÃO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Retângulo 141"/>
          <p:cNvSpPr/>
          <p:nvPr/>
        </p:nvSpPr>
        <p:spPr>
          <a:xfrm>
            <a:off x="900000" y="2520000"/>
            <a:ext cx="10259280" cy="23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40824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O conteúdo expresso nesta apresentação reflete o entendimento do palestrante e não representa, necessariamente, a posição oficial da entidade na qual é colaborador.</a:t>
            </a:r>
            <a:endParaRPr b="0" lang="pt-BR" sz="24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260000" y="1846440"/>
            <a:ext cx="10260000" cy="44524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2.1. É prática da unidade o diagnóstico dos riscos (de origem interna ou externa) envolvidos nos seus processos estratégicos, bem como a identificação da probabilidade de ocorrência e impacto desses riscos, sua classificação e a consequente resposta ao risco?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Imagem 218" descr=""/>
          <p:cNvPicPr/>
          <p:nvPr/>
        </p:nvPicPr>
        <p:blipFill>
          <a:blip r:embed="rId1"/>
          <a:stretch/>
        </p:blipFill>
        <p:spPr>
          <a:xfrm>
            <a:off x="2026080" y="2788920"/>
            <a:ext cx="8053920" cy="35920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080000" y="1846440"/>
            <a:ext cx="10800000" cy="427356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2.1. É prática da unidade o diagnóstico dos riscos (de origem interna ou externa) envolvidos nos seus processos estratégicos, bem como a identificação da probabilidade de ocorrência e impacto desses riscos, sua classificação e a consequente resposta ao risco?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Imagem 221" descr=""/>
          <p:cNvPicPr/>
          <p:nvPr/>
        </p:nvPicPr>
        <p:blipFill>
          <a:blip r:embed="rId1"/>
          <a:stretch/>
        </p:blipFill>
        <p:spPr>
          <a:xfrm>
            <a:off x="1260000" y="3060000"/>
            <a:ext cx="10260000" cy="27900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1260000" y="1846440"/>
            <a:ext cx="9900000" cy="44524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marL="228600" indent="-228600"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2.2. Durante o processo de tomada de decisão gerencial, é considerado o diagnóstico de riscos, já comentado no item 2.1 desse questionário?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Imagem 224" descr=""/>
          <p:cNvPicPr/>
          <p:nvPr/>
        </p:nvPicPr>
        <p:blipFill>
          <a:blip r:embed="rId1"/>
          <a:srcRect l="0" t="72227" r="-720" b="-5550"/>
          <a:stretch/>
        </p:blipFill>
        <p:spPr>
          <a:xfrm>
            <a:off x="1614600" y="3600000"/>
            <a:ext cx="8825400" cy="3060000"/>
          </a:xfrm>
          <a:prstGeom prst="rect">
            <a:avLst/>
          </a:prstGeom>
          <a:ln w="0">
            <a:noFill/>
          </a:ln>
        </p:spPr>
      </p:pic>
      <p:pic>
        <p:nvPicPr>
          <p:cNvPr id="131" name="" descr=""/>
          <p:cNvPicPr/>
          <p:nvPr/>
        </p:nvPicPr>
        <p:blipFill>
          <a:blip r:embed="rId2"/>
          <a:srcRect l="0" t="0" r="0" b="93094"/>
          <a:stretch/>
        </p:blipFill>
        <p:spPr>
          <a:xfrm>
            <a:off x="1980000" y="2700000"/>
            <a:ext cx="7740000" cy="7200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900000" y="1825560"/>
            <a:ext cx="10440000" cy="4493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2.3. Existe histórico, nos últimos 5 anos, de fraudes e perdas decorrentes de fragilidades nos processos internos da unidade?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Exemplo: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  <a:tabLst>
                <a:tab algn="l" pos="0"/>
              </a:tabLst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Não existe histórico de fraudes e perdas (Nota 4);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  <a:tabLst>
                <a:tab algn="l" pos="0"/>
              </a:tabLst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Foram identificados até 2 casos de fraudes e perdas (Nota 3);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  <a:tabLst>
                <a:tab algn="l" pos="0"/>
              </a:tabLst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Foram identificados mais de 2 e até 4 casos (Nota 2);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  <a:tabLst>
                <a:tab algn="l" pos="0"/>
              </a:tabLst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Foram identificados mais 4 casos de fraudes e perdas (Nota 1).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CaixaDeTexto 3"/>
          <p:cNvSpPr/>
          <p:nvPr/>
        </p:nvSpPr>
        <p:spPr>
          <a:xfrm>
            <a:off x="1620000" y="2520000"/>
            <a:ext cx="80668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pt-BR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ATENÇÃO: Quanto mais ocorrências menor a nota!!!</a:t>
            </a:r>
            <a:endParaRPr b="0" lang="pt-BR" sz="28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1080000" y="1825560"/>
            <a:ext cx="10080000" cy="4493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2.3. Existe histórico, nos últimos 5 anos, de fraudes e perdas decorrentes de fragilidades nos processos internos da unidade?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Imagem 230" descr=""/>
          <p:cNvPicPr/>
          <p:nvPr/>
        </p:nvPicPr>
        <p:blipFill>
          <a:blip r:embed="rId1"/>
          <a:stretch/>
        </p:blipFill>
        <p:spPr>
          <a:xfrm>
            <a:off x="1980000" y="2520000"/>
            <a:ext cx="7739280" cy="379944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900000" y="1825560"/>
            <a:ext cx="10260000" cy="46540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2.4. Na ocorrência de indícios de fraudes e desvios, é prática da unidade instaurar sindicância para apurar responsabilidades e exigir eventuais ressarcimentos?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Exemplo: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  <a:tabLst>
                <a:tab algn="l" pos="0"/>
              </a:tabLst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Não existe histórico de fraudes e perdas </a:t>
            </a:r>
            <a:r>
              <a:rPr b="1" lang="pt-BR" sz="2000" spc="-1" strike="noStrike" u="sng">
                <a:solidFill>
                  <a:srgbClr val="404040"/>
                </a:solidFill>
                <a:uFillTx/>
                <a:latin typeface="Calibri"/>
                <a:ea typeface="DejaVu Sans"/>
              </a:rPr>
              <a:t>ou</a:t>
            </a: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 foi instaurada sindicância em 100% dos casos de fraudes e perdas informados no quesito anterior (Nota 4);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  <a:tabLst>
                <a:tab algn="l" pos="0"/>
              </a:tabLst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Foi instaurada sindicância em 80% dos casos de fraudes e perdas informados no quesito anterior (Nota 3);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  <a:tabLst>
                <a:tab algn="l" pos="0"/>
              </a:tabLst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Foi instaurada sindicância em 40% dos casos de fraudes e perdas informados no quesito anterior (Nota 2);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  <a:tabLst>
                <a:tab algn="l" pos="0"/>
              </a:tabLst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Não foi instaurada qualquer sindicância nos casos de fraudes e perdas informados no quesito anterior (Nota 1).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fade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1434960" y="1825560"/>
            <a:ext cx="10756440" cy="4474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2.4. Na ocorrência de indícios de fraudes e desvios, é prática da unidade instaurar sindicância para apurar responsabilidades e exigir eventuais ressarcimentos?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Imagem 235" descr=""/>
          <p:cNvPicPr/>
          <p:nvPr/>
        </p:nvPicPr>
        <p:blipFill>
          <a:blip r:embed="rId1"/>
          <a:stretch/>
        </p:blipFill>
        <p:spPr>
          <a:xfrm>
            <a:off x="2522520" y="2520000"/>
            <a:ext cx="5943240" cy="37800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73200" y="1811160"/>
            <a:ext cx="11026800" cy="46540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3.1. As políticas e ações de natureza preventiva ou de detecção, para diminuir os riscos e alcançar os objetivos da unidade estão formalizadas (normas e manuais) e são amplamente disseminados nos diversos níveis da organização?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Imagem 3" descr=""/>
          <p:cNvPicPr/>
          <p:nvPr/>
        </p:nvPicPr>
        <p:blipFill>
          <a:blip r:embed="rId1"/>
          <a:stretch/>
        </p:blipFill>
        <p:spPr>
          <a:xfrm>
            <a:off x="726120" y="3192120"/>
            <a:ext cx="5753160" cy="2567160"/>
          </a:xfrm>
          <a:prstGeom prst="rect">
            <a:avLst/>
          </a:prstGeom>
          <a:ln w="0">
            <a:noFill/>
          </a:ln>
          <a:effectLst>
            <a:outerShdw dist="138479" dir="2700000" blurRad="291960" rotWithShape="0">
              <a:srgbClr val="333333">
                <a:alpha val="65000"/>
              </a:srgbClr>
            </a:outerShdw>
          </a:effectLst>
        </p:spPr>
      </p:pic>
      <p:pic>
        <p:nvPicPr>
          <p:cNvPr id="146" name="Imagem 4" descr=""/>
          <p:cNvPicPr/>
          <p:nvPr/>
        </p:nvPicPr>
        <p:blipFill>
          <a:blip r:embed="rId2"/>
          <a:stretch/>
        </p:blipFill>
        <p:spPr>
          <a:xfrm>
            <a:off x="6892560" y="2700000"/>
            <a:ext cx="4446720" cy="3423240"/>
          </a:xfrm>
          <a:prstGeom prst="rect">
            <a:avLst/>
          </a:prstGeom>
          <a:ln w="0">
            <a:noFill/>
          </a:ln>
          <a:effectLst>
            <a:outerShdw dist="138479" dir="2700000" blurRad="291960" rotWithShape="0">
              <a:srgbClr val="333333">
                <a:alpha val="65000"/>
              </a:srgbClr>
            </a:outerShdw>
          </a:effectLst>
        </p:spPr>
      </p:pic>
    </p:spTree>
  </p:cSld>
  <p:transition spd="slow">
    <p:fade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720000" y="1811160"/>
            <a:ext cx="10440000" cy="46540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3.1. As políticas e ações de natureza preventiva ou de detecção, para diminuir os riscos e alcançar os objetivos da unidade estão formalizadas (normas e manuais) e são amplamente disseminados nos diversos níveis da organização?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Imagem 242" descr=""/>
          <p:cNvPicPr/>
          <p:nvPr/>
        </p:nvPicPr>
        <p:blipFill>
          <a:blip r:embed="rId1"/>
          <a:srcRect l="0" t="0" r="0" b="4752"/>
          <a:stretch/>
        </p:blipFill>
        <p:spPr>
          <a:xfrm>
            <a:off x="3060000" y="2700360"/>
            <a:ext cx="6119280" cy="35992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1434960" y="1825560"/>
            <a:ext cx="10756440" cy="46540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3.2. Há política de segurança formalmente definida?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Imagem 5" descr=""/>
          <p:cNvPicPr/>
          <p:nvPr/>
        </p:nvPicPr>
        <p:blipFill>
          <a:blip r:embed="rId1"/>
          <a:stretch/>
        </p:blipFill>
        <p:spPr>
          <a:xfrm>
            <a:off x="875160" y="2340000"/>
            <a:ext cx="2364840" cy="3819960"/>
          </a:xfrm>
          <a:prstGeom prst="rect">
            <a:avLst/>
          </a:prstGeom>
          <a:ln w="0">
            <a:noFill/>
          </a:ln>
          <a:effectLst>
            <a:outerShdw dist="138479" dir="2700000" blurRad="291960" rotWithShape="0">
              <a:srgbClr val="333333">
                <a:alpha val="65000"/>
              </a:srgbClr>
            </a:outerShdw>
          </a:effectLst>
        </p:spPr>
      </p:pic>
      <p:pic>
        <p:nvPicPr>
          <p:cNvPr id="153" name="Imagem 6" descr=""/>
          <p:cNvPicPr/>
          <p:nvPr/>
        </p:nvPicPr>
        <p:blipFill>
          <a:blip r:embed="rId2"/>
          <a:stretch/>
        </p:blipFill>
        <p:spPr>
          <a:xfrm>
            <a:off x="3602880" y="2417040"/>
            <a:ext cx="2913120" cy="3522960"/>
          </a:xfrm>
          <a:prstGeom prst="rect">
            <a:avLst/>
          </a:prstGeom>
          <a:ln w="0">
            <a:noFill/>
          </a:ln>
          <a:effectLst>
            <a:outerShdw dist="138479" dir="2700000" blurRad="291960" rotWithShape="0">
              <a:srgbClr val="333333">
                <a:alpha val="65000"/>
              </a:srgbClr>
            </a:outerShdw>
          </a:effectLst>
        </p:spPr>
      </p:pic>
      <p:pic>
        <p:nvPicPr>
          <p:cNvPr id="154" name="Imagem 7" descr=""/>
          <p:cNvPicPr/>
          <p:nvPr/>
        </p:nvPicPr>
        <p:blipFill>
          <a:blip r:embed="rId3"/>
          <a:stretch/>
        </p:blipFill>
        <p:spPr>
          <a:xfrm>
            <a:off x="6840000" y="2160000"/>
            <a:ext cx="5092560" cy="4141800"/>
          </a:xfrm>
          <a:prstGeom prst="rect">
            <a:avLst/>
          </a:prstGeom>
          <a:ln w="0">
            <a:noFill/>
          </a:ln>
          <a:effectLst>
            <a:outerShdw dist="138479" dir="2700000" blurRad="291960" rotWithShape="0">
              <a:srgbClr val="333333">
                <a:alpha val="65000"/>
              </a:srgbClr>
            </a:outerShdw>
          </a:effectLst>
        </p:spPr>
      </p:pic>
    </p:spTree>
  </p:cSld>
  <p:transition spd="slow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CONTEXTUALIZAÇÃO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Retângulo 1"/>
          <p:cNvSpPr/>
          <p:nvPr/>
        </p:nvSpPr>
        <p:spPr>
          <a:xfrm>
            <a:off x="900000" y="1800000"/>
            <a:ext cx="10259280" cy="30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Constituição do Estado do Ceará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Controle Interno da Administração Pública Estadual 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Art. 190-A a 190-C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Lei Complementar nº 309/2023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Reforça o Sistema de Controle Interno do Poder Executivo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Lei nº 14.133/2021 (Nova Lei de Licitações)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4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1434960" y="1825560"/>
            <a:ext cx="10756440" cy="46540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3.2. Há política de segurança formalmente definida?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Imagem 250" descr=""/>
          <p:cNvPicPr/>
          <p:nvPr/>
        </p:nvPicPr>
        <p:blipFill>
          <a:blip r:embed="rId1"/>
          <a:stretch/>
        </p:blipFill>
        <p:spPr>
          <a:xfrm>
            <a:off x="3282120" y="2340000"/>
            <a:ext cx="5638320" cy="37792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1434960" y="1825560"/>
            <a:ext cx="10756440" cy="46540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3.3. Os ativos, recursos e registros vulneráveis são protegidos e salvaguardados por acesso restrito e controles físicos?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Imagem 3" descr=""/>
          <p:cNvPicPr/>
          <p:nvPr/>
        </p:nvPicPr>
        <p:blipFill>
          <a:blip r:embed="rId1"/>
          <a:stretch/>
        </p:blipFill>
        <p:spPr>
          <a:xfrm>
            <a:off x="1022040" y="2520000"/>
            <a:ext cx="4917240" cy="3779280"/>
          </a:xfrm>
          <a:prstGeom prst="rect">
            <a:avLst/>
          </a:prstGeom>
          <a:ln w="0">
            <a:noFill/>
          </a:ln>
          <a:effectLst>
            <a:outerShdw dist="138479" dir="2700000" blurRad="291960" rotWithShape="0">
              <a:srgbClr val="333333">
                <a:alpha val="65000"/>
              </a:srgbClr>
            </a:outerShdw>
          </a:effectLst>
        </p:spPr>
      </p:pic>
      <p:pic>
        <p:nvPicPr>
          <p:cNvPr id="161" name="Imagem 4" descr=""/>
          <p:cNvPicPr/>
          <p:nvPr/>
        </p:nvPicPr>
        <p:blipFill>
          <a:blip r:embed="rId2"/>
          <a:stretch/>
        </p:blipFill>
        <p:spPr>
          <a:xfrm>
            <a:off x="6300000" y="3240000"/>
            <a:ext cx="5182200" cy="2545920"/>
          </a:xfrm>
          <a:prstGeom prst="rect">
            <a:avLst/>
          </a:prstGeom>
          <a:ln w="0">
            <a:noFill/>
          </a:ln>
          <a:effectLst>
            <a:outerShdw dist="138479" dir="2700000" blurRad="291960" rotWithShape="0">
              <a:srgbClr val="333333">
                <a:alpha val="65000"/>
              </a:srgbClr>
            </a:outerShdw>
          </a:effectLst>
        </p:spPr>
      </p:pic>
    </p:spTree>
  </p:cSld>
  <p:transition spd="slow">
    <p:fade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1434960" y="1825560"/>
            <a:ext cx="10756440" cy="46540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3.3. Os ativos, recursos e registros vulneráveis são protegidos e salvaguardados por acesso restrito e controles físicos?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Imagem 257" descr=""/>
          <p:cNvPicPr/>
          <p:nvPr/>
        </p:nvPicPr>
        <p:blipFill>
          <a:blip r:embed="rId1"/>
          <a:stretch/>
        </p:blipFill>
        <p:spPr>
          <a:xfrm>
            <a:off x="3057120" y="2700000"/>
            <a:ext cx="5762160" cy="26992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1434960" y="1825560"/>
            <a:ext cx="10756440" cy="46540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3.4. É realizado periodicamente inventário de bens e valores de responsabilidade da entidade, observando inclusive a sua adequada mensuração nos registros contábeis?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Imagem 260" descr=""/>
          <p:cNvPicPr/>
          <p:nvPr/>
        </p:nvPicPr>
        <p:blipFill>
          <a:blip r:embed="rId1"/>
          <a:stretch/>
        </p:blipFill>
        <p:spPr>
          <a:xfrm>
            <a:off x="1493280" y="2520000"/>
            <a:ext cx="9306000" cy="35992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1434960" y="1825560"/>
            <a:ext cx="10756440" cy="46540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3.5. Existe plano de atividades de auditorias internas periódico, aprovado pela alta direção e efetivamente executado?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Imagem 263" descr=""/>
          <p:cNvPicPr/>
          <p:nvPr/>
        </p:nvPicPr>
        <p:blipFill>
          <a:blip r:embed="rId1"/>
          <a:stretch/>
        </p:blipFill>
        <p:spPr>
          <a:xfrm>
            <a:off x="2915280" y="2520000"/>
            <a:ext cx="6372000" cy="37792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720000" y="1825560"/>
            <a:ext cx="10663920" cy="46540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4.1. As informações consideradas relevantes para o órgão são devidamente identificadas, documentadas e armazenadas?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Decreto nº34100/2021 do Estado do Ceará: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"/>
          <p:cNvSpPr txBox="1"/>
          <p:nvPr/>
        </p:nvSpPr>
        <p:spPr>
          <a:xfrm>
            <a:off x="900000" y="2866320"/>
            <a:ext cx="10483920" cy="1273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pt-BR" sz="1800" spc="-1" strike="noStrike">
                <a:latin typeface="Arial"/>
              </a:rPr>
              <a:t>DISPÕE SOBRE A POLÍTICA DE SEGURANÇA DA INFORMAÇÃO E COMUNICAÇÃO DOS AMBIENTES DE TECNOLOGIA DA INFORMAÇÃO E COMUNICAÇÃO - TIC DO GOVERNO DO ESTADO DO CEARÁ E SOBRE O COMITÊ GESTOR DE SEGURANÇA DA INFORMAÇÃO DO GOVERNO DO ESTADO DO CEARÁ - CGSI, E DÁ OUTRAS PROVIDÊNCIAS.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74" name=""/>
          <p:cNvSpPr txBox="1"/>
          <p:nvPr/>
        </p:nvSpPr>
        <p:spPr>
          <a:xfrm>
            <a:off x="900000" y="4500000"/>
            <a:ext cx="10440000" cy="16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pt-BR" sz="1800" spc="-1" strike="noStrike">
                <a:latin typeface="Arial"/>
              </a:rPr>
              <a:t>III - Princípio 3 - Garantia da Segurança das Informações: Deve-se sempre buscar a implantação e utilização de controles que busquem garantir a confidencialidade, disponibilidade e integridade das informações nos órgãos/entidades. Estes controles devem incluir a classificação do grau de confidencialidade, disponibilidade e criticidade, bem como uma política para acesso e manuseio das mesmas.</a:t>
            </a:r>
            <a:endParaRPr b="0" lang="pt-BR" sz="18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1434960" y="1825560"/>
            <a:ext cx="10756440" cy="42937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4.1. As informações consideradas relevantes para o órgão são devidamente identificadas, documentadas e armazenadas?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Imagem 268" descr=""/>
          <p:cNvPicPr/>
          <p:nvPr/>
        </p:nvPicPr>
        <p:blipFill>
          <a:blip r:embed="rId1"/>
          <a:stretch/>
        </p:blipFill>
        <p:spPr>
          <a:xfrm>
            <a:off x="3215520" y="2520000"/>
            <a:ext cx="5771520" cy="37792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1434960" y="1825560"/>
            <a:ext cx="10756440" cy="46540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4.2. O fluxo das informações e das comunicações está devidamente documentado, atende aos objetivos do órgão de forma tempestiva, e perpassa todos os níveis hierárquicos?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Imagem 274" descr=""/>
          <p:cNvPicPr/>
          <p:nvPr/>
        </p:nvPicPr>
        <p:blipFill>
          <a:blip r:embed="rId1"/>
          <a:stretch/>
        </p:blipFill>
        <p:spPr>
          <a:xfrm>
            <a:off x="2110320" y="2520000"/>
            <a:ext cx="7981920" cy="37792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1434960" y="1825560"/>
            <a:ext cx="10756440" cy="46540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4.2. O fluxo das informações e das comunicações está devidamente documentado, atende aos objetivos do órgão de forma tempestiva, e perpassa todos os níveis hierárquicos?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Imagem 277" descr=""/>
          <p:cNvPicPr/>
          <p:nvPr/>
        </p:nvPicPr>
        <p:blipFill>
          <a:blip r:embed="rId1"/>
          <a:stretch/>
        </p:blipFill>
        <p:spPr>
          <a:xfrm>
            <a:off x="3020040" y="2511720"/>
            <a:ext cx="6162120" cy="378756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852480" y="1825560"/>
            <a:ext cx="11339280" cy="46540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5.1. A estrutura de controle interno do órgão/entidade é periodicamente monitorada para avaliar sua validade e qualidade ao longo do tempo?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Imagem 280" descr=""/>
          <p:cNvPicPr/>
          <p:nvPr/>
        </p:nvPicPr>
        <p:blipFill>
          <a:blip r:embed="rId1"/>
          <a:stretch/>
        </p:blipFill>
        <p:spPr>
          <a:xfrm>
            <a:off x="726120" y="2691000"/>
            <a:ext cx="10973160" cy="34282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CONTEXTUALIZAÇÃO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2133720" y="1846440"/>
            <a:ext cx="10058040" cy="40208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Necessidade de ferramenta de avaliação;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Metodologia escolhida: Controle Interno — Estrutura</a:t>
            </a:r>
            <a:br/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Integrada do COSO (1992) atualizada em 2013</a:t>
            </a:r>
            <a:r>
              <a:rPr b="0" lang="en-US" sz="3200" spc="-1" strike="noStrike">
                <a:solidFill>
                  <a:srgbClr val="404040"/>
                </a:solidFill>
                <a:latin typeface="Calibri"/>
                <a:ea typeface="DejaVu Sans"/>
              </a:rPr>
              <a:t>;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Componentes Avaliados: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1" marL="3841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alibri"/>
              <a:buChar char="◦"/>
            </a:pPr>
            <a:r>
              <a:rPr b="0" lang="pt-BR" sz="1800" spc="-1" strike="noStrike">
                <a:solidFill>
                  <a:srgbClr val="404040"/>
                </a:solidFill>
                <a:latin typeface="Calibri"/>
                <a:ea typeface="DejaVu Sans"/>
              </a:rPr>
              <a:t>Ambiente de Controle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3841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alibri"/>
              <a:buChar char="◦"/>
            </a:pPr>
            <a:r>
              <a:rPr b="0" lang="pt-BR" sz="1800" spc="-1" strike="noStrike">
                <a:solidFill>
                  <a:srgbClr val="404040"/>
                </a:solidFill>
                <a:latin typeface="Calibri"/>
                <a:ea typeface="DejaVu Sans"/>
              </a:rPr>
              <a:t>Avaliação de Riscos 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3841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alibri"/>
              <a:buChar char="◦"/>
            </a:pPr>
            <a:r>
              <a:rPr b="0" lang="pt-BR" sz="1800" spc="-1" strike="noStrike">
                <a:solidFill>
                  <a:srgbClr val="404040"/>
                </a:solidFill>
                <a:latin typeface="Calibri"/>
                <a:ea typeface="DejaVu Sans"/>
              </a:rPr>
              <a:t>Atividades de Controle 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3841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alibri"/>
              <a:buChar char="◦"/>
            </a:pPr>
            <a:r>
              <a:rPr b="0" lang="pt-BR" sz="1800" spc="-1" strike="noStrike">
                <a:solidFill>
                  <a:srgbClr val="404040"/>
                </a:solidFill>
                <a:latin typeface="Calibri"/>
                <a:ea typeface="DejaVu Sans"/>
              </a:rPr>
              <a:t>Informação e Comunicação 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3841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alibri"/>
              <a:buChar char="◦"/>
            </a:pPr>
            <a:r>
              <a:rPr b="0" lang="pt-BR" sz="1800" spc="-1" strike="noStrike">
                <a:solidFill>
                  <a:srgbClr val="404040"/>
                </a:solidFill>
                <a:latin typeface="Calibri"/>
                <a:ea typeface="DejaVu Sans"/>
              </a:rPr>
              <a:t>Monitoramento 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Picture 1" descr="Resultado de imagem para coso i"/>
          <p:cNvPicPr/>
          <p:nvPr/>
        </p:nvPicPr>
        <p:blipFill>
          <a:blip r:embed="rId1"/>
          <a:stretch/>
        </p:blipFill>
        <p:spPr>
          <a:xfrm>
            <a:off x="8856000" y="1690560"/>
            <a:ext cx="3291120" cy="30546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852480" y="1825560"/>
            <a:ext cx="11339280" cy="447336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5.1. A estrutura de controle interno do órgão/entidade é periodicamente monitorada para avaliar sua validade e qualidade ao longo do tempo?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Imagem 289" descr=""/>
          <p:cNvPicPr/>
          <p:nvPr/>
        </p:nvPicPr>
        <p:blipFill>
          <a:blip r:embed="rId1"/>
          <a:stretch/>
        </p:blipFill>
        <p:spPr>
          <a:xfrm>
            <a:off x="2880000" y="2475360"/>
            <a:ext cx="6438600" cy="364392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852480" y="1825560"/>
            <a:ext cx="11339280" cy="447336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5.1. A estrutura de controle interno do órgão/entidade é periodicamente monitorada para avaliar sua validade e qualidade ao longo do tempo?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Imagem 286" descr=""/>
          <p:cNvPicPr/>
          <p:nvPr/>
        </p:nvPicPr>
        <p:blipFill>
          <a:blip r:embed="rId1"/>
          <a:stretch/>
        </p:blipFill>
        <p:spPr>
          <a:xfrm>
            <a:off x="2520000" y="2700000"/>
            <a:ext cx="7379280" cy="34192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852480" y="1825560"/>
            <a:ext cx="11339280" cy="447336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5.1. A estrutura de controle interno do órgão/entidade é periodicamente monitorada para avaliar sua validade e qualidade ao longo do tempo?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Imagem 283" descr=""/>
          <p:cNvPicPr/>
          <p:nvPr/>
        </p:nvPicPr>
        <p:blipFill>
          <a:blip r:embed="rId1"/>
          <a:srcRect l="13792" t="0" r="8960" b="0"/>
          <a:stretch/>
        </p:blipFill>
        <p:spPr>
          <a:xfrm>
            <a:off x="3780000" y="2530800"/>
            <a:ext cx="5039640" cy="35884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852480" y="1825560"/>
            <a:ext cx="10667520" cy="447336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5.2. Quando necessário, os gestores determinam ações corretivas com vistas ao aperfeiçoamento da estrutura de controle interno do Órgão?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  <a:tabLst>
                <a:tab algn="l" pos="0"/>
              </a:tabLst>
            </a:pPr>
            <a:r>
              <a:rPr b="0" lang="pt-BR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Imagem 292" descr=""/>
          <p:cNvPicPr/>
          <p:nvPr/>
        </p:nvPicPr>
        <p:blipFill>
          <a:blip r:embed="rId1"/>
          <a:srcRect l="8726" t="0" r="0" b="0"/>
          <a:stretch/>
        </p:blipFill>
        <p:spPr>
          <a:xfrm>
            <a:off x="900720" y="2520000"/>
            <a:ext cx="10259280" cy="37792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73200" y="1825560"/>
            <a:ext cx="11518560" cy="447336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5.3. Existem padrões para medir periodicamente o desempenho da organização em relação a todos os seus objetivos e metas?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  <a:tabLst>
                <a:tab algn="l" pos="0"/>
              </a:tabLst>
            </a:pPr>
            <a:r>
              <a:rPr b="0" lang="pt-BR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1" name="Imagem 298" descr=""/>
          <p:cNvPicPr/>
          <p:nvPr/>
        </p:nvPicPr>
        <p:blipFill>
          <a:blip r:embed="rId1"/>
          <a:stretch/>
        </p:blipFill>
        <p:spPr>
          <a:xfrm>
            <a:off x="2880000" y="2339640"/>
            <a:ext cx="6962400" cy="39592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673200" y="1825560"/>
            <a:ext cx="11518560" cy="447336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5.4.Quando necessário, os gestores determinam ações corretivas com vistas ao alcance de metas?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  <a:tabLst>
                <a:tab algn="l" pos="0"/>
              </a:tabLst>
            </a:pPr>
            <a:r>
              <a:rPr b="0" lang="pt-BR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" name="Imagem 307" descr=""/>
          <p:cNvPicPr/>
          <p:nvPr/>
        </p:nvPicPr>
        <p:blipFill>
          <a:blip r:embed="rId1"/>
          <a:stretch/>
        </p:blipFill>
        <p:spPr>
          <a:xfrm>
            <a:off x="3039120" y="2340000"/>
            <a:ext cx="6124320" cy="37792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839520" y="2786040"/>
            <a:ext cx="105138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 fontScale="62000"/>
          </a:bodyPr>
          <a:p>
            <a:pPr algn="ctr">
              <a:lnSpc>
                <a:spcPct val="85000"/>
              </a:lnSpc>
              <a:buNone/>
            </a:pPr>
            <a:r>
              <a:rPr b="0" lang="pt-BR" sz="6000" spc="-52" strike="noStrike">
                <a:solidFill>
                  <a:srgbClr val="404040"/>
                </a:solidFill>
                <a:latin typeface="Calibri Light"/>
                <a:ea typeface="DejaVu Sans"/>
              </a:rPr>
              <a:t>DÚVIDAS</a:t>
            </a:r>
            <a:br/>
            <a:br/>
            <a:r>
              <a:rPr b="0" lang="pt-BR" sz="6000" spc="-52" strike="noStrike">
                <a:solidFill>
                  <a:srgbClr val="404040"/>
                </a:solidFill>
                <a:latin typeface="Calibri Light"/>
                <a:ea typeface="DejaVu Sans"/>
              </a:rPr>
              <a:t>OBRIGADO</a:t>
            </a:r>
            <a:endParaRPr b="0" lang="pt-BR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1273320" y="1825560"/>
            <a:ext cx="10918440" cy="45730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A entidade deve responder o questionário com os seguintes parâmetros: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1" marL="3841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alibri"/>
              <a:buChar char="◦"/>
            </a:pPr>
            <a:r>
              <a:rPr b="0" lang="pt-BR" sz="1800" spc="-1" strike="noStrike">
                <a:solidFill>
                  <a:srgbClr val="404040"/>
                </a:solidFill>
                <a:latin typeface="Calibri"/>
                <a:ea typeface="DejaVu Sans"/>
              </a:rPr>
              <a:t>1 - Nunca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3841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alibri"/>
              <a:buChar char="◦"/>
            </a:pPr>
            <a:r>
              <a:rPr b="0" lang="pt-BR" sz="1800" spc="-1" strike="noStrike">
                <a:solidFill>
                  <a:srgbClr val="404040"/>
                </a:solidFill>
                <a:latin typeface="Calibri"/>
                <a:ea typeface="DejaVu Sans"/>
              </a:rPr>
              <a:t>2 - Raramente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3841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alibri"/>
              <a:buChar char="◦"/>
            </a:pPr>
            <a:r>
              <a:rPr b="0" lang="pt-BR" sz="1800" spc="-1" strike="noStrike">
                <a:solidFill>
                  <a:srgbClr val="404040"/>
                </a:solidFill>
                <a:latin typeface="Calibri"/>
                <a:ea typeface="DejaVu Sans"/>
              </a:rPr>
              <a:t>3 - Com frequência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3841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alibri"/>
              <a:buChar char="◦"/>
            </a:pPr>
            <a:r>
              <a:rPr b="0" lang="pt-BR" sz="1800" spc="-1" strike="noStrike">
                <a:solidFill>
                  <a:srgbClr val="404040"/>
                </a:solidFill>
                <a:latin typeface="Calibri"/>
                <a:ea typeface="DejaVu Sans"/>
              </a:rPr>
              <a:t>4 - Sempre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Considerações Gerais;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Evidências.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1273320" y="1825560"/>
            <a:ext cx="9706680" cy="45730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404040"/>
                </a:solidFill>
                <a:latin typeface="Calibri"/>
                <a:ea typeface="DejaVu Sans"/>
              </a:rPr>
              <a:t>Perguntas: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1" marL="3841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alibri"/>
              <a:buChar char="◦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1.1. O planejamento estratégico está formalizado por meio de objetivos e metas?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149" descr=""/>
          <p:cNvPicPr/>
          <p:nvPr/>
        </p:nvPicPr>
        <p:blipFill>
          <a:blip r:embed="rId1"/>
          <a:stretch/>
        </p:blipFill>
        <p:spPr>
          <a:xfrm>
            <a:off x="2700000" y="2979360"/>
            <a:ext cx="7919280" cy="332064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1273320" y="1825560"/>
            <a:ext cx="10918440" cy="45730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1.2. Existe(m) código(s) formal(is) de conduta e outras políticas que explicitam os referenciais éticos da instituição a todos?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Imagem 3" descr=""/>
          <p:cNvPicPr/>
          <p:nvPr/>
        </p:nvPicPr>
        <p:blipFill>
          <a:blip r:embed="rId1"/>
          <a:stretch/>
        </p:blipFill>
        <p:spPr>
          <a:xfrm>
            <a:off x="1620000" y="2520000"/>
            <a:ext cx="2486160" cy="3715920"/>
          </a:xfrm>
          <a:prstGeom prst="rect">
            <a:avLst/>
          </a:prstGeom>
          <a:ln w="0">
            <a:noFill/>
          </a:ln>
          <a:effectLst>
            <a:outerShdw dist="138479" dir="2700000" blurRad="291960" rotWithShape="0">
              <a:srgbClr val="333333">
                <a:alpha val="65000"/>
              </a:srgbClr>
            </a:outerShdw>
          </a:effectLst>
        </p:spPr>
      </p:pic>
      <p:pic>
        <p:nvPicPr>
          <p:cNvPr id="64" name="Imagem 4" descr=""/>
          <p:cNvPicPr/>
          <p:nvPr/>
        </p:nvPicPr>
        <p:blipFill>
          <a:blip r:embed="rId2"/>
          <a:stretch/>
        </p:blipFill>
        <p:spPr>
          <a:xfrm>
            <a:off x="4558680" y="2520000"/>
            <a:ext cx="2624760" cy="3712680"/>
          </a:xfrm>
          <a:prstGeom prst="rect">
            <a:avLst/>
          </a:prstGeom>
          <a:ln w="0">
            <a:noFill/>
          </a:ln>
          <a:effectLst>
            <a:outerShdw dist="138479" dir="2700000" blurRad="291960" rotWithShape="0">
              <a:srgbClr val="333333">
                <a:alpha val="65000"/>
              </a:srgbClr>
            </a:outerShdw>
          </a:effectLst>
        </p:spPr>
      </p:pic>
      <p:pic>
        <p:nvPicPr>
          <p:cNvPr id="65" name="Imagem 6" descr=""/>
          <p:cNvPicPr/>
          <p:nvPr/>
        </p:nvPicPr>
        <p:blipFill>
          <a:blip r:embed="rId3"/>
          <a:stretch/>
        </p:blipFill>
        <p:spPr>
          <a:xfrm>
            <a:off x="7610760" y="2520000"/>
            <a:ext cx="2829960" cy="3715920"/>
          </a:xfrm>
          <a:prstGeom prst="rect">
            <a:avLst/>
          </a:prstGeom>
          <a:ln w="0">
            <a:noFill/>
          </a:ln>
          <a:effectLst>
            <a:outerShdw dist="138479" dir="2700000" blurRad="291960" rotWithShape="0">
              <a:srgbClr val="333333">
                <a:alpha val="65000"/>
              </a:srgbClr>
            </a:outerShdw>
          </a:effectLst>
        </p:spPr>
      </p:pic>
    </p:spTree>
  </p:cSld>
  <p:transition spd="slow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1273320" y="1825560"/>
            <a:ext cx="10918440" cy="45730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228600" indent="-228600"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1.3 A estrutura organizacional atualizada está formalmente estabelecida?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Imagem 157" descr=""/>
          <p:cNvPicPr/>
          <p:nvPr/>
        </p:nvPicPr>
        <p:blipFill>
          <a:blip r:embed="rId1"/>
          <a:stretch/>
        </p:blipFill>
        <p:spPr>
          <a:xfrm>
            <a:off x="1620000" y="2551680"/>
            <a:ext cx="9029880" cy="35676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133720" y="27936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buNone/>
            </a:pPr>
            <a:r>
              <a:rPr b="0" lang="pt-BR" sz="4800" spc="-52" strike="noStrike">
                <a:solidFill>
                  <a:srgbClr val="404040"/>
                </a:solidFill>
                <a:latin typeface="Calibri Light"/>
                <a:ea typeface="DejaVu Sans"/>
              </a:rPr>
              <a:t>QUESTIONÁRIO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0" y="1846440"/>
            <a:ext cx="12069720" cy="40208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1.4. As delegações de autoridade e competência são acompanhadas de definições claras das responsabilidades?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" name="Imagem 3" descr=""/>
          <p:cNvPicPr/>
          <p:nvPr/>
        </p:nvPicPr>
        <p:blipFill>
          <a:blip r:embed="rId1"/>
          <a:stretch/>
        </p:blipFill>
        <p:spPr>
          <a:xfrm>
            <a:off x="84960" y="2827440"/>
            <a:ext cx="4142880" cy="1142640"/>
          </a:xfrm>
          <a:prstGeom prst="rect">
            <a:avLst/>
          </a:prstGeom>
          <a:ln w="0">
            <a:noFill/>
          </a:ln>
          <a:effectLst>
            <a:outerShdw dist="138479" dir="2700000" blurRad="291960" rotWithShape="0">
              <a:srgbClr val="333333">
                <a:alpha val="65000"/>
              </a:srgbClr>
            </a:outerShdw>
          </a:effectLst>
        </p:spPr>
      </p:pic>
      <p:pic>
        <p:nvPicPr>
          <p:cNvPr id="72" name="Imagem 4" descr=""/>
          <p:cNvPicPr/>
          <p:nvPr/>
        </p:nvPicPr>
        <p:blipFill>
          <a:blip r:embed="rId2"/>
          <a:stretch/>
        </p:blipFill>
        <p:spPr>
          <a:xfrm>
            <a:off x="85680" y="4418640"/>
            <a:ext cx="4142160" cy="1309680"/>
          </a:xfrm>
          <a:prstGeom prst="rect">
            <a:avLst/>
          </a:prstGeom>
          <a:ln w="0">
            <a:noFill/>
          </a:ln>
          <a:effectLst>
            <a:outerShdw dist="138479" dir="2700000" blurRad="291960" rotWithShape="0">
              <a:srgbClr val="333333">
                <a:alpha val="65000"/>
              </a:srgbClr>
            </a:outerShdw>
          </a:effectLst>
        </p:spPr>
      </p:pic>
      <p:pic>
        <p:nvPicPr>
          <p:cNvPr id="73" name="Imagem 5" descr=""/>
          <p:cNvPicPr/>
          <p:nvPr/>
        </p:nvPicPr>
        <p:blipFill>
          <a:blip r:embed="rId3"/>
          <a:stretch/>
        </p:blipFill>
        <p:spPr>
          <a:xfrm>
            <a:off x="4317480" y="2826000"/>
            <a:ext cx="3804120" cy="3184200"/>
          </a:xfrm>
          <a:prstGeom prst="rect">
            <a:avLst/>
          </a:prstGeom>
          <a:ln w="0">
            <a:noFill/>
          </a:ln>
          <a:effectLst>
            <a:outerShdw dist="138479" dir="2700000" blurRad="291960" rotWithShape="0">
              <a:srgbClr val="333333">
                <a:alpha val="65000"/>
              </a:srgbClr>
            </a:outerShdw>
          </a:effectLst>
        </p:spPr>
      </p:pic>
      <p:pic>
        <p:nvPicPr>
          <p:cNvPr id="74" name="Imagem 6" descr=""/>
          <p:cNvPicPr/>
          <p:nvPr/>
        </p:nvPicPr>
        <p:blipFill>
          <a:blip r:embed="rId4"/>
          <a:stretch/>
        </p:blipFill>
        <p:spPr>
          <a:xfrm>
            <a:off x="8229600" y="2826000"/>
            <a:ext cx="3840120" cy="2604240"/>
          </a:xfrm>
          <a:prstGeom prst="rect">
            <a:avLst/>
          </a:prstGeom>
          <a:ln w="0">
            <a:noFill/>
          </a:ln>
          <a:effectLst>
            <a:outerShdw dist="138479" dir="2700000" blurRad="291960" rotWithShape="0">
              <a:srgbClr val="333333">
                <a:alpha val="65000"/>
              </a:srgbClr>
            </a:outerShdw>
          </a:effectLst>
        </p:spPr>
      </p:pic>
    </p:spTree>
  </p:cSld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4282</TotalTime>
  <Application>LibreOffice/7.2.6.2$Windows_X86_64 LibreOffice_project/b0ec3a565991f7569a5a7f5d24fed7f52653d754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2019-07-25T15:58:45Z</dcterms:created>
  <dc:creator>DITESP II</dc:creator>
  <dc:description/>
  <dc:language>pt-BR</dc:language>
  <cp:lastModifiedBy/>
  <dcterms:modified xsi:type="dcterms:W3CDTF">2024-10-03T09:44:26Z</dcterms:modified>
  <cp:revision>290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51</vt:r8>
  </property>
</Properties>
</file>