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4"/>
  </p:notesMasterIdLst>
  <p:sldIdLst>
    <p:sldId id="256" r:id="rId5"/>
    <p:sldId id="301" r:id="rId6"/>
    <p:sldId id="302" r:id="rId7"/>
    <p:sldId id="304" r:id="rId8"/>
    <p:sldId id="303" r:id="rId9"/>
    <p:sldId id="327" r:id="rId10"/>
    <p:sldId id="325" r:id="rId11"/>
    <p:sldId id="324" r:id="rId12"/>
    <p:sldId id="323" r:id="rId13"/>
    <p:sldId id="300" r:id="rId14"/>
    <p:sldId id="336" r:id="rId15"/>
    <p:sldId id="341" r:id="rId16"/>
    <p:sldId id="322" r:id="rId17"/>
    <p:sldId id="328" r:id="rId18"/>
    <p:sldId id="331" r:id="rId19"/>
    <p:sldId id="329" r:id="rId20"/>
    <p:sldId id="330" r:id="rId21"/>
    <p:sldId id="332" r:id="rId22"/>
    <p:sldId id="349" r:id="rId23"/>
    <p:sldId id="337" r:id="rId24"/>
    <p:sldId id="339" r:id="rId25"/>
    <p:sldId id="348" r:id="rId26"/>
    <p:sldId id="342" r:id="rId27"/>
    <p:sldId id="340" r:id="rId28"/>
    <p:sldId id="338" r:id="rId29"/>
    <p:sldId id="310" r:id="rId30"/>
    <p:sldId id="313" r:id="rId31"/>
    <p:sldId id="311" r:id="rId32"/>
    <p:sldId id="316" r:id="rId33"/>
    <p:sldId id="320" r:id="rId34"/>
    <p:sldId id="314" r:id="rId35"/>
    <p:sldId id="315" r:id="rId36"/>
    <p:sldId id="318" r:id="rId37"/>
    <p:sldId id="321" r:id="rId38"/>
    <p:sldId id="319" r:id="rId39"/>
    <p:sldId id="347" r:id="rId40"/>
    <p:sldId id="350" r:id="rId41"/>
    <p:sldId id="294" r:id="rId42"/>
    <p:sldId id="260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04F"/>
    <a:srgbClr val="E6F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88670E-FB0B-AE17-E35A-1247ACCB70F8}" v="5" dt="2025-06-16T16:18:13.6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A5614-CFA9-0848-A521-97DB50DCDEB4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CE7BB-C792-E440-8129-F3C5DBBDB3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00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E7BB-C792-E440-8129-F3C5DBBDB36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43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879DF-2DF0-7C40-A155-8CF7F87FB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A90BC1-79A5-DD4C-84AA-053567066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48D54C-794B-7E45-932D-F7231954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4EC7CD-3EF2-5C46-8CFD-11011CA6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FC0259-4B6C-5241-AD49-E945C5DF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38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7526A-9FB0-5948-AD71-32E55B8C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11216-37DA-C84B-B034-67B7F66A9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0CBBDB-FD0E-3641-AFB8-2E8442C7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F73F1D-26DE-854C-A319-DA9580C5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FBB93F-BD46-5642-84C5-793A7A90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92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73E127-0900-3048-902E-4332B844E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28E7D2-6CE0-CA41-8543-46B5B48BE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582AE2-856B-0547-AC23-AD7763F1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C02318-3A0F-C74B-AF37-E255C179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E044E-C22E-2C45-AB4E-014E8486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79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E6CEE-69F2-0D4F-989F-CCDF0A8E1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2719A3-AADF-0541-8EDE-C8D7ADDA1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ECE23C-C9A6-964B-B924-D4CB2E37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84861C-C212-3A45-B9A8-8A9B1050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7257E4-8A52-D24B-BA30-B4E2092D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47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CBEF5-B43B-C445-B92E-3274D33B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27AE38-18A7-BB4F-BFA9-D7D5B7031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1CE986-72F2-3241-9AD1-820A5926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5EEEBD-B85C-314F-B092-D242A497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445C9D-A6C7-7545-BE23-E30BF7F7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01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64BD0-08F2-D64B-A8F3-809CACE1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DEA31F-87D3-D641-A4FA-38B3BE23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090886-891B-7141-BB2B-4C85AC919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A3FE60-1653-5D4D-A403-ABDB14E9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AF27E6-917D-6648-B5AA-91DD5541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FA1072-04B1-E34A-85F1-C0C4FD7D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30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66F43-3785-FF4D-BE30-5FA34ADF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489401-BB19-9142-99C7-E2CDDD9BD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693D4F-AB45-9147-8409-4476BE4F5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9992F5-12EC-4140-B717-3C5652E98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2C9C24-FFA5-364E-A3BD-E9F41C53F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214218-B47F-3746-AE28-4169C42B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3E36C67-1865-8848-9DB5-BDFE53F2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5CF1D57-887F-A74D-BDD7-6A5E4BD1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49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108BB-EF85-B74E-9B54-1D8021C8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2C159C0-2087-714F-B687-6A9248F6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10A351-8738-3444-94F3-ECD74C5E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77516DF-55F9-3245-B12D-B053425B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97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C08D4F3-810F-834B-A9D6-341FFD53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F3D9421-47EB-3B4F-954E-D832CC7EF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AAFC8A-40E3-3C4A-83E3-2BD918F9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1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64396-53D4-D74A-A9AB-255C8124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890092-75B1-4242-9765-2A6234DC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CC020F-9D8D-3343-89B4-59C5F4D60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DC06E1-EC3C-2A44-826E-BA443918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766B63-EA63-0548-8DE0-681F8139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BD9433-D974-084A-93F3-BD9D6555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89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AC145-D5B8-F44B-A299-5E26568B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9AF4097-DD8B-4B4E-A6C4-EB582D687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4D3D8D-EF2F-3147-A577-C1A01800E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BA8512-F2A2-D540-965E-B74DFB5B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C6381D-7F69-B94D-A6CE-CF84C4C9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0065A6-9BF6-4E46-8275-91C85C80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95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A5CB48-9AB8-594B-A50F-F8EBE0B2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651FD3-4D2E-E546-BBBF-F69031E2B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30E751-A91B-BB4E-8878-00778E87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461C-D3BC-7549-AC72-A8B974D2526F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7E0402-18E5-6E4F-9ACF-1F4D550A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AF8A29-4425-D648-9948-B97C987EB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7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90385DE-0CA1-9472-4981-88B05A0C9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568"/>
            <a:ext cx="12271596" cy="690556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9A5CF81-2A0F-0556-2B2E-774FD6EEB69A}"/>
              </a:ext>
            </a:extLst>
          </p:cNvPr>
          <p:cNvSpPr txBox="1"/>
          <p:nvPr/>
        </p:nvSpPr>
        <p:spPr>
          <a:xfrm>
            <a:off x="7740316" y="2061091"/>
            <a:ext cx="4492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Novo Sistema de Contratos do Governo do Estado e o Portal do Contratado</a:t>
            </a:r>
            <a:br>
              <a:rPr lang="pt-BR" sz="3600" b="1" dirty="0">
                <a:solidFill>
                  <a:schemeClr val="bg1"/>
                </a:solidFill>
              </a:rPr>
            </a:br>
            <a:endParaRPr lang="pt-BR" sz="3600" b="1" dirty="0">
              <a:solidFill>
                <a:schemeClr val="bg1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2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277B9ECB-ACC0-569F-AE22-0E0626546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028717"/>
            <a:ext cx="4387516" cy="207867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18B81C6-8941-545B-A730-B68556925D91}"/>
              </a:ext>
            </a:extLst>
          </p:cNvPr>
          <p:cNvSpPr txBox="1"/>
          <p:nvPr/>
        </p:nvSpPr>
        <p:spPr>
          <a:xfrm>
            <a:off x="7611655" y="5402965"/>
            <a:ext cx="39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CCONT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17/06/2025</a:t>
            </a:r>
          </a:p>
        </p:txBody>
      </p:sp>
    </p:spTree>
    <p:extLst>
      <p:ext uri="{BB962C8B-B14F-4D97-AF65-F5344CB8AC3E}">
        <p14:creationId xmlns:p14="http://schemas.microsoft.com/office/powerpoint/2010/main" val="118637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ADB9E7A1-B107-6D46-A55C-250A6C793A94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C995AAE-97CE-4FA0-7C78-9116B1480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4820B083-6A34-4A9B-B8CC-C213492E6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3" name="Google Shape;71;g251700dc8c5_0_6">
            <a:extLst>
              <a:ext uri="{FF2B5EF4-FFF2-40B4-BE49-F238E27FC236}">
                <a16:creationId xmlns:a16="http://schemas.microsoft.com/office/drawing/2014/main" id="{3E984020-458C-F8A4-04B0-4490C544D7EB}"/>
              </a:ext>
            </a:extLst>
          </p:cNvPr>
          <p:cNvSpPr txBox="1">
            <a:spLocks/>
          </p:cNvSpPr>
          <p:nvPr/>
        </p:nvSpPr>
        <p:spPr>
          <a:xfrm>
            <a:off x="1557288" y="1012130"/>
            <a:ext cx="9414820" cy="51758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2000" b="1" dirty="0">
              <a:solidFill>
                <a:schemeClr val="bg2">
                  <a:lumMod val="50000"/>
                </a:schemeClr>
              </a:solidFill>
              <a:latin typeface="Abadi" panose="020F0502020204030204" pitchFamily="34" charset="0"/>
              <a:cs typeface="Kanit" pitchFamily="2" charset="-34"/>
            </a:endParaRPr>
          </a:p>
          <a:p>
            <a:pPr algn="l"/>
            <a:r>
              <a:rPr lang="pt-BR" sz="3400" b="1" dirty="0">
                <a:solidFill>
                  <a:schemeClr val="bg2">
                    <a:lumMod val="50000"/>
                  </a:schemeClr>
                </a:solidFill>
                <a:latin typeface="Abadi" panose="020F0502020204030204" pitchFamily="34" charset="0"/>
                <a:cs typeface="Kanit" pitchFamily="2" charset="-34"/>
              </a:rPr>
              <a:t>Novas funcionalidades;</a:t>
            </a:r>
          </a:p>
          <a:p>
            <a:pPr algn="l"/>
            <a:r>
              <a:rPr lang="pt-BR" sz="3400" b="1" dirty="0">
                <a:solidFill>
                  <a:schemeClr val="bg2">
                    <a:lumMod val="50000"/>
                  </a:schemeClr>
                </a:solidFill>
                <a:latin typeface="Abadi" panose="020F0502020204030204" pitchFamily="34" charset="0"/>
                <a:cs typeface="Kanit" pitchFamily="2" charset="-34"/>
              </a:rPr>
              <a:t>Integrações que facilitarão a gestão dos contratos;</a:t>
            </a:r>
          </a:p>
          <a:p>
            <a:pPr algn="l"/>
            <a:endParaRPr lang="pt-BR" sz="3400" b="1" dirty="0">
              <a:solidFill>
                <a:schemeClr val="bg2">
                  <a:lumMod val="50000"/>
                </a:schemeClr>
              </a:solidFill>
              <a:latin typeface="Abadi" panose="020F0502020204030204" pitchFamily="34" charset="0"/>
              <a:cs typeface="Kanit" pitchFamily="2" charset="-34"/>
            </a:endParaRPr>
          </a:p>
          <a:p>
            <a:pPr algn="l"/>
            <a:endParaRPr lang="pt-BR" sz="2000" b="1" dirty="0">
              <a:solidFill>
                <a:schemeClr val="bg2">
                  <a:lumMod val="50000"/>
                </a:schemeClr>
              </a:solidFill>
              <a:latin typeface="Abadi" panose="020F0502020204030204" pitchFamily="34" charset="0"/>
              <a:cs typeface="Kanit" pitchFamily="2" charset="-34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FD4EB29-B59A-C5F2-1F1A-D6E539CB5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82" y="1321302"/>
            <a:ext cx="1269342" cy="517584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8254631-309A-F5DC-0E0C-4EB90873F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989" y="163882"/>
            <a:ext cx="3624934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1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76071-6EDD-86CE-633C-992DCC87A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183F4-767B-090F-CE50-5ED55F929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91" y="4575"/>
            <a:ext cx="12181667" cy="68310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b="1">
                <a:ea typeface="Calibri"/>
                <a:cs typeface="Calibri"/>
              </a:rPr>
              <a:t>EXEMPLO DE NOVA FUNCIONALIDADE - SOLICITAÇÃO DE ALTERAÇÃO DE DOCUMENTO</a:t>
            </a:r>
            <a:endParaRPr lang="en-US" b="1"/>
          </a:p>
          <a:p>
            <a:pPr algn="ctr"/>
            <a:endParaRPr lang="en-US" sz="2000">
              <a:ea typeface="Calibri"/>
              <a:cs typeface="Calibri"/>
            </a:endParaRP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A1590C0-AA6E-EA37-C679-FFEC072DA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374542"/>
            <a:ext cx="11974216" cy="647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4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A45C8-99FF-BE23-EC73-B15C392FE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91" y="4575"/>
            <a:ext cx="12181667" cy="68310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ea typeface="Calibri"/>
                <a:cs typeface="Calibri"/>
              </a:rPr>
              <a:t>FUNCIONALIDADE 'SOLICITAR ALTERAÇÃO'</a:t>
            </a:r>
          </a:p>
          <a:p>
            <a:pPr marL="0" indent="0" algn="ctr">
              <a:buNone/>
            </a:pPr>
            <a:endParaRPr lang="en-US" b="1" dirty="0">
              <a:ea typeface="Calibri"/>
              <a:cs typeface="Calibri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95908FC-C782-5850-EFC8-A67040503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219"/>
            <a:ext cx="12179085" cy="646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1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C04A8F-47A4-B4DE-CE53-951FA989A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" y="-755"/>
            <a:ext cx="12172645" cy="68429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t-BR" b="1" dirty="0">
                <a:ea typeface="Calibri"/>
                <a:cs typeface="Calibri"/>
              </a:rPr>
              <a:t>INTEGRAÇÃO COM SISTEMA DE OBRAS - BOTÃO SINCRONIZAR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4414CA4-31E6-7A5D-0E84-E68169C50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913"/>
            <a:ext cx="12192000" cy="643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81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52CA4-6942-6092-8156-B84E9D72A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91" y="30406"/>
            <a:ext cx="12194582" cy="6818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>
                <a:ea typeface="Calibri" panose="020F0502020204030204"/>
                <a:cs typeface="Calibri" panose="020F0502020204030204"/>
              </a:rPr>
              <a:t>RESULTADO DA SINCRONIZAÇÃO DO PRINT ANTERIOR</a:t>
            </a:r>
            <a:endParaRPr lang="pt-BR" b="1"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endParaRPr lang="pt-BR" b="1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DDB2BF4-D10A-3711-9FBE-F64C9AD1B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06"/>
            <a:ext cx="12192000" cy="638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26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iagram of a company&#10;&#10;AI-generated content may be incorrect.">
            <a:extLst>
              <a:ext uri="{FF2B5EF4-FFF2-40B4-BE49-F238E27FC236}">
                <a16:creationId xmlns:a16="http://schemas.microsoft.com/office/drawing/2014/main" id="{E39303AD-EB76-29BF-38E0-2F82AC32A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2" y="2455"/>
            <a:ext cx="12187449" cy="6861906"/>
          </a:xfrm>
        </p:spPr>
      </p:pic>
    </p:spTree>
    <p:extLst>
      <p:ext uri="{BB962C8B-B14F-4D97-AF65-F5344CB8AC3E}">
        <p14:creationId xmlns:p14="http://schemas.microsoft.com/office/powerpoint/2010/main" val="3561751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D0E7D-F697-B394-636D-D7F2CB7E7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91" y="4575"/>
            <a:ext cx="12181667" cy="68439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t-BR" b="1" dirty="0">
                <a:ea typeface="Calibri" panose="020F0502020204030204"/>
                <a:cs typeface="Calibri" panose="020F0502020204030204"/>
              </a:rPr>
              <a:t>INTEGRAÇÃO COM SISTEMA DE TERCEIRIZAÇÃO - BOTÃO SINCRONIZAR</a:t>
            </a:r>
          </a:p>
          <a:p>
            <a:pPr marL="0" indent="0">
              <a:buNone/>
            </a:pPr>
            <a:endParaRPr lang="pt-BR" b="1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42827DB-87A8-87A3-784C-2163C993B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1" y="466725"/>
            <a:ext cx="12163747" cy="63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45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E6D0C-E7DE-3490-709E-E79457357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90" y="4575"/>
            <a:ext cx="12181665" cy="68310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>
                <a:ea typeface="Calibri" panose="020F0502020204030204"/>
                <a:cs typeface="Calibri" panose="020F0502020204030204"/>
              </a:rPr>
              <a:t>RESULTADO DA SINCRONIZAÇÃO DO PRINT ANTERIOR</a:t>
            </a:r>
            <a:endParaRPr lang="en-US"/>
          </a:p>
          <a:p>
            <a:pPr marL="0" indent="0">
              <a:buNone/>
            </a:pPr>
            <a:endParaRPr lang="en-US" b="1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D45D2F1-EDCB-08E0-31C6-A77D7CF33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" y="387457"/>
            <a:ext cx="12175120" cy="645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48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iagram of a company&#10;&#10;AI-generated content may be incorrect.">
            <a:extLst>
              <a:ext uri="{FF2B5EF4-FFF2-40B4-BE49-F238E27FC236}">
                <a16:creationId xmlns:a16="http://schemas.microsoft.com/office/drawing/2014/main" id="{3391F8E9-9184-12C5-4F84-C2740B736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2" y="-9637"/>
            <a:ext cx="12187449" cy="6860260"/>
          </a:xfrm>
        </p:spPr>
      </p:pic>
    </p:spTree>
    <p:extLst>
      <p:ext uri="{BB962C8B-B14F-4D97-AF65-F5344CB8AC3E}">
        <p14:creationId xmlns:p14="http://schemas.microsoft.com/office/powerpoint/2010/main" val="910730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14281-4FCC-EDB3-4C56-4C262423C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B4041F58-9E61-76FA-976D-BABA005204D5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D9AE021-3CB5-80B6-6FB5-C4AFA89F1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E2DBE6F1-1AF9-994B-83A7-6E575EDC9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3" name="Google Shape;71;g251700dc8c5_0_6">
            <a:extLst>
              <a:ext uri="{FF2B5EF4-FFF2-40B4-BE49-F238E27FC236}">
                <a16:creationId xmlns:a16="http://schemas.microsoft.com/office/drawing/2014/main" id="{5A9D9381-CFDC-28FB-1EAC-70C6288FE48A}"/>
              </a:ext>
            </a:extLst>
          </p:cNvPr>
          <p:cNvSpPr txBox="1">
            <a:spLocks/>
          </p:cNvSpPr>
          <p:nvPr/>
        </p:nvSpPr>
        <p:spPr>
          <a:xfrm>
            <a:off x="1525390" y="1012130"/>
            <a:ext cx="9414820" cy="51758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2000" b="1" dirty="0">
              <a:solidFill>
                <a:schemeClr val="bg2">
                  <a:lumMod val="50000"/>
                </a:schemeClr>
              </a:solidFill>
              <a:latin typeface="Abadi" panose="020F0502020204030204" pitchFamily="34" charset="0"/>
              <a:cs typeface="Kanit" pitchFamily="2" charset="-34"/>
            </a:endParaRPr>
          </a:p>
          <a:p>
            <a:pPr algn="l"/>
            <a:r>
              <a:rPr lang="pt-BR" sz="3400" b="1" dirty="0">
                <a:solidFill>
                  <a:schemeClr val="bg2">
                    <a:lumMod val="50000"/>
                  </a:schemeClr>
                </a:solidFill>
                <a:latin typeface="Abadi" panose="020F0502020204030204" pitchFamily="34" charset="0"/>
                <a:cs typeface="Kanit" pitchFamily="2" charset="-34"/>
              </a:rPr>
              <a:t>Novas funcionalidades;</a:t>
            </a:r>
          </a:p>
          <a:p>
            <a:pPr algn="l"/>
            <a:r>
              <a:rPr lang="pt-BR" sz="3400" b="1" dirty="0">
                <a:solidFill>
                  <a:schemeClr val="bg2">
                    <a:lumMod val="50000"/>
                  </a:schemeClr>
                </a:solidFill>
                <a:latin typeface="Abadi" panose="020F0502020204030204" pitchFamily="34" charset="0"/>
                <a:cs typeface="Kanit" pitchFamily="2" charset="-34"/>
              </a:rPr>
              <a:t>Integrações que facilitarão a gestão dos contratos;</a:t>
            </a:r>
          </a:p>
          <a:p>
            <a:pPr algn="l"/>
            <a:endParaRPr lang="pt-BR" sz="3400" b="1" dirty="0">
              <a:solidFill>
                <a:schemeClr val="bg2">
                  <a:lumMod val="50000"/>
                </a:schemeClr>
              </a:solidFill>
              <a:latin typeface="Abadi" panose="020F0502020204030204" pitchFamily="34" charset="0"/>
              <a:cs typeface="Kanit" pitchFamily="2" charset="-34"/>
            </a:endParaRPr>
          </a:p>
          <a:p>
            <a:pPr algn="l"/>
            <a:r>
              <a:rPr lang="pt-BR" sz="3400" b="1" dirty="0">
                <a:solidFill>
                  <a:schemeClr val="bg2">
                    <a:lumMod val="50000"/>
                  </a:schemeClr>
                </a:solidFill>
                <a:latin typeface="Abadi" panose="020F0502020204030204" pitchFamily="34" charset="0"/>
                <a:cs typeface="Kanit" pitchFamily="2" charset="-34"/>
              </a:rPr>
              <a:t>Papel mínimo;</a:t>
            </a:r>
          </a:p>
          <a:p>
            <a:pPr algn="l"/>
            <a:r>
              <a:rPr lang="pt-BR" sz="3400" b="1" dirty="0">
                <a:solidFill>
                  <a:schemeClr val="bg2">
                    <a:lumMod val="50000"/>
                  </a:schemeClr>
                </a:solidFill>
                <a:latin typeface="Abadi" panose="020F0502020204030204" pitchFamily="34" charset="0"/>
                <a:cs typeface="Kanit" pitchFamily="2" charset="-34"/>
              </a:rPr>
              <a:t>Evitar erros na formalização dos contratos;</a:t>
            </a:r>
          </a:p>
          <a:p>
            <a:pPr algn="l"/>
            <a:endParaRPr lang="pt-BR" sz="3400" b="1" dirty="0">
              <a:solidFill>
                <a:schemeClr val="bg2">
                  <a:lumMod val="50000"/>
                </a:schemeClr>
              </a:solidFill>
              <a:latin typeface="Abadi" panose="020F0502020204030204" pitchFamily="34" charset="0"/>
              <a:cs typeface="Kanit" pitchFamily="2" charset="-34"/>
            </a:endParaRPr>
          </a:p>
          <a:p>
            <a:pPr algn="l"/>
            <a:endParaRPr lang="pt-BR" sz="2000" b="1" dirty="0">
              <a:solidFill>
                <a:schemeClr val="bg2">
                  <a:lumMod val="50000"/>
                </a:schemeClr>
              </a:solidFill>
              <a:latin typeface="Abadi" panose="020F0502020204030204" pitchFamily="34" charset="0"/>
              <a:cs typeface="Kanit" pitchFamily="2" charset="-34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8F8F260-08B6-A1B8-1AAB-AA32250A1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82" y="1321302"/>
            <a:ext cx="1269342" cy="517584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59E3D98-127D-15C0-00C2-52677549A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989" y="163882"/>
            <a:ext cx="3624934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1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C995AAE-97CE-4FA0-7C78-9116B1480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4820B083-6A34-4A9B-B8CC-C213492E6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3197"/>
            <a:ext cx="2492543" cy="1176304"/>
          </a:xfrm>
          <a:prstGeom prst="rect">
            <a:avLst/>
          </a:prstGeom>
        </p:spPr>
      </p:pic>
      <p:sp>
        <p:nvSpPr>
          <p:cNvPr id="6" name="Google Shape;71;g251700dc8c5_0_6">
            <a:extLst>
              <a:ext uri="{FF2B5EF4-FFF2-40B4-BE49-F238E27FC236}">
                <a16:creationId xmlns:a16="http://schemas.microsoft.com/office/drawing/2014/main" id="{ACB9E827-3AB8-7717-7D64-6AD9CB2347AD}"/>
              </a:ext>
            </a:extLst>
          </p:cNvPr>
          <p:cNvSpPr txBox="1">
            <a:spLocks/>
          </p:cNvSpPr>
          <p:nvPr/>
        </p:nvSpPr>
        <p:spPr>
          <a:xfrm>
            <a:off x="568344" y="2855343"/>
            <a:ext cx="3943272" cy="11063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190500" algn="l">
              <a:spcBef>
                <a:spcPts val="480"/>
              </a:spcBef>
              <a:buClr>
                <a:schemeClr val="dk1"/>
              </a:buClr>
              <a:buSzPts val="2400"/>
            </a:pPr>
            <a:endParaRPr lang="pt-BR"/>
          </a:p>
        </p:txBody>
      </p:sp>
      <p:pic>
        <p:nvPicPr>
          <p:cNvPr id="9" name="Imagem 8" descr="Mesa com livros em cima">
            <a:extLst>
              <a:ext uri="{FF2B5EF4-FFF2-40B4-BE49-F238E27FC236}">
                <a16:creationId xmlns:a16="http://schemas.microsoft.com/office/drawing/2014/main" id="{B32B2206-A271-AAA4-19C3-4C520B65C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1" y="33197"/>
            <a:ext cx="8523820" cy="666665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F525F26C-0400-442E-1C67-898043742A7A}"/>
              </a:ext>
            </a:extLst>
          </p:cNvPr>
          <p:cNvSpPr/>
          <p:nvPr/>
        </p:nvSpPr>
        <p:spPr>
          <a:xfrm>
            <a:off x="8566031" y="2254375"/>
            <a:ext cx="3467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Kanit" pitchFamily="2" charset="-34"/>
              </a:rPr>
              <a:t>CONTRATOS: PAPEL ZERO</a:t>
            </a:r>
          </a:p>
        </p:txBody>
      </p:sp>
    </p:spTree>
    <p:extLst>
      <p:ext uri="{BB962C8B-B14F-4D97-AF65-F5344CB8AC3E}">
        <p14:creationId xmlns:p14="http://schemas.microsoft.com/office/powerpoint/2010/main" val="3249125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3EB9D-08DF-D541-11C1-214120EDF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98894-5C9E-F2C8-BE1A-748198D8A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" y="5924"/>
            <a:ext cx="12187449" cy="68420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ea typeface="Calibri"/>
                <a:cs typeface="Calibri"/>
              </a:rPr>
              <a:t>PAPEL MÍNIMO</a:t>
            </a:r>
          </a:p>
          <a:p>
            <a:pPr marL="0" indent="0" algn="ctr">
              <a:buNone/>
            </a:pPr>
            <a:endParaRPr lang="en-US" b="1" dirty="0">
              <a:ea typeface="Calibri"/>
              <a:cs typeface="Calibri"/>
            </a:endParaRP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CB0E877-1E7E-7848-9E18-F6611F557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076"/>
            <a:ext cx="12192000" cy="626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15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80D7-7EB0-E42B-3260-C7A2DBF15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08" y="5924"/>
            <a:ext cx="12164703" cy="68534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ea typeface="Calibri"/>
                <a:cs typeface="Calibri"/>
              </a:rPr>
              <a:t>REDUZIR ERROS NA FORMALIZAÇÃO</a:t>
            </a:r>
          </a:p>
          <a:p>
            <a:pPr marL="0" indent="0" algn="ctr">
              <a:buNone/>
            </a:pPr>
            <a:endParaRPr lang="en-US" b="1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b="1" dirty="0">
              <a:ea typeface="Calibri"/>
              <a:cs typeface="Calibri"/>
            </a:endParaRPr>
          </a:p>
        </p:txBody>
      </p:sp>
      <p:pic>
        <p:nvPicPr>
          <p:cNvPr id="4" name="Imagem 3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CDE5CA2C-1EF6-EC14-E85F-B5A889CF6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8" y="688833"/>
            <a:ext cx="12130584" cy="61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21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8E071-EB26-07B0-A1F5-011E21BF0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D2F643AD-B418-435B-8609-DF832302B91D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5C3B758-D935-FB8B-8C2C-440DAB875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101AB2C5-CC15-BFD8-015E-7FE6AC632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3" name="Google Shape;71;g251700dc8c5_0_6">
            <a:extLst>
              <a:ext uri="{FF2B5EF4-FFF2-40B4-BE49-F238E27FC236}">
                <a16:creationId xmlns:a16="http://schemas.microsoft.com/office/drawing/2014/main" id="{9A24A69B-29D8-15CD-3EEE-6F4CFBB6130D}"/>
              </a:ext>
            </a:extLst>
          </p:cNvPr>
          <p:cNvSpPr txBox="1">
            <a:spLocks/>
          </p:cNvSpPr>
          <p:nvPr/>
        </p:nvSpPr>
        <p:spPr>
          <a:xfrm>
            <a:off x="1525390" y="1012130"/>
            <a:ext cx="9414820" cy="51758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2000" b="1" dirty="0">
              <a:solidFill>
                <a:schemeClr val="bg2">
                  <a:lumMod val="50000"/>
                </a:schemeClr>
              </a:solidFill>
              <a:latin typeface="Abadi" panose="020F0502020204030204" pitchFamily="34" charset="0"/>
              <a:cs typeface="Kanit" pitchFamily="2" charset="-34"/>
            </a:endParaRPr>
          </a:p>
          <a:p>
            <a:pPr algn="l"/>
            <a:r>
              <a:rPr lang="pt-BR" sz="3400" b="1" dirty="0">
                <a:solidFill>
                  <a:schemeClr val="bg2">
                    <a:lumMod val="50000"/>
                  </a:schemeClr>
                </a:solidFill>
                <a:latin typeface="Abadi" panose="020F0502020204030204" pitchFamily="34" charset="0"/>
                <a:cs typeface="Kanit" pitchFamily="2" charset="-34"/>
              </a:rPr>
              <a:t>Novas funcionalidades;</a:t>
            </a:r>
          </a:p>
          <a:p>
            <a:pPr algn="l"/>
            <a:r>
              <a:rPr lang="pt-BR" sz="3400" b="1" dirty="0">
                <a:solidFill>
                  <a:schemeClr val="bg2">
                    <a:lumMod val="50000"/>
                  </a:schemeClr>
                </a:solidFill>
                <a:latin typeface="Abadi" panose="020F0502020204030204" pitchFamily="34" charset="0"/>
                <a:cs typeface="Kanit" pitchFamily="2" charset="-34"/>
              </a:rPr>
              <a:t>Integrações que facilitarão a gestão dos contratos;</a:t>
            </a:r>
          </a:p>
          <a:p>
            <a:pPr algn="l"/>
            <a:endParaRPr lang="pt-BR" sz="3400" b="1" dirty="0">
              <a:solidFill>
                <a:schemeClr val="bg2">
                  <a:lumMod val="50000"/>
                </a:schemeClr>
              </a:solidFill>
              <a:latin typeface="Abadi" panose="020F0502020204030204" pitchFamily="34" charset="0"/>
              <a:cs typeface="Kanit" pitchFamily="2" charset="-34"/>
            </a:endParaRPr>
          </a:p>
          <a:p>
            <a:pPr algn="l"/>
            <a:r>
              <a:rPr lang="pt-BR" sz="3400" b="1" dirty="0">
                <a:solidFill>
                  <a:schemeClr val="bg2">
                    <a:lumMod val="50000"/>
                  </a:schemeClr>
                </a:solidFill>
                <a:latin typeface="Abadi" panose="020F0502020204030204" pitchFamily="34" charset="0"/>
                <a:cs typeface="Kanit" pitchFamily="2" charset="-34"/>
              </a:rPr>
              <a:t>Papel mínimo;</a:t>
            </a:r>
          </a:p>
          <a:p>
            <a:pPr algn="l"/>
            <a:r>
              <a:rPr lang="pt-BR" sz="3400" b="1" dirty="0">
                <a:solidFill>
                  <a:schemeClr val="bg2">
                    <a:lumMod val="50000"/>
                  </a:schemeClr>
                </a:solidFill>
                <a:latin typeface="Abadi" panose="020F0502020204030204" pitchFamily="34" charset="0"/>
                <a:cs typeface="Kanit" pitchFamily="2" charset="-34"/>
              </a:rPr>
              <a:t>Evitar erros na formalização dos contratos;</a:t>
            </a:r>
          </a:p>
          <a:p>
            <a:pPr algn="l"/>
            <a:endParaRPr lang="pt-BR" sz="3400" b="1" dirty="0">
              <a:solidFill>
                <a:schemeClr val="bg2">
                  <a:lumMod val="50000"/>
                </a:schemeClr>
              </a:solidFill>
              <a:latin typeface="Abadi" panose="020F0502020204030204" pitchFamily="34" charset="0"/>
              <a:cs typeface="Kanit" pitchFamily="2" charset="-34"/>
            </a:endParaRPr>
          </a:p>
          <a:p>
            <a:pPr algn="l"/>
            <a:r>
              <a:rPr lang="pt-BR" sz="3400" b="1" dirty="0">
                <a:solidFill>
                  <a:schemeClr val="bg2">
                    <a:lumMod val="50000"/>
                  </a:schemeClr>
                </a:solidFill>
                <a:latin typeface="Abadi" panose="020F0502020204030204" pitchFamily="34" charset="0"/>
                <a:cs typeface="Kanit" pitchFamily="2" charset="-34"/>
              </a:rPr>
              <a:t>Acompanhamento físico-financeiro;</a:t>
            </a:r>
          </a:p>
          <a:p>
            <a:pPr algn="l"/>
            <a:r>
              <a:rPr lang="pt-BR" sz="3400" b="1" dirty="0">
                <a:solidFill>
                  <a:schemeClr val="bg2">
                    <a:lumMod val="50000"/>
                  </a:schemeClr>
                </a:solidFill>
                <a:latin typeface="Abadi" panose="020F0502020204030204" pitchFamily="34" charset="0"/>
                <a:cs typeface="Kanit" pitchFamily="2" charset="-34"/>
              </a:rPr>
              <a:t>Comunicação direta com fornecedor.</a:t>
            </a:r>
          </a:p>
          <a:p>
            <a:pPr algn="l"/>
            <a:endParaRPr lang="pt-BR" sz="2000" b="1" dirty="0">
              <a:solidFill>
                <a:schemeClr val="bg2">
                  <a:lumMod val="50000"/>
                </a:schemeClr>
              </a:solidFill>
              <a:latin typeface="Abadi" panose="020F0502020204030204" pitchFamily="34" charset="0"/>
              <a:cs typeface="Kanit" pitchFamily="2" charset="-34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7B48D55-DCE4-D7BA-3E9D-357B4D560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82" y="1321302"/>
            <a:ext cx="1269342" cy="517584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11E8EA5-0C61-423F-52BD-633BBB63E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989" y="163882"/>
            <a:ext cx="3624934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0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79355-966D-8550-11A1-D765C83EF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" y="-755"/>
            <a:ext cx="12172646" cy="68429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>
                <a:ea typeface="Calibri" panose="020F0502020204030204"/>
                <a:cs typeface="Calibri" panose="020F0502020204030204"/>
              </a:rPr>
              <a:t>ACOMPANHAMENTO FÍSICO-FINANCEIRO</a:t>
            </a:r>
          </a:p>
          <a:p>
            <a:pPr marL="0" indent="0" algn="ctr">
              <a:buNone/>
            </a:pPr>
            <a:endParaRPr lang="en-US" b="1"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endParaRPr lang="en-US" b="1"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endParaRPr lang="en-US" b="1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43F8F6-30CC-37D2-66E7-B596EA377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481012"/>
            <a:ext cx="12153900" cy="62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26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29DCF-EFD7-6557-2F53-89D0314C0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A0583-E11F-DC75-513F-2F0FD9B15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91" y="4575"/>
            <a:ext cx="12181666" cy="68439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>
                <a:ea typeface="Calibri"/>
                <a:cs typeface="Calibri"/>
              </a:rPr>
              <a:t>EXEMPLO DE COMUNICAÇÃO DIRETA COM FORNECEDOR</a:t>
            </a: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FAB00D9-3371-A7FA-D820-FB147E3D9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596"/>
            <a:ext cx="12179085" cy="632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80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BD9AB-0909-A869-0781-316AF8FE0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5B66FD-33EB-7814-D30E-BC3C9FA15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91" y="4575"/>
            <a:ext cx="12181666" cy="68310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>
                <a:ea typeface="Calibri" panose="020F0502020204030204"/>
                <a:cs typeface="Calibri" panose="020F0502020204030204"/>
              </a:rPr>
              <a:t>EXEMPLO DE INTEGRAÇÃO QUE FACILITA A GESTÃO/FISCALIZAÇÃO</a:t>
            </a:r>
          </a:p>
          <a:p>
            <a:pPr marL="0" indent="0" algn="ctr">
              <a:buNone/>
            </a:pPr>
            <a:endParaRPr lang="en-US" b="1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" name="Imagem 2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30A56B91-ABCB-99BD-9484-09098A593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" y="772887"/>
            <a:ext cx="12168751" cy="6062754"/>
          </a:xfrm>
          <a:prstGeom prst="rect">
            <a:avLst/>
          </a:prstGeom>
        </p:spPr>
      </p:pic>
      <p:sp>
        <p:nvSpPr>
          <p:cNvPr id="2" name="Seta: Curva para Baixo 1">
            <a:extLst>
              <a:ext uri="{FF2B5EF4-FFF2-40B4-BE49-F238E27FC236}">
                <a16:creationId xmlns:a16="http://schemas.microsoft.com/office/drawing/2014/main" id="{3C5321E0-95F8-79CC-6544-33D852AFA961}"/>
              </a:ext>
            </a:extLst>
          </p:cNvPr>
          <p:cNvSpPr/>
          <p:nvPr/>
        </p:nvSpPr>
        <p:spPr>
          <a:xfrm>
            <a:off x="4157330" y="4593265"/>
            <a:ext cx="3168503" cy="595423"/>
          </a:xfrm>
          <a:prstGeom prst="curved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92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BB306-BACF-9622-9949-F9FA37FF8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3B317907-2B40-90E7-ABC2-22A528237BDD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839E5AD-9A30-ADD5-4A06-0D2A5FCAE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CB7662D1-DBD0-9B3E-9617-0028B15D9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3" name="Google Shape;71;g251700dc8c5_0_6">
            <a:extLst>
              <a:ext uri="{FF2B5EF4-FFF2-40B4-BE49-F238E27FC236}">
                <a16:creationId xmlns:a16="http://schemas.microsoft.com/office/drawing/2014/main" id="{9ED86F01-5384-E29E-5701-5C98DDFEAC9C}"/>
              </a:ext>
            </a:extLst>
          </p:cNvPr>
          <p:cNvSpPr txBox="1">
            <a:spLocks/>
          </p:cNvSpPr>
          <p:nvPr/>
        </p:nvSpPr>
        <p:spPr>
          <a:xfrm>
            <a:off x="602363" y="1590321"/>
            <a:ext cx="10519293" cy="47243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b="1" dirty="0">
                <a:effectLst/>
                <a:latin typeface="Abadi" panose="020F0502020204030204" pitchFamily="34" charset="0"/>
                <a:ea typeface="Calibri" panose="020F0502020204030204" pitchFamily="34" charset="0"/>
                <a:cs typeface="Kanit" pitchFamily="2" charset="-34"/>
              </a:rPr>
              <a:t>Cadastro Fornecedores  Integrado</a:t>
            </a:r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  <a:cs typeface="Kanit" pitchFamily="2" charset="-34"/>
              </a:rPr>
              <a:t> </a:t>
            </a:r>
            <a:r>
              <a:rPr lang="pt-BR" sz="2800" b="1" dirty="0">
                <a:effectLst/>
                <a:latin typeface="Abadi" panose="020F0502020204030204" pitchFamily="34" charset="0"/>
                <a:ea typeface="Calibri" panose="020F0502020204030204" pitchFamily="34" charset="0"/>
                <a:cs typeface="Kanit" pitchFamily="2" charset="-34"/>
              </a:rPr>
              <a:t>– o novo sistema irá direcionar para o CRC (SEPLAG)</a:t>
            </a:r>
          </a:p>
          <a:p>
            <a:pPr algn="just"/>
            <a:endParaRPr lang="pt-BR" sz="1800" b="1" dirty="0">
              <a:solidFill>
                <a:schemeClr val="bg2">
                  <a:lumMod val="50000"/>
                </a:schemeClr>
              </a:solidFill>
              <a:latin typeface="Abadi" panose="020F0502020204030204" pitchFamily="34" charset="0"/>
              <a:ea typeface="Calibri" panose="020F0502020204030204" pitchFamily="34" charset="0"/>
              <a:cs typeface="Kanit" pitchFamily="2" charset="-34"/>
            </a:endParaRPr>
          </a:p>
          <a:p>
            <a:pPr algn="just"/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effectLst/>
                <a:latin typeface="Abadi" panose="020F0502020204030204" pitchFamily="34" charset="0"/>
                <a:ea typeface="Calibri" panose="020F0502020204030204" pitchFamily="34" charset="0"/>
                <a:cs typeface="Kanit" pitchFamily="2" charset="-34"/>
              </a:rPr>
              <a:t> </a:t>
            </a:r>
            <a:endParaRPr lang="pt-BR" sz="3600" b="1" dirty="0">
              <a:solidFill>
                <a:schemeClr val="bg2">
                  <a:lumMod val="50000"/>
                </a:schemeClr>
              </a:solidFill>
              <a:latin typeface="Abadi" panose="020F0502020204030204" pitchFamily="34" charset="0"/>
              <a:cs typeface="Kanit" pitchFamily="2" charset="-34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271AD51-91FE-4C97-6E4F-04AF07959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630" y="126204"/>
            <a:ext cx="3524250" cy="14097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CEECC94-F3EA-E9FF-923E-B5B32276D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379" y="2315844"/>
            <a:ext cx="4945055" cy="36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35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08028-BF62-E115-0619-931CAE4D2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1E9DABB3-C1F2-B769-4E63-4D7A9B90EAB0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B710DBC-B502-4E23-F321-7C12B9CC3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56AD1FA5-8F65-EA45-3175-E59845754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3" name="Google Shape;71;g251700dc8c5_0_6">
            <a:extLst>
              <a:ext uri="{FF2B5EF4-FFF2-40B4-BE49-F238E27FC236}">
                <a16:creationId xmlns:a16="http://schemas.microsoft.com/office/drawing/2014/main" id="{3E576BF2-1931-4EFA-E44B-2AA6E2580CB6}"/>
              </a:ext>
            </a:extLst>
          </p:cNvPr>
          <p:cNvSpPr txBox="1">
            <a:spLocks/>
          </p:cNvSpPr>
          <p:nvPr/>
        </p:nvSpPr>
        <p:spPr>
          <a:xfrm>
            <a:off x="602363" y="1590321"/>
            <a:ext cx="10519293" cy="47243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>
              <a:defRPr lang="pt-BR"/>
            </a:defPPr>
            <a:lvl1pPr marL="45720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b="1">
                <a:solidFill>
                  <a:schemeClr val="bg2">
                    <a:lumMod val="50000"/>
                  </a:schemeClr>
                </a:solidFill>
                <a:effectLst/>
                <a:latin typeface="Abadi" panose="020F0502020204030204" pitchFamily="34" charset="0"/>
                <a:ea typeface="Calibri" panose="020F0502020204030204" pitchFamily="34" charset="0"/>
                <a:cs typeface="Kanit" pitchFamily="2" charset="-34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pt-BR" dirty="0">
                <a:solidFill>
                  <a:schemeClr val="tx1"/>
                </a:solidFill>
              </a:rPr>
              <a:t>Firmar Contrato, Aditivo e Apostilamento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0C094C3-2D75-3431-EBA7-3CCB11352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630" y="126204"/>
            <a:ext cx="3524250" cy="1409700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1D5756C-BD30-887C-363C-83C036D68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86" y="2216847"/>
            <a:ext cx="8974204" cy="40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16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D4659-D6A3-F1A7-4D32-7DC340BB4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3646819C-2B1D-AEE7-8C7F-ADE87875D5EB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0A5E69A-1B4D-98D3-FC86-7C25B85CD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73A7544E-B1A9-8049-0A2A-FCC4DBED9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3" name="Google Shape;71;g251700dc8c5_0_6">
            <a:extLst>
              <a:ext uri="{FF2B5EF4-FFF2-40B4-BE49-F238E27FC236}">
                <a16:creationId xmlns:a16="http://schemas.microsoft.com/office/drawing/2014/main" id="{0869E092-EFE9-3B74-8D36-6A689E7D8416}"/>
              </a:ext>
            </a:extLst>
          </p:cNvPr>
          <p:cNvSpPr txBox="1">
            <a:spLocks/>
          </p:cNvSpPr>
          <p:nvPr/>
        </p:nvSpPr>
        <p:spPr>
          <a:xfrm>
            <a:off x="602363" y="1590321"/>
            <a:ext cx="10519293" cy="47243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b="1" dirty="0">
                <a:effectLst/>
                <a:latin typeface="Abadi" panose="020F0502020204030204" pitchFamily="34" charset="0"/>
                <a:ea typeface="Calibri" panose="020F0502020204030204" pitchFamily="34" charset="0"/>
                <a:cs typeface="Kanit" pitchFamily="2" charset="-34"/>
              </a:rPr>
              <a:t>Emissão de Autorização de Compra ou Ordem de Serviço</a:t>
            </a:r>
          </a:p>
          <a:p>
            <a:pPr algn="just"/>
            <a:endParaRPr lang="pt-BR" sz="2800" b="1" dirty="0">
              <a:solidFill>
                <a:schemeClr val="bg2">
                  <a:lumMod val="50000"/>
                </a:schemeClr>
              </a:solidFill>
              <a:latin typeface="Abadi" panose="020F0502020204030204" pitchFamily="34" charset="0"/>
              <a:ea typeface="Calibri" panose="020F0502020204030204" pitchFamily="34" charset="0"/>
              <a:cs typeface="Kanit" pitchFamily="2" charset="-34"/>
            </a:endParaRPr>
          </a:p>
          <a:p>
            <a:pPr algn="just"/>
            <a:endParaRPr lang="pt-BR" sz="2800" b="1" dirty="0">
              <a:solidFill>
                <a:schemeClr val="bg2">
                  <a:lumMod val="50000"/>
                </a:schemeClr>
              </a:solidFill>
              <a:effectLst/>
              <a:latin typeface="Abadi" panose="020F0502020204030204" pitchFamily="34" charset="0"/>
              <a:ea typeface="Calibri" panose="020F0502020204030204" pitchFamily="34" charset="0"/>
              <a:cs typeface="Kanit" pitchFamily="2" charset="-34"/>
            </a:endParaRPr>
          </a:p>
          <a:p>
            <a:pPr algn="just"/>
            <a:endParaRPr lang="pt-BR" sz="2800" b="1" dirty="0">
              <a:solidFill>
                <a:schemeClr val="bg2">
                  <a:lumMod val="50000"/>
                </a:schemeClr>
              </a:solidFill>
              <a:effectLst/>
              <a:latin typeface="Abadi" panose="020F0502020204030204" pitchFamily="34" charset="0"/>
              <a:ea typeface="Calibri" panose="020F0502020204030204" pitchFamily="34" charset="0"/>
              <a:cs typeface="Kanit" pitchFamily="2" charset="-34"/>
            </a:endParaRPr>
          </a:p>
          <a:p>
            <a:pPr algn="just"/>
            <a:endParaRPr lang="pt-BR" sz="1800" b="1" dirty="0">
              <a:solidFill>
                <a:schemeClr val="bg2">
                  <a:lumMod val="50000"/>
                </a:schemeClr>
              </a:solidFill>
              <a:latin typeface="Abadi" panose="020F0502020204030204" pitchFamily="34" charset="0"/>
              <a:ea typeface="Calibri" panose="020F0502020204030204" pitchFamily="34" charset="0"/>
              <a:cs typeface="Kanit" pitchFamily="2" charset="-34"/>
            </a:endParaRPr>
          </a:p>
          <a:p>
            <a:pPr algn="just"/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effectLst/>
                <a:latin typeface="Abadi" panose="020F0502020204030204" pitchFamily="34" charset="0"/>
                <a:ea typeface="Calibri" panose="020F0502020204030204" pitchFamily="34" charset="0"/>
                <a:cs typeface="Kanit" pitchFamily="2" charset="-34"/>
              </a:rPr>
              <a:t> </a:t>
            </a:r>
            <a:endParaRPr lang="pt-BR" sz="3600" b="1" dirty="0">
              <a:solidFill>
                <a:schemeClr val="bg2">
                  <a:lumMod val="50000"/>
                </a:schemeClr>
              </a:solidFill>
              <a:latin typeface="Abadi" panose="020F0502020204030204" pitchFamily="34" charset="0"/>
              <a:cs typeface="Kanit" pitchFamily="2" charset="-34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A187849-C2F4-BB5A-68C8-81033D125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630" y="126204"/>
            <a:ext cx="3524250" cy="1409700"/>
          </a:xfrm>
          <a:prstGeom prst="rect">
            <a:avLst/>
          </a:prstGeom>
        </p:spPr>
      </p:pic>
      <p:pic>
        <p:nvPicPr>
          <p:cNvPr id="4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F22DC98-0238-3853-64DC-7EA8FBB28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661" y="2254350"/>
            <a:ext cx="9147773" cy="435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12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4E2B8-AC9B-979F-51A2-A2BE3B076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26F368AE-AE1B-675E-B51E-102E3BE20273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0127D72-8BC2-2F4E-3A04-2B49A4780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4A796FA7-F744-88EB-324C-B75E5CED9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3" name="Google Shape;71;g251700dc8c5_0_6">
            <a:extLst>
              <a:ext uri="{FF2B5EF4-FFF2-40B4-BE49-F238E27FC236}">
                <a16:creationId xmlns:a16="http://schemas.microsoft.com/office/drawing/2014/main" id="{CDF2AE33-2EE9-8161-3416-F0B2EC629F93}"/>
              </a:ext>
            </a:extLst>
          </p:cNvPr>
          <p:cNvSpPr txBox="1">
            <a:spLocks/>
          </p:cNvSpPr>
          <p:nvPr/>
        </p:nvSpPr>
        <p:spPr>
          <a:xfrm>
            <a:off x="602363" y="1590321"/>
            <a:ext cx="10519293" cy="47243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b="1" dirty="0">
                <a:effectLst/>
                <a:latin typeface="Abadi"/>
                <a:ea typeface="Calibri"/>
                <a:cs typeface="Kanit"/>
              </a:rPr>
              <a:t>Recebimento Provisório, Comunicado de Inconformidade de Entrega e Recebimento Definitivo do Objeto do Contrato</a:t>
            </a:r>
          </a:p>
          <a:p>
            <a:pPr algn="just"/>
            <a:endParaRPr lang="pt-BR" sz="2800" b="1" dirty="0">
              <a:solidFill>
                <a:schemeClr val="bg2">
                  <a:lumMod val="50000"/>
                </a:schemeClr>
              </a:solidFill>
              <a:latin typeface="Abadi" panose="020F0502020204030204" pitchFamily="34" charset="0"/>
              <a:ea typeface="Calibri" panose="020F0502020204030204" pitchFamily="34" charset="0"/>
              <a:cs typeface="Kanit" pitchFamily="2" charset="-34"/>
            </a:endParaRPr>
          </a:p>
          <a:p>
            <a:pPr algn="just"/>
            <a:endParaRPr lang="pt-BR" sz="2800" b="1" dirty="0">
              <a:solidFill>
                <a:schemeClr val="bg2">
                  <a:lumMod val="50000"/>
                </a:schemeClr>
              </a:solidFill>
              <a:effectLst/>
              <a:latin typeface="Abadi" panose="020F0502020204030204" pitchFamily="34" charset="0"/>
              <a:ea typeface="Calibri" panose="020F0502020204030204" pitchFamily="34" charset="0"/>
              <a:cs typeface="Kanit" pitchFamily="2" charset="-34"/>
            </a:endParaRPr>
          </a:p>
          <a:p>
            <a:pPr algn="just"/>
            <a:endParaRPr lang="pt-BR" sz="2800" b="1" dirty="0">
              <a:solidFill>
                <a:schemeClr val="bg2">
                  <a:lumMod val="50000"/>
                </a:schemeClr>
              </a:solidFill>
              <a:effectLst/>
              <a:latin typeface="Abadi" panose="020F0502020204030204" pitchFamily="34" charset="0"/>
              <a:ea typeface="Calibri" panose="020F0502020204030204" pitchFamily="34" charset="0"/>
              <a:cs typeface="Kanit" pitchFamily="2" charset="-34"/>
            </a:endParaRPr>
          </a:p>
          <a:p>
            <a:pPr algn="just"/>
            <a:endParaRPr lang="pt-BR" sz="1800" b="1" dirty="0">
              <a:solidFill>
                <a:schemeClr val="bg2">
                  <a:lumMod val="50000"/>
                </a:schemeClr>
              </a:solidFill>
              <a:latin typeface="Abadi" panose="020F0502020204030204" pitchFamily="34" charset="0"/>
              <a:ea typeface="Calibri" panose="020F0502020204030204" pitchFamily="34" charset="0"/>
              <a:cs typeface="Kanit" pitchFamily="2" charset="-34"/>
            </a:endParaRPr>
          </a:p>
          <a:p>
            <a:pPr algn="just"/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effectLst/>
                <a:latin typeface="Abadi"/>
                <a:ea typeface="Calibri"/>
                <a:cs typeface="Kanit"/>
              </a:rPr>
              <a:t> </a:t>
            </a:r>
            <a:endParaRPr lang="pt-BR" sz="3600" b="1" dirty="0">
              <a:solidFill>
                <a:schemeClr val="bg2">
                  <a:lumMod val="50000"/>
                </a:schemeClr>
              </a:solidFill>
              <a:latin typeface="Abadi"/>
              <a:ea typeface="Calibri"/>
              <a:cs typeface="Kani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C286B0F-96C8-50F3-6FB5-F07517BA7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630" y="126204"/>
            <a:ext cx="3524250" cy="1409700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6F5D0C8-3275-A4ED-D31B-906F0F801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631" y="2697150"/>
            <a:ext cx="11458736" cy="364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8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9055"/>
            <a:ext cx="12192000" cy="510607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174" y="130417"/>
            <a:ext cx="2492543" cy="1176304"/>
          </a:xfrm>
          <a:prstGeom prst="rect">
            <a:avLst/>
          </a:prstGeom>
        </p:spPr>
      </p:pic>
      <p:sp>
        <p:nvSpPr>
          <p:cNvPr id="21" name="Text Box 14">
            <a:extLst>
              <a:ext uri="{FF2B5EF4-FFF2-40B4-BE49-F238E27FC236}">
                <a16:creationId xmlns:a16="http://schemas.microsoft.com/office/drawing/2014/main" id="{29C7744F-E926-74BF-E217-D61C4DD54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458" y="1453370"/>
            <a:ext cx="289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SzTx/>
            </a:pP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CONTROLADORIA</a:t>
            </a: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58AC16B0-E0C8-578C-5C5D-BB93D9A2A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9471" y="2312978"/>
            <a:ext cx="187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SzTx/>
            </a:pP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AUDITORIA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23E2FA72-B126-C1A7-AB62-5791F62C5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171" y="3304420"/>
            <a:ext cx="1738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SzTx/>
            </a:pPr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CORREIÇÃO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F612FF5-E3B9-9C68-11F2-67C8DF86947F}"/>
              </a:ext>
            </a:extLst>
          </p:cNvPr>
          <p:cNvSpPr/>
          <p:nvPr/>
        </p:nvSpPr>
        <p:spPr>
          <a:xfrm>
            <a:off x="8688463" y="2392426"/>
            <a:ext cx="3441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Kanit" pitchFamily="2" charset="-34"/>
              </a:rPr>
              <a:t>ÓRGÃOS/ENTIDADES DO PODER EXECUTIVO ACOMPANHARÃO SEUS CONTRATOS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4D5E55C-335D-D43D-D1AF-78B4EB635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42" y="431321"/>
            <a:ext cx="8536673" cy="59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43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2A19E-E9E4-F617-977E-9D5A1A920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C24A3F54-AD98-47AF-102E-93EEA22F0A34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FC92AED-E135-95DF-3607-F5A9AD71E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6967093E-B6A4-3680-06E2-7BF33E64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3" name="Google Shape;71;g251700dc8c5_0_6">
            <a:extLst>
              <a:ext uri="{FF2B5EF4-FFF2-40B4-BE49-F238E27FC236}">
                <a16:creationId xmlns:a16="http://schemas.microsoft.com/office/drawing/2014/main" id="{D79D32EF-E9CA-5AB5-4217-A6EFBBD2C560}"/>
              </a:ext>
            </a:extLst>
          </p:cNvPr>
          <p:cNvSpPr txBox="1">
            <a:spLocks/>
          </p:cNvSpPr>
          <p:nvPr/>
        </p:nvSpPr>
        <p:spPr>
          <a:xfrm>
            <a:off x="-4653" y="1538661"/>
            <a:ext cx="12198274" cy="53313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b="1" dirty="0">
                <a:effectLst/>
                <a:latin typeface="Abadi"/>
                <a:ea typeface="Calibri"/>
                <a:cs typeface="Kanit"/>
              </a:rPr>
              <a:t>Fornecedor solicita pagamento </a:t>
            </a:r>
          </a:p>
          <a:p>
            <a:pPr algn="just"/>
            <a:endParaRPr lang="pt-BR" sz="2800" b="1" dirty="0">
              <a:solidFill>
                <a:schemeClr val="bg2">
                  <a:lumMod val="50000"/>
                </a:schemeClr>
              </a:solidFill>
              <a:latin typeface="Abadi" panose="020F0502020204030204" pitchFamily="34" charset="0"/>
              <a:ea typeface="Calibri" panose="020F0502020204030204" pitchFamily="34" charset="0"/>
              <a:cs typeface="Kanit" pitchFamily="2" charset="-34"/>
            </a:endParaRPr>
          </a:p>
          <a:p>
            <a:pPr algn="just"/>
            <a:endParaRPr lang="pt-BR" sz="2800" b="1" dirty="0">
              <a:solidFill>
                <a:schemeClr val="bg2">
                  <a:lumMod val="50000"/>
                </a:schemeClr>
              </a:solidFill>
              <a:effectLst/>
              <a:latin typeface="Abadi" panose="020F0502020204030204" pitchFamily="34" charset="0"/>
              <a:ea typeface="Calibri" panose="020F0502020204030204" pitchFamily="34" charset="0"/>
              <a:cs typeface="Kanit" pitchFamily="2" charset="-34"/>
            </a:endParaRPr>
          </a:p>
          <a:p>
            <a:pPr algn="just"/>
            <a:endParaRPr lang="pt-BR" sz="2800" b="1" dirty="0">
              <a:solidFill>
                <a:schemeClr val="bg2">
                  <a:lumMod val="50000"/>
                </a:schemeClr>
              </a:solidFill>
              <a:effectLst/>
              <a:latin typeface="Abadi" panose="020F0502020204030204" pitchFamily="34" charset="0"/>
              <a:ea typeface="Calibri" panose="020F0502020204030204" pitchFamily="34" charset="0"/>
              <a:cs typeface="Kanit" pitchFamily="2" charset="-34"/>
            </a:endParaRPr>
          </a:p>
          <a:p>
            <a:pPr algn="just"/>
            <a:endParaRPr lang="pt-BR" sz="1800" b="1" dirty="0">
              <a:solidFill>
                <a:schemeClr val="bg2">
                  <a:lumMod val="50000"/>
                </a:schemeClr>
              </a:solidFill>
              <a:latin typeface="Abadi" panose="020F0502020204030204" pitchFamily="34" charset="0"/>
              <a:ea typeface="Calibri" panose="020F0502020204030204" pitchFamily="34" charset="0"/>
              <a:cs typeface="Kanit" pitchFamily="2" charset="-34"/>
            </a:endParaRPr>
          </a:p>
          <a:p>
            <a:pPr algn="just"/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effectLst/>
                <a:latin typeface="Abadi"/>
                <a:ea typeface="Calibri"/>
                <a:cs typeface="Kanit"/>
              </a:rPr>
              <a:t> </a:t>
            </a:r>
            <a:endParaRPr lang="pt-BR" sz="3600" b="1" dirty="0">
              <a:solidFill>
                <a:schemeClr val="bg2">
                  <a:lumMod val="50000"/>
                </a:schemeClr>
              </a:solidFill>
              <a:latin typeface="Abadi"/>
              <a:ea typeface="Calibri"/>
              <a:cs typeface="Kani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938B236-C47B-AF99-A77A-11B78F192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630" y="126204"/>
            <a:ext cx="3524250" cy="1409700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3719FE3-D944-F605-0CDD-361DF97E3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90" y="2063288"/>
            <a:ext cx="8575729" cy="475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26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BE00E-CECA-0C29-C111-EEBF61AED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7CBCCD5F-F35C-4900-3D18-B1AFBF1140FA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922DA6C-1BF5-C6E5-06FE-7C8312CED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2A04888E-09E3-0AAD-091B-EED0666F7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3" name="Google Shape;71;g251700dc8c5_0_6">
            <a:extLst>
              <a:ext uri="{FF2B5EF4-FFF2-40B4-BE49-F238E27FC236}">
                <a16:creationId xmlns:a16="http://schemas.microsoft.com/office/drawing/2014/main" id="{E4A5DE97-C752-C46D-0AE8-F20881C118AB}"/>
              </a:ext>
            </a:extLst>
          </p:cNvPr>
          <p:cNvSpPr txBox="1">
            <a:spLocks/>
          </p:cNvSpPr>
          <p:nvPr/>
        </p:nvSpPr>
        <p:spPr>
          <a:xfrm>
            <a:off x="-1" y="1574162"/>
            <a:ext cx="12185360" cy="5305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>
              <a:defRPr lang="pt-BR"/>
            </a:defPPr>
            <a:lvl1pPr marL="45720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b="1">
                <a:solidFill>
                  <a:schemeClr val="bg2">
                    <a:lumMod val="50000"/>
                  </a:schemeClr>
                </a:solidFill>
                <a:effectLst/>
                <a:latin typeface="Abadi" panose="020F0502020204030204" pitchFamily="34" charset="0"/>
                <a:ea typeface="Calibri" panose="020F0502020204030204" pitchFamily="34" charset="0"/>
                <a:cs typeface="Kanit" pitchFamily="2" charset="-34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pt-BR" dirty="0">
                <a:solidFill>
                  <a:schemeClr val="tx1"/>
                </a:solidFill>
                <a:latin typeface="Abadi"/>
                <a:ea typeface="Calibri"/>
                <a:cs typeface="Kanit"/>
              </a:rPr>
              <a:t>Registro de sanções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latin typeface="Abadi"/>
                <a:ea typeface="Calibri"/>
                <a:cs typeface="Kanit"/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C8296E-0E87-715A-C293-C71315FD1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630" y="126204"/>
            <a:ext cx="3524250" cy="1409700"/>
          </a:xfrm>
          <a:prstGeom prst="rect">
            <a:avLst/>
          </a:prstGeom>
        </p:spPr>
      </p:pic>
      <p:pic>
        <p:nvPicPr>
          <p:cNvPr id="7" name="Imagem 6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2A718EFB-E42D-76AE-6592-CB5B48EF4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087" y="2208388"/>
            <a:ext cx="9111344" cy="40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57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F93B6-2FF1-A51A-0981-72ED6EF40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582D8BDB-D838-CC02-754D-989EDD5B1F67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09BC423-E816-8364-3EF3-B014BDDCC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D69365FC-9682-CBB2-552A-F1BB0CC7E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3" name="Google Shape;71;g251700dc8c5_0_6">
            <a:extLst>
              <a:ext uri="{FF2B5EF4-FFF2-40B4-BE49-F238E27FC236}">
                <a16:creationId xmlns:a16="http://schemas.microsoft.com/office/drawing/2014/main" id="{FFF5EF87-A8CA-C746-4337-C00F46038DAB}"/>
              </a:ext>
            </a:extLst>
          </p:cNvPr>
          <p:cNvSpPr txBox="1">
            <a:spLocks/>
          </p:cNvSpPr>
          <p:nvPr/>
        </p:nvSpPr>
        <p:spPr>
          <a:xfrm>
            <a:off x="8263" y="1538661"/>
            <a:ext cx="12185359" cy="53313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>
              <a:defRPr lang="pt-BR"/>
            </a:defPPr>
            <a:lvl1pPr marL="45720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b="1">
                <a:solidFill>
                  <a:schemeClr val="bg2">
                    <a:lumMod val="50000"/>
                  </a:schemeClr>
                </a:solidFill>
                <a:effectLst/>
                <a:latin typeface="Abadi" panose="020F0502020204030204" pitchFamily="34" charset="0"/>
                <a:ea typeface="Calibri" panose="020F0502020204030204" pitchFamily="34" charset="0"/>
                <a:cs typeface="Kanit" pitchFamily="2" charset="-34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pt-BR" dirty="0">
                <a:solidFill>
                  <a:schemeClr val="tx1"/>
                </a:solidFill>
                <a:latin typeface="Abadi"/>
                <a:ea typeface="Calibri"/>
                <a:cs typeface="Kanit"/>
              </a:rPr>
              <a:t>Acompanhar o Mapa de risco e atualização do Relatório de Riscos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latin typeface="Abadi"/>
                <a:ea typeface="Calibri"/>
                <a:cs typeface="Kanit"/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754BBD3-6C58-3F8F-FB65-8DF5E1DDA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630" y="126204"/>
            <a:ext cx="3524250" cy="1409700"/>
          </a:xfrm>
          <a:prstGeom prst="rect">
            <a:avLst/>
          </a:prstGeom>
        </p:spPr>
      </p:pic>
      <p:pic>
        <p:nvPicPr>
          <p:cNvPr id="4" name="Picture 3" descr="A chart with green and yellow squares&#10;&#10;AI-generated content may be incorrect.">
            <a:extLst>
              <a:ext uri="{FF2B5EF4-FFF2-40B4-BE49-F238E27FC236}">
                <a16:creationId xmlns:a16="http://schemas.microsoft.com/office/drawing/2014/main" id="{DA99E0FD-2544-BD0D-036C-1216B9D97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57908"/>
            <a:ext cx="11919045" cy="378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86124-E957-E9DC-C59E-84788B642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574800F2-96CB-35AA-5F48-67988C632E08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4531C5A-F583-5578-FC9A-1E530B7FA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656CCF68-C382-9270-CE94-C54081921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3" name="Google Shape;71;g251700dc8c5_0_6">
            <a:extLst>
              <a:ext uri="{FF2B5EF4-FFF2-40B4-BE49-F238E27FC236}">
                <a16:creationId xmlns:a16="http://schemas.microsoft.com/office/drawing/2014/main" id="{C9149F7D-0F70-1F3B-70C2-B0702AEAA30C}"/>
              </a:ext>
            </a:extLst>
          </p:cNvPr>
          <p:cNvSpPr txBox="1">
            <a:spLocks/>
          </p:cNvSpPr>
          <p:nvPr/>
        </p:nvSpPr>
        <p:spPr>
          <a:xfrm>
            <a:off x="-413" y="1544829"/>
            <a:ext cx="12191143" cy="53270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>
              <a:defRPr lang="pt-BR"/>
            </a:defPPr>
            <a:lvl1pPr marL="45720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b="1">
                <a:solidFill>
                  <a:schemeClr val="bg2">
                    <a:lumMod val="50000"/>
                  </a:schemeClr>
                </a:solidFill>
                <a:effectLst/>
                <a:latin typeface="Abadi" panose="020F0502020204030204" pitchFamily="34" charset="0"/>
                <a:ea typeface="Calibri" panose="020F0502020204030204" pitchFamily="34" charset="0"/>
                <a:cs typeface="Kanit" pitchFamily="2" charset="-34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pt-BR" dirty="0">
                <a:solidFill>
                  <a:schemeClr val="tx1"/>
                </a:solidFill>
                <a:latin typeface="Abadi"/>
                <a:ea typeface="Calibri"/>
                <a:cs typeface="Kanit"/>
              </a:rPr>
              <a:t>Notificações no Portal do Contratado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latin typeface="Abadi"/>
                <a:ea typeface="Calibri"/>
                <a:cs typeface="Kanit"/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027E09B-0ECA-47F7-8582-27B6D7C2C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630" y="126204"/>
            <a:ext cx="3524250" cy="1409700"/>
          </a:xfrm>
          <a:prstGeom prst="rect">
            <a:avLst/>
          </a:prstGeom>
        </p:spPr>
      </p:pic>
      <p:pic>
        <p:nvPicPr>
          <p:cNvPr id="7" name="Imagem 6" descr="Interface gráfica do usuário, Texto, Aplicativo, Site&#10;&#10;O conteúdo gerado por IA pode estar incorreto.">
            <a:extLst>
              <a:ext uri="{FF2B5EF4-FFF2-40B4-BE49-F238E27FC236}">
                <a16:creationId xmlns:a16="http://schemas.microsoft.com/office/drawing/2014/main" id="{86362C56-CF05-5695-D973-8DDE9B70E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32" y="2100002"/>
            <a:ext cx="9255840" cy="4252371"/>
          </a:xfrm>
          <a:prstGeom prst="rect">
            <a:avLst/>
          </a:prstGeom>
        </p:spPr>
      </p:pic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7AC87840-B571-448B-0F58-B5E1CDD04CCF}"/>
              </a:ext>
            </a:extLst>
          </p:cNvPr>
          <p:cNvSpPr/>
          <p:nvPr/>
        </p:nvSpPr>
        <p:spPr>
          <a:xfrm>
            <a:off x="8495414" y="1421282"/>
            <a:ext cx="328479" cy="758392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342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98AA5-269C-E113-5D40-48F87F63F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9868AD01-3691-BF1E-EBA2-3EB20E7CE99E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ED850E8-207E-CD8E-E1E4-3B7B84702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B6E24FA-21E6-FF47-14C7-D93A54423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3" name="Google Shape;71;g251700dc8c5_0_6">
            <a:extLst>
              <a:ext uri="{FF2B5EF4-FFF2-40B4-BE49-F238E27FC236}">
                <a16:creationId xmlns:a16="http://schemas.microsoft.com/office/drawing/2014/main" id="{379F9D3B-FEDF-B958-AA69-A0DBE599B338}"/>
              </a:ext>
            </a:extLst>
          </p:cNvPr>
          <p:cNvSpPr txBox="1">
            <a:spLocks/>
          </p:cNvSpPr>
          <p:nvPr/>
        </p:nvSpPr>
        <p:spPr>
          <a:xfrm>
            <a:off x="-413" y="1544829"/>
            <a:ext cx="12191143" cy="53270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>
              <a:defRPr lang="pt-BR"/>
            </a:defPPr>
            <a:lvl1pPr marL="45720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b="1">
                <a:solidFill>
                  <a:schemeClr val="bg2">
                    <a:lumMod val="50000"/>
                  </a:schemeClr>
                </a:solidFill>
                <a:effectLst/>
                <a:latin typeface="Abadi" panose="020F0502020204030204" pitchFamily="34" charset="0"/>
                <a:ea typeface="Calibri" panose="020F0502020204030204" pitchFamily="34" charset="0"/>
                <a:cs typeface="Kanit" pitchFamily="2" charset="-34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pt-BR" dirty="0">
                <a:solidFill>
                  <a:schemeClr val="tx1"/>
                </a:solidFill>
                <a:latin typeface="Abadi"/>
                <a:ea typeface="Calibri"/>
                <a:cs typeface="Kanit"/>
              </a:rPr>
              <a:t>Termo de Encerramento do Contrato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latin typeface="Abadi"/>
                <a:ea typeface="Calibri"/>
                <a:cs typeface="Kanit"/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73EC84E-021E-7181-FAD6-AE5AE1260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630" y="126204"/>
            <a:ext cx="3524250" cy="1409700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0E01958-586B-F540-E2E0-15DBD5DA4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38" y="2039061"/>
            <a:ext cx="116681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17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B0290-90BB-6790-DB1B-89F3D97B2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7E92C4F3-4806-3926-2F5E-849346FD83CB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8C4529F-EB12-C115-B1AC-A2830A606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4A53F736-E0F4-F6AC-C00B-130CB2A7D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3" name="Google Shape;71;g251700dc8c5_0_6">
            <a:extLst>
              <a:ext uri="{FF2B5EF4-FFF2-40B4-BE49-F238E27FC236}">
                <a16:creationId xmlns:a16="http://schemas.microsoft.com/office/drawing/2014/main" id="{00E88490-EBFF-62D6-8003-40070F112268}"/>
              </a:ext>
            </a:extLst>
          </p:cNvPr>
          <p:cNvSpPr txBox="1">
            <a:spLocks/>
          </p:cNvSpPr>
          <p:nvPr/>
        </p:nvSpPr>
        <p:spPr>
          <a:xfrm>
            <a:off x="-412" y="1544829"/>
            <a:ext cx="12179769" cy="53270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>
              <a:defRPr lang="pt-BR"/>
            </a:defPPr>
            <a:lvl1pPr marL="45720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b="1">
                <a:solidFill>
                  <a:schemeClr val="bg2">
                    <a:lumMod val="50000"/>
                  </a:schemeClr>
                </a:solidFill>
                <a:effectLst/>
                <a:latin typeface="Abadi" panose="020F0502020204030204" pitchFamily="34" charset="0"/>
                <a:ea typeface="Calibri" panose="020F0502020204030204" pitchFamily="34" charset="0"/>
                <a:cs typeface="Kanit" pitchFamily="2" charset="-34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pt-BR" dirty="0">
                <a:latin typeface="Abadi"/>
                <a:ea typeface="Calibri"/>
                <a:cs typeface="Kanit"/>
              </a:rPr>
              <a:t>Avaliação do Contratado</a:t>
            </a:r>
          </a:p>
          <a:p>
            <a:endParaRPr lang="pt-BR"/>
          </a:p>
          <a:p>
            <a:endParaRPr lang="pt-BR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latin typeface="Abadi"/>
                <a:ea typeface="Calibri"/>
                <a:cs typeface="Kanit"/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2AB8C2E-B789-A6D8-949D-A6335F06A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630" y="126204"/>
            <a:ext cx="3524250" cy="1409700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21E5532-E99C-A8F9-E802-3F82CB51C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62" y="2113484"/>
            <a:ext cx="1149667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58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CA63F-702A-098E-FF76-1A142DD2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" y="5924"/>
            <a:ext cx="12187449" cy="68420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ea typeface="Calibri" panose="020F0502020204030204"/>
                <a:cs typeface="Calibri" panose="020F0502020204030204"/>
              </a:rPr>
              <a:t>RANKING</a:t>
            </a:r>
          </a:p>
          <a:p>
            <a:pPr marL="0" indent="0" algn="ctr">
              <a:buNone/>
            </a:pPr>
            <a:endParaRPr lang="en-US" b="1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57CD2A8-EE10-1335-D462-BDA0C0E7B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709613"/>
            <a:ext cx="12011025" cy="5438775"/>
          </a:xfrm>
          <a:prstGeom prst="rect">
            <a:avLst/>
          </a:prstGeom>
        </p:spPr>
      </p:pic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472820D3-3954-82A5-3DE6-0EA06B774036}"/>
              </a:ext>
            </a:extLst>
          </p:cNvPr>
          <p:cNvSpPr/>
          <p:nvPr/>
        </p:nvSpPr>
        <p:spPr>
          <a:xfrm>
            <a:off x="7783033" y="3009014"/>
            <a:ext cx="404037" cy="818707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6736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BEE4C-C92B-BE9F-89C7-7EE09B866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75A980F-966F-6E20-1ED4-D6EE6A5C1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55" y="4392237"/>
            <a:ext cx="3938766" cy="2339559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6C2AF5D8-38D0-8CAE-CE44-7B181551E20F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9F9896C-DE08-CB61-A36F-82169B7BF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806BADFE-594A-72FE-0A9B-C78F43BB4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5163" y="244978"/>
            <a:ext cx="2492543" cy="1176304"/>
          </a:xfrm>
          <a:prstGeom prst="rect">
            <a:avLst/>
          </a:prstGeom>
        </p:spPr>
      </p:pic>
      <p:sp>
        <p:nvSpPr>
          <p:cNvPr id="3" name="Google Shape;71;g251700dc8c5_0_6">
            <a:extLst>
              <a:ext uri="{FF2B5EF4-FFF2-40B4-BE49-F238E27FC236}">
                <a16:creationId xmlns:a16="http://schemas.microsoft.com/office/drawing/2014/main" id="{BBDC89EA-8B2E-0318-8C33-ABDA293829D5}"/>
              </a:ext>
            </a:extLst>
          </p:cNvPr>
          <p:cNvSpPr txBox="1">
            <a:spLocks/>
          </p:cNvSpPr>
          <p:nvPr/>
        </p:nvSpPr>
        <p:spPr>
          <a:xfrm>
            <a:off x="8263" y="1538661"/>
            <a:ext cx="12185359" cy="53313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>
              <a:defRPr lang="pt-BR"/>
            </a:defPPr>
            <a:lvl1pPr marL="45720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b="1">
                <a:solidFill>
                  <a:schemeClr val="bg2">
                    <a:lumMod val="50000"/>
                  </a:schemeClr>
                </a:solidFill>
                <a:effectLst/>
                <a:latin typeface="Abadi" panose="020F0502020204030204" pitchFamily="34" charset="0"/>
                <a:ea typeface="Calibri" panose="020F0502020204030204" pitchFamily="34" charset="0"/>
                <a:cs typeface="Kanit" pitchFamily="2" charset="-34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   USO DE INTELIGÊNCIA ARTIFICIAL NOS CONTRATOS ADMINISTRATIVOS</a:t>
            </a:r>
          </a:p>
          <a:p>
            <a:r>
              <a:rPr lang="pt-BR" dirty="0"/>
              <a:t>Processos aprimorados por IA: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u="sng" dirty="0"/>
              <a:t>Ter dados estruturados para conversar com IA</a:t>
            </a:r>
            <a:r>
              <a:rPr lang="pt-BR" dirty="0"/>
              <a:t>;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u="sng" dirty="0"/>
              <a:t>Analisar os riscos, contribuindo com a atualização do Mapa de Riscos;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u="sng" dirty="0"/>
              <a:t>Conferir obrigações fiscais, trabalhistas, previdenciárias;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latin typeface="Abadi"/>
                <a:ea typeface="Calibri"/>
                <a:cs typeface="Kanit"/>
              </a:rPr>
              <a:t>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11C7DE5-97E5-2989-879F-80DDF3181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6761" y="0"/>
            <a:ext cx="3181502" cy="153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25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ADB9E7A1-B107-6D46-A55C-250A6C793A94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C995AAE-97CE-4FA0-7C78-9116B1480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4820B083-6A34-4A9B-B8CC-C213492E6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sp>
        <p:nvSpPr>
          <p:cNvPr id="3" name="Google Shape;71;g251700dc8c5_0_6">
            <a:extLst>
              <a:ext uri="{FF2B5EF4-FFF2-40B4-BE49-F238E27FC236}">
                <a16:creationId xmlns:a16="http://schemas.microsoft.com/office/drawing/2014/main" id="{3E984020-458C-F8A4-04B0-4490C544D7EB}"/>
              </a:ext>
            </a:extLst>
          </p:cNvPr>
          <p:cNvSpPr txBox="1">
            <a:spLocks/>
          </p:cNvSpPr>
          <p:nvPr/>
        </p:nvSpPr>
        <p:spPr>
          <a:xfrm>
            <a:off x="476593" y="1522685"/>
            <a:ext cx="11238811" cy="4226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00"/>
              </a:spcBef>
              <a:buSzPts val="2000"/>
            </a:pPr>
            <a:endParaRPr lang="pt-BR" sz="2000">
              <a:highlight>
                <a:srgbClr val="FFFF00"/>
              </a:highlight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EC4990-0CFC-A6CC-6309-7AE8ED0C97E9}"/>
              </a:ext>
            </a:extLst>
          </p:cNvPr>
          <p:cNvSpPr txBox="1"/>
          <p:nvPr/>
        </p:nvSpPr>
        <p:spPr>
          <a:xfrm>
            <a:off x="1388534" y="374374"/>
            <a:ext cx="8048764" cy="7119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 b="1" dirty="0">
                <a:solidFill>
                  <a:srgbClr val="2D704F"/>
                </a:solidFill>
                <a:cs typeface="Kanit" pitchFamily="2" charset="-34"/>
              </a:rPr>
              <a:t>Envolvidos no Projeto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b="1" dirty="0">
              <a:solidFill>
                <a:srgbClr val="2D704F"/>
              </a:solidFill>
              <a:cs typeface="Kanit" pitchFamily="2" charset="-34"/>
            </a:endParaRPr>
          </a:p>
          <a:p>
            <a:pPr>
              <a:lnSpc>
                <a:spcPct val="150000"/>
              </a:lnSpc>
            </a:pPr>
            <a:r>
              <a:rPr lang="pt-BR" altLang="pt-BR" b="1" dirty="0">
                <a:latin typeface="Arial" panose="020B0604020202020204" pitchFamily="34" charset="0"/>
              </a:rPr>
              <a:t>Ítalo Brígido </a:t>
            </a:r>
            <a:r>
              <a:rPr lang="pt-BR" altLang="pt-BR" dirty="0">
                <a:latin typeface="Arial" panose="020B0604020202020204" pitchFamily="34" charset="0"/>
              </a:rPr>
              <a:t>– Coordenador da </a:t>
            </a:r>
            <a:r>
              <a:rPr lang="pt-BR" dirty="0">
                <a:latin typeface="Arial" panose="020B0604020202020204" pitchFamily="34" charset="0"/>
              </a:rPr>
              <a:t>Coordenadoria de Controladoria (CCONT)</a:t>
            </a:r>
          </a:p>
          <a:p>
            <a:pPr>
              <a:lnSpc>
                <a:spcPct val="150000"/>
              </a:lnSpc>
            </a:pPr>
            <a:r>
              <a:rPr lang="pt-BR" altLang="pt-BR" b="1" dirty="0">
                <a:latin typeface="Arial" panose="020B0604020202020204" pitchFamily="34" charset="0"/>
              </a:rPr>
              <a:t>Elayne Cavalcante </a:t>
            </a:r>
            <a:r>
              <a:rPr lang="pt-BR" altLang="pt-BR" dirty="0">
                <a:latin typeface="Arial" panose="020B0604020202020204" pitchFamily="34" charset="0"/>
              </a:rPr>
              <a:t>– Articuladora da </a:t>
            </a:r>
            <a:r>
              <a:rPr lang="pt-BR" dirty="0">
                <a:latin typeface="Arial" panose="020B0604020202020204" pitchFamily="34" charset="0"/>
              </a:rPr>
              <a:t>Coordenadoria de Controladoria (CCONT)</a:t>
            </a:r>
          </a:p>
          <a:p>
            <a:pPr fontAlgn="base">
              <a:lnSpc>
                <a:spcPct val="150000"/>
              </a:lnSpc>
            </a:pPr>
            <a:r>
              <a:rPr lang="pt-BR" altLang="pt-BR" b="1" dirty="0">
                <a:latin typeface="Arial" panose="020B0604020202020204" pitchFamily="34" charset="0"/>
              </a:rPr>
              <a:t>Daniel Sousa </a:t>
            </a:r>
            <a:r>
              <a:rPr lang="pt-BR" altLang="pt-BR" dirty="0">
                <a:latin typeface="Arial" panose="020B0604020202020204" pitchFamily="34" charset="0"/>
              </a:rPr>
              <a:t>– Orientador da </a:t>
            </a:r>
            <a:r>
              <a:rPr lang="pt-BR" dirty="0">
                <a:latin typeface="Arial" panose="020B0604020202020204" pitchFamily="34" charset="0"/>
              </a:rPr>
              <a:t>Célula de Contratos e Parcerias (CECOP)</a:t>
            </a:r>
          </a:p>
          <a:p>
            <a:pPr>
              <a:lnSpc>
                <a:spcPct val="150000"/>
              </a:lnSpc>
            </a:pPr>
            <a:r>
              <a:rPr lang="pt-BR" altLang="pt-BR" b="1" dirty="0" err="1">
                <a:latin typeface="Arial" panose="020B0604020202020204" pitchFamily="34" charset="0"/>
              </a:rPr>
              <a:t>Erialdo</a:t>
            </a:r>
            <a:r>
              <a:rPr lang="pt-BR" altLang="pt-BR" b="1" dirty="0">
                <a:latin typeface="Arial" panose="020B0604020202020204" pitchFamily="34" charset="0"/>
              </a:rPr>
              <a:t> Lima </a:t>
            </a:r>
            <a:r>
              <a:rPr lang="pt-BR" altLang="pt-BR" dirty="0">
                <a:latin typeface="Arial" panose="020B0604020202020204" pitchFamily="34" charset="0"/>
              </a:rPr>
              <a:t>– Auditor de Controle Interno (CECOP)</a:t>
            </a:r>
          </a:p>
          <a:p>
            <a:pPr>
              <a:lnSpc>
                <a:spcPct val="150000"/>
              </a:lnSpc>
            </a:pPr>
            <a:r>
              <a:rPr lang="pt-BR" altLang="pt-BR" b="1" dirty="0">
                <a:latin typeface="Arial" panose="020B0604020202020204" pitchFamily="34" charset="0"/>
              </a:rPr>
              <a:t>Guilherme Paiva </a:t>
            </a:r>
            <a:r>
              <a:rPr lang="pt-BR" altLang="pt-BR" dirty="0">
                <a:latin typeface="Arial" panose="020B0604020202020204" pitchFamily="34" charset="0"/>
              </a:rPr>
              <a:t>– Auditor de Controle Interno (CECOP)</a:t>
            </a:r>
          </a:p>
          <a:p>
            <a:pPr>
              <a:lnSpc>
                <a:spcPct val="150000"/>
              </a:lnSpc>
            </a:pPr>
            <a:r>
              <a:rPr lang="pt-BR" altLang="pt-BR" b="1" dirty="0">
                <a:latin typeface="Arial" panose="020B0604020202020204" pitchFamily="34" charset="0"/>
              </a:rPr>
              <a:t>Marcos Henrique </a:t>
            </a:r>
            <a:r>
              <a:rPr lang="pt-BR" altLang="pt-BR" dirty="0">
                <a:latin typeface="Arial" panose="020B0604020202020204" pitchFamily="34" charset="0"/>
              </a:rPr>
              <a:t>– Coordenador da </a:t>
            </a:r>
            <a:r>
              <a:rPr lang="pt-BR" dirty="0">
                <a:latin typeface="Arial" panose="020B0604020202020204" pitchFamily="34" charset="0"/>
              </a:rPr>
              <a:t>Coordenadoria de Tecnologia da Informação e Comunicação (COTIC)</a:t>
            </a:r>
          </a:p>
          <a:p>
            <a:pPr>
              <a:lnSpc>
                <a:spcPct val="150000"/>
              </a:lnSpc>
            </a:pPr>
            <a:r>
              <a:rPr lang="pt-BR" altLang="pt-BR" b="1" dirty="0">
                <a:latin typeface="Arial" panose="020B0604020202020204" pitchFamily="34" charset="0"/>
              </a:rPr>
              <a:t>Paulo Rogério </a:t>
            </a:r>
            <a:r>
              <a:rPr lang="pt-BR" altLang="pt-BR" dirty="0">
                <a:latin typeface="Arial" panose="020B0604020202020204" pitchFamily="34" charset="0"/>
              </a:rPr>
              <a:t>– Orientador da </a:t>
            </a:r>
            <a:r>
              <a:rPr lang="pt-BR" dirty="0">
                <a:latin typeface="Arial" panose="020B0604020202020204" pitchFamily="34" charset="0"/>
              </a:rPr>
              <a:t>Célula de Atendimento aos Usuários de Sistemas (CEATE)</a:t>
            </a:r>
          </a:p>
          <a:p>
            <a:pPr>
              <a:lnSpc>
                <a:spcPct val="150000"/>
              </a:lnSpc>
            </a:pPr>
            <a:r>
              <a:rPr lang="pt-BR" altLang="pt-BR" b="1" dirty="0">
                <a:solidFill>
                  <a:schemeClr val="tx1"/>
                </a:solidFill>
                <a:latin typeface="Arial" panose="020B0604020202020204" pitchFamily="34" charset="0"/>
              </a:rPr>
              <a:t>Oton Pinheiro </a:t>
            </a:r>
            <a:r>
              <a:rPr lang="pt-BR" altLang="pt-BR" b="0" dirty="0">
                <a:solidFill>
                  <a:schemeClr val="tx1"/>
                </a:solidFill>
                <a:latin typeface="Arial" panose="020B0604020202020204" pitchFamily="34" charset="0"/>
              </a:rPr>
              <a:t>– Orientador da Célula de Provimento de Soluções e de Gestão da Informação (CEPRO)</a:t>
            </a:r>
            <a:endParaRPr lang="pt-BR" altLang="pt-BR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altLang="pt-BR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Tx/>
              <a:buSzTx/>
              <a:buFontTx/>
              <a:buNone/>
            </a:pPr>
            <a:endParaRPr lang="pt-BR" altLang="pt-BR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Tx/>
              <a:buSzTx/>
              <a:buFontTx/>
              <a:buNone/>
            </a:pPr>
            <a:endParaRPr lang="pt-BR" altLang="pt-BR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49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3A64472-CB1B-B146-E6BA-B49D9B915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46" y="-35351"/>
            <a:ext cx="12317691" cy="6928701"/>
          </a:xfrm>
          <a:prstGeom prst="rect">
            <a:avLst/>
          </a:prstGeom>
        </p:spPr>
      </p:pic>
      <p:pic>
        <p:nvPicPr>
          <p:cNvPr id="7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CC85EE89-4C3A-578F-C8FE-D42EFB630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663" y="3221848"/>
            <a:ext cx="4437648" cy="20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1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D4BCB-EB17-53AE-EE20-6E2E4BE0F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B647A05-98D1-F05F-4AE2-EA0FC0F0E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9055"/>
            <a:ext cx="12192000" cy="510607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F99ED92D-4DC1-4AAD-10A8-798FF8477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801" y="116452"/>
            <a:ext cx="2492543" cy="1176304"/>
          </a:xfrm>
          <a:prstGeom prst="rect">
            <a:avLst/>
          </a:prstGeom>
        </p:spPr>
      </p:pic>
      <p:sp>
        <p:nvSpPr>
          <p:cNvPr id="21" name="Text Box 14">
            <a:extLst>
              <a:ext uri="{FF2B5EF4-FFF2-40B4-BE49-F238E27FC236}">
                <a16:creationId xmlns:a16="http://schemas.microsoft.com/office/drawing/2014/main" id="{37470D4C-4862-1A60-9693-C909EEDEE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458" y="1453370"/>
            <a:ext cx="289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SzTx/>
            </a:pP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CONTROLADORIA</a:t>
            </a: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7D1AB79B-BB7F-DB9C-7AA6-37D1FC42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9471" y="2312978"/>
            <a:ext cx="187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SzTx/>
            </a:pP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AUDITORIA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DABC8F6B-F5D5-F9A2-213E-B232D35ED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171" y="3304420"/>
            <a:ext cx="1738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SzTx/>
            </a:pPr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CORREIÇÃO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6395C3D-C419-2472-298F-76A232D41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0" y="224288"/>
            <a:ext cx="8566031" cy="614476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C374E54-19DB-6040-13FF-F94B72C0F7A8}"/>
              </a:ext>
            </a:extLst>
          </p:cNvPr>
          <p:cNvSpPr/>
          <p:nvPr/>
        </p:nvSpPr>
        <p:spPr>
          <a:xfrm>
            <a:off x="8704051" y="2541578"/>
            <a:ext cx="33543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Kanit" pitchFamily="2" charset="-34"/>
              </a:rPr>
              <a:t>FORNECEDORES TERÃO ACESSO AOS SEUS CONTRATOS</a:t>
            </a:r>
          </a:p>
        </p:txBody>
      </p:sp>
    </p:spTree>
    <p:extLst>
      <p:ext uri="{BB962C8B-B14F-4D97-AF65-F5344CB8AC3E}">
        <p14:creationId xmlns:p14="http://schemas.microsoft.com/office/powerpoint/2010/main" val="84816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ADB9E7A1-B107-6D46-A55C-250A6C793A94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C995AAE-97CE-4FA0-7C78-9116B1480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4820B083-6A34-4A9B-B8CC-C213492E6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041" y="167340"/>
            <a:ext cx="2492543" cy="1176304"/>
          </a:xfrm>
          <a:prstGeom prst="rect">
            <a:avLst/>
          </a:prstGeom>
        </p:spPr>
      </p:pic>
      <p:pic>
        <p:nvPicPr>
          <p:cNvPr id="16" name="Imagem 15" descr="Tela de computador com celular na mão">
            <a:extLst>
              <a:ext uri="{FF2B5EF4-FFF2-40B4-BE49-F238E27FC236}">
                <a16:creationId xmlns:a16="http://schemas.microsoft.com/office/drawing/2014/main" id="{F02C6CF3-271D-4216-8E44-F5F4074BC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660" y="1550678"/>
            <a:ext cx="6213894" cy="481837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2BC3B8C-8AD5-4A4F-D691-51B7FD5203B0}"/>
              </a:ext>
            </a:extLst>
          </p:cNvPr>
          <p:cNvSpPr/>
          <p:nvPr/>
        </p:nvSpPr>
        <p:spPr>
          <a:xfrm>
            <a:off x="78716" y="1343644"/>
            <a:ext cx="57732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pt-BR" sz="3600" b="1" dirty="0">
                <a:solidFill>
                  <a:schemeClr val="bg2">
                    <a:lumMod val="50000"/>
                  </a:schemeClr>
                </a:solidFill>
                <a:latin typeface="Abadi" panose="020F0502020204030204" pitchFamily="34" charset="0"/>
                <a:cs typeface="Kanit" pitchFamily="2" charset="-34"/>
              </a:rPr>
              <a:t>Assinaturas digitais; </a:t>
            </a:r>
          </a:p>
          <a:p>
            <a:endParaRPr lang="pt-BR" sz="3600" b="1" dirty="0">
              <a:solidFill>
                <a:schemeClr val="bg2">
                  <a:lumMod val="50000"/>
                </a:schemeClr>
              </a:solidFill>
              <a:latin typeface="Abadi" panose="020F0502020204030204" pitchFamily="34" charset="0"/>
              <a:cs typeface="Kanit" pitchFamily="2" charset="-34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t-BR" sz="3600" b="1" dirty="0">
                <a:solidFill>
                  <a:schemeClr val="bg2">
                    <a:lumMod val="50000"/>
                  </a:schemeClr>
                </a:solidFill>
                <a:latin typeface="Abadi" panose="020F0502020204030204" pitchFamily="34" charset="0"/>
                <a:cs typeface="Kanit" pitchFamily="2" charset="-34"/>
              </a:rPr>
              <a:t>Comunicação com fornecedores através da ferramenta institucional;</a:t>
            </a:r>
          </a:p>
          <a:p>
            <a:endParaRPr lang="pt-BR" sz="3600" b="1" dirty="0">
              <a:solidFill>
                <a:schemeClr val="bg2">
                  <a:lumMod val="50000"/>
                </a:schemeClr>
              </a:solidFill>
              <a:latin typeface="Abadi" panose="020F0502020204030204" pitchFamily="34" charset="0"/>
              <a:cs typeface="Kanit" pitchFamily="2" charset="-34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t-BR" sz="3600" b="1" dirty="0">
                <a:solidFill>
                  <a:schemeClr val="bg2">
                    <a:lumMod val="50000"/>
                  </a:schemeClr>
                </a:solidFill>
                <a:latin typeface="Abadi" panose="020F0502020204030204" pitchFamily="34" charset="0"/>
                <a:cs typeface="Kanit" pitchFamily="2" charset="-34"/>
              </a:rPr>
              <a:t>Integração com diversos sistemas do Estado.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EBE6916-69B9-BFF9-7296-4EFD71A19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477" y="125063"/>
            <a:ext cx="3624934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1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4D6839-1FC8-BB52-1837-14E2FAA50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>
                <a:latin typeface="Abadi" panose="020F0502020204030204" pitchFamily="34" charset="0"/>
                <a:cs typeface="Kanit" pitchFamily="2" charset="-34"/>
              </a:rPr>
              <a:t>ASSINATURAS DIGITAIS</a:t>
            </a: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670E7762-53D6-D9F0-3FC1-125513ABA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263"/>
            <a:ext cx="12192000" cy="606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15EF82-5E99-7E69-FD4E-6A2D4082F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>
                <a:latin typeface="Abadi" panose="020F0502020204030204" pitchFamily="34" charset="0"/>
                <a:cs typeface="Kanit" pitchFamily="2" charset="-34"/>
              </a:rPr>
              <a:t>ASSINATURAS DIGITAIS</a:t>
            </a:r>
            <a:endParaRPr lang="pt-BR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54910C8-70EF-1631-F366-0B7A44FC4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69" y="415770"/>
            <a:ext cx="11906862" cy="602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26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E66F7-DC85-DEA7-12DB-F4D8F0FC2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pt-BR" b="1"/>
              <a:t>COMUNICAÇÃO COM FORNECEDORES ATRAVÉS DO SISTEMA</a:t>
            </a:r>
          </a:p>
          <a:p>
            <a:pPr marL="0" indent="0" algn="ctr">
              <a:buNone/>
            </a:pPr>
            <a:endParaRPr lang="pt-BR" b="1"/>
          </a:p>
        </p:txBody>
      </p:sp>
      <p:pic>
        <p:nvPicPr>
          <p:cNvPr id="4" name="Imagem 3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A05A2EEE-2519-CB0D-88A3-ED953E0BF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125"/>
            <a:ext cx="12192000" cy="641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3E1D6D-0BD9-9881-B385-065D8F470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/>
              <a:t>COMUNICAÇÃO COM FORNECEDORES ATRAVÉS DO SISTEMA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7D629BA7-8223-FCB8-828A-158BE4928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84088"/>
            <a:ext cx="12192000" cy="607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638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364AA072D3E044BF71275128C9F7DF" ma:contentTypeVersion="14" ma:contentTypeDescription="Create a new document." ma:contentTypeScope="" ma:versionID="d13440a707e64c3aa1a01ef179fbef82">
  <xsd:schema xmlns:xsd="http://www.w3.org/2001/XMLSchema" xmlns:xs="http://www.w3.org/2001/XMLSchema" xmlns:p="http://schemas.microsoft.com/office/2006/metadata/properties" xmlns:ns3="fba94aaa-3e6d-4bcf-bc81-e09a0bda6462" xmlns:ns4="b2e0fff1-d9b9-41da-8c31-a63531680ccb" targetNamespace="http://schemas.microsoft.com/office/2006/metadata/properties" ma:root="true" ma:fieldsID="b354ae33a030b315352491e5da9c0cc1" ns3:_="" ns4:_="">
    <xsd:import namespace="fba94aaa-3e6d-4bcf-bc81-e09a0bda6462"/>
    <xsd:import namespace="b2e0fff1-d9b9-41da-8c31-a63531680ccb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LengthInSecond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a94aaa-3e6d-4bcf-bc81-e09a0bda6462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0fff1-d9b9-41da-8c31-a63531680ccb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a94aaa-3e6d-4bcf-bc81-e09a0bda6462" xsi:nil="true"/>
  </documentManagement>
</p:properties>
</file>

<file path=customXml/itemProps1.xml><?xml version="1.0" encoding="utf-8"?>
<ds:datastoreItem xmlns:ds="http://schemas.openxmlformats.org/officeDocument/2006/customXml" ds:itemID="{3575B050-A829-4499-B523-C6B28756FC87}">
  <ds:schemaRefs>
    <ds:schemaRef ds:uri="b2e0fff1-d9b9-41da-8c31-a63531680ccb"/>
    <ds:schemaRef ds:uri="fba94aaa-3e6d-4bcf-bc81-e09a0bda64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870DD56-73C1-469D-9A34-3899C9347F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4608ED-3378-41B1-B29E-A4DAD69A3749}">
  <ds:schemaRefs>
    <ds:schemaRef ds:uri="http://purl.org/dc/terms/"/>
    <ds:schemaRef ds:uri="http://schemas.microsoft.com/office/2006/metadata/properties"/>
    <ds:schemaRef ds:uri="fba94aaa-3e6d-4bcf-bc81-e09a0bda6462"/>
    <ds:schemaRef ds:uri="http://purl.org/dc/elements/1.1/"/>
    <ds:schemaRef ds:uri="http://schemas.microsoft.com/office/2006/documentManagement/types"/>
    <ds:schemaRef ds:uri="b2e0fff1-d9b9-41da-8c31-a63531680ccb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488</Words>
  <Application>Microsoft Office PowerPoint</Application>
  <PresentationFormat>Widescreen</PresentationFormat>
  <Paragraphs>139</Paragraphs>
  <Slides>39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7" baseType="lpstr">
      <vt:lpstr>Abadi</vt:lpstr>
      <vt:lpstr>Arial</vt:lpstr>
      <vt:lpstr>Calibri</vt:lpstr>
      <vt:lpstr>Calibri Light</vt:lpstr>
      <vt:lpstr>Impact</vt:lpstr>
      <vt:lpstr>Kanit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Elayne Cristina Chaves Cavalcante</cp:lastModifiedBy>
  <cp:revision>89</cp:revision>
  <dcterms:created xsi:type="dcterms:W3CDTF">2021-04-20T01:02:02Z</dcterms:created>
  <dcterms:modified xsi:type="dcterms:W3CDTF">2025-06-16T22:18:08Z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2023-05-22T14:49:05Z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d994ddef-51c7-4851-9e6e-51209c4dc3e4</vt:lpwstr>
  </property>
  <property fmtid="{D5CDD505-2E9C-101B-9397-08002B2CF9AE}" pid="7" name="MSIP_Label_defa4170-0d19-0005-0004-bc88714345d2_ActionId">
    <vt:lpwstr>24167b3b-7707-4968-b242-afaa52820258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0x010100BE364AA072D3E044BF71275128C9F7DF</vt:lpwstr>
  </property>
</Properties>
</file>