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5" r:id="rId8"/>
    <p:sldId id="266" r:id="rId9"/>
    <p:sldId id="268" r:id="rId10"/>
    <p:sldId id="269" r:id="rId11"/>
    <p:sldId id="274" r:id="rId12"/>
    <p:sldId id="275" r:id="rId13"/>
    <p:sldId id="276" r:id="rId14"/>
  </p:sldIdLst>
  <p:sldSz cx="18288000" cy="10287000"/>
  <p:notesSz cx="6858000" cy="9144000"/>
  <p:embeddedFontLst>
    <p:embeddedFont>
      <p:font typeface="Telegraf" pitchFamily="2" charset="77"/>
      <p:regular r:id="rId15"/>
    </p:embeddedFont>
    <p:embeddedFont>
      <p:font typeface="Telegraf Bold" pitchFamily="2" charset="77"/>
      <p:regular r:id="rId16"/>
      <p:bold r:id="rId17"/>
    </p:embeddedFont>
    <p:embeddedFont>
      <p:font typeface="Telegraf Medium" pitchFamily="2" charset="77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 autoAdjust="0"/>
    <p:restoredTop sz="94624" autoAdjust="0"/>
  </p:normalViewPr>
  <p:slideViewPr>
    <p:cSldViewPr>
      <p:cViewPr varScale="1">
        <p:scale>
          <a:sx n="74" d="100"/>
          <a:sy n="74" d="100"/>
        </p:scale>
        <p:origin x="70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345304" y="0"/>
            <a:ext cx="3942696" cy="10287000"/>
            <a:chOff x="0" y="0"/>
            <a:chExt cx="103840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38406" cy="2709333"/>
            </a:xfrm>
            <a:custGeom>
              <a:avLst/>
              <a:gdLst/>
              <a:ahLst/>
              <a:cxnLst/>
              <a:rect l="l" t="t" r="r" b="b"/>
              <a:pathLst>
                <a:path w="1038406" h="2709333">
                  <a:moveTo>
                    <a:pt x="0" y="0"/>
                  </a:moveTo>
                  <a:lnTo>
                    <a:pt x="1038406" y="0"/>
                  </a:lnTo>
                  <a:lnTo>
                    <a:pt x="103840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C66F3E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038406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558293" y="1425587"/>
            <a:ext cx="5701007" cy="7222768"/>
            <a:chOff x="0" y="0"/>
            <a:chExt cx="883235" cy="111899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83235" cy="1118996"/>
            </a:xfrm>
            <a:custGeom>
              <a:avLst/>
              <a:gdLst/>
              <a:ahLst/>
              <a:cxnLst/>
              <a:rect l="l" t="t" r="r" b="b"/>
              <a:pathLst>
                <a:path w="883235" h="1118996">
                  <a:moveTo>
                    <a:pt x="81479" y="0"/>
                  </a:moveTo>
                  <a:lnTo>
                    <a:pt x="801756" y="0"/>
                  </a:lnTo>
                  <a:cubicBezTo>
                    <a:pt x="846756" y="0"/>
                    <a:pt x="883235" y="36480"/>
                    <a:pt x="883235" y="81479"/>
                  </a:cubicBezTo>
                  <a:lnTo>
                    <a:pt x="883235" y="1037516"/>
                  </a:lnTo>
                  <a:cubicBezTo>
                    <a:pt x="883235" y="1082516"/>
                    <a:pt x="846756" y="1118996"/>
                    <a:pt x="801756" y="1118996"/>
                  </a:cubicBezTo>
                  <a:lnTo>
                    <a:pt x="81479" y="1118996"/>
                  </a:lnTo>
                  <a:cubicBezTo>
                    <a:pt x="36480" y="1118996"/>
                    <a:pt x="0" y="1082516"/>
                    <a:pt x="0" y="1037516"/>
                  </a:cubicBezTo>
                  <a:lnTo>
                    <a:pt x="0" y="81479"/>
                  </a:lnTo>
                  <a:cubicBezTo>
                    <a:pt x="0" y="36480"/>
                    <a:pt x="36480" y="0"/>
                    <a:pt x="81479" y="0"/>
                  </a:cubicBezTo>
                  <a:close/>
                </a:path>
              </a:pathLst>
            </a:custGeom>
            <a:blipFill>
              <a:blip r:embed="rId2"/>
              <a:stretch>
                <a:fillRect l="-99744" t="-4793" r="-21304" b="-11451"/>
              </a:stretch>
            </a:blipFill>
            <a:ln w="38100" cap="rnd">
              <a:solidFill>
                <a:srgbClr val="C66F3E"/>
              </a:solidFill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1425587"/>
            <a:ext cx="285572" cy="285572"/>
            <a:chOff x="0" y="0"/>
            <a:chExt cx="75212" cy="7521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5212" cy="75212"/>
            </a:xfrm>
            <a:custGeom>
              <a:avLst/>
              <a:gdLst/>
              <a:ahLst/>
              <a:cxnLst/>
              <a:rect l="l" t="t" r="r" b="b"/>
              <a:pathLst>
                <a:path w="75212" h="75212">
                  <a:moveTo>
                    <a:pt x="0" y="0"/>
                  </a:moveTo>
                  <a:lnTo>
                    <a:pt x="75212" y="0"/>
                  </a:lnTo>
                  <a:lnTo>
                    <a:pt x="75212" y="75212"/>
                  </a:lnTo>
                  <a:lnTo>
                    <a:pt x="0" y="75212"/>
                  </a:lnTo>
                  <a:close/>
                </a:path>
              </a:pathLst>
            </a:custGeom>
            <a:solidFill>
              <a:srgbClr val="C66F3E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75212" cy="1133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AutoShape 10"/>
          <p:cNvSpPr/>
          <p:nvPr/>
        </p:nvSpPr>
        <p:spPr>
          <a:xfrm>
            <a:off x="2360994" y="1568373"/>
            <a:ext cx="8858152" cy="0"/>
          </a:xfrm>
          <a:prstGeom prst="line">
            <a:avLst/>
          </a:prstGeom>
          <a:ln w="38100" cap="flat">
            <a:solidFill>
              <a:srgbClr val="C66F3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>
          <a:xfrm>
            <a:off x="1028700" y="8648355"/>
            <a:ext cx="448896" cy="448896"/>
          </a:xfrm>
          <a:custGeom>
            <a:avLst/>
            <a:gdLst/>
            <a:ahLst/>
            <a:cxnLst/>
            <a:rect l="l" t="t" r="r" b="b"/>
            <a:pathLst>
              <a:path w="448896" h="448896">
                <a:moveTo>
                  <a:pt x="0" y="0"/>
                </a:moveTo>
                <a:lnTo>
                  <a:pt x="448896" y="0"/>
                </a:lnTo>
                <a:lnTo>
                  <a:pt x="448896" y="448897"/>
                </a:lnTo>
                <a:lnTo>
                  <a:pt x="0" y="4488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TextBox 12"/>
          <p:cNvSpPr txBox="1"/>
          <p:nvPr/>
        </p:nvSpPr>
        <p:spPr>
          <a:xfrm>
            <a:off x="1028700" y="3814938"/>
            <a:ext cx="9848006" cy="2733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58"/>
              </a:lnSpc>
            </a:pPr>
            <a:r>
              <a:rPr lang="en-US" sz="7070">
                <a:solidFill>
                  <a:srgbClr val="4F1E0C"/>
                </a:solidFill>
                <a:latin typeface="Telegraf Bold"/>
                <a:ea typeface="Telegraf Bold"/>
                <a:cs typeface="Telegraf Bold"/>
                <a:sym typeface="Telegraf Bold"/>
              </a:rPr>
              <a:t>Criação de Políticas e Práticas de Inclusão e Diversidade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8171407"/>
            <a:ext cx="7339162" cy="416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7"/>
              </a:lnSpc>
            </a:pPr>
            <a:r>
              <a:rPr lang="en-US" sz="3028">
                <a:solidFill>
                  <a:srgbClr val="4F1E0C"/>
                </a:solidFill>
                <a:latin typeface="Telegraf"/>
                <a:ea typeface="Telegraf"/>
                <a:cs typeface="Telegraf"/>
                <a:sym typeface="Telegraf"/>
              </a:rPr>
              <a:t>Profa. Ms. Ivna Costa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47314" y="3207878"/>
            <a:ext cx="7339162" cy="502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94"/>
              </a:lnSpc>
            </a:pPr>
            <a:r>
              <a:rPr lang="en-US" sz="3499">
                <a:solidFill>
                  <a:srgbClr val="FFFFFF"/>
                </a:solidFill>
                <a:latin typeface="Telegraf"/>
                <a:ea typeface="Telegraf"/>
                <a:cs typeface="Telegraf"/>
                <a:sym typeface="Telegraf"/>
              </a:rPr>
              <a:t> PALESTRA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53148" y="8683180"/>
            <a:ext cx="2302730" cy="350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03"/>
              </a:lnSpc>
            </a:pPr>
            <a:r>
              <a:rPr lang="en-US" sz="2151">
                <a:solidFill>
                  <a:srgbClr val="4F1E0C"/>
                </a:solidFill>
                <a:latin typeface="Telegraf"/>
                <a:ea typeface="Telegraf"/>
                <a:cs typeface="Telegraf"/>
                <a:sym typeface="Telegraf"/>
              </a:rPr>
              <a:t>@ivnacostaadv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0729" y="799623"/>
            <a:ext cx="16446541" cy="8687755"/>
            <a:chOff x="0" y="0"/>
            <a:chExt cx="4331599" cy="22881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31599" cy="2288133"/>
            </a:xfrm>
            <a:custGeom>
              <a:avLst/>
              <a:gdLst/>
              <a:ahLst/>
              <a:cxnLst/>
              <a:rect l="l" t="t" r="r" b="b"/>
              <a:pathLst>
                <a:path w="4331599" h="2288133">
                  <a:moveTo>
                    <a:pt x="0" y="0"/>
                  </a:moveTo>
                  <a:lnTo>
                    <a:pt x="4331599" y="0"/>
                  </a:lnTo>
                  <a:lnTo>
                    <a:pt x="4331599" y="2288133"/>
                  </a:lnTo>
                  <a:lnTo>
                    <a:pt x="0" y="2288133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C66F3E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331599" cy="23262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927038" y="1907264"/>
            <a:ext cx="6917650" cy="909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3"/>
              </a:lnSpc>
            </a:pPr>
            <a:r>
              <a:rPr lang="en-US" sz="6488">
                <a:solidFill>
                  <a:srgbClr val="4F1E0C"/>
                </a:solidFill>
                <a:latin typeface="Telegraf Bold"/>
                <a:ea typeface="Telegraf Bold"/>
                <a:cs typeface="Telegraf Bold"/>
                <a:sym typeface="Telegraf Bold"/>
              </a:rPr>
              <a:t>Em resumo: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436580" y="3652528"/>
            <a:ext cx="8860266" cy="3888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92"/>
              </a:lnSpc>
            </a:pPr>
            <a:r>
              <a:rPr lang="en-US" sz="3028">
                <a:solidFill>
                  <a:srgbClr val="4F1E0C"/>
                </a:solidFill>
                <a:latin typeface="Telegraf"/>
                <a:ea typeface="Telegraf"/>
                <a:cs typeface="Telegraf"/>
                <a:sym typeface="Telegraf"/>
              </a:rPr>
              <a:t>A diversidade e inclusão são fundamentais para criar ambientes de trabalho justos e produtivos, promovendo inovação e bem-estar. </a:t>
            </a:r>
          </a:p>
          <a:p>
            <a:pPr algn="just">
              <a:lnSpc>
                <a:spcPts val="3392"/>
              </a:lnSpc>
            </a:pPr>
            <a:endParaRPr lang="en-US" sz="3028">
              <a:solidFill>
                <a:srgbClr val="4F1E0C"/>
              </a:solidFill>
              <a:latin typeface="Telegraf"/>
              <a:ea typeface="Telegraf"/>
              <a:cs typeface="Telegraf"/>
              <a:sym typeface="Telegraf"/>
            </a:endParaRPr>
          </a:p>
          <a:p>
            <a:pPr algn="just">
              <a:lnSpc>
                <a:spcPts val="3392"/>
              </a:lnSpc>
            </a:pPr>
            <a:r>
              <a:rPr lang="en-US" sz="3028">
                <a:solidFill>
                  <a:srgbClr val="4F1E0C"/>
                </a:solidFill>
                <a:latin typeface="Telegraf"/>
                <a:ea typeface="Telegraf"/>
                <a:cs typeface="Telegraf"/>
                <a:sym typeface="Telegraf"/>
              </a:rPr>
              <a:t>Os próximos passos incluem a implementação das políticas discutidas, monitoramento contínuo e ajustes conforme necessários para garantir melhorias contínuas e um ambiente realmente inclusivo.</a:t>
            </a:r>
          </a:p>
        </p:txBody>
      </p:sp>
      <p:sp>
        <p:nvSpPr>
          <p:cNvPr id="7" name="AutoShape 7"/>
          <p:cNvSpPr/>
          <p:nvPr/>
        </p:nvSpPr>
        <p:spPr>
          <a:xfrm flipV="1">
            <a:off x="1936563" y="3309628"/>
            <a:ext cx="4784913" cy="0"/>
          </a:xfrm>
          <a:prstGeom prst="line">
            <a:avLst/>
          </a:prstGeom>
          <a:ln w="38100" cap="flat">
            <a:solidFill>
              <a:srgbClr val="C66F3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8" name="TextBox 8"/>
          <p:cNvSpPr txBox="1"/>
          <p:nvPr/>
        </p:nvSpPr>
        <p:spPr>
          <a:xfrm>
            <a:off x="14876179" y="8907628"/>
            <a:ext cx="2302730" cy="350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03"/>
              </a:lnSpc>
            </a:pPr>
            <a:r>
              <a:rPr lang="en-US" sz="2151">
                <a:solidFill>
                  <a:srgbClr val="4F1E0C"/>
                </a:solidFill>
                <a:latin typeface="Telegraf"/>
                <a:ea typeface="Telegraf"/>
                <a:cs typeface="Telegraf"/>
                <a:sym typeface="Telegraf"/>
              </a:rPr>
              <a:t>@ivnacostaadv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6F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26202" y="3881137"/>
            <a:ext cx="14435595" cy="2452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7"/>
              </a:lnSpc>
            </a:pPr>
            <a:r>
              <a:rPr lang="en-US" sz="3931">
                <a:solidFill>
                  <a:srgbClr val="4F1E0C"/>
                </a:solidFill>
                <a:latin typeface="Telegraf Medium"/>
                <a:ea typeface="Telegraf Medium"/>
                <a:cs typeface="Telegraf Medium"/>
                <a:sym typeface="Telegraf Medium"/>
              </a:rPr>
              <a:t>Segundo dados do IBGE, entre os 10% mais pobres da população brasileira, 78,5% são negros (pretos e pardos) e 20,8% são brancos. Já entre os 10% mais ricos, a situação se inverte: 72,9% são brancos e 24,8% são negros.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340771" y="6751367"/>
            <a:ext cx="13606457" cy="576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27"/>
              </a:lnSpc>
            </a:pPr>
            <a:r>
              <a:rPr lang="en-US" sz="3411">
                <a:solidFill>
                  <a:srgbClr val="4F1E0C"/>
                </a:solidFill>
                <a:latin typeface="Telegraf"/>
                <a:ea typeface="Telegraf"/>
                <a:cs typeface="Telegraf"/>
                <a:sym typeface="Telegraf"/>
              </a:rPr>
              <a:t>Fonte: IBGE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444637"/>
            <a:ext cx="285572" cy="285572"/>
            <a:chOff x="0" y="0"/>
            <a:chExt cx="75212" cy="752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5212" cy="75212"/>
            </a:xfrm>
            <a:custGeom>
              <a:avLst/>
              <a:gdLst/>
              <a:ahLst/>
              <a:cxnLst/>
              <a:rect l="l" t="t" r="r" b="b"/>
              <a:pathLst>
                <a:path w="75212" h="75212">
                  <a:moveTo>
                    <a:pt x="0" y="0"/>
                  </a:moveTo>
                  <a:lnTo>
                    <a:pt x="75212" y="0"/>
                  </a:lnTo>
                  <a:lnTo>
                    <a:pt x="75212" y="75212"/>
                  </a:lnTo>
                  <a:lnTo>
                    <a:pt x="0" y="75212"/>
                  </a:lnTo>
                  <a:close/>
                </a:path>
              </a:pathLst>
            </a:custGeom>
            <a:solidFill>
              <a:srgbClr val="C66F3E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75212" cy="1133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1932829" y="1568373"/>
            <a:ext cx="14406506" cy="0"/>
          </a:xfrm>
          <a:prstGeom prst="line">
            <a:avLst/>
          </a:prstGeom>
          <a:ln w="38100" cap="flat">
            <a:solidFill>
              <a:srgbClr val="C66F3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" name="TextBox 6"/>
          <p:cNvSpPr txBox="1"/>
          <p:nvPr/>
        </p:nvSpPr>
        <p:spPr>
          <a:xfrm>
            <a:off x="1028700" y="6634538"/>
            <a:ext cx="10026072" cy="2623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36"/>
              </a:lnSpc>
            </a:pPr>
            <a:r>
              <a:rPr lang="en-US" sz="9934">
                <a:solidFill>
                  <a:srgbClr val="4F1E0C"/>
                </a:solidFill>
                <a:latin typeface="Telegraf Bold"/>
                <a:ea typeface="Telegraf Bold"/>
                <a:cs typeface="Telegraf Bold"/>
                <a:sym typeface="Telegraf Bold"/>
              </a:rPr>
              <a:t>Perguntas</a:t>
            </a:r>
          </a:p>
          <a:p>
            <a:pPr algn="l">
              <a:lnSpc>
                <a:spcPts val="9636"/>
              </a:lnSpc>
            </a:pPr>
            <a:r>
              <a:rPr lang="en-US" sz="9934">
                <a:solidFill>
                  <a:srgbClr val="4F1E0C"/>
                </a:solidFill>
                <a:latin typeface="Telegraf Bold"/>
                <a:ea typeface="Telegraf Bold"/>
                <a:cs typeface="Telegraf Bold"/>
                <a:sym typeface="Telegraf Bold"/>
              </a:rPr>
              <a:t>&amp; Respostas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876179" y="8907628"/>
            <a:ext cx="2302730" cy="350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03"/>
              </a:lnSpc>
            </a:pPr>
            <a:r>
              <a:rPr lang="en-US" sz="2151">
                <a:solidFill>
                  <a:srgbClr val="4F1E0C"/>
                </a:solidFill>
                <a:latin typeface="Telegraf"/>
                <a:ea typeface="Telegraf"/>
                <a:cs typeface="Telegraf"/>
                <a:sym typeface="Telegraf"/>
              </a:rPr>
              <a:t>@ivnacostaadv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6F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56864" y="1444637"/>
            <a:ext cx="285572" cy="285572"/>
            <a:chOff x="0" y="0"/>
            <a:chExt cx="75212" cy="752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5212" cy="75212"/>
            </a:xfrm>
            <a:custGeom>
              <a:avLst/>
              <a:gdLst/>
              <a:ahLst/>
              <a:cxnLst/>
              <a:rect l="l" t="t" r="r" b="b"/>
              <a:pathLst>
                <a:path w="75212" h="75212">
                  <a:moveTo>
                    <a:pt x="0" y="0"/>
                  </a:moveTo>
                  <a:lnTo>
                    <a:pt x="75212" y="0"/>
                  </a:lnTo>
                  <a:lnTo>
                    <a:pt x="75212" y="75212"/>
                  </a:lnTo>
                  <a:lnTo>
                    <a:pt x="0" y="752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75212" cy="1133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2360994" y="1568373"/>
            <a:ext cx="14406506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6" name="TextBox 6"/>
          <p:cNvSpPr txBox="1"/>
          <p:nvPr/>
        </p:nvSpPr>
        <p:spPr>
          <a:xfrm>
            <a:off x="1028700" y="7853711"/>
            <a:ext cx="10026072" cy="14045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36"/>
              </a:lnSpc>
            </a:pPr>
            <a:r>
              <a:rPr lang="en-US" sz="9934">
                <a:solidFill>
                  <a:srgbClr val="FFFFFF"/>
                </a:solidFill>
                <a:latin typeface="Telegraf Bold"/>
                <a:ea typeface="Telegraf Bold"/>
                <a:cs typeface="Telegraf Bold"/>
                <a:sym typeface="Telegraf Bold"/>
              </a:rPr>
              <a:t>Obrigada!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018190" y="7720361"/>
            <a:ext cx="3241110" cy="481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64"/>
              </a:lnSpc>
            </a:pPr>
            <a:r>
              <a:rPr lang="en-US" sz="3028">
                <a:solidFill>
                  <a:srgbClr val="FFFFFF"/>
                </a:solidFill>
                <a:latin typeface="Telegraf"/>
                <a:ea typeface="Telegraf"/>
                <a:cs typeface="Telegraf"/>
                <a:sym typeface="Telegraf"/>
              </a:rPr>
              <a:t>@ivnacostaadv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273306" y="8777920"/>
            <a:ext cx="7985994" cy="481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64"/>
              </a:lnSpc>
            </a:pPr>
            <a:r>
              <a:rPr lang="en-US" sz="3028">
                <a:solidFill>
                  <a:srgbClr val="FFFFFF"/>
                </a:solidFill>
                <a:latin typeface="Telegraf"/>
                <a:ea typeface="Telegraf"/>
                <a:cs typeface="Telegraf"/>
                <a:sym typeface="Telegraf"/>
              </a:rPr>
              <a:t>ivna@costaadvogadosassessoria.com.br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018190" y="8248366"/>
            <a:ext cx="3241110" cy="481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64"/>
              </a:lnSpc>
            </a:pPr>
            <a:r>
              <a:rPr lang="en-US" sz="3028">
                <a:solidFill>
                  <a:srgbClr val="FFFFFF"/>
                </a:solidFill>
                <a:latin typeface="Telegraf"/>
                <a:ea typeface="Telegraf"/>
                <a:cs typeface="Telegraf"/>
                <a:sym typeface="Telegraf"/>
              </a:rPr>
              <a:t>(85) 9 9627.1650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1350" y="1733194"/>
            <a:ext cx="5786305" cy="7903066"/>
            <a:chOff x="0" y="0"/>
            <a:chExt cx="1057627" cy="14445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57627" cy="1444531"/>
            </a:xfrm>
            <a:custGeom>
              <a:avLst/>
              <a:gdLst/>
              <a:ahLst/>
              <a:cxnLst/>
              <a:rect l="l" t="t" r="r" b="b"/>
              <a:pathLst>
                <a:path w="1057627" h="1444531">
                  <a:moveTo>
                    <a:pt x="80278" y="0"/>
                  </a:moveTo>
                  <a:lnTo>
                    <a:pt x="977349" y="0"/>
                  </a:lnTo>
                  <a:cubicBezTo>
                    <a:pt x="998640" y="0"/>
                    <a:pt x="1019059" y="8458"/>
                    <a:pt x="1034114" y="23513"/>
                  </a:cubicBezTo>
                  <a:cubicBezTo>
                    <a:pt x="1049169" y="38568"/>
                    <a:pt x="1057627" y="58987"/>
                    <a:pt x="1057627" y="80278"/>
                  </a:cubicBezTo>
                  <a:lnTo>
                    <a:pt x="1057627" y="1364253"/>
                  </a:lnTo>
                  <a:cubicBezTo>
                    <a:pt x="1057627" y="1385544"/>
                    <a:pt x="1049169" y="1405963"/>
                    <a:pt x="1034114" y="1421018"/>
                  </a:cubicBezTo>
                  <a:cubicBezTo>
                    <a:pt x="1019059" y="1436073"/>
                    <a:pt x="998640" y="1444531"/>
                    <a:pt x="977349" y="1444531"/>
                  </a:cubicBezTo>
                  <a:lnTo>
                    <a:pt x="80278" y="1444531"/>
                  </a:lnTo>
                  <a:cubicBezTo>
                    <a:pt x="35942" y="1444531"/>
                    <a:pt x="0" y="1408590"/>
                    <a:pt x="0" y="1364253"/>
                  </a:cubicBezTo>
                  <a:lnTo>
                    <a:pt x="0" y="80278"/>
                  </a:lnTo>
                  <a:cubicBezTo>
                    <a:pt x="0" y="35942"/>
                    <a:pt x="35942" y="0"/>
                    <a:pt x="80278" y="0"/>
                  </a:cubicBezTo>
                  <a:close/>
                </a:path>
              </a:pathLst>
            </a:custGeom>
            <a:blipFill>
              <a:blip r:embed="rId2"/>
              <a:stretch>
                <a:fillRect l="-101928" t="-12384" r="-95721" b="-32635"/>
              </a:stretch>
            </a:blipFill>
            <a:ln w="38100" cap="rnd">
              <a:solidFill>
                <a:srgbClr val="C66F3E"/>
              </a:solidFill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5758550" y="1028700"/>
            <a:ext cx="285572" cy="285572"/>
            <a:chOff x="0" y="0"/>
            <a:chExt cx="75212" cy="7521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5212" cy="75212"/>
            </a:xfrm>
            <a:custGeom>
              <a:avLst/>
              <a:gdLst/>
              <a:ahLst/>
              <a:cxnLst/>
              <a:rect l="l" t="t" r="r" b="b"/>
              <a:pathLst>
                <a:path w="75212" h="75212">
                  <a:moveTo>
                    <a:pt x="0" y="0"/>
                  </a:moveTo>
                  <a:lnTo>
                    <a:pt x="75212" y="0"/>
                  </a:lnTo>
                  <a:lnTo>
                    <a:pt x="75212" y="75212"/>
                  </a:lnTo>
                  <a:lnTo>
                    <a:pt x="0" y="75212"/>
                  </a:lnTo>
                  <a:close/>
                </a:path>
              </a:pathLst>
            </a:custGeom>
            <a:solidFill>
              <a:srgbClr val="C66F3E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75212" cy="1133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AutoShape 7"/>
          <p:cNvSpPr/>
          <p:nvPr/>
        </p:nvSpPr>
        <p:spPr>
          <a:xfrm>
            <a:off x="6662679" y="1152436"/>
            <a:ext cx="6780055" cy="0"/>
          </a:xfrm>
          <a:prstGeom prst="line">
            <a:avLst/>
          </a:prstGeom>
          <a:ln w="38100" cap="flat">
            <a:solidFill>
              <a:srgbClr val="C66F3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8" name="TextBox 8"/>
          <p:cNvSpPr txBox="1"/>
          <p:nvPr/>
        </p:nvSpPr>
        <p:spPr>
          <a:xfrm>
            <a:off x="14026007" y="994578"/>
            <a:ext cx="3656122" cy="1553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3"/>
              </a:lnSpc>
            </a:pPr>
            <a:r>
              <a:rPr lang="en-US" sz="6488">
                <a:solidFill>
                  <a:srgbClr val="4F1E0C"/>
                </a:solidFill>
                <a:latin typeface="Telegraf Bold"/>
                <a:ea typeface="Telegraf Bold"/>
                <a:cs typeface="Telegraf Bold"/>
                <a:sym typeface="Telegraf Bold"/>
              </a:rPr>
              <a:t>Quem</a:t>
            </a:r>
          </a:p>
          <a:p>
            <a:pPr algn="l">
              <a:lnSpc>
                <a:spcPts val="3892"/>
              </a:lnSpc>
            </a:pPr>
            <a:r>
              <a:rPr lang="en-US" sz="6488">
                <a:solidFill>
                  <a:srgbClr val="4F1E0C"/>
                </a:solidFill>
                <a:latin typeface="Telegraf Bold"/>
                <a:ea typeface="Telegraf Bold"/>
                <a:cs typeface="Telegraf Bold"/>
                <a:sym typeface="Telegraf Bold"/>
              </a:rPr>
              <a:t>sou eu?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984327" y="3317926"/>
            <a:ext cx="9861504" cy="559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29146" lvl="1" indent="-264573" algn="just">
              <a:lnSpc>
                <a:spcPts val="2744"/>
              </a:lnSpc>
              <a:buFont typeface="Arial"/>
              <a:buChar char="•"/>
            </a:pPr>
            <a:r>
              <a:rPr lang="en-US" sz="2450">
                <a:solidFill>
                  <a:srgbClr val="4F1E0C"/>
                </a:solidFill>
                <a:latin typeface="Telegraf Medium"/>
                <a:ea typeface="Telegraf Medium"/>
                <a:cs typeface="Telegraf Medium"/>
                <a:sym typeface="Telegraf Medium"/>
              </a:rPr>
              <a:t>Advogada com ênfase em Direito das Famílias, Sucessões e Direitos Humanos da população LGBTI+.</a:t>
            </a:r>
          </a:p>
          <a:p>
            <a:pPr marL="529146" lvl="1" indent="-264573" algn="just">
              <a:lnSpc>
                <a:spcPts val="2744"/>
              </a:lnSpc>
              <a:buFont typeface="Arial"/>
              <a:buChar char="•"/>
            </a:pPr>
            <a:r>
              <a:rPr lang="en-US" sz="2450">
                <a:solidFill>
                  <a:srgbClr val="4F1E0C"/>
                </a:solidFill>
                <a:latin typeface="Telegraf Medium"/>
                <a:ea typeface="Telegraf Medium"/>
                <a:cs typeface="Telegraf Medium"/>
                <a:sym typeface="Telegraf Medium"/>
              </a:rPr>
              <a:t>Coordenadora Jurídica da Secretaria da Diversidade do Estado do Ceará.</a:t>
            </a:r>
          </a:p>
          <a:p>
            <a:pPr marL="529146" lvl="1" indent="-264573" algn="just">
              <a:lnSpc>
                <a:spcPts val="2744"/>
              </a:lnSpc>
              <a:buFont typeface="Arial"/>
              <a:buChar char="•"/>
            </a:pPr>
            <a:r>
              <a:rPr lang="en-US" sz="2450">
                <a:solidFill>
                  <a:srgbClr val="4F1E0C"/>
                </a:solidFill>
                <a:latin typeface="Telegraf Medium"/>
                <a:ea typeface="Telegraf Medium"/>
                <a:cs typeface="Telegraf Medium"/>
                <a:sym typeface="Telegraf Medium"/>
              </a:rPr>
              <a:t>Especialista em Direito Público e Mestra em Avaliação de Políticas Públicas pela UFC.</a:t>
            </a:r>
          </a:p>
          <a:p>
            <a:pPr marL="529146" lvl="1" indent="-264573" algn="just">
              <a:lnSpc>
                <a:spcPts val="2744"/>
              </a:lnSpc>
              <a:buFont typeface="Arial"/>
              <a:buChar char="•"/>
            </a:pPr>
            <a:r>
              <a:rPr lang="en-US" sz="2450">
                <a:solidFill>
                  <a:srgbClr val="4F1E0C"/>
                </a:solidFill>
                <a:latin typeface="Telegraf Medium"/>
                <a:ea typeface="Telegraf Medium"/>
                <a:cs typeface="Telegraf Medium"/>
                <a:sym typeface="Telegraf Medium"/>
              </a:rPr>
              <a:t>Conselheira Estadual da OAB/CE e Presidente da Associação Nova Advocacia.</a:t>
            </a:r>
          </a:p>
          <a:p>
            <a:pPr marL="529146" lvl="1" indent="-264573" algn="just">
              <a:lnSpc>
                <a:spcPts val="2744"/>
              </a:lnSpc>
              <a:buFont typeface="Arial"/>
              <a:buChar char="•"/>
            </a:pPr>
            <a:r>
              <a:rPr lang="en-US" sz="2450">
                <a:solidFill>
                  <a:srgbClr val="4F1E0C"/>
                </a:solidFill>
                <a:latin typeface="Telegraf Medium"/>
                <a:ea typeface="Telegraf Medium"/>
                <a:cs typeface="Telegraf Medium"/>
                <a:sym typeface="Telegraf Medium"/>
              </a:rPr>
              <a:t>Presidenta da Comissão da Liberdade Sexual e Gênero do IBDFAM - CE.</a:t>
            </a:r>
          </a:p>
          <a:p>
            <a:pPr marL="529146" lvl="1" indent="-264573" algn="just">
              <a:lnSpc>
                <a:spcPts val="2744"/>
              </a:lnSpc>
              <a:buFont typeface="Arial"/>
              <a:buChar char="•"/>
            </a:pPr>
            <a:r>
              <a:rPr lang="en-US" sz="2450">
                <a:solidFill>
                  <a:srgbClr val="4F1E0C"/>
                </a:solidFill>
                <a:latin typeface="Telegraf Medium"/>
                <a:ea typeface="Telegraf Medium"/>
                <a:cs typeface="Telegraf Medium"/>
                <a:sym typeface="Telegraf Medium"/>
              </a:rPr>
              <a:t>Presidenta da Comissão da Diversidade Sexual e Gênero da OAB/CE.</a:t>
            </a:r>
          </a:p>
          <a:p>
            <a:pPr marL="529146" lvl="1" indent="-264573" algn="just">
              <a:lnSpc>
                <a:spcPts val="2744"/>
              </a:lnSpc>
              <a:buFont typeface="Arial"/>
              <a:buChar char="•"/>
            </a:pPr>
            <a:r>
              <a:rPr lang="en-US" sz="2450">
                <a:solidFill>
                  <a:srgbClr val="4F1E0C"/>
                </a:solidFill>
                <a:latin typeface="Telegraf Medium"/>
                <a:ea typeface="Telegraf Medium"/>
                <a:cs typeface="Telegraf Medium"/>
                <a:sym typeface="Telegraf Medium"/>
              </a:rPr>
              <a:t>Vice-presidente da Comissão Especial da Diversidade Sexual e Gênero do Conselho Federal da OAB.</a:t>
            </a:r>
          </a:p>
          <a:p>
            <a:pPr marL="529146" lvl="1" indent="-264573" algn="just">
              <a:lnSpc>
                <a:spcPts val="2744"/>
              </a:lnSpc>
              <a:buFont typeface="Arial"/>
              <a:buChar char="•"/>
            </a:pPr>
            <a:r>
              <a:rPr lang="en-US" sz="2450">
                <a:solidFill>
                  <a:srgbClr val="4F1E0C"/>
                </a:solidFill>
                <a:latin typeface="Telegraf Medium"/>
                <a:ea typeface="Telegraf Medium"/>
                <a:cs typeface="Telegraf Medium"/>
                <a:sym typeface="Telegraf Medium"/>
              </a:rPr>
              <a:t>Comprometida com a defesa dos direitos e da diversidade! </a:t>
            </a:r>
          </a:p>
          <a:p>
            <a:pPr algn="just">
              <a:lnSpc>
                <a:spcPts val="2744"/>
              </a:lnSpc>
            </a:pPr>
            <a:endParaRPr lang="en-US" sz="2450">
              <a:solidFill>
                <a:srgbClr val="4F1E0C"/>
              </a:solidFill>
              <a:latin typeface="Telegraf Medium"/>
              <a:ea typeface="Telegraf Medium"/>
              <a:cs typeface="Telegraf Medium"/>
              <a:sym typeface="Telegraf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825487" y="4160633"/>
            <a:ext cx="5781604" cy="1705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3"/>
              </a:lnSpc>
            </a:pPr>
            <a:r>
              <a:rPr lang="en-US" sz="6488">
                <a:solidFill>
                  <a:srgbClr val="4F1E0C"/>
                </a:solidFill>
                <a:latin typeface="Telegraf Bold"/>
                <a:ea typeface="Telegraf Bold"/>
                <a:cs typeface="Telegraf Bold"/>
                <a:sym typeface="Telegraf Bold"/>
              </a:rPr>
              <a:t>O que vamos ver hoje?</a:t>
            </a:r>
          </a:p>
        </p:txBody>
      </p:sp>
      <p:sp>
        <p:nvSpPr>
          <p:cNvPr id="3" name="AutoShape 3"/>
          <p:cNvSpPr/>
          <p:nvPr/>
        </p:nvSpPr>
        <p:spPr>
          <a:xfrm>
            <a:off x="0" y="3636723"/>
            <a:ext cx="7019699" cy="0"/>
          </a:xfrm>
          <a:prstGeom prst="line">
            <a:avLst/>
          </a:prstGeom>
          <a:ln w="38100" cap="flat">
            <a:solidFill>
              <a:srgbClr val="C66F3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8361464" y="2621094"/>
            <a:ext cx="6111149" cy="384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sz="2410" dirty="0">
                <a:solidFill>
                  <a:srgbClr val="4F1E0C"/>
                </a:solidFill>
                <a:latin typeface="Telegraf"/>
                <a:ea typeface="Telegraf"/>
                <a:cs typeface="Telegraf"/>
                <a:sym typeface="Telegraf"/>
              </a:rPr>
              <a:t>Sensibilização e Competência Cultural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361465" y="4087947"/>
            <a:ext cx="6111149" cy="384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sz="2410">
                <a:solidFill>
                  <a:srgbClr val="4F1E0C"/>
                </a:solidFill>
                <a:latin typeface="Telegraf"/>
                <a:ea typeface="Telegraf"/>
                <a:cs typeface="Telegraf"/>
                <a:sym typeface="Telegraf"/>
              </a:rPr>
              <a:t>Proibições de Discriminação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361465" y="3229415"/>
            <a:ext cx="5623544" cy="725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sz="2410">
                <a:solidFill>
                  <a:srgbClr val="4F1E0C"/>
                </a:solidFill>
                <a:latin typeface="Telegraf"/>
                <a:ea typeface="Telegraf"/>
                <a:cs typeface="Telegraf"/>
                <a:sym typeface="Telegraf"/>
              </a:rPr>
              <a:t>Valorização da Diversidade de Perspectiva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7836796" y="2731405"/>
            <a:ext cx="160812" cy="183169"/>
            <a:chOff x="0" y="0"/>
            <a:chExt cx="53206" cy="6060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3206" cy="60604"/>
            </a:xfrm>
            <a:custGeom>
              <a:avLst/>
              <a:gdLst/>
              <a:ahLst/>
              <a:cxnLst/>
              <a:rect l="l" t="t" r="r" b="b"/>
              <a:pathLst>
                <a:path w="53206" h="60604">
                  <a:moveTo>
                    <a:pt x="0" y="0"/>
                  </a:moveTo>
                  <a:lnTo>
                    <a:pt x="53206" y="0"/>
                  </a:lnTo>
                  <a:lnTo>
                    <a:pt x="53206" y="60604"/>
                  </a:lnTo>
                  <a:lnTo>
                    <a:pt x="0" y="60604"/>
                  </a:lnTo>
                  <a:close/>
                </a:path>
              </a:pathLst>
            </a:custGeom>
            <a:solidFill>
              <a:srgbClr val="C66F3E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53206" cy="98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7836797" y="4198259"/>
            <a:ext cx="160812" cy="183169"/>
            <a:chOff x="0" y="0"/>
            <a:chExt cx="53206" cy="6060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3206" cy="60604"/>
            </a:xfrm>
            <a:custGeom>
              <a:avLst/>
              <a:gdLst/>
              <a:ahLst/>
              <a:cxnLst/>
              <a:rect l="l" t="t" r="r" b="b"/>
              <a:pathLst>
                <a:path w="53206" h="60604">
                  <a:moveTo>
                    <a:pt x="0" y="0"/>
                  </a:moveTo>
                  <a:lnTo>
                    <a:pt x="53206" y="0"/>
                  </a:lnTo>
                  <a:lnTo>
                    <a:pt x="53206" y="60604"/>
                  </a:lnTo>
                  <a:lnTo>
                    <a:pt x="0" y="60604"/>
                  </a:lnTo>
                  <a:close/>
                </a:path>
              </a:pathLst>
            </a:custGeom>
            <a:solidFill>
              <a:srgbClr val="C66F3E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53206" cy="98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7836797" y="3320307"/>
            <a:ext cx="160812" cy="183169"/>
            <a:chOff x="0" y="0"/>
            <a:chExt cx="53206" cy="6060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53206" cy="60604"/>
            </a:xfrm>
            <a:custGeom>
              <a:avLst/>
              <a:gdLst/>
              <a:ahLst/>
              <a:cxnLst/>
              <a:rect l="l" t="t" r="r" b="b"/>
              <a:pathLst>
                <a:path w="53206" h="60604">
                  <a:moveTo>
                    <a:pt x="0" y="0"/>
                  </a:moveTo>
                  <a:lnTo>
                    <a:pt x="53206" y="0"/>
                  </a:lnTo>
                  <a:lnTo>
                    <a:pt x="53206" y="60604"/>
                  </a:lnTo>
                  <a:lnTo>
                    <a:pt x="0" y="60604"/>
                  </a:lnTo>
                  <a:close/>
                </a:path>
              </a:pathLst>
            </a:custGeom>
            <a:solidFill>
              <a:srgbClr val="C66F3E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53206" cy="98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8361464" y="4768687"/>
            <a:ext cx="6111149" cy="384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sz="2410">
                <a:solidFill>
                  <a:srgbClr val="4F1E0C"/>
                </a:solidFill>
                <a:latin typeface="Telegraf"/>
                <a:ea typeface="Telegraf"/>
                <a:cs typeface="Telegraf"/>
                <a:sym typeface="Telegraf"/>
              </a:rPr>
              <a:t>Apoio ao Desenvolvimento de Carreira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7836796" y="4859579"/>
            <a:ext cx="160812" cy="183169"/>
            <a:chOff x="0" y="0"/>
            <a:chExt cx="53206" cy="60604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53206" cy="60604"/>
            </a:xfrm>
            <a:custGeom>
              <a:avLst/>
              <a:gdLst/>
              <a:ahLst/>
              <a:cxnLst/>
              <a:rect l="l" t="t" r="r" b="b"/>
              <a:pathLst>
                <a:path w="53206" h="60604">
                  <a:moveTo>
                    <a:pt x="0" y="0"/>
                  </a:moveTo>
                  <a:lnTo>
                    <a:pt x="53206" y="0"/>
                  </a:lnTo>
                  <a:lnTo>
                    <a:pt x="53206" y="60604"/>
                  </a:lnTo>
                  <a:lnTo>
                    <a:pt x="0" y="60604"/>
                  </a:lnTo>
                  <a:close/>
                </a:path>
              </a:pathLst>
            </a:custGeom>
            <a:solidFill>
              <a:srgbClr val="C66F3E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53206" cy="98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8361464" y="5442294"/>
            <a:ext cx="6111149" cy="384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sz="2410">
                <a:solidFill>
                  <a:srgbClr val="4F1E0C"/>
                </a:solidFill>
                <a:latin typeface="Telegraf"/>
                <a:ea typeface="Telegraf"/>
                <a:cs typeface="Telegraf"/>
                <a:sym typeface="Telegraf"/>
              </a:rPr>
              <a:t>Canais para Relatar Preocupações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7836796" y="5533186"/>
            <a:ext cx="160812" cy="183169"/>
            <a:chOff x="0" y="0"/>
            <a:chExt cx="53206" cy="60604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53206" cy="60604"/>
            </a:xfrm>
            <a:custGeom>
              <a:avLst/>
              <a:gdLst/>
              <a:ahLst/>
              <a:cxnLst/>
              <a:rect l="l" t="t" r="r" b="b"/>
              <a:pathLst>
                <a:path w="53206" h="60604">
                  <a:moveTo>
                    <a:pt x="0" y="0"/>
                  </a:moveTo>
                  <a:lnTo>
                    <a:pt x="53206" y="0"/>
                  </a:lnTo>
                  <a:lnTo>
                    <a:pt x="53206" y="60604"/>
                  </a:lnTo>
                  <a:lnTo>
                    <a:pt x="0" y="60604"/>
                  </a:lnTo>
                  <a:close/>
                </a:path>
              </a:pathLst>
            </a:custGeom>
            <a:solidFill>
              <a:srgbClr val="C66F3E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53206" cy="98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1" name="TextBox 41"/>
          <p:cNvSpPr txBox="1"/>
          <p:nvPr/>
        </p:nvSpPr>
        <p:spPr>
          <a:xfrm>
            <a:off x="8361463" y="6115901"/>
            <a:ext cx="6111149" cy="384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0"/>
              </a:lnSpc>
            </a:pPr>
            <a:r>
              <a:rPr lang="en-US" sz="2410" dirty="0">
                <a:solidFill>
                  <a:srgbClr val="4F1E0C"/>
                </a:solidFill>
                <a:latin typeface="Telegraf"/>
                <a:ea typeface="Telegraf"/>
                <a:cs typeface="Telegraf"/>
                <a:sym typeface="Telegraf"/>
              </a:rPr>
              <a:t>Compromisso dos Líderes</a:t>
            </a:r>
          </a:p>
        </p:txBody>
      </p:sp>
      <p:grpSp>
        <p:nvGrpSpPr>
          <p:cNvPr id="42" name="Group 42"/>
          <p:cNvGrpSpPr/>
          <p:nvPr/>
        </p:nvGrpSpPr>
        <p:grpSpPr>
          <a:xfrm>
            <a:off x="7836796" y="6216687"/>
            <a:ext cx="160812" cy="183169"/>
            <a:chOff x="0" y="0"/>
            <a:chExt cx="53206" cy="60604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53206" cy="60604"/>
            </a:xfrm>
            <a:custGeom>
              <a:avLst/>
              <a:gdLst/>
              <a:ahLst/>
              <a:cxnLst/>
              <a:rect l="l" t="t" r="r" b="b"/>
              <a:pathLst>
                <a:path w="53206" h="60604">
                  <a:moveTo>
                    <a:pt x="0" y="0"/>
                  </a:moveTo>
                  <a:lnTo>
                    <a:pt x="53206" y="0"/>
                  </a:lnTo>
                  <a:lnTo>
                    <a:pt x="53206" y="60604"/>
                  </a:lnTo>
                  <a:lnTo>
                    <a:pt x="0" y="60604"/>
                  </a:lnTo>
                  <a:close/>
                </a:path>
              </a:pathLst>
            </a:custGeom>
            <a:solidFill>
              <a:srgbClr val="C66F3E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-38100"/>
              <a:ext cx="53206" cy="98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5432840"/>
            <a:ext cx="1742962" cy="1742962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746533" y="5432840"/>
            <a:ext cx="1742962" cy="1742962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548329" y="5432840"/>
            <a:ext cx="1742962" cy="174296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28700" y="3923106"/>
            <a:ext cx="13500624" cy="740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89"/>
              </a:lnSpc>
            </a:pPr>
            <a:r>
              <a:rPr lang="en-US" sz="5246" dirty="0">
                <a:solidFill>
                  <a:srgbClr val="4F1E0C"/>
                </a:solidFill>
                <a:latin typeface="Telegraf Bold"/>
                <a:ea typeface="Telegraf Bold"/>
                <a:cs typeface="Telegraf Bold"/>
                <a:sym typeface="Telegraf Bold"/>
              </a:rPr>
              <a:t>Sensibilização e Competência Cultural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26389" y="5974121"/>
            <a:ext cx="947584" cy="708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0"/>
              </a:lnSpc>
            </a:pPr>
            <a:r>
              <a:rPr lang="en-US" sz="5000">
                <a:solidFill>
                  <a:srgbClr val="4F1E0C"/>
                </a:solidFill>
                <a:latin typeface="Telegraf Bold"/>
                <a:ea typeface="Telegraf Bold"/>
                <a:cs typeface="Telegraf Bold"/>
                <a:sym typeface="Telegraf Bold"/>
              </a:rPr>
              <a:t>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144222" y="5974121"/>
            <a:ext cx="947584" cy="708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0"/>
              </a:lnSpc>
            </a:pPr>
            <a:r>
              <a:rPr lang="en-US" sz="5000">
                <a:solidFill>
                  <a:srgbClr val="4F1E0C"/>
                </a:solidFill>
                <a:latin typeface="Telegraf Bold"/>
                <a:ea typeface="Telegraf Bold"/>
                <a:cs typeface="Telegraf Bold"/>
                <a:sym typeface="Telegraf Bold"/>
              </a:rPr>
              <a:t>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946018" y="5974121"/>
            <a:ext cx="947584" cy="708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0"/>
              </a:lnSpc>
            </a:pPr>
            <a:r>
              <a:rPr lang="en-US" sz="5000">
                <a:solidFill>
                  <a:srgbClr val="4F1E0C"/>
                </a:solidFill>
                <a:latin typeface="Telegraf Bold"/>
                <a:ea typeface="Telegraf Bold"/>
                <a:cs typeface="Telegraf Bold"/>
                <a:sym typeface="Telegraf Bold"/>
              </a:rPr>
              <a:t>3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7990375"/>
            <a:ext cx="5017557" cy="1269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80"/>
              </a:lnSpc>
            </a:pPr>
            <a:r>
              <a:rPr lang="en-US" sz="2928" dirty="0">
                <a:solidFill>
                  <a:srgbClr val="4F1E0C"/>
                </a:solidFill>
                <a:latin typeface="Telegraf Bold"/>
                <a:ea typeface="Telegraf Bold"/>
                <a:cs typeface="Telegraf Bold"/>
                <a:sym typeface="Telegraf Bold"/>
              </a:rPr>
              <a:t>FORMAÇÕES SOBRE DIVERSIDADE E INCLUSÃO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746533" y="7990375"/>
            <a:ext cx="5017557" cy="1267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80"/>
              </a:lnSpc>
            </a:pPr>
            <a:r>
              <a:rPr lang="en-US" sz="2928">
                <a:solidFill>
                  <a:srgbClr val="4F1E0C"/>
                </a:solidFill>
                <a:latin typeface="Telegraf Bold"/>
                <a:ea typeface="Telegraf Bold"/>
                <a:cs typeface="Telegraf Bold"/>
                <a:sym typeface="Telegraf Bold"/>
              </a:rPr>
              <a:t>TREINAMENTO CONTÍNUO PARA TODOS OS FUNCIONÁRIOS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548329" y="7990375"/>
            <a:ext cx="5017557" cy="1267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80"/>
              </a:lnSpc>
            </a:pPr>
            <a:r>
              <a:rPr lang="en-US" sz="2928">
                <a:solidFill>
                  <a:srgbClr val="4F1E0C"/>
                </a:solidFill>
                <a:latin typeface="Telegraf Bold"/>
                <a:ea typeface="Telegraf Bold"/>
                <a:cs typeface="Telegraf Bold"/>
                <a:sym typeface="Telegraf Bold"/>
              </a:rPr>
              <a:t>PROGRAMAS DE DESENVOLVIMENTO DE LIDERANÇA INCLUSIVA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8700" y="1322029"/>
            <a:ext cx="16230600" cy="1535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75"/>
              </a:lnSpc>
            </a:pPr>
            <a:r>
              <a:rPr lang="en-US" sz="3995" dirty="0">
                <a:solidFill>
                  <a:srgbClr val="4F1E0C"/>
                </a:solidFill>
                <a:latin typeface="Telegraf"/>
                <a:ea typeface="Telegraf"/>
                <a:cs typeface="Telegraf"/>
                <a:sym typeface="Telegraf"/>
              </a:rPr>
              <a:t>"</a:t>
            </a:r>
            <a:r>
              <a:rPr lang="en-US" sz="3995" dirty="0" err="1">
                <a:solidFill>
                  <a:srgbClr val="4F1E0C"/>
                </a:solidFill>
                <a:latin typeface="Telegraf"/>
                <a:ea typeface="Telegraf"/>
                <a:cs typeface="Telegraf"/>
                <a:sym typeface="Telegraf"/>
              </a:rPr>
              <a:t>Organizações</a:t>
            </a:r>
            <a:r>
              <a:rPr lang="en-US" sz="3995" dirty="0">
                <a:solidFill>
                  <a:srgbClr val="4F1E0C"/>
                </a:solidFill>
                <a:latin typeface="Telegraf"/>
                <a:ea typeface="Telegraf"/>
                <a:cs typeface="Telegraf"/>
                <a:sym typeface="Telegraf"/>
              </a:rPr>
              <a:t> com </a:t>
            </a:r>
            <a:r>
              <a:rPr lang="en-US" sz="3995" dirty="0" err="1">
                <a:solidFill>
                  <a:srgbClr val="4F1E0C"/>
                </a:solidFill>
                <a:latin typeface="Telegraf"/>
                <a:ea typeface="Telegraf"/>
                <a:cs typeface="Telegraf"/>
                <a:sym typeface="Telegraf"/>
              </a:rPr>
              <a:t>programas</a:t>
            </a:r>
            <a:r>
              <a:rPr lang="en-US" sz="3995" dirty="0">
                <a:solidFill>
                  <a:srgbClr val="4F1E0C"/>
                </a:solidFill>
                <a:latin typeface="Telegraf"/>
                <a:ea typeface="Telegraf"/>
                <a:cs typeface="Telegraf"/>
                <a:sym typeface="Telegraf"/>
              </a:rPr>
              <a:t> </a:t>
            </a:r>
            <a:r>
              <a:rPr lang="en-US" sz="3995" dirty="0" err="1">
                <a:solidFill>
                  <a:srgbClr val="4F1E0C"/>
                </a:solidFill>
                <a:latin typeface="Telegraf"/>
                <a:ea typeface="Telegraf"/>
                <a:cs typeface="Telegraf"/>
                <a:sym typeface="Telegraf"/>
              </a:rPr>
              <a:t>robustos</a:t>
            </a:r>
            <a:r>
              <a:rPr lang="en-US" sz="3995" dirty="0">
                <a:solidFill>
                  <a:srgbClr val="4F1E0C"/>
                </a:solidFill>
                <a:latin typeface="Telegraf"/>
                <a:ea typeface="Telegraf"/>
                <a:cs typeface="Telegraf"/>
                <a:sym typeface="Telegraf"/>
              </a:rPr>
              <a:t> de </a:t>
            </a:r>
            <a:r>
              <a:rPr lang="en-US" sz="3995" dirty="0" err="1">
                <a:solidFill>
                  <a:srgbClr val="4F1E0C"/>
                </a:solidFill>
                <a:latin typeface="Telegraf"/>
                <a:ea typeface="Telegraf"/>
                <a:cs typeface="Telegraf"/>
                <a:sym typeface="Telegraf"/>
              </a:rPr>
              <a:t>diversidade</a:t>
            </a:r>
            <a:r>
              <a:rPr lang="en-US" sz="3995" dirty="0">
                <a:solidFill>
                  <a:srgbClr val="4F1E0C"/>
                </a:solidFill>
                <a:latin typeface="Telegraf"/>
                <a:ea typeface="Telegraf"/>
                <a:cs typeface="Telegraf"/>
                <a:sym typeface="Telegraf"/>
              </a:rPr>
              <a:t> e </a:t>
            </a:r>
            <a:r>
              <a:rPr lang="en-US" sz="3995" dirty="0" err="1">
                <a:solidFill>
                  <a:srgbClr val="4F1E0C"/>
                </a:solidFill>
                <a:latin typeface="Telegraf"/>
                <a:ea typeface="Telegraf"/>
                <a:cs typeface="Telegraf"/>
                <a:sym typeface="Telegraf"/>
              </a:rPr>
              <a:t>inclusão</a:t>
            </a:r>
            <a:r>
              <a:rPr lang="en-US" sz="3995" dirty="0">
                <a:solidFill>
                  <a:srgbClr val="4F1E0C"/>
                </a:solidFill>
                <a:latin typeface="Telegraf"/>
                <a:ea typeface="Telegraf"/>
                <a:cs typeface="Telegraf"/>
                <a:sym typeface="Telegraf"/>
              </a:rPr>
              <a:t> </a:t>
            </a:r>
            <a:r>
              <a:rPr lang="en-US" sz="3995" dirty="0" err="1">
                <a:solidFill>
                  <a:srgbClr val="4F1E0C"/>
                </a:solidFill>
                <a:latin typeface="Telegraf"/>
                <a:ea typeface="Telegraf"/>
                <a:cs typeface="Telegraf"/>
                <a:sym typeface="Telegraf"/>
              </a:rPr>
              <a:t>têm</a:t>
            </a:r>
            <a:r>
              <a:rPr lang="en-US" sz="3995" dirty="0">
                <a:solidFill>
                  <a:srgbClr val="4F1E0C"/>
                </a:solidFill>
                <a:latin typeface="Telegraf"/>
                <a:ea typeface="Telegraf"/>
                <a:cs typeface="Telegraf"/>
                <a:sym typeface="Telegraf"/>
              </a:rPr>
              <a:t> 35% </a:t>
            </a:r>
            <a:r>
              <a:rPr lang="en-US" sz="3995" dirty="0" err="1">
                <a:solidFill>
                  <a:srgbClr val="4F1E0C"/>
                </a:solidFill>
                <a:latin typeface="Telegraf"/>
                <a:ea typeface="Telegraf"/>
                <a:cs typeface="Telegraf"/>
                <a:sym typeface="Telegraf"/>
              </a:rPr>
              <a:t>mais</a:t>
            </a:r>
            <a:r>
              <a:rPr lang="en-US" sz="3995" dirty="0">
                <a:solidFill>
                  <a:srgbClr val="4F1E0C"/>
                </a:solidFill>
                <a:latin typeface="Telegraf"/>
                <a:ea typeface="Telegraf"/>
                <a:cs typeface="Telegraf"/>
                <a:sym typeface="Telegraf"/>
              </a:rPr>
              <a:t> </a:t>
            </a:r>
            <a:r>
              <a:rPr lang="en-US" sz="3995" dirty="0" err="1">
                <a:solidFill>
                  <a:srgbClr val="4F1E0C"/>
                </a:solidFill>
                <a:latin typeface="Telegraf"/>
                <a:ea typeface="Telegraf"/>
                <a:cs typeface="Telegraf"/>
                <a:sym typeface="Telegraf"/>
              </a:rPr>
              <a:t>probabilidade</a:t>
            </a:r>
            <a:r>
              <a:rPr lang="en-US" sz="3995" dirty="0">
                <a:solidFill>
                  <a:srgbClr val="4F1E0C"/>
                </a:solidFill>
                <a:latin typeface="Telegraf"/>
                <a:ea typeface="Telegraf"/>
                <a:cs typeface="Telegraf"/>
                <a:sym typeface="Telegraf"/>
              </a:rPr>
              <a:t> de </a:t>
            </a:r>
            <a:r>
              <a:rPr lang="en-US" sz="3995" dirty="0" err="1">
                <a:solidFill>
                  <a:srgbClr val="4F1E0C"/>
                </a:solidFill>
                <a:latin typeface="Telegraf"/>
                <a:ea typeface="Telegraf"/>
                <a:cs typeface="Telegraf"/>
                <a:sym typeface="Telegraf"/>
              </a:rPr>
              <a:t>ter</a:t>
            </a:r>
            <a:r>
              <a:rPr lang="en-US" sz="3995" dirty="0">
                <a:solidFill>
                  <a:srgbClr val="4F1E0C"/>
                </a:solidFill>
                <a:latin typeface="Telegraf"/>
                <a:ea typeface="Telegraf"/>
                <a:cs typeface="Telegraf"/>
                <a:sym typeface="Telegraf"/>
              </a:rPr>
              <a:t> </a:t>
            </a:r>
            <a:r>
              <a:rPr lang="en-US" sz="3995" dirty="0" err="1">
                <a:solidFill>
                  <a:srgbClr val="4F1E0C"/>
                </a:solidFill>
                <a:latin typeface="Telegraf"/>
                <a:ea typeface="Telegraf"/>
                <a:cs typeface="Telegraf"/>
                <a:sym typeface="Telegraf"/>
              </a:rPr>
              <a:t>desempenho</a:t>
            </a:r>
            <a:r>
              <a:rPr lang="en-US" sz="3995" dirty="0">
                <a:solidFill>
                  <a:srgbClr val="4F1E0C"/>
                </a:solidFill>
                <a:latin typeface="Telegraf"/>
                <a:ea typeface="Telegraf"/>
                <a:cs typeface="Telegraf"/>
                <a:sym typeface="Telegraf"/>
              </a:rPr>
              <a:t> </a:t>
            </a:r>
            <a:r>
              <a:rPr lang="en-US" sz="3995" dirty="0" err="1">
                <a:solidFill>
                  <a:srgbClr val="4F1E0C"/>
                </a:solidFill>
                <a:latin typeface="Telegraf"/>
                <a:ea typeface="Telegraf"/>
                <a:cs typeface="Telegraf"/>
                <a:sym typeface="Telegraf"/>
              </a:rPr>
              <a:t>financeiro</a:t>
            </a:r>
            <a:r>
              <a:rPr lang="en-US" sz="3995" dirty="0">
                <a:solidFill>
                  <a:srgbClr val="4F1E0C"/>
                </a:solidFill>
                <a:latin typeface="Telegraf"/>
                <a:ea typeface="Telegraf"/>
                <a:cs typeface="Telegraf"/>
                <a:sym typeface="Telegraf"/>
              </a:rPr>
              <a:t> </a:t>
            </a:r>
            <a:r>
              <a:rPr lang="en-US" sz="3995" dirty="0" err="1">
                <a:solidFill>
                  <a:srgbClr val="4F1E0C"/>
                </a:solidFill>
                <a:latin typeface="Telegraf"/>
                <a:ea typeface="Telegraf"/>
                <a:cs typeface="Telegraf"/>
                <a:sym typeface="Telegraf"/>
              </a:rPr>
              <a:t>acima</a:t>
            </a:r>
            <a:r>
              <a:rPr lang="en-US" sz="3995" dirty="0">
                <a:solidFill>
                  <a:srgbClr val="4F1E0C"/>
                </a:solidFill>
                <a:latin typeface="Telegraf"/>
                <a:ea typeface="Telegraf"/>
                <a:cs typeface="Telegraf"/>
                <a:sym typeface="Telegraf"/>
              </a:rPr>
              <a:t> da </a:t>
            </a:r>
            <a:r>
              <a:rPr lang="en-US" sz="3995" dirty="0" err="1">
                <a:solidFill>
                  <a:srgbClr val="4F1E0C"/>
                </a:solidFill>
                <a:latin typeface="Telegraf"/>
                <a:ea typeface="Telegraf"/>
                <a:cs typeface="Telegraf"/>
                <a:sym typeface="Telegraf"/>
              </a:rPr>
              <a:t>média</a:t>
            </a:r>
            <a:r>
              <a:rPr lang="en-US" sz="3995" dirty="0">
                <a:solidFill>
                  <a:srgbClr val="4F1E0C"/>
                </a:solidFill>
                <a:latin typeface="Telegraf"/>
                <a:ea typeface="Telegraf"/>
                <a:cs typeface="Telegraf"/>
                <a:sym typeface="Telegraf"/>
              </a:rPr>
              <a:t>."</a:t>
            </a:r>
            <a:r>
              <a:rPr lang="en-US" sz="3995" dirty="0">
                <a:solidFill>
                  <a:srgbClr val="4F1E0C"/>
                </a:solidFill>
                <a:latin typeface="Telegraf Bold"/>
                <a:ea typeface="Telegraf Bold"/>
                <a:cs typeface="Telegraf Bold"/>
                <a:sym typeface="Telegraf Bold"/>
              </a:rPr>
              <a:t> – </a:t>
            </a:r>
            <a:r>
              <a:rPr lang="en-US" sz="3995" dirty="0" err="1">
                <a:solidFill>
                  <a:srgbClr val="4F1E0C"/>
                </a:solidFill>
                <a:latin typeface="Telegraf Bold"/>
                <a:ea typeface="Telegraf Bold"/>
                <a:cs typeface="Telegraf Bold"/>
                <a:sym typeface="Telegraf Bold"/>
              </a:rPr>
              <a:t>Revista</a:t>
            </a:r>
            <a:r>
              <a:rPr lang="en-US" sz="3995" dirty="0">
                <a:solidFill>
                  <a:srgbClr val="4F1E0C"/>
                </a:solidFill>
                <a:latin typeface="Telegraf Bold"/>
                <a:ea typeface="Telegraf Bold"/>
                <a:cs typeface="Telegraf Bold"/>
                <a:sym typeface="Telegraf Bold"/>
              </a:rPr>
              <a:t> de </a:t>
            </a:r>
            <a:r>
              <a:rPr lang="en-US" sz="3995" dirty="0" err="1">
                <a:solidFill>
                  <a:srgbClr val="4F1E0C"/>
                </a:solidFill>
                <a:latin typeface="Telegraf Bold"/>
                <a:ea typeface="Telegraf Bold"/>
                <a:cs typeface="Telegraf Bold"/>
                <a:sym typeface="Telegraf Bold"/>
              </a:rPr>
              <a:t>Negócios</a:t>
            </a:r>
            <a:r>
              <a:rPr lang="en-US" sz="3995" dirty="0">
                <a:solidFill>
                  <a:srgbClr val="4F1E0C"/>
                </a:solidFill>
                <a:latin typeface="Telegraf Bold"/>
                <a:ea typeface="Telegraf Bold"/>
                <a:cs typeface="Telegraf Bold"/>
                <a:sym typeface="Telegraf Bold"/>
              </a:rPr>
              <a:t> de Harvard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34115" y="-164077"/>
            <a:ext cx="7646150" cy="10615154"/>
            <a:chOff x="0" y="0"/>
            <a:chExt cx="2013801" cy="27957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13801" cy="2795761"/>
            </a:xfrm>
            <a:custGeom>
              <a:avLst/>
              <a:gdLst/>
              <a:ahLst/>
              <a:cxnLst/>
              <a:rect l="l" t="t" r="r" b="b"/>
              <a:pathLst>
                <a:path w="2013801" h="2795761">
                  <a:moveTo>
                    <a:pt x="0" y="0"/>
                  </a:moveTo>
                  <a:lnTo>
                    <a:pt x="2013801" y="0"/>
                  </a:lnTo>
                  <a:lnTo>
                    <a:pt x="2013801" y="2795761"/>
                  </a:lnTo>
                  <a:lnTo>
                    <a:pt x="0" y="2795761"/>
                  </a:lnTo>
                  <a:close/>
                </a:path>
              </a:pathLst>
            </a:custGeom>
            <a:solidFill>
              <a:srgbClr val="C66F3E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013801" cy="2833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36048" y="9115514"/>
            <a:ext cx="285572" cy="285572"/>
            <a:chOff x="0" y="0"/>
            <a:chExt cx="75212" cy="7521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5212" cy="75212"/>
            </a:xfrm>
            <a:custGeom>
              <a:avLst/>
              <a:gdLst/>
              <a:ahLst/>
              <a:cxnLst/>
              <a:rect l="l" t="t" r="r" b="b"/>
              <a:pathLst>
                <a:path w="75212" h="75212">
                  <a:moveTo>
                    <a:pt x="0" y="0"/>
                  </a:moveTo>
                  <a:lnTo>
                    <a:pt x="75212" y="0"/>
                  </a:lnTo>
                  <a:lnTo>
                    <a:pt x="75212" y="75212"/>
                  </a:lnTo>
                  <a:lnTo>
                    <a:pt x="0" y="75212"/>
                  </a:lnTo>
                  <a:close/>
                </a:path>
              </a:pathLst>
            </a:custGeom>
            <a:solidFill>
              <a:srgbClr val="F8F7F6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75212" cy="1133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8157586" y="-278377"/>
            <a:ext cx="10614689" cy="5749600"/>
          </a:xfrm>
          <a:custGeom>
            <a:avLst/>
            <a:gdLst/>
            <a:ahLst/>
            <a:cxnLst/>
            <a:rect l="l" t="t" r="r" b="b"/>
            <a:pathLst>
              <a:path w="10614689" h="5749600">
                <a:moveTo>
                  <a:pt x="0" y="0"/>
                </a:moveTo>
                <a:lnTo>
                  <a:pt x="10614690" y="0"/>
                </a:lnTo>
                <a:lnTo>
                  <a:pt x="10614690" y="5749600"/>
                </a:lnTo>
                <a:lnTo>
                  <a:pt x="0" y="574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387" b="-296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TextBox 9"/>
          <p:cNvSpPr txBox="1"/>
          <p:nvPr/>
        </p:nvSpPr>
        <p:spPr>
          <a:xfrm>
            <a:off x="8157586" y="5785548"/>
            <a:ext cx="9101714" cy="1745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3903" lvl="1" indent="-326952" algn="l">
              <a:lnSpc>
                <a:spcPts val="3392"/>
              </a:lnSpc>
              <a:buFont typeface="Arial"/>
              <a:buChar char="•"/>
            </a:pPr>
            <a:r>
              <a:rPr lang="en-US" sz="3028">
                <a:solidFill>
                  <a:srgbClr val="4F1E0C"/>
                </a:solidFill>
                <a:latin typeface="Telegraf"/>
                <a:ea typeface="Telegraf"/>
                <a:cs typeface="Telegraf"/>
                <a:sym typeface="Telegraf"/>
              </a:rPr>
              <a:t>Incentivar a participação de todos os funcionários;</a:t>
            </a:r>
          </a:p>
          <a:p>
            <a:pPr marL="653903" lvl="1" indent="-326952" algn="l">
              <a:lnSpc>
                <a:spcPts val="3392"/>
              </a:lnSpc>
              <a:buFont typeface="Arial"/>
              <a:buChar char="•"/>
            </a:pPr>
            <a:r>
              <a:rPr lang="en-US" sz="3028">
                <a:solidFill>
                  <a:srgbClr val="4F1E0C"/>
                </a:solidFill>
                <a:latin typeface="Telegraf"/>
                <a:ea typeface="Telegraf"/>
                <a:cs typeface="Telegraf"/>
                <a:sym typeface="Telegraf"/>
              </a:rPr>
              <a:t>Comemorar dias comemorativos de diversas culturas.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36048" y="1104900"/>
            <a:ext cx="6255308" cy="2501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3"/>
              </a:lnSpc>
            </a:pPr>
            <a:r>
              <a:rPr lang="en-US" sz="6488">
                <a:solidFill>
                  <a:srgbClr val="FFFFFF"/>
                </a:solidFill>
                <a:latin typeface="Telegraf Bold"/>
                <a:ea typeface="Telegraf Bold"/>
                <a:cs typeface="Telegraf Bold"/>
                <a:sym typeface="Telegraf Bold"/>
              </a:rPr>
              <a:t>Valorização da Diversidade de Perspectivas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157586" y="7732207"/>
            <a:ext cx="9101714" cy="8880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92"/>
              </a:lnSpc>
            </a:pPr>
            <a:r>
              <a:rPr lang="en-US" sz="3028">
                <a:solidFill>
                  <a:srgbClr val="4F1E0C"/>
                </a:solidFill>
                <a:latin typeface="Telegraf"/>
                <a:ea typeface="Telegraf"/>
                <a:cs typeface="Telegraf"/>
                <a:sym typeface="Telegraf"/>
              </a:rPr>
              <a:t>"Uma cultura organizacional inclusiva aumenta a inovação em até 20%."</a:t>
            </a:r>
            <a:r>
              <a:rPr lang="en-US" sz="3028">
                <a:solidFill>
                  <a:srgbClr val="4F1E0C"/>
                </a:solidFill>
                <a:latin typeface="Telegraf Bold"/>
                <a:ea typeface="Telegraf Bold"/>
                <a:cs typeface="Telegraf Bold"/>
                <a:sym typeface="Telegraf Bold"/>
              </a:rPr>
              <a:t> – Deloitte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876179" y="8907628"/>
            <a:ext cx="2302730" cy="350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03"/>
              </a:lnSpc>
            </a:pPr>
            <a:r>
              <a:rPr lang="en-US" sz="2151">
                <a:solidFill>
                  <a:srgbClr val="4F1E0C"/>
                </a:solidFill>
                <a:latin typeface="Telegraf"/>
                <a:ea typeface="Telegraf"/>
                <a:cs typeface="Telegraf"/>
                <a:sym typeface="Telegraf"/>
              </a:rPr>
              <a:t>@ivnacostaadv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71545" y="847913"/>
            <a:ext cx="8898308" cy="8687755"/>
            <a:chOff x="0" y="0"/>
            <a:chExt cx="2343587" cy="22881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43587" cy="2288133"/>
            </a:xfrm>
            <a:custGeom>
              <a:avLst/>
              <a:gdLst/>
              <a:ahLst/>
              <a:cxnLst/>
              <a:rect l="l" t="t" r="r" b="b"/>
              <a:pathLst>
                <a:path w="2343587" h="2288133">
                  <a:moveTo>
                    <a:pt x="0" y="0"/>
                  </a:moveTo>
                  <a:lnTo>
                    <a:pt x="2343587" y="0"/>
                  </a:lnTo>
                  <a:lnTo>
                    <a:pt x="2343587" y="2288133"/>
                  </a:lnTo>
                  <a:lnTo>
                    <a:pt x="0" y="22881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343587" cy="23262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9503144" y="2439267"/>
            <a:ext cx="873657" cy="873657"/>
          </a:xfrm>
          <a:custGeom>
            <a:avLst/>
            <a:gdLst/>
            <a:ahLst/>
            <a:cxnLst/>
            <a:rect l="l" t="t" r="r" b="b"/>
            <a:pathLst>
              <a:path w="873657" h="873657">
                <a:moveTo>
                  <a:pt x="0" y="0"/>
                </a:moveTo>
                <a:lnTo>
                  <a:pt x="873657" y="0"/>
                </a:lnTo>
                <a:lnTo>
                  <a:pt x="873657" y="873657"/>
                </a:lnTo>
                <a:lnTo>
                  <a:pt x="0" y="8736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9503144" y="4818119"/>
            <a:ext cx="873657" cy="873657"/>
          </a:xfrm>
          <a:custGeom>
            <a:avLst/>
            <a:gdLst/>
            <a:ahLst/>
            <a:cxnLst/>
            <a:rect l="l" t="t" r="r" b="b"/>
            <a:pathLst>
              <a:path w="873657" h="873657">
                <a:moveTo>
                  <a:pt x="0" y="0"/>
                </a:moveTo>
                <a:lnTo>
                  <a:pt x="873657" y="0"/>
                </a:lnTo>
                <a:lnTo>
                  <a:pt x="873657" y="873657"/>
                </a:lnTo>
                <a:lnTo>
                  <a:pt x="0" y="8736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9503144" y="7133881"/>
            <a:ext cx="873657" cy="873657"/>
          </a:xfrm>
          <a:custGeom>
            <a:avLst/>
            <a:gdLst/>
            <a:ahLst/>
            <a:cxnLst/>
            <a:rect l="l" t="t" r="r" b="b"/>
            <a:pathLst>
              <a:path w="873657" h="873657">
                <a:moveTo>
                  <a:pt x="0" y="0"/>
                </a:moveTo>
                <a:lnTo>
                  <a:pt x="873657" y="0"/>
                </a:lnTo>
                <a:lnTo>
                  <a:pt x="873657" y="873657"/>
                </a:lnTo>
                <a:lnTo>
                  <a:pt x="0" y="8736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TextBox 8"/>
          <p:cNvSpPr txBox="1"/>
          <p:nvPr/>
        </p:nvSpPr>
        <p:spPr>
          <a:xfrm>
            <a:off x="877694" y="4848109"/>
            <a:ext cx="7036626" cy="2602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92"/>
              </a:lnSpc>
            </a:pPr>
            <a:r>
              <a:rPr lang="en-US" sz="3028">
                <a:solidFill>
                  <a:srgbClr val="4F1E0C"/>
                </a:solidFill>
                <a:latin typeface="Telegraf"/>
                <a:ea typeface="Telegraf"/>
                <a:cs typeface="Telegraf"/>
                <a:sym typeface="Telegraf"/>
              </a:rPr>
              <a:t>"Empresas com políticas anti-discriminação têm </a:t>
            </a:r>
            <a:r>
              <a:rPr lang="en-US" sz="3028">
                <a:solidFill>
                  <a:srgbClr val="4F1E0C"/>
                </a:solidFill>
                <a:latin typeface="Telegraf Bold"/>
                <a:ea typeface="Telegraf Bold"/>
                <a:cs typeface="Telegraf Bold"/>
                <a:sym typeface="Telegraf Bold"/>
              </a:rPr>
              <a:t>30% menos casos de assédio e discriminação.</a:t>
            </a:r>
            <a:r>
              <a:rPr lang="en-US" sz="3028">
                <a:solidFill>
                  <a:srgbClr val="4F1E0C"/>
                </a:solidFill>
                <a:latin typeface="Telegraf"/>
                <a:ea typeface="Telegraf"/>
                <a:cs typeface="Telegraf"/>
                <a:sym typeface="Telegraf"/>
              </a:rPr>
              <a:t>" </a:t>
            </a:r>
          </a:p>
          <a:p>
            <a:pPr algn="l">
              <a:lnSpc>
                <a:spcPts val="3392"/>
              </a:lnSpc>
            </a:pPr>
            <a:endParaRPr lang="en-US" sz="3028">
              <a:solidFill>
                <a:srgbClr val="4F1E0C"/>
              </a:solidFill>
              <a:latin typeface="Telegraf"/>
              <a:ea typeface="Telegraf"/>
              <a:cs typeface="Telegraf"/>
              <a:sym typeface="Telegraf"/>
            </a:endParaRPr>
          </a:p>
          <a:p>
            <a:pPr algn="l">
              <a:lnSpc>
                <a:spcPts val="3392"/>
              </a:lnSpc>
            </a:pPr>
            <a:r>
              <a:rPr lang="en-US" sz="3028">
                <a:solidFill>
                  <a:srgbClr val="4F1E0C"/>
                </a:solidFill>
                <a:latin typeface="Telegraf Bold"/>
                <a:ea typeface="Telegraf Bold"/>
                <a:cs typeface="Telegraf Bold"/>
                <a:sym typeface="Telegraf Bold"/>
              </a:rPr>
              <a:t>– Sociedade de Gestão de Recursos Humanos (SHRM)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099659" y="2439267"/>
            <a:ext cx="5212657" cy="8880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92"/>
              </a:lnSpc>
            </a:pPr>
            <a:r>
              <a:rPr lang="en-US" sz="3028">
                <a:solidFill>
                  <a:srgbClr val="4F1E0C"/>
                </a:solidFill>
                <a:latin typeface="Telegraf"/>
                <a:ea typeface="Telegraf"/>
                <a:cs typeface="Telegraf"/>
                <a:sym typeface="Telegraf"/>
              </a:rPr>
              <a:t>Revisão periódica das políticas existentes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099659" y="4818119"/>
            <a:ext cx="5212657" cy="8880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92"/>
              </a:lnSpc>
            </a:pPr>
            <a:r>
              <a:rPr lang="en-US" sz="3028">
                <a:solidFill>
                  <a:srgbClr val="4F1E0C"/>
                </a:solidFill>
                <a:latin typeface="Telegraf"/>
                <a:ea typeface="Telegraf"/>
                <a:cs typeface="Telegraf"/>
                <a:sym typeface="Telegraf"/>
              </a:rPr>
              <a:t>Treinamento sobre políticas antidiscriminação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099659" y="7341011"/>
            <a:ext cx="5212657" cy="4593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92"/>
              </a:lnSpc>
            </a:pPr>
            <a:r>
              <a:rPr lang="en-US" sz="3028">
                <a:solidFill>
                  <a:srgbClr val="4F1E0C"/>
                </a:solidFill>
                <a:latin typeface="Telegraf"/>
                <a:ea typeface="Telegraf"/>
                <a:cs typeface="Telegraf"/>
                <a:sym typeface="Telegraf"/>
              </a:rPr>
              <a:t>Mecanismos de anulação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77694" y="2692697"/>
            <a:ext cx="7074726" cy="1571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87"/>
              </a:lnSpc>
            </a:pPr>
            <a:r>
              <a:rPr lang="en-US" sz="5966">
                <a:solidFill>
                  <a:srgbClr val="4F1E0C"/>
                </a:solidFill>
                <a:latin typeface="Telegraf Bold"/>
                <a:ea typeface="Telegraf Bold"/>
                <a:cs typeface="Telegraf Bold"/>
                <a:sym typeface="Telegraf Bold"/>
              </a:rPr>
              <a:t>Políticas Antidiscriminação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876179" y="8907628"/>
            <a:ext cx="2302730" cy="350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03"/>
              </a:lnSpc>
            </a:pPr>
            <a:r>
              <a:rPr lang="en-US" sz="2151">
                <a:solidFill>
                  <a:srgbClr val="4F1E0C"/>
                </a:solidFill>
                <a:latin typeface="Telegraf"/>
                <a:ea typeface="Telegraf"/>
                <a:cs typeface="Telegraf"/>
                <a:sym typeface="Telegraf"/>
              </a:rPr>
              <a:t>@ivnacostaadv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406566"/>
            <a:ext cx="7562484" cy="2501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3"/>
              </a:lnSpc>
            </a:pPr>
            <a:r>
              <a:rPr lang="en-US" sz="6488">
                <a:solidFill>
                  <a:srgbClr val="4F1E0C"/>
                </a:solidFill>
                <a:latin typeface="Telegraf Bold"/>
                <a:ea typeface="Telegraf Bold"/>
                <a:cs typeface="Telegraf Bold"/>
                <a:sym typeface="Telegraf Bold"/>
              </a:rPr>
              <a:t>Apoio ao Desenvolvimento de Carreira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77694" y="5265586"/>
            <a:ext cx="7713490" cy="1745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3903" lvl="1" indent="-326952" algn="l">
              <a:lnSpc>
                <a:spcPts val="3392"/>
              </a:lnSpc>
              <a:buFont typeface="Arial"/>
              <a:buChar char="•"/>
            </a:pPr>
            <a:r>
              <a:rPr lang="en-US" sz="3028">
                <a:solidFill>
                  <a:srgbClr val="4F1E0C"/>
                </a:solidFill>
                <a:latin typeface="Telegraf"/>
                <a:ea typeface="Telegraf"/>
                <a:cs typeface="Telegraf"/>
                <a:sym typeface="Telegraf"/>
              </a:rPr>
              <a:t>Programas de mentoria para grupos sub-representados</a:t>
            </a:r>
          </a:p>
          <a:p>
            <a:pPr marL="653903" lvl="1" indent="-326952" algn="l">
              <a:lnSpc>
                <a:spcPts val="3392"/>
              </a:lnSpc>
              <a:buFont typeface="Arial"/>
              <a:buChar char="•"/>
            </a:pPr>
            <a:r>
              <a:rPr lang="en-US" sz="3028">
                <a:solidFill>
                  <a:srgbClr val="4F1E0C"/>
                </a:solidFill>
                <a:latin typeface="Telegraf"/>
                <a:ea typeface="Telegraf"/>
                <a:cs typeface="Telegraf"/>
                <a:sym typeface="Telegraf"/>
              </a:rPr>
              <a:t>Patrocínio para talentos emergentes</a:t>
            </a:r>
          </a:p>
          <a:p>
            <a:pPr marL="653903" lvl="1" indent="-326952" algn="l">
              <a:lnSpc>
                <a:spcPts val="3392"/>
              </a:lnSpc>
              <a:buFont typeface="Arial"/>
              <a:buChar char="•"/>
            </a:pPr>
            <a:r>
              <a:rPr lang="en-US" sz="3028">
                <a:solidFill>
                  <a:srgbClr val="4F1E0C"/>
                </a:solidFill>
                <a:latin typeface="Telegraf"/>
                <a:ea typeface="Telegraf"/>
                <a:cs typeface="Telegraf"/>
                <a:sym typeface="Telegraf"/>
              </a:rPr>
              <a:t>Rede interna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4876179" y="8907628"/>
            <a:ext cx="2302730" cy="350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03"/>
              </a:lnSpc>
            </a:pPr>
            <a:r>
              <a:rPr lang="en-US" sz="2151">
                <a:solidFill>
                  <a:srgbClr val="4F1E0C"/>
                </a:solidFill>
                <a:latin typeface="Telegraf"/>
                <a:ea typeface="Telegraf"/>
                <a:cs typeface="Telegraf"/>
                <a:sym typeface="Telegraf"/>
              </a:rPr>
              <a:t>@ivnacostaadv</a:t>
            </a:r>
          </a:p>
        </p:txBody>
      </p:sp>
      <p:sp>
        <p:nvSpPr>
          <p:cNvPr id="5" name="Freeform 5"/>
          <p:cNvSpPr/>
          <p:nvPr/>
        </p:nvSpPr>
        <p:spPr>
          <a:xfrm>
            <a:off x="9144000" y="1946073"/>
            <a:ext cx="10554973" cy="5924972"/>
          </a:xfrm>
          <a:custGeom>
            <a:avLst/>
            <a:gdLst/>
            <a:ahLst/>
            <a:cxnLst/>
            <a:rect l="l" t="t" r="r" b="b"/>
            <a:pathLst>
              <a:path w="10554973" h="5924972">
                <a:moveTo>
                  <a:pt x="0" y="0"/>
                </a:moveTo>
                <a:lnTo>
                  <a:pt x="10554973" y="0"/>
                </a:lnTo>
                <a:lnTo>
                  <a:pt x="10554973" y="5924973"/>
                </a:lnTo>
                <a:lnTo>
                  <a:pt x="0" y="59249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676" b="-15011"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34115" y="-164077"/>
            <a:ext cx="7646150" cy="10615154"/>
            <a:chOff x="0" y="0"/>
            <a:chExt cx="2013801" cy="27957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13801" cy="2795761"/>
            </a:xfrm>
            <a:custGeom>
              <a:avLst/>
              <a:gdLst/>
              <a:ahLst/>
              <a:cxnLst/>
              <a:rect l="l" t="t" r="r" b="b"/>
              <a:pathLst>
                <a:path w="2013801" h="2795761">
                  <a:moveTo>
                    <a:pt x="0" y="0"/>
                  </a:moveTo>
                  <a:lnTo>
                    <a:pt x="2013801" y="0"/>
                  </a:lnTo>
                  <a:lnTo>
                    <a:pt x="2013801" y="2795761"/>
                  </a:lnTo>
                  <a:lnTo>
                    <a:pt x="0" y="2795761"/>
                  </a:lnTo>
                  <a:close/>
                </a:path>
              </a:pathLst>
            </a:custGeom>
            <a:solidFill>
              <a:srgbClr val="C66F3E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013801" cy="2833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36048" y="9115514"/>
            <a:ext cx="285572" cy="285572"/>
            <a:chOff x="0" y="0"/>
            <a:chExt cx="75212" cy="7521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5212" cy="75212"/>
            </a:xfrm>
            <a:custGeom>
              <a:avLst/>
              <a:gdLst/>
              <a:ahLst/>
              <a:cxnLst/>
              <a:rect l="l" t="t" r="r" b="b"/>
              <a:pathLst>
                <a:path w="75212" h="75212">
                  <a:moveTo>
                    <a:pt x="0" y="0"/>
                  </a:moveTo>
                  <a:lnTo>
                    <a:pt x="75212" y="0"/>
                  </a:lnTo>
                  <a:lnTo>
                    <a:pt x="75212" y="75212"/>
                  </a:lnTo>
                  <a:lnTo>
                    <a:pt x="0" y="75212"/>
                  </a:lnTo>
                  <a:close/>
                </a:path>
              </a:pathLst>
            </a:custGeom>
            <a:solidFill>
              <a:srgbClr val="F8F7F6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75212" cy="1133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flipH="1">
            <a:off x="8157586" y="-582071"/>
            <a:ext cx="10731993" cy="5725571"/>
          </a:xfrm>
          <a:custGeom>
            <a:avLst/>
            <a:gdLst/>
            <a:ahLst/>
            <a:cxnLst/>
            <a:rect l="l" t="t" r="r" b="b"/>
            <a:pathLst>
              <a:path w="10731993" h="5725571">
                <a:moveTo>
                  <a:pt x="10731993" y="0"/>
                </a:moveTo>
                <a:lnTo>
                  <a:pt x="0" y="0"/>
                </a:lnTo>
                <a:lnTo>
                  <a:pt x="0" y="5725571"/>
                </a:lnTo>
                <a:lnTo>
                  <a:pt x="10731993" y="5725571"/>
                </a:lnTo>
                <a:lnTo>
                  <a:pt x="10731993" y="0"/>
                </a:lnTo>
                <a:close/>
              </a:path>
            </a:pathLst>
          </a:custGeom>
          <a:blipFill>
            <a:blip r:embed="rId2"/>
            <a:stretch>
              <a:fillRect t="-10456" b="-14659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TextBox 9"/>
          <p:cNvSpPr txBox="1"/>
          <p:nvPr/>
        </p:nvSpPr>
        <p:spPr>
          <a:xfrm>
            <a:off x="8157586" y="5836594"/>
            <a:ext cx="9101714" cy="1316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3903" lvl="1" indent="-326952" algn="l">
              <a:lnSpc>
                <a:spcPts val="3392"/>
              </a:lnSpc>
              <a:buFont typeface="Arial"/>
              <a:buChar char="•"/>
            </a:pPr>
            <a:r>
              <a:rPr lang="en-US" sz="3028" dirty="0" err="1">
                <a:solidFill>
                  <a:srgbClr val="4F1E0C"/>
                </a:solidFill>
                <a:latin typeface="Telegraf"/>
                <a:ea typeface="Telegraf"/>
                <a:cs typeface="Telegraf"/>
                <a:sym typeface="Telegraf"/>
              </a:rPr>
              <a:t>Sistemas</a:t>
            </a:r>
            <a:r>
              <a:rPr lang="en-US" sz="3028" dirty="0">
                <a:solidFill>
                  <a:srgbClr val="4F1E0C"/>
                </a:solidFill>
                <a:latin typeface="Telegraf"/>
                <a:ea typeface="Telegraf"/>
                <a:cs typeface="Telegraf"/>
                <a:sym typeface="Telegraf"/>
              </a:rPr>
              <a:t> de </a:t>
            </a:r>
            <a:r>
              <a:rPr lang="en-US" sz="3028" dirty="0" err="1">
                <a:solidFill>
                  <a:srgbClr val="4F1E0C"/>
                </a:solidFill>
                <a:latin typeface="Telegraf"/>
                <a:ea typeface="Telegraf"/>
                <a:cs typeface="Telegraf"/>
                <a:sym typeface="Telegraf"/>
              </a:rPr>
              <a:t>Ouvidoria</a:t>
            </a:r>
            <a:endParaRPr lang="en-US" sz="3028" dirty="0">
              <a:solidFill>
                <a:srgbClr val="4F1E0C"/>
              </a:solidFill>
              <a:latin typeface="Telegraf"/>
              <a:ea typeface="Telegraf"/>
              <a:cs typeface="Telegraf"/>
              <a:sym typeface="Telegraf"/>
            </a:endParaRPr>
          </a:p>
          <a:p>
            <a:pPr marL="653903" lvl="1" indent="-326952" algn="l">
              <a:lnSpc>
                <a:spcPts val="3392"/>
              </a:lnSpc>
              <a:buFont typeface="Arial"/>
              <a:buChar char="•"/>
            </a:pPr>
            <a:r>
              <a:rPr lang="en-US" sz="3028" dirty="0" err="1">
                <a:solidFill>
                  <a:srgbClr val="4F1E0C"/>
                </a:solidFill>
                <a:latin typeface="Telegraf"/>
                <a:ea typeface="Telegraf"/>
                <a:cs typeface="Telegraf"/>
                <a:sym typeface="Telegraf"/>
              </a:rPr>
              <a:t>Fóruns</a:t>
            </a:r>
            <a:r>
              <a:rPr lang="en-US" sz="3028" dirty="0">
                <a:solidFill>
                  <a:srgbClr val="4F1E0C"/>
                </a:solidFill>
                <a:latin typeface="Telegraf"/>
                <a:ea typeface="Telegraf"/>
                <a:cs typeface="Telegraf"/>
                <a:sym typeface="Telegraf"/>
              </a:rPr>
              <a:t> de </a:t>
            </a:r>
            <a:r>
              <a:rPr lang="en-US" sz="3028" dirty="0" err="1">
                <a:solidFill>
                  <a:srgbClr val="4F1E0C"/>
                </a:solidFill>
                <a:latin typeface="Telegraf"/>
                <a:ea typeface="Telegraf"/>
                <a:cs typeface="Telegraf"/>
                <a:sym typeface="Telegraf"/>
              </a:rPr>
              <a:t>discussão</a:t>
            </a:r>
            <a:r>
              <a:rPr lang="en-US" sz="3028" dirty="0">
                <a:solidFill>
                  <a:srgbClr val="4F1E0C"/>
                </a:solidFill>
                <a:latin typeface="Telegraf"/>
                <a:ea typeface="Telegraf"/>
                <a:cs typeface="Telegraf"/>
                <a:sym typeface="Telegraf"/>
              </a:rPr>
              <a:t> </a:t>
            </a:r>
            <a:r>
              <a:rPr lang="en-US" sz="3028" dirty="0" err="1">
                <a:solidFill>
                  <a:srgbClr val="4F1E0C"/>
                </a:solidFill>
                <a:latin typeface="Telegraf"/>
                <a:ea typeface="Telegraf"/>
                <a:cs typeface="Telegraf"/>
                <a:sym typeface="Telegraf"/>
              </a:rPr>
              <a:t>abertos</a:t>
            </a:r>
            <a:endParaRPr lang="en-US" sz="3028" dirty="0">
              <a:solidFill>
                <a:srgbClr val="4F1E0C"/>
              </a:solidFill>
              <a:latin typeface="Telegraf"/>
              <a:ea typeface="Telegraf"/>
              <a:cs typeface="Telegraf"/>
              <a:sym typeface="Telegraf"/>
            </a:endParaRPr>
          </a:p>
          <a:p>
            <a:pPr marL="653903" lvl="1" indent="-326952" algn="l">
              <a:lnSpc>
                <a:spcPts val="3392"/>
              </a:lnSpc>
              <a:buFont typeface="Arial"/>
              <a:buChar char="•"/>
            </a:pPr>
            <a:r>
              <a:rPr lang="en-US" sz="3028" dirty="0" err="1">
                <a:solidFill>
                  <a:srgbClr val="4F1E0C"/>
                </a:solidFill>
                <a:latin typeface="Telegraf"/>
                <a:ea typeface="Telegraf"/>
                <a:cs typeface="Telegraf"/>
                <a:sym typeface="Telegraf"/>
              </a:rPr>
              <a:t>Revisões</a:t>
            </a:r>
            <a:r>
              <a:rPr lang="en-US" sz="3028" dirty="0">
                <a:solidFill>
                  <a:srgbClr val="4F1E0C"/>
                </a:solidFill>
                <a:latin typeface="Telegraf"/>
                <a:ea typeface="Telegraf"/>
                <a:cs typeface="Telegraf"/>
                <a:sym typeface="Telegraf"/>
              </a:rPr>
              <a:t> </a:t>
            </a:r>
            <a:r>
              <a:rPr lang="en-US" sz="3028" dirty="0" err="1">
                <a:solidFill>
                  <a:srgbClr val="4F1E0C"/>
                </a:solidFill>
                <a:latin typeface="Telegraf"/>
                <a:ea typeface="Telegraf"/>
                <a:cs typeface="Telegraf"/>
                <a:sym typeface="Telegraf"/>
              </a:rPr>
              <a:t>regulares</a:t>
            </a:r>
            <a:r>
              <a:rPr lang="en-US" sz="3028" dirty="0">
                <a:solidFill>
                  <a:srgbClr val="4F1E0C"/>
                </a:solidFill>
                <a:latin typeface="Telegraf"/>
                <a:ea typeface="Telegraf"/>
                <a:cs typeface="Telegraf"/>
                <a:sym typeface="Telegraf"/>
              </a:rPr>
              <a:t> de </a:t>
            </a:r>
            <a:r>
              <a:rPr lang="en-US" sz="3028" dirty="0" err="1">
                <a:solidFill>
                  <a:srgbClr val="4F1E0C"/>
                </a:solidFill>
                <a:latin typeface="Telegraf"/>
                <a:ea typeface="Telegraf"/>
                <a:cs typeface="Telegraf"/>
                <a:sym typeface="Telegraf"/>
              </a:rPr>
              <a:t>políticas</a:t>
            </a:r>
            <a:endParaRPr lang="en-US" sz="3028" dirty="0">
              <a:solidFill>
                <a:srgbClr val="4F1E0C"/>
              </a:solidFill>
              <a:latin typeface="Telegraf"/>
              <a:ea typeface="Telegraf"/>
              <a:cs typeface="Telegraf"/>
              <a:sym typeface="Telegraf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36048" y="1104900"/>
            <a:ext cx="6255308" cy="2501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3"/>
              </a:lnSpc>
            </a:pPr>
            <a:r>
              <a:rPr lang="en-US" sz="6488">
                <a:solidFill>
                  <a:srgbClr val="FFFFFF"/>
                </a:solidFill>
                <a:latin typeface="Telegraf Bold"/>
                <a:ea typeface="Telegraf Bold"/>
                <a:cs typeface="Telegraf Bold"/>
                <a:sym typeface="Telegraf Bold"/>
              </a:rPr>
              <a:t>Canais para Relatar Preocupações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157586" y="7619966"/>
            <a:ext cx="9101714" cy="847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68"/>
              </a:lnSpc>
            </a:pPr>
            <a:r>
              <a:rPr lang="en-US" sz="2828">
                <a:solidFill>
                  <a:srgbClr val="4F1E0C"/>
                </a:solidFill>
                <a:latin typeface="Telegraf"/>
                <a:ea typeface="Telegraf"/>
                <a:cs typeface="Telegraf"/>
                <a:sym typeface="Telegraf"/>
              </a:rPr>
              <a:t> "Empresas com canais de comunicação abertos têm 25% menos rotatividade de funcionários."</a:t>
            </a:r>
            <a:r>
              <a:rPr lang="en-US" sz="2828">
                <a:solidFill>
                  <a:srgbClr val="4F1E0C"/>
                </a:solidFill>
                <a:latin typeface="Telegraf Bold"/>
                <a:ea typeface="Telegraf Bold"/>
                <a:cs typeface="Telegraf Bold"/>
                <a:sym typeface="Telegraf Bold"/>
              </a:rPr>
              <a:t> – Forbes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876179" y="8907628"/>
            <a:ext cx="2302730" cy="350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03"/>
              </a:lnSpc>
            </a:pPr>
            <a:r>
              <a:rPr lang="en-US" sz="2151">
                <a:solidFill>
                  <a:srgbClr val="4F1E0C"/>
                </a:solidFill>
                <a:latin typeface="Telegraf"/>
                <a:ea typeface="Telegraf"/>
                <a:cs typeface="Telegraf"/>
                <a:sym typeface="Telegraf"/>
              </a:rPr>
              <a:t>@ivnacostaadv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79750" y="7273978"/>
            <a:ext cx="11311518" cy="1543050"/>
            <a:chOff x="0" y="0"/>
            <a:chExt cx="2979165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79165" cy="406400"/>
            </a:xfrm>
            <a:custGeom>
              <a:avLst/>
              <a:gdLst/>
              <a:ahLst/>
              <a:cxnLst/>
              <a:rect l="l" t="t" r="r" b="b"/>
              <a:pathLst>
                <a:path w="2979165" h="406400">
                  <a:moveTo>
                    <a:pt x="34906" y="0"/>
                  </a:moveTo>
                  <a:lnTo>
                    <a:pt x="2944259" y="0"/>
                  </a:lnTo>
                  <a:cubicBezTo>
                    <a:pt x="2953517" y="0"/>
                    <a:pt x="2962396" y="3678"/>
                    <a:pt x="2968942" y="10224"/>
                  </a:cubicBezTo>
                  <a:cubicBezTo>
                    <a:pt x="2975488" y="16770"/>
                    <a:pt x="2979165" y="25648"/>
                    <a:pt x="2979165" y="34906"/>
                  </a:cubicBezTo>
                  <a:lnTo>
                    <a:pt x="2979165" y="371494"/>
                  </a:lnTo>
                  <a:cubicBezTo>
                    <a:pt x="2979165" y="390772"/>
                    <a:pt x="2963537" y="406400"/>
                    <a:pt x="2944259" y="406400"/>
                  </a:cubicBezTo>
                  <a:lnTo>
                    <a:pt x="34906" y="406400"/>
                  </a:lnTo>
                  <a:cubicBezTo>
                    <a:pt x="15628" y="406400"/>
                    <a:pt x="0" y="390772"/>
                    <a:pt x="0" y="371494"/>
                  </a:cubicBezTo>
                  <a:lnTo>
                    <a:pt x="0" y="34906"/>
                  </a:lnTo>
                  <a:cubicBezTo>
                    <a:pt x="0" y="15628"/>
                    <a:pt x="15628" y="0"/>
                    <a:pt x="34906" y="0"/>
                  </a:cubicBezTo>
                  <a:close/>
                </a:path>
              </a:pathLst>
            </a:custGeom>
            <a:solidFill>
              <a:srgbClr val="C66F3E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979165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879455" y="1028700"/>
            <a:ext cx="8299455" cy="5539886"/>
          </a:xfrm>
          <a:custGeom>
            <a:avLst/>
            <a:gdLst/>
            <a:ahLst/>
            <a:cxnLst/>
            <a:rect l="l" t="t" r="r" b="b"/>
            <a:pathLst>
              <a:path w="8299455" h="5539886">
                <a:moveTo>
                  <a:pt x="0" y="0"/>
                </a:moveTo>
                <a:lnTo>
                  <a:pt x="8299455" y="0"/>
                </a:lnTo>
                <a:lnTo>
                  <a:pt x="8299455" y="5539886"/>
                </a:lnTo>
                <a:lnTo>
                  <a:pt x="0" y="55398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TextBox 6"/>
          <p:cNvSpPr txBox="1"/>
          <p:nvPr/>
        </p:nvSpPr>
        <p:spPr>
          <a:xfrm>
            <a:off x="1028700" y="2787566"/>
            <a:ext cx="6961542" cy="1705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93"/>
              </a:lnSpc>
            </a:pPr>
            <a:r>
              <a:rPr lang="en-US" sz="6488" dirty="0">
                <a:solidFill>
                  <a:srgbClr val="4F1E0C"/>
                </a:solidFill>
                <a:latin typeface="Telegraf Bold"/>
                <a:ea typeface="Telegraf Bold"/>
                <a:cs typeface="Telegraf Bold"/>
                <a:sym typeface="Telegraf Bold"/>
              </a:rPr>
              <a:t>Compromisso dos Líderes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4823314"/>
            <a:ext cx="7713490" cy="1745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3903" lvl="1" indent="-326952" algn="l">
              <a:lnSpc>
                <a:spcPts val="3392"/>
              </a:lnSpc>
              <a:buFont typeface="Arial"/>
              <a:buChar char="•"/>
            </a:pPr>
            <a:r>
              <a:rPr lang="en-US" sz="3028" dirty="0">
                <a:solidFill>
                  <a:srgbClr val="4F1E0C"/>
                </a:solidFill>
                <a:latin typeface="Telegraf"/>
                <a:ea typeface="Telegraf"/>
                <a:cs typeface="Telegraf"/>
                <a:sym typeface="Telegraf"/>
              </a:rPr>
              <a:t>Compromisso </a:t>
            </a:r>
            <a:r>
              <a:rPr lang="en-US" sz="3028" dirty="0" err="1">
                <a:solidFill>
                  <a:srgbClr val="4F1E0C"/>
                </a:solidFill>
                <a:latin typeface="Telegraf"/>
                <a:ea typeface="Telegraf"/>
                <a:cs typeface="Telegraf"/>
                <a:sym typeface="Telegraf"/>
              </a:rPr>
              <a:t>público</a:t>
            </a:r>
            <a:r>
              <a:rPr lang="en-US" sz="3028" dirty="0">
                <a:solidFill>
                  <a:srgbClr val="4F1E0C"/>
                </a:solidFill>
                <a:latin typeface="Telegraf"/>
                <a:ea typeface="Telegraf"/>
                <a:cs typeface="Telegraf"/>
                <a:sym typeface="Telegraf"/>
              </a:rPr>
              <a:t> com a </a:t>
            </a:r>
            <a:r>
              <a:rPr lang="en-US" sz="3028" dirty="0" err="1">
                <a:solidFill>
                  <a:srgbClr val="4F1E0C"/>
                </a:solidFill>
                <a:latin typeface="Telegraf"/>
                <a:ea typeface="Telegraf"/>
                <a:cs typeface="Telegraf"/>
                <a:sym typeface="Telegraf"/>
              </a:rPr>
              <a:t>diversidade</a:t>
            </a:r>
            <a:endParaRPr lang="en-US" sz="3028" dirty="0">
              <a:solidFill>
                <a:srgbClr val="4F1E0C"/>
              </a:solidFill>
              <a:latin typeface="Telegraf"/>
              <a:ea typeface="Telegraf"/>
              <a:cs typeface="Telegraf"/>
              <a:sym typeface="Telegraf"/>
            </a:endParaRPr>
          </a:p>
          <a:p>
            <a:pPr marL="653903" lvl="1" indent="-326952" algn="l">
              <a:lnSpc>
                <a:spcPts val="3392"/>
              </a:lnSpc>
              <a:buFont typeface="Arial"/>
              <a:buChar char="•"/>
            </a:pPr>
            <a:r>
              <a:rPr lang="en-US" sz="3028" dirty="0" err="1">
                <a:solidFill>
                  <a:srgbClr val="4F1E0C"/>
                </a:solidFill>
                <a:latin typeface="Telegraf"/>
                <a:ea typeface="Telegraf"/>
                <a:cs typeface="Telegraf"/>
                <a:sym typeface="Telegraf"/>
              </a:rPr>
              <a:t>Responsabilidade</a:t>
            </a:r>
            <a:r>
              <a:rPr lang="en-US" sz="3028" dirty="0">
                <a:solidFill>
                  <a:srgbClr val="4F1E0C"/>
                </a:solidFill>
                <a:latin typeface="Telegraf"/>
                <a:ea typeface="Telegraf"/>
                <a:cs typeface="Telegraf"/>
                <a:sym typeface="Telegraf"/>
              </a:rPr>
              <a:t> dos </a:t>
            </a:r>
            <a:r>
              <a:rPr lang="en-US" sz="3028" dirty="0" err="1">
                <a:solidFill>
                  <a:srgbClr val="4F1E0C"/>
                </a:solidFill>
                <a:latin typeface="Telegraf"/>
                <a:ea typeface="Telegraf"/>
                <a:cs typeface="Telegraf"/>
                <a:sym typeface="Telegraf"/>
              </a:rPr>
              <a:t>líderes</a:t>
            </a:r>
            <a:endParaRPr lang="en-US" sz="3028" dirty="0">
              <a:solidFill>
                <a:srgbClr val="4F1E0C"/>
              </a:solidFill>
              <a:latin typeface="Telegraf"/>
              <a:ea typeface="Telegraf"/>
              <a:cs typeface="Telegraf"/>
              <a:sym typeface="Telegraf"/>
            </a:endParaRPr>
          </a:p>
          <a:p>
            <a:pPr marL="653903" lvl="1" indent="-326952" algn="l">
              <a:lnSpc>
                <a:spcPts val="3392"/>
              </a:lnSpc>
              <a:buFont typeface="Arial"/>
              <a:buChar char="•"/>
            </a:pPr>
            <a:r>
              <a:rPr lang="en-US" sz="3028" dirty="0" err="1">
                <a:solidFill>
                  <a:srgbClr val="4F1E0C"/>
                </a:solidFill>
                <a:latin typeface="Telegraf"/>
                <a:ea typeface="Telegraf"/>
                <a:cs typeface="Telegraf"/>
                <a:sym typeface="Telegraf"/>
              </a:rPr>
              <a:t>Relatórios</a:t>
            </a:r>
            <a:r>
              <a:rPr lang="en-US" sz="3028" dirty="0">
                <a:solidFill>
                  <a:srgbClr val="4F1E0C"/>
                </a:solidFill>
                <a:latin typeface="Telegraf"/>
                <a:ea typeface="Telegraf"/>
                <a:cs typeface="Telegraf"/>
                <a:sym typeface="Telegraf"/>
              </a:rPr>
              <a:t> de </a:t>
            </a:r>
            <a:r>
              <a:rPr lang="en-US" sz="3028" dirty="0" err="1">
                <a:solidFill>
                  <a:srgbClr val="4F1E0C"/>
                </a:solidFill>
                <a:latin typeface="Telegraf"/>
                <a:ea typeface="Telegraf"/>
                <a:cs typeface="Telegraf"/>
                <a:sym typeface="Telegraf"/>
              </a:rPr>
              <a:t>progresso</a:t>
            </a:r>
            <a:endParaRPr lang="en-US" sz="3028" dirty="0">
              <a:solidFill>
                <a:srgbClr val="4F1E0C"/>
              </a:solidFill>
              <a:latin typeface="Telegraf"/>
              <a:ea typeface="Telegraf"/>
              <a:cs typeface="Telegraf"/>
              <a:sym typeface="Telegraf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700" y="7526081"/>
            <a:ext cx="8792955" cy="1025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66"/>
              </a:lnSpc>
            </a:pPr>
            <a:r>
              <a:rPr lang="en-US" sz="3452">
                <a:solidFill>
                  <a:srgbClr val="FFFFFF"/>
                </a:solidFill>
                <a:latin typeface="Telegraf Medium"/>
                <a:ea typeface="Telegraf Medium"/>
                <a:cs typeface="Telegraf Medium"/>
                <a:sym typeface="Telegraf Medium"/>
              </a:rPr>
              <a:t>A </a:t>
            </a:r>
            <a:r>
              <a:rPr lang="en-US" sz="3452">
                <a:solidFill>
                  <a:srgbClr val="FFFFFF"/>
                </a:solidFill>
                <a:latin typeface="Telegraf Bold"/>
                <a:ea typeface="Telegraf Bold"/>
                <a:cs typeface="Telegraf Bold"/>
                <a:sym typeface="Telegraf Bold"/>
              </a:rPr>
              <a:t>liderança comprometida </a:t>
            </a:r>
            <a:r>
              <a:rPr lang="en-US" sz="3452">
                <a:solidFill>
                  <a:srgbClr val="FFFFFF"/>
                </a:solidFill>
                <a:latin typeface="Telegraf Medium"/>
                <a:ea typeface="Telegraf Medium"/>
                <a:cs typeface="Telegraf Medium"/>
                <a:sym typeface="Telegraf Medium"/>
              </a:rPr>
              <a:t>é crucial para o sucesso das iniciativas de </a:t>
            </a:r>
            <a:r>
              <a:rPr lang="en-US" sz="3452">
                <a:solidFill>
                  <a:srgbClr val="FFFFFF"/>
                </a:solidFill>
                <a:latin typeface="Telegraf Bold"/>
                <a:ea typeface="Telegraf Bold"/>
                <a:cs typeface="Telegraf Bold"/>
                <a:sym typeface="Telegraf Bold"/>
              </a:rPr>
              <a:t>inclusão</a:t>
            </a:r>
            <a:r>
              <a:rPr lang="en-US" sz="3452">
                <a:solidFill>
                  <a:srgbClr val="FFFFFF"/>
                </a:solidFill>
                <a:latin typeface="Telegraf Medium"/>
                <a:ea typeface="Telegraf Medium"/>
                <a:cs typeface="Telegraf Medium"/>
                <a:sym typeface="Telegraf Medium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876179" y="8907628"/>
            <a:ext cx="2302730" cy="350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03"/>
              </a:lnSpc>
            </a:pPr>
            <a:r>
              <a:rPr lang="en-US" sz="2151">
                <a:solidFill>
                  <a:srgbClr val="4F1E0C"/>
                </a:solidFill>
                <a:latin typeface="Telegraf"/>
                <a:ea typeface="Telegraf"/>
                <a:cs typeface="Telegraf"/>
                <a:sym typeface="Telegraf"/>
              </a:rPr>
              <a:t>@ivnacostaadv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498</Words>
  <Application>Microsoft Macintosh PowerPoint</Application>
  <PresentationFormat>Personalizar</PresentationFormat>
  <Paragraphs>73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9" baseType="lpstr">
      <vt:lpstr>Telegraf</vt:lpstr>
      <vt:lpstr>Arial</vt:lpstr>
      <vt:lpstr>Telegraf Bold</vt:lpstr>
      <vt:lpstr>Calibri</vt:lpstr>
      <vt:lpstr>Telegraf Medium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Criação de Políticas e Práticas de Inclusão e Diversidade</dc:title>
  <cp:lastModifiedBy>Ivna Costa</cp:lastModifiedBy>
  <cp:revision>2</cp:revision>
  <dcterms:created xsi:type="dcterms:W3CDTF">2006-08-16T00:00:00Z</dcterms:created>
  <dcterms:modified xsi:type="dcterms:W3CDTF">2024-11-13T10:56:23Z</dcterms:modified>
  <dc:identifier>DAGLWuJg8cw</dc:identifier>
</cp:coreProperties>
</file>