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8288000" cy="10287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Clique para mover o slide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Clique para editar o formato de notas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&lt;cabeçalho&gt;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E02CF5AA-B42E-4F75-8943-13F56102E15B}" type="slidenum"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buNone/>
            </a:pPr>
            <a:endParaRPr b="0" lang="en-US" sz="1200" spc="-1" strike="noStrike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dt" idx="7"/>
          </p:nvPr>
        </p:nvSpPr>
        <p:spPr>
          <a:xfrm>
            <a:off x="518004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cs-CZ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cs-CZ" sz="1200" spc="-1" strike="noStrike">
                <a:solidFill>
                  <a:srgbClr val="000000"/>
                </a:solidFill>
                <a:latin typeface="Times New Roman"/>
              </a:rPr>
              <a:t>1.7.2013</a:t>
            </a:r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sldImg"/>
          </p:nvPr>
        </p:nvSpPr>
        <p:spPr>
          <a:xfrm>
            <a:off x="2857680" y="512640"/>
            <a:ext cx="3428640" cy="2566800"/>
          </a:xfrm>
          <a:prstGeom prst="rect">
            <a:avLst/>
          </a:prstGeom>
          <a:ln w="0">
            <a:noFill/>
          </a:ln>
        </p:spPr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914400" y="3251160"/>
            <a:ext cx="7314840" cy="3080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1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5"/>
          <p:cNvSpPr>
            <a:spLocks noGrp="1"/>
          </p:cNvSpPr>
          <p:nvPr>
            <p:ph type="ftr" idx="8"/>
          </p:nvPr>
        </p:nvSpPr>
        <p:spPr>
          <a:xfrm>
            <a:off x="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>
              <a:buNone/>
            </a:pPr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5" name="PlaceHolder 6"/>
          <p:cNvSpPr>
            <a:spLocks noGrp="1"/>
          </p:cNvSpPr>
          <p:nvPr>
            <p:ph type="sldNum" idx="9"/>
          </p:nvPr>
        </p:nvSpPr>
        <p:spPr>
          <a:xfrm>
            <a:off x="518004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cs-CZ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cs-CZ" sz="1200" spc="-1" strike="noStrike">
                <a:solidFill>
                  <a:srgbClr val="000000"/>
                </a:solidFill>
                <a:latin typeface="Times New Roman"/>
              </a:rPr>
              <a:t>‹</a:t>
            </a:r>
            <a:r>
              <a:rPr b="0" lang="cs-CZ" sz="1200" spc="-1" strike="noStrike">
                <a:solidFill>
                  <a:srgbClr val="000000"/>
                </a:solidFill>
                <a:latin typeface="Times New Roman"/>
              </a:rPr>
              <a:t>#›</a:t>
            </a:r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D80A0D4-8DB0-403D-8A07-FC1C1CF0124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CAF6993-F7FA-4287-99E3-804910DBE5A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992099A-3D4A-4944-9A68-CCBD6D884AE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712EA0E-73C6-44E2-B758-7D50B421BAD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E23A683-B708-4E71-8348-9CE0EBC5E35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18280A6-2561-430B-9C95-3CAC59B317C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9B07688-D789-4F06-B732-697B2AD21DD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B351AD5-E4EC-4A1A-9389-D989423E1E2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03493A3-8A34-413D-9700-6CB40B5D953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D9D05A6-3563-4129-84D6-8846ECCB944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68D1CEB-D930-4BB3-94BD-26F3CDC6A98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E3C1A12-BAA4-4E9D-B232-4378CCDED64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&lt;data/hora&gt;</a:t>
            </a:r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EC6C3B3-5E86-49A8-80F2-E9EA0E022E4C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Clique para editar o formato do texto do título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Clique para editar o formato de texto dos tópicos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2.º nível de tópicos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3.º nível de tópicos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4.º nível de tópicos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5.º nível de tópicos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6.º nível de tópicos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7.º nível de tópicos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2"/>
          <p:cNvGrpSpPr/>
          <p:nvPr/>
        </p:nvGrpSpPr>
        <p:grpSpPr>
          <a:xfrm>
            <a:off x="-60480" y="-35640"/>
            <a:ext cx="18407160" cy="10357920"/>
            <a:chOff x="-60480" y="-35640"/>
            <a:chExt cx="18407160" cy="10357920"/>
          </a:xfrm>
        </p:grpSpPr>
        <p:sp>
          <p:nvSpPr>
            <p:cNvPr id="48" name="Freeform 3"/>
            <p:cNvSpPr/>
            <p:nvPr/>
          </p:nvSpPr>
          <p:spPr>
            <a:xfrm>
              <a:off x="-60480" y="-35640"/>
              <a:ext cx="18407160" cy="10357920"/>
            </a:xfrm>
            <a:custGeom>
              <a:avLst/>
              <a:gdLst>
                <a:gd name="textAreaLeft" fmla="*/ 0 w 18407160"/>
                <a:gd name="textAreaRight" fmla="*/ 18407520 w 18407160"/>
                <a:gd name="textAreaTop" fmla="*/ 0 h 10357920"/>
                <a:gd name="textAreaBottom" fmla="*/ 10358280 h 10357920"/>
              </a:gdLst>
              <a:ahLst/>
              <a:rect l="textAreaLeft" t="textAreaTop" r="textAreaRight" b="textAreaBottom"/>
              <a:pathLst>
                <a:path w="24543131" h="13811123">
                  <a:moveTo>
                    <a:pt x="0" y="0"/>
                  </a:moveTo>
                  <a:lnTo>
                    <a:pt x="24543131" y="0"/>
                  </a:lnTo>
                  <a:lnTo>
                    <a:pt x="24543131" y="13811123"/>
                  </a:lnTo>
                  <a:lnTo>
                    <a:pt x="0" y="13811123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49" name="Freeform 4"/>
          <p:cNvSpPr/>
          <p:nvPr/>
        </p:nvSpPr>
        <p:spPr>
          <a:xfrm>
            <a:off x="3501360" y="4029120"/>
            <a:ext cx="6168600" cy="1217880"/>
          </a:xfrm>
          <a:custGeom>
            <a:avLst/>
            <a:gdLst>
              <a:gd name="textAreaLeft" fmla="*/ 0 w 6168600"/>
              <a:gd name="textAreaRight" fmla="*/ 6168960 w 6168600"/>
              <a:gd name="textAreaTop" fmla="*/ 0 h 1217880"/>
              <a:gd name="textAreaBottom" fmla="*/ 1218240 h 1217880"/>
            </a:gdLst>
            <a:ahLst/>
            <a:rect l="textAreaLeft" t="textAreaTop" r="textAreaRight" b="textAreaBottom"/>
            <a:pathLst>
              <a:path w="6169079" h="1218296">
                <a:moveTo>
                  <a:pt x="0" y="0"/>
                </a:moveTo>
                <a:lnTo>
                  <a:pt x="6169079" y="0"/>
                </a:lnTo>
                <a:lnTo>
                  <a:pt x="6169079" y="1218296"/>
                </a:lnTo>
                <a:lnTo>
                  <a:pt x="0" y="121829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TextBox 5"/>
          <p:cNvSpPr/>
          <p:nvPr/>
        </p:nvSpPr>
        <p:spPr>
          <a:xfrm>
            <a:off x="12359160" y="1795680"/>
            <a:ext cx="514476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6480"/>
              </a:lnSpc>
            </a:pPr>
            <a:r>
              <a:rPr b="1" lang="en-US" sz="5400" spc="-1" strike="noStrike">
                <a:solidFill>
                  <a:srgbClr val="ffffff"/>
                </a:solidFill>
                <a:latin typeface="Arimo Bold"/>
                <a:ea typeface="Arimo Bold"/>
              </a:rPr>
              <a:t>Diversidade e prevenção de assédios no serviço</a:t>
            </a:r>
            <a:endParaRPr b="0" lang="pt-BR" sz="5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6480"/>
              </a:lnSpc>
            </a:pPr>
            <a:r>
              <a:rPr b="1" lang="en-US" sz="5400" spc="-1" strike="noStrike">
                <a:solidFill>
                  <a:srgbClr val="ffffff"/>
                </a:solidFill>
                <a:latin typeface="Arimo Bold"/>
                <a:ea typeface="Arimo Bold"/>
              </a:rPr>
              <a:t>público</a:t>
            </a:r>
            <a:endParaRPr b="0" lang="pt-BR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TextBox 6"/>
          <p:cNvSpPr/>
          <p:nvPr/>
        </p:nvSpPr>
        <p:spPr>
          <a:xfrm>
            <a:off x="11268000" y="6809040"/>
            <a:ext cx="6703920" cy="109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432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arial"/>
                <a:ea typeface="arial"/>
              </a:rPr>
              <a:t>Roberto  Bassan Peixoto</a:t>
            </a:r>
            <a:br>
              <a:rPr sz="3600"/>
            </a:br>
            <a:r>
              <a:rPr b="0" lang="en-US" sz="3600" spc="-1" strike="noStrike">
                <a:solidFill>
                  <a:srgbClr val="ffffff"/>
                </a:solidFill>
                <a:latin typeface="arial"/>
                <a:ea typeface="arial"/>
              </a:rPr>
              <a:t>roberto.peixoto@seas.ce.gov.br</a:t>
            </a: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10"/>
          <p:cNvSpPr/>
          <p:nvPr/>
        </p:nvSpPr>
        <p:spPr>
          <a:xfrm>
            <a:off x="720000" y="1656000"/>
            <a:ext cx="14236560" cy="544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2520"/>
              </a:lnSpc>
            </a:pPr>
            <a:r>
              <a:rPr b="1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Como Proceder Diante de Suspeita de Assédio: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1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Documentar os fatos.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1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Procurar o canal institucional de denúncia (Ouvidoria, Comissão de Ética, Corregedoria).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1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Relatar detalhadamente, de forma objetiva.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1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Solicitar proteção e acompanhamento (se a norma da instituição permitir).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1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Acompanhar o processo de apuração.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0" name="Group 12"/>
          <p:cNvGrpSpPr/>
          <p:nvPr/>
        </p:nvGrpSpPr>
        <p:grpSpPr>
          <a:xfrm>
            <a:off x="-163440" y="9553680"/>
            <a:ext cx="18614160" cy="765720"/>
            <a:chOff x="-163440" y="9553680"/>
            <a:chExt cx="18614160" cy="765720"/>
          </a:xfrm>
        </p:grpSpPr>
        <p:sp>
          <p:nvSpPr>
            <p:cNvPr id="91" name="Freeform 22"/>
            <p:cNvSpPr/>
            <p:nvPr/>
          </p:nvSpPr>
          <p:spPr>
            <a:xfrm>
              <a:off x="-163440" y="9553680"/>
              <a:ext cx="18614160" cy="765720"/>
            </a:xfrm>
            <a:custGeom>
              <a:avLst/>
              <a:gdLst>
                <a:gd name="textAreaLeft" fmla="*/ 0 w 18614160"/>
                <a:gd name="textAreaRight" fmla="*/ 18614520 w 18614160"/>
                <a:gd name="textAreaTop" fmla="*/ 0 h 765720"/>
                <a:gd name="textAreaBottom" fmla="*/ 766080 h 765720"/>
              </a:gdLst>
              <a:ahLst/>
              <a:rect l="textAreaLeft" t="textAreaTop" r="textAreaRight" b="textAreaBottom"/>
              <a:pathLst>
                <a:path w="24819483" h="1021207">
                  <a:moveTo>
                    <a:pt x="0" y="0"/>
                  </a:moveTo>
                  <a:lnTo>
                    <a:pt x="24819483" y="0"/>
                  </a:lnTo>
                  <a:lnTo>
                    <a:pt x="24819483" y="1021207"/>
                  </a:lnTo>
                  <a:lnTo>
                    <a:pt x="0" y="1021207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92" name="Freeform 23"/>
          <p:cNvSpPr/>
          <p:nvPr/>
        </p:nvSpPr>
        <p:spPr>
          <a:xfrm>
            <a:off x="11732400" y="825480"/>
            <a:ext cx="5526720" cy="1091160"/>
          </a:xfrm>
          <a:custGeom>
            <a:avLst/>
            <a:gdLst>
              <a:gd name="textAreaLeft" fmla="*/ 0 w 5526720"/>
              <a:gd name="textAreaRight" fmla="*/ 5527080 w 5526720"/>
              <a:gd name="textAreaTop" fmla="*/ 0 h 1091160"/>
              <a:gd name="textAreaBottom" fmla="*/ 1091520 h 1091160"/>
            </a:gdLst>
            <a:ahLst/>
            <a:rect l="textAreaLeft" t="textAreaTop" r="textAreaRight" b="textAreaBottom"/>
            <a:pathLst>
              <a:path w="5527015" h="1091498">
                <a:moveTo>
                  <a:pt x="0" y="0"/>
                </a:moveTo>
                <a:lnTo>
                  <a:pt x="5527015" y="0"/>
                </a:lnTo>
                <a:lnTo>
                  <a:pt x="5527015" y="1091498"/>
                </a:lnTo>
                <a:lnTo>
                  <a:pt x="0" y="109149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Box 3"/>
          <p:cNvSpPr/>
          <p:nvPr/>
        </p:nvSpPr>
        <p:spPr>
          <a:xfrm>
            <a:off x="720000" y="1656000"/>
            <a:ext cx="14236560" cy="102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2520"/>
              </a:lnSpc>
            </a:pPr>
            <a:r>
              <a:rPr b="1" lang="en-US" sz="2400" spc="-1" strike="noStrike">
                <a:solidFill>
                  <a:srgbClr val="404040"/>
                </a:solidFill>
                <a:latin typeface="arial"/>
                <a:ea typeface="arial"/>
              </a:rPr>
              <a:t>Na Ambiência da Superintendência do Sistema Estadual de Atendimento Socioeducativo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1" lang="en-US" sz="2400" spc="-1" strike="noStrike">
                <a:solidFill>
                  <a:srgbClr val="404040"/>
                </a:solidFill>
                <a:latin typeface="arial"/>
                <a:ea typeface="arial"/>
              </a:rPr>
              <a:t>Sistema de Prevenção e Combate ao Assédio Moral desde 2011 através da Lei Estadual nº 15.036, de 6 de dezembro de 2011, bem como do Decreto nº 31.583, de 18 de agosto de 2014, 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1" lang="en-US" sz="2400" spc="-1" strike="noStrike">
                <a:solidFill>
                  <a:srgbClr val="404040"/>
                </a:solidFill>
                <a:latin typeface="arial"/>
                <a:ea typeface="arial"/>
              </a:rPr>
              <a:t>Canal oficial para registro de denúncias de assédio moral através da plataforma “Ceará Transparente”, por intermédio da Ouvidoria Setorial de cada órgão ou entidade. - Ouvidoria da SEAS.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1" lang="en-US" sz="2400" spc="-1" strike="noStrike">
                <a:solidFill>
                  <a:srgbClr val="404040"/>
                </a:solidFill>
                <a:latin typeface="arial"/>
                <a:ea typeface="arial"/>
              </a:rPr>
              <a:t>Portaria nº 531/2024, publicada no Diário Oficial do Estado de 26 de dezembro de 2024, designou os membros da Comissão Setorial de Prevenção e Combate ao 0Assédio Moral, Portaria nº 426/2025, publicada no DOE de 28 de outubro de 2025</a:t>
            </a:r>
            <a:endParaRPr b="0" lang="pt-BR" sz="2400" spc="-1" strike="noStrike">
              <a:solidFill>
                <a:srgbClr val="000000"/>
              </a:solidFill>
              <a:latin typeface="Arial"/>
              <a:ea typeface="Arial"/>
            </a:endParaRPr>
          </a:p>
          <a:p>
            <a:pPr algn="just">
              <a:lnSpc>
                <a:spcPct val="150000"/>
              </a:lnSpc>
            </a:pPr>
            <a:endParaRPr b="0" lang="pt-BR" sz="2400" spc="-1" strike="noStrike">
              <a:solidFill>
                <a:srgbClr val="000000"/>
              </a:solidFill>
              <a:latin typeface="Arial"/>
              <a:ea typeface="Arial"/>
            </a:endParaRPr>
          </a:p>
          <a:p>
            <a:pPr algn="just">
              <a:lnSpc>
                <a:spcPct val="150000"/>
              </a:lnSpc>
            </a:pPr>
            <a:r>
              <a:rPr b="1" lang="en-US" sz="2400" spc="-1" strike="noStrike">
                <a:solidFill>
                  <a:srgbClr val="404040"/>
                </a:solidFill>
                <a:latin typeface="Arial"/>
                <a:ea typeface="Arial"/>
              </a:rPr>
              <a:t>Fluxo Interno de Apuração de Denúncia de Assédio Moral</a:t>
            </a:r>
            <a:endParaRPr b="0" lang="pt-BR" sz="2400" spc="-1" strike="noStrike">
              <a:solidFill>
                <a:srgbClr val="000000"/>
              </a:solidFill>
              <a:latin typeface="Arial"/>
              <a:ea typeface="Arial"/>
            </a:endParaRPr>
          </a:p>
          <a:p>
            <a:pPr algn="just">
              <a:lnSpc>
                <a:spcPct val="150000"/>
              </a:lnSpc>
            </a:pPr>
            <a:endParaRPr b="0" lang="pt-BR" sz="2400" spc="-1" strike="noStrike">
              <a:solidFill>
                <a:srgbClr val="000000"/>
              </a:solidFill>
              <a:latin typeface="Arial"/>
              <a:ea typeface="Arial"/>
            </a:endParaRPr>
          </a:p>
          <a:p>
            <a:pPr algn="just">
              <a:lnSpc>
                <a:spcPct val="150000"/>
              </a:lnSpc>
            </a:pPr>
            <a:r>
              <a:rPr b="1" lang="en-US" sz="2400" spc="-1" strike="noStrike">
                <a:solidFill>
                  <a:srgbClr val="404040"/>
                </a:solidFill>
                <a:latin typeface="Arial"/>
                <a:ea typeface="Arial"/>
              </a:rPr>
              <a:t>Formação / Capacitação</a:t>
            </a:r>
            <a:endParaRPr b="0" lang="pt-BR" sz="2400" spc="-1" strike="noStrike">
              <a:solidFill>
                <a:srgbClr val="000000"/>
              </a:solidFill>
              <a:latin typeface="Arial"/>
              <a:ea typeface="Arial"/>
            </a:endParaRPr>
          </a:p>
          <a:p>
            <a:pPr algn="just">
              <a:lnSpc>
                <a:spcPct val="150000"/>
              </a:lnSpc>
            </a:pPr>
            <a:endParaRPr b="0" lang="pt-BR" sz="2400" spc="-1" strike="noStrike">
              <a:solidFill>
                <a:srgbClr val="000000"/>
              </a:solidFill>
              <a:latin typeface="Arial"/>
              <a:ea typeface="Arial"/>
            </a:endParaRPr>
          </a:p>
          <a:p>
            <a:pPr algn="just">
              <a:lnSpc>
                <a:spcPct val="150000"/>
              </a:lnSpc>
            </a:pPr>
            <a:r>
              <a:rPr b="1" lang="en-US" sz="2400" spc="-1" strike="noStrike">
                <a:solidFill>
                  <a:srgbClr val="404040"/>
                </a:solidFill>
                <a:latin typeface="Arial"/>
                <a:ea typeface="Arial"/>
              </a:rPr>
              <a:t>Corregedoria da SEAS</a:t>
            </a:r>
            <a:endParaRPr b="0" lang="pt-BR" sz="2400" spc="-1" strike="noStrike">
              <a:solidFill>
                <a:srgbClr val="000000"/>
              </a:solidFill>
              <a:latin typeface="Arial"/>
              <a:ea typeface="Arial"/>
            </a:endParaRPr>
          </a:p>
          <a:p>
            <a:r>
              <a:rPr b="1" lang="en-US" sz="1100" spc="-1" strike="noStrike">
                <a:solidFill>
                  <a:srgbClr val="404040"/>
                </a:solidFill>
                <a:latin typeface="Arial"/>
                <a:ea typeface="Arial"/>
              </a:rPr>
              <a:t>.</a:t>
            </a:r>
            <a:br>
              <a:rPr sz="1100"/>
            </a:br>
            <a:br>
              <a:rPr sz="1100"/>
            </a:br>
            <a:endParaRPr b="0" lang="pt-BR" sz="1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  <a:ea typeface="Arial"/>
            </a:endParaRPr>
          </a:p>
          <a:p>
            <a:pPr algn="just">
              <a:lnSpc>
                <a:spcPct val="15000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  <a:ea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4" name="Group 9"/>
          <p:cNvGrpSpPr/>
          <p:nvPr/>
        </p:nvGrpSpPr>
        <p:grpSpPr>
          <a:xfrm>
            <a:off x="-163440" y="9553680"/>
            <a:ext cx="18614160" cy="765720"/>
            <a:chOff x="-163440" y="9553680"/>
            <a:chExt cx="18614160" cy="765720"/>
          </a:xfrm>
        </p:grpSpPr>
        <p:sp>
          <p:nvSpPr>
            <p:cNvPr id="95" name="Freeform 10"/>
            <p:cNvSpPr/>
            <p:nvPr/>
          </p:nvSpPr>
          <p:spPr>
            <a:xfrm>
              <a:off x="-163440" y="9553680"/>
              <a:ext cx="18614160" cy="765720"/>
            </a:xfrm>
            <a:custGeom>
              <a:avLst/>
              <a:gdLst>
                <a:gd name="textAreaLeft" fmla="*/ 0 w 18614160"/>
                <a:gd name="textAreaRight" fmla="*/ 18614520 w 18614160"/>
                <a:gd name="textAreaTop" fmla="*/ 0 h 765720"/>
                <a:gd name="textAreaBottom" fmla="*/ 766080 h 765720"/>
              </a:gdLst>
              <a:ahLst/>
              <a:rect l="textAreaLeft" t="textAreaTop" r="textAreaRight" b="textAreaBottom"/>
              <a:pathLst>
                <a:path w="24819483" h="1021207">
                  <a:moveTo>
                    <a:pt x="0" y="0"/>
                  </a:moveTo>
                  <a:lnTo>
                    <a:pt x="24819483" y="0"/>
                  </a:lnTo>
                  <a:lnTo>
                    <a:pt x="24819483" y="1021207"/>
                  </a:lnTo>
                  <a:lnTo>
                    <a:pt x="0" y="1021207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96" name="Freeform 11"/>
          <p:cNvSpPr/>
          <p:nvPr/>
        </p:nvSpPr>
        <p:spPr>
          <a:xfrm>
            <a:off x="11732400" y="825480"/>
            <a:ext cx="5526720" cy="1091160"/>
          </a:xfrm>
          <a:custGeom>
            <a:avLst/>
            <a:gdLst>
              <a:gd name="textAreaLeft" fmla="*/ 0 w 5526720"/>
              <a:gd name="textAreaRight" fmla="*/ 5527080 w 5526720"/>
              <a:gd name="textAreaTop" fmla="*/ 0 h 1091160"/>
              <a:gd name="textAreaBottom" fmla="*/ 1091520 h 1091160"/>
            </a:gdLst>
            <a:ahLst/>
            <a:rect l="textAreaLeft" t="textAreaTop" r="textAreaRight" b="textAreaBottom"/>
            <a:pathLst>
              <a:path w="5527015" h="1091498">
                <a:moveTo>
                  <a:pt x="0" y="0"/>
                </a:moveTo>
                <a:lnTo>
                  <a:pt x="5527015" y="0"/>
                </a:lnTo>
                <a:lnTo>
                  <a:pt x="5527015" y="1091498"/>
                </a:lnTo>
                <a:lnTo>
                  <a:pt x="0" y="109149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2"/>
          <p:cNvGrpSpPr/>
          <p:nvPr/>
        </p:nvGrpSpPr>
        <p:grpSpPr>
          <a:xfrm>
            <a:off x="-94320" y="-52920"/>
            <a:ext cx="18476280" cy="10392480"/>
            <a:chOff x="-94320" y="-52920"/>
            <a:chExt cx="18476280" cy="10392480"/>
          </a:xfrm>
        </p:grpSpPr>
        <p:sp>
          <p:nvSpPr>
            <p:cNvPr id="98" name="Freeform 3"/>
            <p:cNvSpPr/>
            <p:nvPr/>
          </p:nvSpPr>
          <p:spPr>
            <a:xfrm>
              <a:off x="-94320" y="-52920"/>
              <a:ext cx="18476280" cy="10392480"/>
            </a:xfrm>
            <a:custGeom>
              <a:avLst/>
              <a:gdLst>
                <a:gd name="textAreaLeft" fmla="*/ 0 w 18476280"/>
                <a:gd name="textAreaRight" fmla="*/ 18476640 w 18476280"/>
                <a:gd name="textAreaTop" fmla="*/ 0 h 10392480"/>
                <a:gd name="textAreaBottom" fmla="*/ 10392840 h 10392480"/>
              </a:gdLst>
              <a:ahLst/>
              <a:rect l="textAreaLeft" t="textAreaTop" r="textAreaRight" b="textAreaBottom"/>
              <a:pathLst>
                <a:path w="24635333" h="13857351">
                  <a:moveTo>
                    <a:pt x="0" y="0"/>
                  </a:moveTo>
                  <a:lnTo>
                    <a:pt x="24635333" y="0"/>
                  </a:lnTo>
                  <a:lnTo>
                    <a:pt x="24635333" y="13857351"/>
                  </a:lnTo>
                  <a:lnTo>
                    <a:pt x="0" y="13857351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99" name="Freeform 4"/>
          <p:cNvSpPr/>
          <p:nvPr/>
        </p:nvSpPr>
        <p:spPr>
          <a:xfrm>
            <a:off x="10554840" y="6543000"/>
            <a:ext cx="6494400" cy="1282320"/>
          </a:xfrm>
          <a:custGeom>
            <a:avLst/>
            <a:gdLst>
              <a:gd name="textAreaLeft" fmla="*/ 0 w 6494400"/>
              <a:gd name="textAreaRight" fmla="*/ 6494760 w 6494400"/>
              <a:gd name="textAreaTop" fmla="*/ 0 h 1282320"/>
              <a:gd name="textAreaBottom" fmla="*/ 1282680 h 1282320"/>
            </a:gdLst>
            <a:ahLst/>
            <a:rect l="textAreaLeft" t="textAreaTop" r="textAreaRight" b="textAreaBottom"/>
            <a:pathLst>
              <a:path w="6494896" h="1282640">
                <a:moveTo>
                  <a:pt x="0" y="0"/>
                </a:moveTo>
                <a:lnTo>
                  <a:pt x="6494896" y="0"/>
                </a:lnTo>
                <a:lnTo>
                  <a:pt x="6494896" y="1282640"/>
                </a:lnTo>
                <a:lnTo>
                  <a:pt x="0" y="128264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2"/>
          <p:cNvGrpSpPr/>
          <p:nvPr/>
        </p:nvGrpSpPr>
        <p:grpSpPr>
          <a:xfrm>
            <a:off x="9852120" y="3204000"/>
            <a:ext cx="6939000" cy="4517640"/>
            <a:chOff x="9852120" y="3204000"/>
            <a:chExt cx="6939000" cy="4517640"/>
          </a:xfrm>
        </p:grpSpPr>
        <p:sp>
          <p:nvSpPr>
            <p:cNvPr id="53" name="Freeform 3"/>
            <p:cNvSpPr/>
            <p:nvPr/>
          </p:nvSpPr>
          <p:spPr>
            <a:xfrm>
              <a:off x="9852120" y="3204000"/>
              <a:ext cx="6939000" cy="4517640"/>
            </a:xfrm>
            <a:custGeom>
              <a:avLst/>
              <a:gdLst>
                <a:gd name="textAreaLeft" fmla="*/ 0 w 6939000"/>
                <a:gd name="textAreaRight" fmla="*/ 6939360 w 6939000"/>
                <a:gd name="textAreaTop" fmla="*/ 0 h 4517640"/>
                <a:gd name="textAreaBottom" fmla="*/ 4518000 h 4517640"/>
              </a:gdLst>
              <a:ahLst/>
              <a:rect l="textAreaLeft" t="textAreaTop" r="textAreaRight" b="textAreaBottom"/>
              <a:pathLst>
                <a:path w="9252331" h="6023991">
                  <a:moveTo>
                    <a:pt x="0" y="0"/>
                  </a:moveTo>
                  <a:lnTo>
                    <a:pt x="9252331" y="0"/>
                  </a:lnTo>
                  <a:lnTo>
                    <a:pt x="9252331" y="6023991"/>
                  </a:lnTo>
                  <a:lnTo>
                    <a:pt x="0" y="602399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54" name="Group 4"/>
          <p:cNvGrpSpPr/>
          <p:nvPr/>
        </p:nvGrpSpPr>
        <p:grpSpPr>
          <a:xfrm>
            <a:off x="-163440" y="9553680"/>
            <a:ext cx="18614160" cy="765720"/>
            <a:chOff x="-163440" y="9553680"/>
            <a:chExt cx="18614160" cy="765720"/>
          </a:xfrm>
        </p:grpSpPr>
        <p:sp>
          <p:nvSpPr>
            <p:cNvPr id="55" name="Freeform 5"/>
            <p:cNvSpPr/>
            <p:nvPr/>
          </p:nvSpPr>
          <p:spPr>
            <a:xfrm>
              <a:off x="-163440" y="9553680"/>
              <a:ext cx="18614160" cy="765720"/>
            </a:xfrm>
            <a:custGeom>
              <a:avLst/>
              <a:gdLst>
                <a:gd name="textAreaLeft" fmla="*/ 0 w 18614160"/>
                <a:gd name="textAreaRight" fmla="*/ 18614520 w 18614160"/>
                <a:gd name="textAreaTop" fmla="*/ 0 h 765720"/>
                <a:gd name="textAreaBottom" fmla="*/ 766080 h 765720"/>
              </a:gdLst>
              <a:ahLst/>
              <a:rect l="textAreaLeft" t="textAreaTop" r="textAreaRight" b="textAreaBottom"/>
              <a:pathLst>
                <a:path w="24819483" h="1021207">
                  <a:moveTo>
                    <a:pt x="0" y="0"/>
                  </a:moveTo>
                  <a:lnTo>
                    <a:pt x="24819483" y="0"/>
                  </a:lnTo>
                  <a:lnTo>
                    <a:pt x="24819483" y="1021207"/>
                  </a:lnTo>
                  <a:lnTo>
                    <a:pt x="0" y="1021207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6" name="Freeform 6"/>
          <p:cNvSpPr/>
          <p:nvPr/>
        </p:nvSpPr>
        <p:spPr>
          <a:xfrm>
            <a:off x="11732400" y="825480"/>
            <a:ext cx="5526720" cy="1091160"/>
          </a:xfrm>
          <a:custGeom>
            <a:avLst/>
            <a:gdLst>
              <a:gd name="textAreaLeft" fmla="*/ 0 w 5526720"/>
              <a:gd name="textAreaRight" fmla="*/ 5527080 w 5526720"/>
              <a:gd name="textAreaTop" fmla="*/ 0 h 1091160"/>
              <a:gd name="textAreaBottom" fmla="*/ 1091520 h 1091160"/>
            </a:gdLst>
            <a:ahLst/>
            <a:rect l="textAreaLeft" t="textAreaTop" r="textAreaRight" b="textAreaBottom"/>
            <a:pathLst>
              <a:path w="5527015" h="1091498">
                <a:moveTo>
                  <a:pt x="0" y="0"/>
                </a:moveTo>
                <a:lnTo>
                  <a:pt x="5527015" y="0"/>
                </a:lnTo>
                <a:lnTo>
                  <a:pt x="5527015" y="1091498"/>
                </a:lnTo>
                <a:lnTo>
                  <a:pt x="0" y="109149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TextBox 7"/>
          <p:cNvSpPr/>
          <p:nvPr/>
        </p:nvSpPr>
        <p:spPr>
          <a:xfrm>
            <a:off x="1239480" y="540000"/>
            <a:ext cx="10820520" cy="95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2520"/>
              </a:lnSpc>
            </a:pPr>
            <a:r>
              <a:rPr b="0" lang="en-US" sz="3600" spc="-1" strike="noStrike">
                <a:solidFill>
                  <a:srgbClr val="404040"/>
                </a:solidFill>
                <a:latin typeface="arial"/>
                <a:ea typeface="arial"/>
              </a:rPr>
              <a:t>•  </a:t>
            </a:r>
            <a:r>
              <a:rPr b="0" lang="en-US" sz="3600" spc="-1" strike="noStrike">
                <a:solidFill>
                  <a:srgbClr val="404040"/>
                </a:solidFill>
                <a:latin typeface="arial"/>
                <a:ea typeface="arial"/>
              </a:rPr>
              <a:t>Princípios Constitucionais </a:t>
            </a:r>
            <a:r>
              <a:rPr b="0" lang="en-US" sz="3600" spc="-1" strike="noStrike">
                <a:solidFill>
                  <a:srgbClr val="404040"/>
                </a:solidFill>
                <a:latin typeface="arial"/>
                <a:ea typeface="arial"/>
              </a:rPr>
              <a:t>da</a:t>
            </a:r>
            <a:r>
              <a:rPr b="0" lang="en-US" sz="3600" spc="-1" strike="noStrike">
                <a:solidFill>
                  <a:srgbClr val="404040"/>
                </a:solidFill>
                <a:latin typeface="arial"/>
                <a:ea typeface="arial"/>
              </a:rPr>
              <a:t> Administração </a:t>
            </a: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0" lang="en-US" sz="3600" spc="-1" strike="noStrike">
                <a:solidFill>
                  <a:srgbClr val="404040"/>
                </a:solidFill>
                <a:latin typeface="arial"/>
                <a:ea typeface="arial"/>
              </a:rPr>
              <a:t> </a:t>
            </a:r>
            <a:r>
              <a:rPr b="0" lang="en-US" sz="3600" spc="-1" strike="noStrike">
                <a:solidFill>
                  <a:srgbClr val="404040"/>
                </a:solidFill>
                <a:latin typeface="arial"/>
                <a:ea typeface="arial"/>
              </a:rPr>
              <a:t>Pública (art. 37 da CF/88)</a:t>
            </a: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TextBox 9"/>
          <p:cNvSpPr/>
          <p:nvPr/>
        </p:nvSpPr>
        <p:spPr>
          <a:xfrm>
            <a:off x="180000" y="1244520"/>
            <a:ext cx="16380000" cy="83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2520"/>
              </a:lnSpc>
            </a:pPr>
            <a:endParaRPr b="0" lang="pt-B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0" lang="en-US" sz="2600" spc="-1" strike="noStrike">
                <a:solidFill>
                  <a:srgbClr val="404040"/>
                </a:solidFill>
                <a:latin typeface="arial"/>
                <a:ea typeface="arial"/>
              </a:rPr>
              <a:t>Legalidade</a:t>
            </a:r>
            <a:endParaRPr b="0" lang="pt-BR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0" lang="en-US" sz="2600" spc="-1" strike="noStrike">
                <a:solidFill>
                  <a:srgbClr val="404040"/>
                </a:solidFill>
                <a:latin typeface="arial"/>
                <a:ea typeface="arial"/>
              </a:rPr>
              <a:t>O agente público só pode agir conforme a lei.</a:t>
            </a:r>
            <a:endParaRPr b="0" lang="pt-BR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0" lang="en-US" sz="2600" spc="-1" strike="noStrike">
                <a:solidFill>
                  <a:srgbClr val="404040"/>
                </a:solidFill>
                <a:latin typeface="arial"/>
                <a:ea typeface="arial"/>
              </a:rPr>
              <a:t>Diferente do setor privado, onde tudo é permitido exceto o que a lei proíbe, no setor público só é permitido o que a lei autoriza.</a:t>
            </a:r>
            <a:endParaRPr b="0" lang="pt-BR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0" lang="en-US" sz="2600" spc="-1" strike="noStrike">
                <a:solidFill>
                  <a:srgbClr val="404040"/>
                </a:solidFill>
                <a:latin typeface="arial"/>
                <a:ea typeface="arial"/>
              </a:rPr>
              <a:t>Impessoalidade</a:t>
            </a:r>
            <a:endParaRPr b="0" lang="pt-BR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0" lang="en-US" sz="2600" spc="-1" strike="noStrike">
                <a:solidFill>
                  <a:srgbClr val="404040"/>
                </a:solidFill>
                <a:latin typeface="arial"/>
                <a:ea typeface="arial"/>
              </a:rPr>
              <a:t>A ação do gestor deve ser orientada ao interesse público, não a interesses pessoais.</a:t>
            </a:r>
            <a:endParaRPr b="0" lang="pt-BR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0" lang="en-US" sz="2600" spc="-1" strike="noStrike">
                <a:solidFill>
                  <a:srgbClr val="404040"/>
                </a:solidFill>
                <a:latin typeface="arial"/>
                <a:ea typeface="arial"/>
              </a:rPr>
              <a:t>Proíbe favorecimentos e promoção pessoal.</a:t>
            </a:r>
            <a:endParaRPr b="0" lang="pt-BR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0" lang="en-US" sz="2600" spc="-1" strike="noStrike">
                <a:solidFill>
                  <a:srgbClr val="404040"/>
                </a:solidFill>
                <a:latin typeface="arial"/>
                <a:ea typeface="arial"/>
              </a:rPr>
              <a:t>Moralidade</a:t>
            </a:r>
            <a:endParaRPr b="0" lang="pt-BR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0" lang="en-US" sz="2600" spc="-1" strike="noStrike">
                <a:solidFill>
                  <a:srgbClr val="404040"/>
                </a:solidFill>
                <a:latin typeface="arial"/>
                <a:ea typeface="arial"/>
              </a:rPr>
              <a:t>Além de cumprir a lei, o gestor deve observar padrões éticos de conduta, honestidade e boa-fé.</a:t>
            </a:r>
            <a:endParaRPr b="0" lang="pt-BR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0" lang="en-US" sz="2600" spc="-1" strike="noStrike">
                <a:solidFill>
                  <a:srgbClr val="404040"/>
                </a:solidFill>
                <a:latin typeface="arial"/>
                <a:ea typeface="arial"/>
              </a:rPr>
              <a:t>Atos imorais podem ser anulados mesmo quando legais.</a:t>
            </a:r>
            <a:endParaRPr b="0" lang="pt-BR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0" lang="en-US" sz="2600" spc="-1" strike="noStrike">
                <a:solidFill>
                  <a:srgbClr val="404040"/>
                </a:solidFill>
                <a:latin typeface="arial"/>
                <a:ea typeface="arial"/>
              </a:rPr>
              <a:t>Publicidade</a:t>
            </a:r>
            <a:endParaRPr b="0" lang="pt-BR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0" lang="en-US" sz="2600" spc="-1" strike="noStrike">
                <a:solidFill>
                  <a:srgbClr val="404040"/>
                </a:solidFill>
                <a:latin typeface="arial"/>
                <a:ea typeface="arial"/>
              </a:rPr>
              <a:t>Os atos da administração devem ser divulgados para conhecimento público.</a:t>
            </a:r>
            <a:endParaRPr b="0" lang="pt-BR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0" lang="en-US" sz="2600" spc="-1" strike="noStrike">
                <a:solidFill>
                  <a:srgbClr val="404040"/>
                </a:solidFill>
                <a:latin typeface="arial"/>
                <a:ea typeface="arial"/>
              </a:rPr>
              <a:t>Garante transparência e controle social.</a:t>
            </a:r>
            <a:endParaRPr b="0" lang="pt-BR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0" lang="en-US" sz="2600" spc="-1" strike="noStrike">
                <a:solidFill>
                  <a:srgbClr val="404040"/>
                </a:solidFill>
                <a:latin typeface="arial"/>
                <a:ea typeface="arial"/>
              </a:rPr>
              <a:t>Eficiência</a:t>
            </a:r>
            <a:endParaRPr b="0" lang="pt-BR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0" lang="en-US" sz="2600" spc="-1" strike="noStrike">
                <a:solidFill>
                  <a:srgbClr val="404040"/>
                </a:solidFill>
                <a:latin typeface="arial"/>
                <a:ea typeface="arial"/>
              </a:rPr>
              <a:t>Busca o melhor uso dos recursos públicos.</a:t>
            </a:r>
            <a:endParaRPr b="0" lang="pt-BR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0" lang="en-US" sz="2600" spc="-1" strike="noStrike">
                <a:solidFill>
                  <a:srgbClr val="404040"/>
                </a:solidFill>
                <a:latin typeface="arial"/>
                <a:ea typeface="arial"/>
              </a:rPr>
              <a:t>Introduz mentalidade moderna de gestão orientada a resultados, qualidade e desempenho.</a:t>
            </a:r>
            <a:endParaRPr b="0" lang="pt-BR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2"/>
          <p:cNvSpPr/>
          <p:nvPr/>
        </p:nvSpPr>
        <p:spPr>
          <a:xfrm>
            <a:off x="1688760" y="497880"/>
            <a:ext cx="10805400" cy="365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5760"/>
              </a:lnSpc>
            </a:pPr>
            <a:r>
              <a:rPr b="1" lang="en-US" sz="4800" spc="-1" strike="noStrike">
                <a:solidFill>
                  <a:srgbClr val="2d704f"/>
                </a:solidFill>
                <a:latin typeface="Arimo Bold"/>
                <a:ea typeface="Arimo Bold"/>
              </a:rPr>
              <a:t>Diversidade e Prevenção de Assédios no Serviço Público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5760"/>
              </a:lnSpc>
            </a:pPr>
            <a:r>
              <a:rPr b="1" lang="en-US" sz="4800" spc="-1" strike="noStrike">
                <a:solidFill>
                  <a:srgbClr val="2d704f"/>
                </a:solidFill>
                <a:latin typeface="Arimo Bold"/>
                <a:ea typeface="Arimo Bold"/>
              </a:rPr>
              <a:t>Promovendo um ambiente de trabalho ético, inclusivo e seguro para todos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TextBox 4"/>
          <p:cNvSpPr/>
          <p:nvPr/>
        </p:nvSpPr>
        <p:spPr>
          <a:xfrm>
            <a:off x="1760760" y="4485600"/>
            <a:ext cx="1423656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2520"/>
              </a:lnSpc>
            </a:pPr>
            <a:r>
              <a:rPr b="0" lang="en-US" sz="2100" spc="-1" strike="noStrike">
                <a:solidFill>
                  <a:srgbClr val="404040"/>
                </a:solidFill>
                <a:latin typeface="arial"/>
                <a:ea typeface="arial"/>
              </a:rPr>
              <a:t> </a:t>
            </a:r>
            <a:endParaRPr b="0" lang="pt-BR" sz="21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1" name="Group 5"/>
          <p:cNvGrpSpPr/>
          <p:nvPr/>
        </p:nvGrpSpPr>
        <p:grpSpPr>
          <a:xfrm>
            <a:off x="-163440" y="9553680"/>
            <a:ext cx="18614160" cy="765720"/>
            <a:chOff x="-163440" y="9553680"/>
            <a:chExt cx="18614160" cy="765720"/>
          </a:xfrm>
        </p:grpSpPr>
        <p:sp>
          <p:nvSpPr>
            <p:cNvPr id="62" name="Freeform 6"/>
            <p:cNvSpPr/>
            <p:nvPr/>
          </p:nvSpPr>
          <p:spPr>
            <a:xfrm>
              <a:off x="-163440" y="9553680"/>
              <a:ext cx="18614160" cy="765720"/>
            </a:xfrm>
            <a:custGeom>
              <a:avLst/>
              <a:gdLst>
                <a:gd name="textAreaLeft" fmla="*/ 0 w 18614160"/>
                <a:gd name="textAreaRight" fmla="*/ 18614520 w 18614160"/>
                <a:gd name="textAreaTop" fmla="*/ 0 h 765720"/>
                <a:gd name="textAreaBottom" fmla="*/ 766080 h 765720"/>
              </a:gdLst>
              <a:ahLst/>
              <a:rect l="textAreaLeft" t="textAreaTop" r="textAreaRight" b="textAreaBottom"/>
              <a:pathLst>
                <a:path w="24819483" h="1021207">
                  <a:moveTo>
                    <a:pt x="0" y="0"/>
                  </a:moveTo>
                  <a:lnTo>
                    <a:pt x="24819483" y="0"/>
                  </a:lnTo>
                  <a:lnTo>
                    <a:pt x="24819483" y="1021207"/>
                  </a:lnTo>
                  <a:lnTo>
                    <a:pt x="0" y="1021207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63" name="Freeform 7"/>
          <p:cNvSpPr/>
          <p:nvPr/>
        </p:nvSpPr>
        <p:spPr>
          <a:xfrm>
            <a:off x="11732400" y="825480"/>
            <a:ext cx="5526720" cy="1091160"/>
          </a:xfrm>
          <a:custGeom>
            <a:avLst/>
            <a:gdLst>
              <a:gd name="textAreaLeft" fmla="*/ 0 w 5526720"/>
              <a:gd name="textAreaRight" fmla="*/ 5527080 w 5526720"/>
              <a:gd name="textAreaTop" fmla="*/ 0 h 1091160"/>
              <a:gd name="textAreaBottom" fmla="*/ 1091520 h 1091160"/>
            </a:gdLst>
            <a:ahLst/>
            <a:rect l="textAreaLeft" t="textAreaTop" r="textAreaRight" b="textAreaBottom"/>
            <a:pathLst>
              <a:path w="5527015" h="1091498">
                <a:moveTo>
                  <a:pt x="0" y="0"/>
                </a:moveTo>
                <a:lnTo>
                  <a:pt x="5527015" y="0"/>
                </a:lnTo>
                <a:lnTo>
                  <a:pt x="5527015" y="1091498"/>
                </a:lnTo>
                <a:lnTo>
                  <a:pt x="0" y="109149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"/>
          <p:cNvSpPr txBox="1"/>
          <p:nvPr/>
        </p:nvSpPr>
        <p:spPr>
          <a:xfrm>
            <a:off x="1080000" y="3564000"/>
            <a:ext cx="11700000" cy="700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pt-BR" sz="2200" spc="-1" strike="noStrike">
                <a:solidFill>
                  <a:srgbClr val="000000"/>
                </a:solidFill>
                <a:latin typeface="Arial"/>
              </a:rPr>
              <a:t>O que é Diversidade?</a:t>
            </a:r>
            <a:endParaRPr b="0" lang="pt-BR" sz="2200" spc="-1" strike="noStrike">
              <a:solidFill>
                <a:srgbClr val="000000"/>
              </a:solidFill>
              <a:latin typeface="Arial"/>
            </a:endParaRPr>
          </a:p>
          <a:p>
            <a:endParaRPr b="0" lang="pt-BR" sz="2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pt-BR" sz="2200" spc="-1" strike="noStrike">
                <a:solidFill>
                  <a:srgbClr val="000000"/>
                </a:solidFill>
                <a:latin typeface="Arial"/>
              </a:rPr>
              <a:t>Diversidade envolve reconhecer, respeitar e valorizar as diferenças entre as pessoas, incluindo:</a:t>
            </a:r>
            <a:endParaRPr b="0" lang="pt-BR" sz="2200" spc="-1" strike="noStrike">
              <a:solidFill>
                <a:srgbClr val="000000"/>
              </a:solidFill>
              <a:latin typeface="Arial"/>
            </a:endParaRPr>
          </a:p>
          <a:p>
            <a:endParaRPr b="0" lang="pt-BR" sz="2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pt-BR" sz="2200" spc="-1" strike="noStrike">
                <a:solidFill>
                  <a:srgbClr val="000000"/>
                </a:solidFill>
                <a:latin typeface="Arial"/>
              </a:rPr>
              <a:t>Gênero e identidade de gênero                                               Raça e etnia</a:t>
            </a:r>
            <a:endParaRPr b="0" lang="pt-BR" sz="2200" spc="-1" strike="noStrike">
              <a:solidFill>
                <a:srgbClr val="000000"/>
              </a:solidFill>
              <a:latin typeface="Arial"/>
            </a:endParaRPr>
          </a:p>
          <a:p>
            <a:endParaRPr b="0" lang="pt-BR" sz="2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pt-BR" sz="2200" spc="-1" strike="noStrike">
                <a:solidFill>
                  <a:srgbClr val="000000"/>
                </a:solidFill>
                <a:latin typeface="Arial"/>
              </a:rPr>
              <a:t>Idade e geração                                                                       Religião e crença</a:t>
            </a:r>
            <a:endParaRPr b="0" lang="pt-BR" sz="2200" spc="-1" strike="noStrike">
              <a:solidFill>
                <a:srgbClr val="000000"/>
              </a:solidFill>
              <a:latin typeface="Arial"/>
            </a:endParaRPr>
          </a:p>
          <a:p>
            <a:endParaRPr b="0" lang="pt-BR" sz="2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pt-BR" sz="2200" spc="-1" strike="noStrike">
                <a:solidFill>
                  <a:srgbClr val="000000"/>
                </a:solidFill>
                <a:latin typeface="Arial"/>
              </a:rPr>
              <a:t>Orientação sexual                                                                  Pessoas com deficiência</a:t>
            </a:r>
            <a:endParaRPr b="0" lang="pt-BR" sz="2200" spc="-1" strike="noStrike">
              <a:solidFill>
                <a:srgbClr val="000000"/>
              </a:solidFill>
              <a:latin typeface="Arial"/>
            </a:endParaRPr>
          </a:p>
          <a:p>
            <a:endParaRPr b="0" lang="pt-BR" sz="2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pt-BR" sz="2200" spc="-1" strike="noStrike">
                <a:solidFill>
                  <a:srgbClr val="000000"/>
                </a:solidFill>
                <a:latin typeface="Arial"/>
              </a:rPr>
              <a:t>Diversidade cultural, regional e social</a:t>
            </a:r>
            <a:endParaRPr b="0" lang="pt-BR" sz="2200" spc="-1" strike="noStrike">
              <a:solidFill>
                <a:srgbClr val="000000"/>
              </a:solidFill>
              <a:latin typeface="Arial"/>
            </a:endParaRPr>
          </a:p>
          <a:p>
            <a:endParaRPr b="0" lang="pt-BR" sz="2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pt-BR" sz="2200" spc="-1" strike="noStrike">
                <a:solidFill>
                  <a:srgbClr val="000000"/>
                </a:solidFill>
                <a:latin typeface="Arial"/>
              </a:rPr>
              <a:t>Por que importa no setor público?</a:t>
            </a:r>
            <a:endParaRPr b="0" lang="pt-BR" sz="2200" spc="-1" strike="noStrike">
              <a:solidFill>
                <a:srgbClr val="000000"/>
              </a:solidFill>
              <a:latin typeface="Arial"/>
            </a:endParaRPr>
          </a:p>
          <a:p>
            <a:endParaRPr b="0" lang="pt-BR" sz="2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pt-BR" sz="2200" spc="-1" strike="noStrike">
                <a:solidFill>
                  <a:srgbClr val="000000"/>
                </a:solidFill>
                <a:latin typeface="Arial"/>
              </a:rPr>
              <a:t>Melhora a qualidade do atendimento.   Promove inovação e pluralidade de ideias.  Reflete a sociedade que o serviço público atende.  Aumenta a justiça, equidade e eficiência institucional</a:t>
            </a:r>
            <a:endParaRPr b="0" lang="pt-BR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15"/>
          <p:cNvSpPr/>
          <p:nvPr/>
        </p:nvSpPr>
        <p:spPr>
          <a:xfrm>
            <a:off x="720000" y="1656000"/>
            <a:ext cx="14236560" cy="768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2520"/>
              </a:lnSpc>
            </a:pPr>
            <a:r>
              <a:rPr b="1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Assédio é qualquer comportamento abusivo, repetitivo ou sistemático que cause humilhação, constrangimento ou ofensa.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0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Tipos principais: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1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Assédio Moral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0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Condutas que humilham, ridicularizam ou isolam servidores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0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Ações repetitivas: gritos, sarcasmo, boicote, sobrecarga intencional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1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Assédio Sexual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0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Insinuações, convites, toques indesejados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0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Troca de favores por vantagens profissionais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0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Comentários sobre corpo ou vida íntima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1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Assédio Discriminatório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0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Baseado em raça, gênero, deficiência, religião, sexualidade etc.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0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Pode ocorrer via piadas, exclusões, recusas de oportunidades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6" name="Group 6"/>
          <p:cNvGrpSpPr/>
          <p:nvPr/>
        </p:nvGrpSpPr>
        <p:grpSpPr>
          <a:xfrm>
            <a:off x="-163440" y="9553680"/>
            <a:ext cx="18614160" cy="765720"/>
            <a:chOff x="-163440" y="9553680"/>
            <a:chExt cx="18614160" cy="765720"/>
          </a:xfrm>
        </p:grpSpPr>
        <p:sp>
          <p:nvSpPr>
            <p:cNvPr id="67" name="Freeform 12"/>
            <p:cNvSpPr/>
            <p:nvPr/>
          </p:nvSpPr>
          <p:spPr>
            <a:xfrm>
              <a:off x="-163440" y="9553680"/>
              <a:ext cx="18614160" cy="765720"/>
            </a:xfrm>
            <a:custGeom>
              <a:avLst/>
              <a:gdLst>
                <a:gd name="textAreaLeft" fmla="*/ 0 w 18614160"/>
                <a:gd name="textAreaRight" fmla="*/ 18614520 w 18614160"/>
                <a:gd name="textAreaTop" fmla="*/ 0 h 765720"/>
                <a:gd name="textAreaBottom" fmla="*/ 766080 h 765720"/>
              </a:gdLst>
              <a:ahLst/>
              <a:rect l="textAreaLeft" t="textAreaTop" r="textAreaRight" b="textAreaBottom"/>
              <a:pathLst>
                <a:path w="24819483" h="1021207">
                  <a:moveTo>
                    <a:pt x="0" y="0"/>
                  </a:moveTo>
                  <a:lnTo>
                    <a:pt x="24819483" y="0"/>
                  </a:lnTo>
                  <a:lnTo>
                    <a:pt x="24819483" y="1021207"/>
                  </a:lnTo>
                  <a:lnTo>
                    <a:pt x="0" y="1021207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68" name="Freeform 13"/>
          <p:cNvSpPr/>
          <p:nvPr/>
        </p:nvSpPr>
        <p:spPr>
          <a:xfrm>
            <a:off x="11732400" y="825480"/>
            <a:ext cx="5526720" cy="1091160"/>
          </a:xfrm>
          <a:custGeom>
            <a:avLst/>
            <a:gdLst>
              <a:gd name="textAreaLeft" fmla="*/ 0 w 5526720"/>
              <a:gd name="textAreaRight" fmla="*/ 5527080 w 5526720"/>
              <a:gd name="textAreaTop" fmla="*/ 0 h 1091160"/>
              <a:gd name="textAreaBottom" fmla="*/ 1091520 h 1091160"/>
            </a:gdLst>
            <a:ahLst/>
            <a:rect l="textAreaLeft" t="textAreaTop" r="textAreaRight" b="textAreaBottom"/>
            <a:pathLst>
              <a:path w="5527015" h="1091498">
                <a:moveTo>
                  <a:pt x="0" y="0"/>
                </a:moveTo>
                <a:lnTo>
                  <a:pt x="5527015" y="0"/>
                </a:lnTo>
                <a:lnTo>
                  <a:pt x="5527015" y="1091498"/>
                </a:lnTo>
                <a:lnTo>
                  <a:pt x="0" y="109149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16"/>
          <p:cNvSpPr/>
          <p:nvPr/>
        </p:nvSpPr>
        <p:spPr>
          <a:xfrm>
            <a:off x="720000" y="1656000"/>
            <a:ext cx="14236560" cy="704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2520"/>
              </a:lnSpc>
            </a:pPr>
            <a:r>
              <a:rPr b="1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O que é Assédio Moral no Serviço Público?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1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Configura assédio moral toda conduta que: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1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Desqualifica um servidor diante dos colegas;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1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Isola ou ignora deliberadamente o servidor;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1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Sobrecarrega ou retira injustificadamente tarefas;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1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Faz críticas constantes, humilhações ou chacotas;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1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Utiliza o cargo para ameaçar, intimidar ou coagir.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1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O assédio pode ocorrer entre: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1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Chefia → subordinado (vertical descendente)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1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Servidor → superior (vertical ascendente)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1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Colega → colega (horizontal)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0" name="Group 11"/>
          <p:cNvGrpSpPr/>
          <p:nvPr/>
        </p:nvGrpSpPr>
        <p:grpSpPr>
          <a:xfrm>
            <a:off x="-163440" y="9553680"/>
            <a:ext cx="18614160" cy="765720"/>
            <a:chOff x="-163440" y="9553680"/>
            <a:chExt cx="18614160" cy="765720"/>
          </a:xfrm>
        </p:grpSpPr>
        <p:sp>
          <p:nvSpPr>
            <p:cNvPr id="71" name="Freeform 20"/>
            <p:cNvSpPr/>
            <p:nvPr/>
          </p:nvSpPr>
          <p:spPr>
            <a:xfrm>
              <a:off x="-163440" y="9553680"/>
              <a:ext cx="18614160" cy="765720"/>
            </a:xfrm>
            <a:custGeom>
              <a:avLst/>
              <a:gdLst>
                <a:gd name="textAreaLeft" fmla="*/ 0 w 18614160"/>
                <a:gd name="textAreaRight" fmla="*/ 18614520 w 18614160"/>
                <a:gd name="textAreaTop" fmla="*/ 0 h 765720"/>
                <a:gd name="textAreaBottom" fmla="*/ 766080 h 765720"/>
              </a:gdLst>
              <a:ahLst/>
              <a:rect l="textAreaLeft" t="textAreaTop" r="textAreaRight" b="textAreaBottom"/>
              <a:pathLst>
                <a:path w="24819483" h="1021207">
                  <a:moveTo>
                    <a:pt x="0" y="0"/>
                  </a:moveTo>
                  <a:lnTo>
                    <a:pt x="24819483" y="0"/>
                  </a:lnTo>
                  <a:lnTo>
                    <a:pt x="24819483" y="1021207"/>
                  </a:lnTo>
                  <a:lnTo>
                    <a:pt x="0" y="1021207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2" name="Freeform 21"/>
          <p:cNvSpPr/>
          <p:nvPr/>
        </p:nvSpPr>
        <p:spPr>
          <a:xfrm>
            <a:off x="11732400" y="825480"/>
            <a:ext cx="5526720" cy="1091160"/>
          </a:xfrm>
          <a:custGeom>
            <a:avLst/>
            <a:gdLst>
              <a:gd name="textAreaLeft" fmla="*/ 0 w 5526720"/>
              <a:gd name="textAreaRight" fmla="*/ 5527080 w 5526720"/>
              <a:gd name="textAreaTop" fmla="*/ 0 h 1091160"/>
              <a:gd name="textAreaBottom" fmla="*/ 1091520 h 1091160"/>
            </a:gdLst>
            <a:ahLst/>
            <a:rect l="textAreaLeft" t="textAreaTop" r="textAreaRight" b="textAreaBottom"/>
            <a:pathLst>
              <a:path w="5527015" h="1091498">
                <a:moveTo>
                  <a:pt x="0" y="0"/>
                </a:moveTo>
                <a:lnTo>
                  <a:pt x="5527015" y="0"/>
                </a:lnTo>
                <a:lnTo>
                  <a:pt x="5527015" y="1091498"/>
                </a:lnTo>
                <a:lnTo>
                  <a:pt x="0" y="109149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12"/>
          <p:cNvSpPr/>
          <p:nvPr/>
        </p:nvSpPr>
        <p:spPr>
          <a:xfrm>
            <a:off x="1080000" y="2160000"/>
            <a:ext cx="14236560" cy="672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2520"/>
              </a:lnSpc>
            </a:pPr>
            <a:r>
              <a:rPr b="0" lang="en-US" sz="3600" spc="-1" strike="noStrike">
                <a:solidFill>
                  <a:srgbClr val="404040"/>
                </a:solidFill>
                <a:latin typeface="arial"/>
                <a:ea typeface="arial"/>
              </a:rPr>
              <a:t>Consequências do Assédio</a:t>
            </a: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0" lang="en-US" sz="3600" spc="-1" strike="noStrike">
                <a:solidFill>
                  <a:srgbClr val="404040"/>
                </a:solidFill>
                <a:latin typeface="arial"/>
                <a:ea typeface="arial"/>
              </a:rPr>
              <a:t>Para a vítima:</a:t>
            </a: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0" lang="en-US" sz="3600" spc="-1" strike="noStrike">
                <a:solidFill>
                  <a:srgbClr val="404040"/>
                </a:solidFill>
                <a:latin typeface="arial"/>
                <a:ea typeface="arial"/>
              </a:rPr>
              <a:t>Adoecimento físico e mental</a:t>
            </a: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0" lang="en-US" sz="3600" spc="-1" strike="noStrike">
                <a:solidFill>
                  <a:srgbClr val="404040"/>
                </a:solidFill>
                <a:latin typeface="arial"/>
                <a:ea typeface="arial"/>
              </a:rPr>
              <a:t>Queda de desempenho</a:t>
            </a: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0" lang="en-US" sz="3600" spc="-1" strike="noStrike">
                <a:solidFill>
                  <a:srgbClr val="404040"/>
                </a:solidFill>
                <a:latin typeface="arial"/>
                <a:ea typeface="arial"/>
              </a:rPr>
              <a:t>Danos à autoestima e confiança</a:t>
            </a: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0" lang="en-US" sz="3600" spc="-1" strike="noStrike">
                <a:solidFill>
                  <a:srgbClr val="404040"/>
                </a:solidFill>
                <a:latin typeface="arial"/>
                <a:ea typeface="arial"/>
              </a:rPr>
              <a:t>Para o órgão público:</a:t>
            </a: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0" lang="en-US" sz="3600" spc="-1" strike="noStrike">
                <a:solidFill>
                  <a:srgbClr val="404040"/>
                </a:solidFill>
                <a:latin typeface="arial"/>
                <a:ea typeface="arial"/>
              </a:rPr>
              <a:t>Clima organizacional deteriorado</a:t>
            </a: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0" lang="en-US" sz="3600" spc="-1" strike="noStrike">
                <a:solidFill>
                  <a:srgbClr val="404040"/>
                </a:solidFill>
                <a:latin typeface="arial"/>
                <a:ea typeface="arial"/>
              </a:rPr>
              <a:t>Redução da produtividade</a:t>
            </a: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0" lang="en-US" sz="3600" spc="-1" strike="noStrike">
                <a:solidFill>
                  <a:srgbClr val="404040"/>
                </a:solidFill>
                <a:latin typeface="arial"/>
                <a:ea typeface="arial"/>
              </a:rPr>
              <a:t>Riscos legais e administrativos</a:t>
            </a: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0" lang="en-US" sz="3600" spc="-1" strike="noStrike">
                <a:solidFill>
                  <a:srgbClr val="404040"/>
                </a:solidFill>
                <a:latin typeface="arial"/>
                <a:ea typeface="arial"/>
              </a:rPr>
              <a:t>Perda de credibilidade diante da sociedade </a:t>
            </a: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4" name="Group 3"/>
          <p:cNvGrpSpPr/>
          <p:nvPr/>
        </p:nvGrpSpPr>
        <p:grpSpPr>
          <a:xfrm>
            <a:off x="-163440" y="9553680"/>
            <a:ext cx="18614160" cy="765720"/>
            <a:chOff x="-163440" y="9553680"/>
            <a:chExt cx="18614160" cy="765720"/>
          </a:xfrm>
        </p:grpSpPr>
        <p:sp>
          <p:nvSpPr>
            <p:cNvPr id="75" name="Freeform 8"/>
            <p:cNvSpPr/>
            <p:nvPr/>
          </p:nvSpPr>
          <p:spPr>
            <a:xfrm>
              <a:off x="-163440" y="9553680"/>
              <a:ext cx="18614160" cy="765720"/>
            </a:xfrm>
            <a:custGeom>
              <a:avLst/>
              <a:gdLst>
                <a:gd name="textAreaLeft" fmla="*/ 0 w 18614160"/>
                <a:gd name="textAreaRight" fmla="*/ 18614520 w 18614160"/>
                <a:gd name="textAreaTop" fmla="*/ 0 h 765720"/>
                <a:gd name="textAreaBottom" fmla="*/ 766080 h 765720"/>
              </a:gdLst>
              <a:ahLst/>
              <a:rect l="textAreaLeft" t="textAreaTop" r="textAreaRight" b="textAreaBottom"/>
              <a:pathLst>
                <a:path w="24819483" h="1021207">
                  <a:moveTo>
                    <a:pt x="0" y="0"/>
                  </a:moveTo>
                  <a:lnTo>
                    <a:pt x="24819483" y="0"/>
                  </a:lnTo>
                  <a:lnTo>
                    <a:pt x="24819483" y="1021207"/>
                  </a:lnTo>
                  <a:lnTo>
                    <a:pt x="0" y="1021207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6" name="Freeform 9"/>
          <p:cNvSpPr/>
          <p:nvPr/>
        </p:nvSpPr>
        <p:spPr>
          <a:xfrm>
            <a:off x="11732400" y="825480"/>
            <a:ext cx="5526720" cy="1091160"/>
          </a:xfrm>
          <a:custGeom>
            <a:avLst/>
            <a:gdLst>
              <a:gd name="textAreaLeft" fmla="*/ 0 w 5526720"/>
              <a:gd name="textAreaRight" fmla="*/ 5527080 w 5526720"/>
              <a:gd name="textAreaTop" fmla="*/ 0 h 1091160"/>
              <a:gd name="textAreaBottom" fmla="*/ 1091520 h 1091160"/>
            </a:gdLst>
            <a:ahLst/>
            <a:rect l="textAreaLeft" t="textAreaTop" r="textAreaRight" b="textAreaBottom"/>
            <a:pathLst>
              <a:path w="5527015" h="1091498">
                <a:moveTo>
                  <a:pt x="0" y="0"/>
                </a:moveTo>
                <a:lnTo>
                  <a:pt x="5527015" y="0"/>
                </a:lnTo>
                <a:lnTo>
                  <a:pt x="5527015" y="1091498"/>
                </a:lnTo>
                <a:lnTo>
                  <a:pt x="0" y="109149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14"/>
          <p:cNvSpPr/>
          <p:nvPr/>
        </p:nvSpPr>
        <p:spPr>
          <a:xfrm>
            <a:off x="720000" y="1656000"/>
            <a:ext cx="14236560" cy="576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2520"/>
              </a:lnSpc>
            </a:pPr>
            <a:r>
              <a:rPr b="1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Estratégias de Prevenção Institucional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1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A. Cultura Organizacional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1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Promoção de um ambiente de respeito e valorização da diversidade.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1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Estímulo ao diálogo e à comunicação não violenta.</a:t>
            </a:r>
            <a:br>
              <a:rPr sz="2800"/>
            </a:b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1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B. Treinamentos e Sensibilizações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1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Capacitação de gestores e servidores sobre: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1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Comportamentos assediadores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1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Impactos psicológicos e institucionais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1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Como agir e denunciar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8" name="Group 10"/>
          <p:cNvGrpSpPr/>
          <p:nvPr/>
        </p:nvGrpSpPr>
        <p:grpSpPr>
          <a:xfrm>
            <a:off x="-163440" y="9553680"/>
            <a:ext cx="18614160" cy="765720"/>
            <a:chOff x="-163440" y="9553680"/>
            <a:chExt cx="18614160" cy="765720"/>
          </a:xfrm>
        </p:grpSpPr>
        <p:sp>
          <p:nvSpPr>
            <p:cNvPr id="79" name="Freeform 18"/>
            <p:cNvSpPr/>
            <p:nvPr/>
          </p:nvSpPr>
          <p:spPr>
            <a:xfrm>
              <a:off x="-163440" y="9553680"/>
              <a:ext cx="18614160" cy="765720"/>
            </a:xfrm>
            <a:custGeom>
              <a:avLst/>
              <a:gdLst>
                <a:gd name="textAreaLeft" fmla="*/ 0 w 18614160"/>
                <a:gd name="textAreaRight" fmla="*/ 18614520 w 18614160"/>
                <a:gd name="textAreaTop" fmla="*/ 0 h 765720"/>
                <a:gd name="textAreaBottom" fmla="*/ 766080 h 765720"/>
              </a:gdLst>
              <a:ahLst/>
              <a:rect l="textAreaLeft" t="textAreaTop" r="textAreaRight" b="textAreaBottom"/>
              <a:pathLst>
                <a:path w="24819483" h="1021207">
                  <a:moveTo>
                    <a:pt x="0" y="0"/>
                  </a:moveTo>
                  <a:lnTo>
                    <a:pt x="24819483" y="0"/>
                  </a:lnTo>
                  <a:lnTo>
                    <a:pt x="24819483" y="1021207"/>
                  </a:lnTo>
                  <a:lnTo>
                    <a:pt x="0" y="1021207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80" name="Freeform 19"/>
          <p:cNvSpPr/>
          <p:nvPr/>
        </p:nvSpPr>
        <p:spPr>
          <a:xfrm>
            <a:off x="11732400" y="825480"/>
            <a:ext cx="5526720" cy="1091160"/>
          </a:xfrm>
          <a:custGeom>
            <a:avLst/>
            <a:gdLst>
              <a:gd name="textAreaLeft" fmla="*/ 0 w 5526720"/>
              <a:gd name="textAreaRight" fmla="*/ 5527080 w 5526720"/>
              <a:gd name="textAreaTop" fmla="*/ 0 h 1091160"/>
              <a:gd name="textAreaBottom" fmla="*/ 1091520 h 1091160"/>
            </a:gdLst>
            <a:ahLst/>
            <a:rect l="textAreaLeft" t="textAreaTop" r="textAreaRight" b="textAreaBottom"/>
            <a:pathLst>
              <a:path w="5527015" h="1091498">
                <a:moveTo>
                  <a:pt x="0" y="0"/>
                </a:moveTo>
                <a:lnTo>
                  <a:pt x="5527015" y="0"/>
                </a:lnTo>
                <a:lnTo>
                  <a:pt x="5527015" y="1091498"/>
                </a:lnTo>
                <a:lnTo>
                  <a:pt x="0" y="109149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1"/>
          <p:cNvSpPr/>
          <p:nvPr/>
        </p:nvSpPr>
        <p:spPr>
          <a:xfrm>
            <a:off x="720000" y="1656000"/>
            <a:ext cx="14236560" cy="608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2520"/>
              </a:lnSpc>
            </a:pPr>
            <a:r>
              <a:rPr b="1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Prevenção.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1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C. Mecanismos de Controle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1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Canais de denúncia sigilosos (ouvidoria, RH, comissões de ética).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1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Procedimentos claros de apuração.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1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Acompanhamento das vítimas e responsabilização do agressor.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1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D. Gestão de Pessoas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1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Avaliação de clima organizacional.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1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Mediação de conflitos.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1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Programas de bem-estar no trabalho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2" name="Group 7"/>
          <p:cNvGrpSpPr/>
          <p:nvPr/>
        </p:nvGrpSpPr>
        <p:grpSpPr>
          <a:xfrm>
            <a:off x="-163440" y="9553680"/>
            <a:ext cx="18614160" cy="765720"/>
            <a:chOff x="-163440" y="9553680"/>
            <a:chExt cx="18614160" cy="765720"/>
          </a:xfrm>
        </p:grpSpPr>
        <p:sp>
          <p:nvSpPr>
            <p:cNvPr id="83" name="Freeform 14"/>
            <p:cNvSpPr/>
            <p:nvPr/>
          </p:nvSpPr>
          <p:spPr>
            <a:xfrm>
              <a:off x="-163440" y="9553680"/>
              <a:ext cx="18614160" cy="765720"/>
            </a:xfrm>
            <a:custGeom>
              <a:avLst/>
              <a:gdLst>
                <a:gd name="textAreaLeft" fmla="*/ 0 w 18614160"/>
                <a:gd name="textAreaRight" fmla="*/ 18614520 w 18614160"/>
                <a:gd name="textAreaTop" fmla="*/ 0 h 765720"/>
                <a:gd name="textAreaBottom" fmla="*/ 766080 h 765720"/>
              </a:gdLst>
              <a:ahLst/>
              <a:rect l="textAreaLeft" t="textAreaTop" r="textAreaRight" b="textAreaBottom"/>
              <a:pathLst>
                <a:path w="24819483" h="1021207">
                  <a:moveTo>
                    <a:pt x="0" y="0"/>
                  </a:moveTo>
                  <a:lnTo>
                    <a:pt x="24819483" y="0"/>
                  </a:lnTo>
                  <a:lnTo>
                    <a:pt x="24819483" y="1021207"/>
                  </a:lnTo>
                  <a:lnTo>
                    <a:pt x="0" y="1021207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84" name="Freeform 15"/>
          <p:cNvSpPr/>
          <p:nvPr/>
        </p:nvSpPr>
        <p:spPr>
          <a:xfrm>
            <a:off x="11732400" y="825480"/>
            <a:ext cx="5526720" cy="1091160"/>
          </a:xfrm>
          <a:custGeom>
            <a:avLst/>
            <a:gdLst>
              <a:gd name="textAreaLeft" fmla="*/ 0 w 5526720"/>
              <a:gd name="textAreaRight" fmla="*/ 5527080 w 5526720"/>
              <a:gd name="textAreaTop" fmla="*/ 0 h 1091160"/>
              <a:gd name="textAreaBottom" fmla="*/ 1091520 h 1091160"/>
            </a:gdLst>
            <a:ahLst/>
            <a:rect l="textAreaLeft" t="textAreaTop" r="textAreaRight" b="textAreaBottom"/>
            <a:pathLst>
              <a:path w="5527015" h="1091498">
                <a:moveTo>
                  <a:pt x="0" y="0"/>
                </a:moveTo>
                <a:lnTo>
                  <a:pt x="5527015" y="0"/>
                </a:lnTo>
                <a:lnTo>
                  <a:pt x="5527015" y="1091498"/>
                </a:lnTo>
                <a:lnTo>
                  <a:pt x="0" y="109149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13"/>
          <p:cNvSpPr/>
          <p:nvPr/>
        </p:nvSpPr>
        <p:spPr>
          <a:xfrm>
            <a:off x="720000" y="1656000"/>
            <a:ext cx="14236560" cy="736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2520"/>
              </a:lnSpc>
            </a:pPr>
            <a:r>
              <a:rPr b="1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Boas Práticas para Gestores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1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Dar feedback claro e respeitoso.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1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Distribuir tarefas de forma equilibrada e transparente.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1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Evitar comparações humilhantes ou exposição pública de erros.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1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Ouvir a equipe e tratar problemas com imparcialidade.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1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Registrar decisões de forma objetiva.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1" i="1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Boas Práticas para Servidores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1" i="1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Manter comunicação assertiva.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1" i="1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Registrar comportamentos abusivos (datas, e-mails, testemunhas).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1" i="1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Buscar apoio em colegas, RH ou comissão de ética.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20"/>
              </a:lnSpc>
            </a:pPr>
            <a:r>
              <a:rPr b="1" i="1" lang="en-US" sz="2800" spc="-1" strike="noStrike">
                <a:solidFill>
                  <a:srgbClr val="404040"/>
                </a:solidFill>
                <a:latin typeface="arial"/>
                <a:ea typeface="arial"/>
              </a:rPr>
              <a:t>Procurar orientação psicológica ou jurídica, se necessário.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6" name="Group 8"/>
          <p:cNvGrpSpPr/>
          <p:nvPr/>
        </p:nvGrpSpPr>
        <p:grpSpPr>
          <a:xfrm>
            <a:off x="-163440" y="9553680"/>
            <a:ext cx="18614160" cy="765720"/>
            <a:chOff x="-163440" y="9553680"/>
            <a:chExt cx="18614160" cy="765720"/>
          </a:xfrm>
        </p:grpSpPr>
        <p:sp>
          <p:nvSpPr>
            <p:cNvPr id="87" name="Freeform 16"/>
            <p:cNvSpPr/>
            <p:nvPr/>
          </p:nvSpPr>
          <p:spPr>
            <a:xfrm>
              <a:off x="-163440" y="9553680"/>
              <a:ext cx="18614160" cy="765720"/>
            </a:xfrm>
            <a:custGeom>
              <a:avLst/>
              <a:gdLst>
                <a:gd name="textAreaLeft" fmla="*/ 0 w 18614160"/>
                <a:gd name="textAreaRight" fmla="*/ 18614520 w 18614160"/>
                <a:gd name="textAreaTop" fmla="*/ 0 h 765720"/>
                <a:gd name="textAreaBottom" fmla="*/ 766080 h 765720"/>
              </a:gdLst>
              <a:ahLst/>
              <a:rect l="textAreaLeft" t="textAreaTop" r="textAreaRight" b="textAreaBottom"/>
              <a:pathLst>
                <a:path w="24819483" h="1021207">
                  <a:moveTo>
                    <a:pt x="0" y="0"/>
                  </a:moveTo>
                  <a:lnTo>
                    <a:pt x="24819483" y="0"/>
                  </a:lnTo>
                  <a:lnTo>
                    <a:pt x="24819483" y="1021207"/>
                  </a:lnTo>
                  <a:lnTo>
                    <a:pt x="0" y="1021207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88" name="Freeform 17"/>
          <p:cNvSpPr/>
          <p:nvPr/>
        </p:nvSpPr>
        <p:spPr>
          <a:xfrm>
            <a:off x="11732400" y="825480"/>
            <a:ext cx="5526720" cy="1091160"/>
          </a:xfrm>
          <a:custGeom>
            <a:avLst/>
            <a:gdLst>
              <a:gd name="textAreaLeft" fmla="*/ 0 w 5526720"/>
              <a:gd name="textAreaRight" fmla="*/ 5527080 w 5526720"/>
              <a:gd name="textAreaTop" fmla="*/ 0 h 1091160"/>
              <a:gd name="textAreaBottom" fmla="*/ 1091520 h 1091160"/>
            </a:gdLst>
            <a:ahLst/>
            <a:rect l="textAreaLeft" t="textAreaTop" r="textAreaRight" b="textAreaBottom"/>
            <a:pathLst>
              <a:path w="5527015" h="1091498">
                <a:moveTo>
                  <a:pt x="0" y="0"/>
                </a:moveTo>
                <a:lnTo>
                  <a:pt x="5527015" y="0"/>
                </a:lnTo>
                <a:lnTo>
                  <a:pt x="5527015" y="1091498"/>
                </a:lnTo>
                <a:lnTo>
                  <a:pt x="0" y="109149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Application>LibreOffice/7.5.4.2$Windows_X86_64 LibreOffice_project/36ccfdc35048b057fd9854c757a8b67ec53977b6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/>
  <dc:description/>
  <dc:identifier>DAG3wowTz98</dc:identifier>
  <dc:language>pt-BR</dc:language>
  <cp:lastModifiedBy/>
  <dcterms:modified xsi:type="dcterms:W3CDTF">2025-11-19T08:33:22Z</dcterms:modified>
  <cp:revision>5</cp:revision>
  <dc:subject/>
  <dc:title>INSTITUCIONAL - Template Apresentação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</Properties>
</file>