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62" r:id="rId3"/>
    <p:sldId id="257" r:id="rId4"/>
    <p:sldId id="258" r:id="rId5"/>
    <p:sldId id="263" r:id="rId6"/>
    <p:sldId id="272" r:id="rId7"/>
    <p:sldId id="264" r:id="rId8"/>
    <p:sldId id="266" r:id="rId9"/>
    <p:sldId id="265" r:id="rId10"/>
    <p:sldId id="267" r:id="rId11"/>
    <p:sldId id="268" r:id="rId12"/>
    <p:sldId id="269" r:id="rId13"/>
    <p:sldId id="270" r:id="rId14"/>
    <p:sldId id="259" r:id="rId15"/>
    <p:sldId id="271" r:id="rId16"/>
    <p:sldId id="260" r:id="rId17"/>
  </p:sldIdLst>
  <p:sldSz cx="9144000" cy="5143500" type="screen16x9"/>
  <p:notesSz cx="6858000" cy="9144000"/>
  <p:embeddedFontLst>
    <p:embeddedFont>
      <p:font typeface="Arial Black" panose="020B0A04020102020204" pitchFamily="34" charset="0"/>
      <p:bold r:id="rId19"/>
    </p:embeddedFont>
    <p:embeddedFont>
      <p:font typeface="Kanit" panose="020B0604020202020204" charset="-34"/>
      <p:regular r:id="rId20"/>
      <p:bold r:id="rId21"/>
      <p:italic r:id="rId22"/>
      <p:boldItalic r:id="rId23"/>
    </p:embeddedFont>
    <p:embeddedFont>
      <p:font typeface="Kanit SemiBold" panose="020B0604020202020204" charset="-34"/>
      <p:bold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605" userDrawn="1">
          <p15:clr>
            <a:srgbClr val="747775"/>
          </p15:clr>
        </p15:guide>
        <p15:guide id="2" pos="2828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78" d="100"/>
          <a:sy n="78" d="100"/>
        </p:scale>
        <p:origin x="940" y="52"/>
      </p:cViewPr>
      <p:guideLst>
        <p:guide orient="horz" pos="1605"/>
        <p:guide pos="282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9258415462850399E-2"/>
          <c:y val="3.6387554521247298E-2"/>
          <c:w val="0.91828703703703696"/>
          <c:h val="0.8833628841607570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Quantidade</c:v>
                </c:pt>
              </c:strCache>
            </c:strRef>
          </c:tx>
          <c:spPr>
            <a:solidFill>
              <a:schemeClr val="accent5"/>
            </a:solidFill>
            <a:ln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</a:gradFill>
            </a:ln>
            <a:effectLst>
              <a:outerShdw blurRad="76200" dist="25400" dir="2700000" algn="tl" rotWithShape="0">
                <a:schemeClr val="accent1">
                  <a:lumMod val="50000"/>
                  <a:alpha val="30000"/>
                </a:scheme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pt-BR"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Sem Aderência</c:v>
                </c:pt>
                <c:pt idx="1">
                  <c:v>Baixa Aderência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17</c:v>
                </c:pt>
                <c:pt idx="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7F-490B-83D0-45E76715E56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60"/>
        <c:overlap val="-32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pt-BR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20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-2068027336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99f134e0-0142-42f8-bf8f-77b11f05944c}"/>
      </c:ext>
    </c:extLst>
  </c:chart>
  <c:spPr>
    <a:noFill/>
    <a:ln>
      <a:noFill/>
    </a:ln>
    <a:effectLst/>
  </c:spPr>
  <c:txPr>
    <a:bodyPr/>
    <a:lstStyle/>
    <a:p>
      <a:pPr>
        <a:defRPr lang="pt-BR"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00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gradFill>
        <a:gsLst>
          <a:gs pos="0">
            <a:schemeClr val="phClr">
              <a:lumMod val="40000"/>
              <a:lumOff val="60000"/>
            </a:schemeClr>
          </a:gs>
          <a:gs pos="90000">
            <a:schemeClr val="phClr"/>
          </a:gs>
        </a:gsLst>
        <a:lin ang="5400000" scaled="0"/>
      </a:gradFill>
      <a:ln>
        <a:gradFill>
          <a:gsLst>
            <a:gs pos="0">
              <a:schemeClr val="phClr"/>
            </a:gs>
            <a:gs pos="100000">
              <a:schemeClr val="phClr">
                <a:lumMod val="75000"/>
              </a:schemeClr>
            </a:gs>
          </a:gsLst>
          <a:lin ang="5400000" scaled="1"/>
        </a:gradFill>
      </a:ln>
      <a:effectLst>
        <a:outerShdw blurRad="76200" dist="25400" dir="2700000" algn="tl" rotWithShape="0">
          <a:schemeClr val="phClr">
            <a:lumMod val="50000"/>
            <a:alpha val="30000"/>
          </a:schemeClr>
        </a:outerShdw>
      </a:effectLst>
    </cs:spPr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f4625c0f5c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3f4625c0f5c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f4625c0f5c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f4625c0f5c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f4625c0f5c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f4625c0f5c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f4625c0f5c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f4625c0f5c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f4625c0f5c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f4625c0f5c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f4625c0f5c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f4625c0f5c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f4625c0f5c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f4625c0f5c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f4625c0f5c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f4625c0f5c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f4625c0f5c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f4625c0f5c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f4625c0f5c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f4625c0f5c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f333d828e0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f333d828e0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f333d828e0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f333d828e0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f333d828e0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f333d828e0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lang="pt-BR"/>
          </a:p>
        </p:txBody>
      </p:sp>
      <p:pic>
        <p:nvPicPr>
          <p:cNvPr id="43" name="Google Shape;43;p10" title="Abertura de Capítulo.png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3" cy="5143496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10"/>
          <p:cNvSpPr/>
          <p:nvPr/>
        </p:nvSpPr>
        <p:spPr>
          <a:xfrm>
            <a:off x="3445325" y="4180125"/>
            <a:ext cx="2253300" cy="792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lang="pt-BR"/>
          </a:p>
        </p:txBody>
      </p:sp>
      <p:pic>
        <p:nvPicPr>
          <p:cNvPr id="51" name="Google Shape;51;p12" title="capa apresentação.png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5" y="-5"/>
            <a:ext cx="919192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12"/>
          <p:cNvSpPr/>
          <p:nvPr/>
        </p:nvSpPr>
        <p:spPr>
          <a:xfrm>
            <a:off x="6580425" y="4327075"/>
            <a:ext cx="2359500" cy="587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3" name="Google Shape;53;p12"/>
          <p:cNvPicPr preferRelativeResize="0"/>
          <p:nvPr/>
        </p:nvPicPr>
        <p:blipFill rotWithShape="1">
          <a:blip r:embed="rId3"/>
          <a:srcRect t="9283" r="71766" b="9283"/>
          <a:stretch>
            <a:fillRect/>
          </a:stretch>
        </p:blipFill>
        <p:spPr>
          <a:xfrm>
            <a:off x="8431293" y="4327075"/>
            <a:ext cx="468808" cy="528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13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-30319" y="-17838"/>
            <a:ext cx="9203698" cy="5179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3"/>
          <a:srcRect t="9283" r="70644" b="9283"/>
          <a:stretch>
            <a:fillRect/>
          </a:stretch>
        </p:blipFill>
        <p:spPr>
          <a:xfrm>
            <a:off x="169892" y="4531400"/>
            <a:ext cx="419901" cy="45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 1 1">
  <p:cSld name="TITLE_1_1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>
  <p:cSld name="TITLE_1_2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5"/>
          <p:cNvPicPr preferRelativeResize="0"/>
          <p:nvPr/>
        </p:nvPicPr>
        <p:blipFill rotWithShape="1">
          <a:blip r:embed="rId2"/>
          <a:srcRect l="874" r="874"/>
          <a:stretch>
            <a:fillRect/>
          </a:stretch>
        </p:blipFill>
        <p:spPr>
          <a:xfrm>
            <a:off x="0" y="4776788"/>
            <a:ext cx="9144000" cy="382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 1">
  <p:cSld name="TITLE_1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6"/>
          <p:cNvPicPr preferRelativeResize="0"/>
          <p:nvPr/>
        </p:nvPicPr>
        <p:blipFill rotWithShape="1">
          <a:blip r:embed="rId2"/>
          <a:srcRect l="874" r="874"/>
          <a:stretch>
            <a:fillRect/>
          </a:stretch>
        </p:blipFill>
        <p:spPr>
          <a:xfrm>
            <a:off x="0" y="4776788"/>
            <a:ext cx="9144000" cy="38295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6"/>
          <p:cNvSpPr>
            <a:spLocks noGrp="1"/>
          </p:cNvSpPr>
          <p:nvPr>
            <p:ph type="pic" idx="2"/>
          </p:nvPr>
        </p:nvSpPr>
        <p:spPr>
          <a:xfrm>
            <a:off x="5116075" y="1309886"/>
            <a:ext cx="3696600" cy="24345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 2">
  <p:cSld name="TITLE_1_3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7"/>
          <p:cNvPicPr preferRelativeResize="0"/>
          <p:nvPr/>
        </p:nvPicPr>
        <p:blipFill rotWithShape="1">
          <a:blip r:embed="rId2"/>
          <a:srcRect t="9283" b="9283"/>
          <a:stretch>
            <a:fillRect/>
          </a:stretch>
        </p:blipFill>
        <p:spPr>
          <a:xfrm>
            <a:off x="7564482" y="202555"/>
            <a:ext cx="1411144" cy="4488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7"/>
          <p:cNvPicPr preferRelativeResize="0"/>
          <p:nvPr/>
        </p:nvPicPr>
        <p:blipFill rotWithShape="1">
          <a:blip r:embed="rId3"/>
          <a:srcRect l="874" r="874"/>
          <a:stretch>
            <a:fillRect/>
          </a:stretch>
        </p:blipFill>
        <p:spPr>
          <a:xfrm>
            <a:off x="0" y="4776788"/>
            <a:ext cx="9144000" cy="382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 3">
  <p:cSld name="TITLE_2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8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-1" y="4767885"/>
            <a:ext cx="9144000" cy="38295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8"/>
          <p:cNvPicPr preferRelativeResize="0"/>
          <p:nvPr/>
        </p:nvPicPr>
        <p:blipFill rotWithShape="1">
          <a:blip r:embed="rId3"/>
          <a:srcRect t="9283" b="9283"/>
          <a:stretch>
            <a:fillRect/>
          </a:stretch>
        </p:blipFill>
        <p:spPr>
          <a:xfrm>
            <a:off x="6958500" y="431147"/>
            <a:ext cx="1674230" cy="5325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 4">
  <p:cSld name="TITLE_3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9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-1" y="4767885"/>
            <a:ext cx="9144000" cy="38295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9"/>
          <p:cNvPicPr preferRelativeResize="0"/>
          <p:nvPr/>
        </p:nvPicPr>
        <p:blipFill rotWithShape="1">
          <a:blip r:embed="rId3"/>
          <a:srcRect t="9283" b="9283"/>
          <a:stretch>
            <a:fillRect/>
          </a:stretch>
        </p:blipFill>
        <p:spPr>
          <a:xfrm>
            <a:off x="6958500" y="431147"/>
            <a:ext cx="1674230" cy="5325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>
  <p:cSld name="OBJECT_2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0"/>
          <p:cNvSpPr txBox="1">
            <a:spLocks noGrp="1"/>
          </p:cNvSpPr>
          <p:nvPr>
            <p:ph type="title"/>
          </p:nvPr>
        </p:nvSpPr>
        <p:spPr>
          <a:xfrm>
            <a:off x="457110" y="205200"/>
            <a:ext cx="822930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74" name="Google Shape;74;p20"/>
          <p:cNvSpPr txBox="1">
            <a:spLocks noGrp="1"/>
          </p:cNvSpPr>
          <p:nvPr>
            <p:ph type="body" idx="1"/>
          </p:nvPr>
        </p:nvSpPr>
        <p:spPr>
          <a:xfrm>
            <a:off x="457110" y="1203390"/>
            <a:ext cx="8229300" cy="298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 5">
  <p:cSld name="TITLE_4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21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-1" y="4767885"/>
            <a:ext cx="9144000" cy="38295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21"/>
          <p:cNvPicPr preferRelativeResize="0"/>
          <p:nvPr/>
        </p:nvPicPr>
        <p:blipFill rotWithShape="1">
          <a:blip r:embed="rId3"/>
          <a:srcRect t="9283" b="9283"/>
          <a:stretch>
            <a:fillRect/>
          </a:stretch>
        </p:blipFill>
        <p:spPr>
          <a:xfrm>
            <a:off x="6958500" y="431147"/>
            <a:ext cx="1674230" cy="5325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 6">
  <p:cSld name="TITLE_5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22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-1" y="4767885"/>
            <a:ext cx="9144000" cy="38295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22"/>
          <p:cNvPicPr preferRelativeResize="0"/>
          <p:nvPr/>
        </p:nvPicPr>
        <p:blipFill rotWithShape="1">
          <a:blip r:embed="rId3"/>
          <a:srcRect t="9283" b="9283"/>
          <a:stretch>
            <a:fillRect/>
          </a:stretch>
        </p:blipFill>
        <p:spPr>
          <a:xfrm>
            <a:off x="6958500" y="431147"/>
            <a:ext cx="1674230" cy="5325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 7">
  <p:cSld name="TITLE_6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23"/>
          <p:cNvPicPr preferRelativeResize="0"/>
          <p:nvPr/>
        </p:nvPicPr>
        <p:blipFill rotWithShape="1">
          <a:blip r:embed="rId2"/>
          <a:srcRect l="874" r="874"/>
          <a:stretch>
            <a:fillRect/>
          </a:stretch>
        </p:blipFill>
        <p:spPr>
          <a:xfrm>
            <a:off x="0" y="4776788"/>
            <a:ext cx="9144000" cy="38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23"/>
          <p:cNvPicPr preferRelativeResize="0"/>
          <p:nvPr/>
        </p:nvPicPr>
        <p:blipFill rotWithShape="1">
          <a:blip r:embed="rId3"/>
          <a:srcRect t="9283" b="9283"/>
          <a:stretch>
            <a:fillRect/>
          </a:stretch>
        </p:blipFill>
        <p:spPr>
          <a:xfrm>
            <a:off x="7564482" y="202555"/>
            <a:ext cx="1411144" cy="4488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 8">
  <p:cSld name="TITLE_7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24"/>
          <p:cNvPicPr preferRelativeResize="0"/>
          <p:nvPr/>
        </p:nvPicPr>
        <p:blipFill rotWithShape="1">
          <a:blip r:embed="rId2"/>
          <a:srcRect l="874" r="874"/>
          <a:stretch>
            <a:fillRect/>
          </a:stretch>
        </p:blipFill>
        <p:spPr>
          <a:xfrm>
            <a:off x="0" y="4776788"/>
            <a:ext cx="9144000" cy="38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24"/>
          <p:cNvPicPr preferRelativeResize="0"/>
          <p:nvPr/>
        </p:nvPicPr>
        <p:blipFill rotWithShape="1">
          <a:blip r:embed="rId3"/>
          <a:srcRect t="9283" b="9283"/>
          <a:stretch>
            <a:fillRect/>
          </a:stretch>
        </p:blipFill>
        <p:spPr>
          <a:xfrm>
            <a:off x="7564482" y="202555"/>
            <a:ext cx="1411144" cy="4488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>
  <p:cSld name="SECTION_HEADER_1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25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-47135" y="-26513"/>
            <a:ext cx="9238269" cy="51965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_8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 9">
  <p:cSld name="TITLE_9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27"/>
          <p:cNvPicPr preferRelativeResize="0"/>
          <p:nvPr/>
        </p:nvPicPr>
        <p:blipFill rotWithShape="1">
          <a:blip r:embed="rId2"/>
          <a:srcRect t="9283" b="9283"/>
          <a:stretch>
            <a:fillRect/>
          </a:stretch>
        </p:blipFill>
        <p:spPr>
          <a:xfrm>
            <a:off x="7564482" y="202555"/>
            <a:ext cx="1411144" cy="448856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27"/>
          <p:cNvPicPr preferRelativeResize="0"/>
          <p:nvPr/>
        </p:nvPicPr>
        <p:blipFill rotWithShape="1">
          <a:blip r:embed="rId3"/>
          <a:srcRect l="874" r="874"/>
          <a:stretch>
            <a:fillRect/>
          </a:stretch>
        </p:blipFill>
        <p:spPr>
          <a:xfrm>
            <a:off x="0" y="4776788"/>
            <a:ext cx="9144000" cy="382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8"/>
          <p:cNvSpPr txBox="1">
            <a:spLocks noGrp="1"/>
          </p:cNvSpPr>
          <p:nvPr>
            <p:ph type="title"/>
          </p:nvPr>
        </p:nvSpPr>
        <p:spPr>
          <a:xfrm>
            <a:off x="187114" y="182441"/>
            <a:ext cx="8769600" cy="3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800"/>
              <a:buNone/>
              <a:defRPr sz="2200" b="0" i="0">
                <a:solidFill>
                  <a:srgbClr val="2C6F4E"/>
                </a:solidFill>
                <a:latin typeface="Arial Black" panose="020B0A04020102020204"/>
                <a:ea typeface="Arial Black" panose="020B0A04020102020204"/>
                <a:cs typeface="Arial Black" panose="020B0A04020102020204"/>
                <a:sym typeface="Arial Black" panose="020B0A040201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8"/>
          <p:cNvSpPr txBox="1">
            <a:spLocks noGrp="1"/>
          </p:cNvSpPr>
          <p:nvPr>
            <p:ph type="body" idx="1"/>
          </p:nvPr>
        </p:nvSpPr>
        <p:spPr>
          <a:xfrm>
            <a:off x="297498" y="1319488"/>
            <a:ext cx="7641000" cy="35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800"/>
              <a:buNone/>
              <a:defRPr b="0" i="0">
                <a:solidFill>
                  <a:schemeClr val="dk1"/>
                </a:solidFill>
              </a:defRPr>
            </a:lvl1pPr>
            <a:lvl2pPr marL="914400" lvl="1" indent="-228600" algn="l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1200"/>
              </a:spcBef>
              <a:spcAft>
                <a:spcPts val="12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8"/>
          <p:cNvSpPr txBox="1">
            <a:spLocks noGrp="1"/>
          </p:cNvSpPr>
          <p:nvPr>
            <p:ph type="ftr" idx="11"/>
          </p:nvPr>
        </p:nvSpPr>
        <p:spPr>
          <a:xfrm>
            <a:off x="3108960" y="4783455"/>
            <a:ext cx="29259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None/>
              <a:defRPr sz="1000"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l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l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l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l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l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l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l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98" name="Google Shape;98;p28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000"/>
              <a:buNone/>
              <a:defRPr sz="1000"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l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l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l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l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l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l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l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99" name="Google Shape;99;p28"/>
          <p:cNvSpPr txBox="1">
            <a:spLocks noGrp="1"/>
          </p:cNvSpPr>
          <p:nvPr>
            <p:ph type="sldNum" idx="12"/>
          </p:nvPr>
        </p:nvSpPr>
        <p:spPr>
          <a:xfrm>
            <a:off x="6583680" y="4783455"/>
            <a:ext cx="21030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 10">
  <p:cSld name="TITLE_10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29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-81643" y="4776791"/>
            <a:ext cx="9307287" cy="3829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29"/>
          <p:cNvPicPr preferRelativeResize="0"/>
          <p:nvPr/>
        </p:nvPicPr>
        <p:blipFill rotWithShape="1">
          <a:blip r:embed="rId3"/>
          <a:srcRect t="9283" b="9283"/>
          <a:stretch>
            <a:fillRect/>
          </a:stretch>
        </p:blipFill>
        <p:spPr>
          <a:xfrm>
            <a:off x="6958500" y="431147"/>
            <a:ext cx="1674230" cy="5325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 11">
  <p:cSld name="TITLE_11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30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-81643" y="4776791"/>
            <a:ext cx="9307287" cy="3829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30"/>
          <p:cNvPicPr preferRelativeResize="0"/>
          <p:nvPr/>
        </p:nvPicPr>
        <p:blipFill rotWithShape="1">
          <a:blip r:embed="rId3"/>
          <a:srcRect t="9283" b="9283"/>
          <a:stretch>
            <a:fillRect/>
          </a:stretch>
        </p:blipFill>
        <p:spPr>
          <a:xfrm>
            <a:off x="6958500" y="431147"/>
            <a:ext cx="1674230" cy="5325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 12">
  <p:cSld name="TITLE_12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31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-81643" y="4776791"/>
            <a:ext cx="9307287" cy="3829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31"/>
          <p:cNvPicPr preferRelativeResize="0"/>
          <p:nvPr/>
        </p:nvPicPr>
        <p:blipFill rotWithShape="1">
          <a:blip r:embed="rId3"/>
          <a:srcRect t="9283" b="9283"/>
          <a:stretch>
            <a:fillRect/>
          </a:stretch>
        </p:blipFill>
        <p:spPr>
          <a:xfrm>
            <a:off x="6958500" y="431147"/>
            <a:ext cx="1674230" cy="5325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lang="pt-BR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2"/>
          <p:cNvSpPr txBox="1"/>
          <p:nvPr/>
        </p:nvSpPr>
        <p:spPr>
          <a:xfrm>
            <a:off x="539735" y="1222728"/>
            <a:ext cx="3843900" cy="1446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pt-BR" sz="2600" b="1">
                <a:solidFill>
                  <a:srgbClr val="275317"/>
                </a:solidFill>
                <a:latin typeface="Kanit"/>
                <a:ea typeface="Kanit"/>
                <a:cs typeface="Kanit"/>
                <a:sym typeface="+mn-ea"/>
              </a:rPr>
              <a:t>EVOLUÇÃO DA GESTÃO
DE BENS MÓVEIS</a:t>
            </a:r>
            <a:endParaRPr lang="pt-BR" sz="2600" b="1">
              <a:solidFill>
                <a:srgbClr val="275317"/>
              </a:solidFill>
              <a:latin typeface="Kanit"/>
              <a:ea typeface="Kanit"/>
              <a:cs typeface="Kani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endParaRPr lang="pt-BR" sz="2600" b="1">
              <a:solidFill>
                <a:srgbClr val="275317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114" name="Google Shape;114;p32"/>
          <p:cNvSpPr txBox="1"/>
          <p:nvPr/>
        </p:nvSpPr>
        <p:spPr>
          <a:xfrm>
            <a:off x="554990" y="2209165"/>
            <a:ext cx="4541520" cy="667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r>
              <a:rPr lang="pt-BR" sz="1300">
                <a:solidFill>
                  <a:srgbClr val="595959"/>
                </a:solidFill>
                <a:latin typeface="Kanit SemiBold"/>
                <a:ea typeface="Kanit SemiBold"/>
                <a:cs typeface="Kanit SemiBold"/>
                <a:sym typeface="+mn-ea"/>
              </a:rPr>
              <a:t>Diagnóstico de conformidade, implantação do SGPS e resultados alcançados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300">
              <a:solidFill>
                <a:srgbClr val="595959"/>
              </a:solidFill>
              <a:latin typeface="Kanit"/>
              <a:ea typeface="Kanit"/>
              <a:cs typeface="Kanit"/>
              <a:sym typeface="Kani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3"/>
          <p:cNvSpPr txBox="1"/>
          <p:nvPr/>
        </p:nvSpPr>
        <p:spPr>
          <a:xfrm>
            <a:off x="6526530" y="1926590"/>
            <a:ext cx="2468245" cy="1177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>
              <a:spcAft>
                <a:spcPts val="900"/>
              </a:spcAft>
              <a:defRPr sz="1800">
                <a:solidFill>
                  <a:srgbClr val="2D2D2D"/>
                </a:solidFill>
              </a:defRPr>
            </a:pPr>
            <a:r>
              <a:rPr lang="pt-BR" sz="1200">
                <a:solidFill>
                  <a:schemeClr val="dk2"/>
                </a:solidFill>
                <a:latin typeface="Kanit"/>
                <a:ea typeface="Kanit"/>
                <a:cs typeface="Kanit"/>
                <a:sym typeface="+mn-ea"/>
              </a:rPr>
              <a:t>Diagnóstico atual ultrapassa mais de 194 mil bens cadastrados no SGPS;</a:t>
            </a:r>
          </a:p>
          <a:p>
            <a:pPr algn="just">
              <a:spcAft>
                <a:spcPts val="900"/>
              </a:spcAft>
              <a:defRPr sz="1800">
                <a:solidFill>
                  <a:srgbClr val="2D2D2D"/>
                </a:solidFill>
              </a:defRPr>
            </a:pPr>
            <a:r>
              <a:rPr lang="pt-BR" sz="1200">
                <a:solidFill>
                  <a:schemeClr val="dk2"/>
                </a:solidFill>
                <a:latin typeface="Kanit"/>
                <a:ea typeface="Kanit"/>
                <a:cs typeface="Kanit"/>
                <a:sym typeface="+mn-ea"/>
              </a:rPr>
              <a:t>A distribuição territorial por região de saúde, são 90 instituições com os bens da sesa; </a:t>
            </a:r>
            <a:endParaRPr lang="pt-BR" sz="1400">
              <a:solidFill>
                <a:schemeClr val="dk2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119" name="Google Shape;119;p33"/>
          <p:cNvSpPr txBox="1"/>
          <p:nvPr/>
        </p:nvSpPr>
        <p:spPr>
          <a:xfrm>
            <a:off x="472500" y="360000"/>
            <a:ext cx="6635100" cy="4362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</a:pPr>
            <a:r>
              <a:rPr lang="pt-BR" sz="2400" b="1">
                <a:solidFill>
                  <a:srgbClr val="008000"/>
                </a:solidFill>
                <a:latin typeface="Kanit"/>
                <a:ea typeface="Kanit"/>
                <a:cs typeface="Kanit"/>
                <a:sym typeface="+mn-ea"/>
              </a:rPr>
              <a:t>1. Diagnóstico Patrimonial da SESA</a:t>
            </a:r>
            <a:endParaRPr sz="2400" b="1">
              <a:solidFill>
                <a:schemeClr val="dk2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pic>
        <p:nvPicPr>
          <p:cNvPr id="10" name="Imagem 9" descr="ChatGPT Image 24 de ago. de 2026, 13_58_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070" y="775970"/>
            <a:ext cx="6253480" cy="404431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3"/>
          <p:cNvSpPr txBox="1"/>
          <p:nvPr/>
        </p:nvSpPr>
        <p:spPr>
          <a:xfrm>
            <a:off x="472500" y="360000"/>
            <a:ext cx="6635100" cy="4362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</a:pPr>
            <a:r>
              <a:rPr lang="pt-BR" sz="2400" b="1">
                <a:solidFill>
                  <a:srgbClr val="008000"/>
                </a:solidFill>
                <a:latin typeface="Kanit"/>
                <a:ea typeface="Kanit"/>
                <a:cs typeface="Kanit"/>
                <a:sym typeface="+mn-ea"/>
              </a:rPr>
              <a:t>1. Contexto e motivação</a:t>
            </a:r>
            <a:endParaRPr sz="2400" b="1">
              <a:solidFill>
                <a:schemeClr val="dk2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120" name="Google Shape;120;p33"/>
          <p:cNvSpPr txBox="1"/>
          <p:nvPr/>
        </p:nvSpPr>
        <p:spPr>
          <a:xfrm>
            <a:off x="472440" y="1156970"/>
            <a:ext cx="4342130" cy="2625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>
              <a:spcAft>
                <a:spcPts val="900"/>
              </a:spcAft>
              <a:defRPr sz="1800">
                <a:solidFill>
                  <a:srgbClr val="2D2D2D"/>
                </a:solidFill>
              </a:defRPr>
            </a:pPr>
            <a:r>
              <a:rPr lang="pt-BR" sz="1400">
                <a:solidFill>
                  <a:schemeClr val="dk2"/>
                </a:solidFill>
                <a:latin typeface="Kanit"/>
                <a:ea typeface="Kanit"/>
                <a:cs typeface="Kanit"/>
                <a:sym typeface="+mn-ea"/>
              </a:rPr>
              <a:t>Comunicação à Gestão Superior e área responsável que o Controle Interno iria aplicar o Guia;</a:t>
            </a:r>
          </a:p>
          <a:p>
            <a:pPr algn="just">
              <a:spcAft>
                <a:spcPts val="900"/>
              </a:spcAft>
              <a:defRPr sz="1800">
                <a:solidFill>
                  <a:srgbClr val="2D2D2D"/>
                </a:solidFill>
              </a:defRPr>
            </a:pPr>
            <a:r>
              <a:rPr lang="pt-BR" sz="1400">
                <a:solidFill>
                  <a:schemeClr val="dk2"/>
                </a:solidFill>
                <a:latin typeface="Kanit"/>
                <a:ea typeface="Kanit"/>
                <a:cs typeface="Kanit"/>
                <a:sym typeface="+mn-ea"/>
              </a:rPr>
              <a:t>Levantamento dos dados por amostragem;</a:t>
            </a:r>
          </a:p>
          <a:p>
            <a:pPr algn="just">
              <a:spcAft>
                <a:spcPts val="900"/>
              </a:spcAft>
              <a:defRPr sz="1800">
                <a:solidFill>
                  <a:srgbClr val="2D2D2D"/>
                </a:solidFill>
              </a:defRPr>
            </a:pPr>
            <a:r>
              <a:rPr lang="pt-BR" sz="1400">
                <a:solidFill>
                  <a:schemeClr val="dk2"/>
                </a:solidFill>
                <a:latin typeface="Kanit"/>
                <a:ea typeface="Kanit"/>
                <a:cs typeface="Kanit"/>
                <a:sym typeface="+mn-ea"/>
              </a:rPr>
              <a:t>Diagnóstico realizado em cenário de fragilidades nos controles patrimoniais, físicos e contábeis;</a:t>
            </a:r>
          </a:p>
          <a:p>
            <a:pPr algn="just">
              <a:spcAft>
                <a:spcPts val="900"/>
              </a:spcAft>
              <a:defRPr sz="1800">
                <a:solidFill>
                  <a:srgbClr val="2D2D2D"/>
                </a:solidFill>
              </a:defRPr>
            </a:pPr>
            <a:r>
              <a:rPr lang="pt-BR" sz="1400">
                <a:solidFill>
                  <a:schemeClr val="dk2"/>
                </a:solidFill>
                <a:latin typeface="Kanit"/>
                <a:ea typeface="Kanit"/>
                <a:cs typeface="Kanit"/>
                <a:sym typeface="+mn-ea"/>
              </a:rPr>
              <a:t>O processo também considerou as recomendações decorrentes da fiscalização específica do TCE/CE sobre o tema, realizada em 2024.</a:t>
            </a:r>
            <a:endParaRPr lang="pt-BR" sz="1400">
              <a:solidFill>
                <a:schemeClr val="dk2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5250" y="153670"/>
            <a:ext cx="3583305" cy="464566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3958590" y="958215"/>
            <a:ext cx="949960" cy="1113790"/>
          </a:xfrm>
          <a:prstGeom prst="rect">
            <a:avLst/>
          </a:prstGeom>
          <a:solidFill>
            <a:schemeClr val="bg1"/>
          </a:solidFill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altLang="en-US"/>
          </a:p>
        </p:txBody>
      </p:sp>
      <p:sp>
        <p:nvSpPr>
          <p:cNvPr id="126" name="Google Shape;126;p34"/>
          <p:cNvSpPr txBox="1"/>
          <p:nvPr/>
        </p:nvSpPr>
        <p:spPr>
          <a:xfrm>
            <a:off x="472440" y="360045"/>
            <a:ext cx="4514215" cy="8058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</a:pPr>
            <a:r>
              <a:rPr lang="pt-BR" sz="2400" b="1">
                <a:solidFill>
                  <a:srgbClr val="008000"/>
                </a:solidFill>
                <a:latin typeface="Kanit"/>
                <a:ea typeface="Kanit"/>
                <a:cs typeface="Kanit"/>
                <a:sym typeface="+mn-ea"/>
              </a:rPr>
              <a:t>2. Diagnóstico: Resultados do questionário</a:t>
            </a:r>
            <a:endParaRPr lang="pt-BR">
              <a:solidFill>
                <a:schemeClr val="dk2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graphicFrame>
        <p:nvGraphicFramePr>
          <p:cNvPr id="5" name="Chart 4"/>
          <p:cNvGraphicFramePr>
            <a:graphicFrameLocks noGrp="1"/>
          </p:cNvGraphicFramePr>
          <p:nvPr>
            <p:ph idx="4294967295"/>
          </p:nvPr>
        </p:nvGraphicFramePr>
        <p:xfrm>
          <a:off x="283210" y="1500505"/>
          <a:ext cx="4703445" cy="32569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5138420" y="602615"/>
            <a:ext cx="1426210" cy="814705"/>
          </a:xfrm>
          <a:prstGeom prst="roundRect">
            <a:avLst/>
          </a:prstGeom>
          <a:solidFill>
            <a:srgbClr val="F2F5F7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000" b="1">
                <a:solidFill>
                  <a:srgbClr val="1F374B"/>
                </a:solidFill>
              </a:rPr>
              <a:t>20</a:t>
            </a:r>
            <a:endParaRPr sz="3000" b="1">
              <a:solidFill>
                <a:srgbClr val="1F374B"/>
              </a:solidFill>
            </a:endParaRPr>
          </a:p>
          <a:p>
            <a:pPr algn="ctr"/>
            <a:r>
              <a:rPr sz="1100">
                <a:solidFill>
                  <a:srgbClr val="697077"/>
                </a:solidFill>
              </a:rPr>
              <a:t>pontos verificados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018020" y="603250"/>
            <a:ext cx="1612900" cy="814070"/>
          </a:xfrm>
          <a:prstGeom prst="roundRect">
            <a:avLst/>
          </a:prstGeom>
          <a:solidFill>
            <a:srgbClr val="F2F5F7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3000" b="1">
                <a:solidFill>
                  <a:srgbClr val="1F374B"/>
                </a:solidFill>
              </a:rPr>
              <a:t>1</a:t>
            </a:r>
            <a:r>
              <a:rPr lang="pt-BR" sz="3000" b="1">
                <a:solidFill>
                  <a:srgbClr val="1F374B"/>
                </a:solidFill>
              </a:rPr>
              <a:t>7</a:t>
            </a:r>
            <a:endParaRPr sz="3000" b="1">
              <a:solidFill>
                <a:srgbClr val="1F374B"/>
              </a:solidFill>
            </a:endParaRPr>
          </a:p>
          <a:p>
            <a:pPr algn="ctr"/>
            <a:r>
              <a:rPr sz="1100">
                <a:solidFill>
                  <a:srgbClr val="697077"/>
                </a:solidFill>
              </a:rPr>
              <a:t>não conformes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137785" y="1821180"/>
            <a:ext cx="1427480" cy="871220"/>
          </a:xfrm>
          <a:prstGeom prst="roundRect">
            <a:avLst/>
          </a:prstGeom>
          <a:solidFill>
            <a:srgbClr val="F2F5F7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000" b="1">
                <a:solidFill>
                  <a:srgbClr val="1F374B"/>
                </a:solidFill>
              </a:rPr>
              <a:t>3</a:t>
            </a:r>
            <a:endParaRPr sz="3000" b="1">
              <a:solidFill>
                <a:srgbClr val="1F374B"/>
              </a:solidFill>
            </a:endParaRPr>
          </a:p>
          <a:p>
            <a:pPr algn="ctr"/>
            <a:r>
              <a:rPr sz="1100">
                <a:solidFill>
                  <a:srgbClr val="697077"/>
                </a:solidFill>
              </a:rPr>
              <a:t>com aderência parcial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018020" y="1891030"/>
            <a:ext cx="1612900" cy="801370"/>
          </a:xfrm>
          <a:prstGeom prst="roundRect">
            <a:avLst/>
          </a:prstGeom>
          <a:solidFill>
            <a:srgbClr val="F2F5F7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3000" b="1">
                <a:solidFill>
                  <a:srgbClr val="1F374B"/>
                </a:solidFill>
              </a:rPr>
              <a:t>0</a:t>
            </a:r>
          </a:p>
          <a:p>
            <a:pPr algn="ctr"/>
            <a:r>
              <a:rPr sz="1100">
                <a:solidFill>
                  <a:srgbClr val="697077"/>
                </a:solidFill>
              </a:rPr>
              <a:t>aderência total</a:t>
            </a:r>
          </a:p>
        </p:txBody>
      </p:sp>
      <p:sp>
        <p:nvSpPr>
          <p:cNvPr id="12" name="Caixa de Texto 11"/>
          <p:cNvSpPr txBox="1"/>
          <p:nvPr/>
        </p:nvSpPr>
        <p:spPr>
          <a:xfrm>
            <a:off x="4850130" y="2921000"/>
            <a:ext cx="4130675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/>
            <a:r>
              <a:rPr sz="1200" b="1">
                <a:solidFill>
                  <a:srgbClr val="697077"/>
                </a:solidFill>
                <a:sym typeface="+mn-ea"/>
              </a:rPr>
              <a:t>Observação:</a:t>
            </a:r>
            <a:r>
              <a:rPr sz="1200">
                <a:solidFill>
                  <a:srgbClr val="697077"/>
                </a:solidFill>
                <a:sym typeface="+mn-ea"/>
              </a:rPr>
              <a:t> esta classificação é uma consolidação das respostas apresentadas e não substitui o cálculo formal de aderência do Guia sobre uma amostra auditada.</a:t>
            </a:r>
          </a:p>
          <a:p>
            <a:pPr algn="just"/>
            <a:endParaRPr lang="pt-BR" altLang="en-US" sz="1200">
              <a:solidFill>
                <a:srgbClr val="697077"/>
              </a:solidFill>
              <a:sym typeface="+mn-ea"/>
            </a:endParaRPr>
          </a:p>
          <a:p>
            <a:pPr algn="just"/>
            <a:r>
              <a:rPr lang="pt-BR" altLang="en-US" sz="1200" b="1">
                <a:solidFill>
                  <a:srgbClr val="697077"/>
                </a:solidFill>
                <a:sym typeface="+mn-ea"/>
              </a:rPr>
              <a:t>Com aderência Parcial:</a:t>
            </a:r>
            <a:r>
              <a:rPr lang="pt-BR" altLang="en-US" sz="1200">
                <a:solidFill>
                  <a:srgbClr val="697077"/>
                </a:solidFill>
                <a:sym typeface="+mn-ea"/>
              </a:rPr>
              <a:t> Amostra verificada, foi encontrado </a:t>
            </a:r>
            <a:r>
              <a:rPr lang="pt-BR" altLang="en-US" sz="1200" b="1">
                <a:solidFill>
                  <a:srgbClr val="697077"/>
                </a:solidFill>
                <a:sym typeface="+mn-ea"/>
              </a:rPr>
              <a:t>bens classificados indevidamente</a:t>
            </a:r>
            <a:r>
              <a:rPr lang="pt-BR" altLang="en-US" sz="1200">
                <a:solidFill>
                  <a:srgbClr val="697077"/>
                </a:solidFill>
                <a:sym typeface="+mn-ea"/>
              </a:rPr>
              <a:t> (Teclados), </a:t>
            </a:r>
            <a:r>
              <a:rPr lang="pt-BR" altLang="en-US" sz="1200" b="1">
                <a:solidFill>
                  <a:srgbClr val="697077"/>
                </a:solidFill>
                <a:sym typeface="+mn-ea"/>
              </a:rPr>
              <a:t>equipamentos sem tombamento</a:t>
            </a:r>
            <a:r>
              <a:rPr lang="pt-BR" altLang="en-US" sz="1200">
                <a:solidFill>
                  <a:srgbClr val="697077"/>
                </a:solidFill>
                <a:sym typeface="+mn-ea"/>
              </a:rPr>
              <a:t> e </a:t>
            </a:r>
            <a:r>
              <a:rPr lang="pt-BR" altLang="en-US" sz="1200" b="1">
                <a:solidFill>
                  <a:srgbClr val="697077"/>
                </a:solidFill>
                <a:sym typeface="+mn-ea"/>
              </a:rPr>
              <a:t>ausência e/ou termos de responsabilidades desatualizados</a:t>
            </a:r>
            <a:r>
              <a:rPr lang="pt-BR" altLang="en-US" sz="1200">
                <a:solidFill>
                  <a:srgbClr val="697077"/>
                </a:solidFill>
                <a:sym typeface="+mn-ea"/>
              </a:rPr>
              <a:t>.</a:t>
            </a:r>
          </a:p>
        </p:txBody>
      </p:sp>
      <p:sp>
        <p:nvSpPr>
          <p:cNvPr id="2" name="Seta para baixo 1"/>
          <p:cNvSpPr/>
          <p:nvPr/>
        </p:nvSpPr>
        <p:spPr>
          <a:xfrm>
            <a:off x="4357370" y="1082040"/>
            <a:ext cx="132080" cy="335280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altLang="en-US"/>
          </a:p>
        </p:txBody>
      </p:sp>
      <p:sp>
        <p:nvSpPr>
          <p:cNvPr id="3" name="Caixa de Texto 2"/>
          <p:cNvSpPr txBox="1"/>
          <p:nvPr/>
        </p:nvSpPr>
        <p:spPr>
          <a:xfrm>
            <a:off x="3958590" y="1500505"/>
            <a:ext cx="92964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pt-BR" sz="1200" b="1">
                <a:solidFill>
                  <a:srgbClr val="697077"/>
                </a:solidFill>
                <a:sym typeface="+mn-ea"/>
              </a:rPr>
              <a:t>Baixa Aderência</a:t>
            </a:r>
            <a:endParaRPr lang="pt-BR" sz="1200">
              <a:solidFill>
                <a:srgbClr val="697077"/>
              </a:solidFill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4"/>
          <p:cNvSpPr txBox="1"/>
          <p:nvPr/>
        </p:nvSpPr>
        <p:spPr>
          <a:xfrm>
            <a:off x="472440" y="360045"/>
            <a:ext cx="6635115" cy="8102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</a:pPr>
            <a:r>
              <a:rPr lang="pt-BR" sz="2400" b="1">
                <a:solidFill>
                  <a:srgbClr val="008000"/>
                </a:solidFill>
                <a:latin typeface="Kanit"/>
                <a:ea typeface="Kanit"/>
                <a:cs typeface="Kanit"/>
                <a:sym typeface="+mn-ea"/>
              </a:rPr>
              <a:t>3. Principais aspectos identificados no diagnóstico</a:t>
            </a:r>
            <a:endParaRPr sz="2400" b="1">
              <a:solidFill>
                <a:schemeClr val="dk2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2440" y="1327150"/>
            <a:ext cx="4251960" cy="3553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700">
                <a:solidFill>
                  <a:srgbClr val="2D2D2D"/>
                </a:solidFill>
              </a:defRPr>
            </a:pPr>
            <a:r>
              <a:rPr lang="pt-BR" sz="1200">
                <a:solidFill>
                  <a:schemeClr val="dk2"/>
                </a:solidFill>
                <a:latin typeface="Kanit"/>
                <a:ea typeface="Kanit"/>
                <a:cs typeface="Kanit"/>
              </a:rPr>
              <a:t>Bens recebidos por doação sem registro contábil e bens doados </a:t>
            </a:r>
            <a:r>
              <a:rPr lang="pt-BR" sz="1200" b="1">
                <a:solidFill>
                  <a:schemeClr val="dk2"/>
                </a:solidFill>
                <a:latin typeface="Kanit"/>
                <a:ea typeface="Kanit"/>
                <a:cs typeface="Kanit"/>
              </a:rPr>
              <a:t>sem baixa contábil</a:t>
            </a:r>
            <a:r>
              <a:rPr lang="pt-BR" sz="1200">
                <a:solidFill>
                  <a:schemeClr val="dk2"/>
                </a:solidFill>
                <a:latin typeface="Kanit"/>
                <a:ea typeface="Kanit"/>
                <a:cs typeface="Kanit"/>
              </a:rPr>
              <a:t>.</a:t>
            </a:r>
          </a:p>
          <a:p>
            <a:pPr>
              <a:spcAft>
                <a:spcPts val="900"/>
              </a:spcAft>
              <a:defRPr sz="1700">
                <a:solidFill>
                  <a:srgbClr val="2D2D2D"/>
                </a:solidFill>
              </a:defRPr>
            </a:pPr>
            <a:r>
              <a:rPr lang="pt-BR" sz="1200" b="1">
                <a:solidFill>
                  <a:schemeClr val="dk2"/>
                </a:solidFill>
                <a:latin typeface="Kanit"/>
                <a:ea typeface="Kanit"/>
                <a:cs typeface="Kanit"/>
              </a:rPr>
              <a:t>Bens sem identificação</a:t>
            </a:r>
            <a:r>
              <a:rPr lang="pt-BR" sz="1200">
                <a:solidFill>
                  <a:schemeClr val="dk2"/>
                </a:solidFill>
                <a:latin typeface="Kanit"/>
                <a:ea typeface="Kanit"/>
                <a:cs typeface="Kanit"/>
              </a:rPr>
              <a:t> e ausência de cadastro patrimonial sistematizado.</a:t>
            </a:r>
          </a:p>
          <a:p>
            <a:pPr>
              <a:spcAft>
                <a:spcPts val="900"/>
              </a:spcAft>
              <a:defRPr sz="1700">
                <a:solidFill>
                  <a:srgbClr val="2D2D2D"/>
                </a:solidFill>
              </a:defRPr>
            </a:pPr>
            <a:r>
              <a:rPr lang="pt-BR" sz="1200" b="1">
                <a:solidFill>
                  <a:schemeClr val="dk2"/>
                </a:solidFill>
                <a:latin typeface="Kanit"/>
                <a:ea typeface="Kanit"/>
                <a:cs typeface="Kanit"/>
              </a:rPr>
              <a:t>Ausência de depreciação</a:t>
            </a:r>
            <a:r>
              <a:rPr lang="pt-BR" sz="1200">
                <a:solidFill>
                  <a:schemeClr val="dk2"/>
                </a:solidFill>
                <a:latin typeface="Kanit"/>
                <a:ea typeface="Kanit"/>
                <a:cs typeface="Kanit"/>
              </a:rPr>
              <a:t> e de procedimentos estruturados de reavaliação e redução ao valor recuperável.</a:t>
            </a:r>
          </a:p>
          <a:p>
            <a:pPr>
              <a:spcAft>
                <a:spcPts val="900"/>
              </a:spcAft>
              <a:defRPr sz="1700">
                <a:solidFill>
                  <a:srgbClr val="2D2D2D"/>
                </a:solidFill>
              </a:defRPr>
            </a:pPr>
            <a:r>
              <a:rPr lang="pt-BR" sz="1200">
                <a:solidFill>
                  <a:schemeClr val="dk2"/>
                </a:solidFill>
                <a:latin typeface="Kanit"/>
                <a:ea typeface="Kanit"/>
                <a:cs typeface="Kanit"/>
              </a:rPr>
              <a:t>Movimentações patrimoniais e saídas temporárias nem sempre registradas.</a:t>
            </a:r>
          </a:p>
          <a:p>
            <a:pPr>
              <a:spcAft>
                <a:spcPts val="900"/>
              </a:spcAft>
              <a:defRPr sz="1700">
                <a:solidFill>
                  <a:srgbClr val="2D2D2D"/>
                </a:solidFill>
              </a:defRPr>
            </a:pPr>
            <a:r>
              <a:rPr lang="pt-BR" sz="1200" b="1">
                <a:solidFill>
                  <a:schemeClr val="dk2"/>
                </a:solidFill>
                <a:latin typeface="Kanit"/>
                <a:ea typeface="Kanit"/>
                <a:cs typeface="Kanit"/>
              </a:rPr>
              <a:t>Inventários deficientes</a:t>
            </a:r>
            <a:r>
              <a:rPr lang="pt-BR" sz="1200">
                <a:solidFill>
                  <a:schemeClr val="dk2"/>
                </a:solidFill>
                <a:latin typeface="Kanit"/>
                <a:ea typeface="Kanit"/>
                <a:cs typeface="Kanit"/>
              </a:rPr>
              <a:t>, sem planejamento adequado e sem tratamento sistemático das divergências.</a:t>
            </a:r>
          </a:p>
          <a:p>
            <a:pPr>
              <a:spcAft>
                <a:spcPts val="900"/>
              </a:spcAft>
              <a:defRPr sz="1700">
                <a:solidFill>
                  <a:srgbClr val="2D2D2D"/>
                </a:solidFill>
              </a:defRPr>
            </a:pPr>
            <a:r>
              <a:rPr lang="pt-BR" sz="1200" b="1">
                <a:solidFill>
                  <a:schemeClr val="dk2"/>
                </a:solidFill>
                <a:latin typeface="Kanit"/>
                <a:ea typeface="Kanit"/>
                <a:cs typeface="Kanit"/>
              </a:rPr>
              <a:t>Fragilidades na formalização de doações</a:t>
            </a:r>
            <a:r>
              <a:rPr lang="pt-BR" sz="1200">
                <a:solidFill>
                  <a:schemeClr val="dk2"/>
                </a:solidFill>
                <a:latin typeface="Kanit"/>
                <a:ea typeface="Kanit"/>
                <a:cs typeface="Kanit"/>
              </a:rPr>
              <a:t>, transferências, inutilização e baixas.</a:t>
            </a:r>
          </a:p>
          <a:p>
            <a:pPr>
              <a:spcAft>
                <a:spcPts val="900"/>
              </a:spcAft>
              <a:defRPr sz="1700">
                <a:solidFill>
                  <a:srgbClr val="2D2D2D"/>
                </a:solidFill>
              </a:defRPr>
            </a:pPr>
            <a:r>
              <a:rPr lang="pt-BR" sz="1200">
                <a:solidFill>
                  <a:schemeClr val="dk2"/>
                </a:solidFill>
                <a:latin typeface="Kanit"/>
                <a:ea typeface="Kanit"/>
                <a:cs typeface="Kanit"/>
              </a:rPr>
              <a:t>Necessidade de fortalecer a responsabilização por desaparecimento ou dano.</a:t>
            </a:r>
          </a:p>
        </p:txBody>
      </p:sp>
      <p:pic>
        <p:nvPicPr>
          <p:cNvPr id="7" name="Espaço Reservado para Imagem 6"/>
          <p:cNvPicPr>
            <a:picLocks noGrp="1" noChangeAspect="1"/>
          </p:cNvPicPr>
          <p:nvPr>
            <p:ph type="pic" idx="2"/>
          </p:nvPr>
        </p:nvPicPr>
        <p:blipFill>
          <a:blip r:embed="rId3"/>
          <a:srcRect l="3316" r="3316"/>
          <a:stretch>
            <a:fillRect/>
          </a:stretch>
        </p:blipFill>
        <p:spPr>
          <a:xfrm>
            <a:off x="4682490" y="1310005"/>
            <a:ext cx="4213860" cy="2775585"/>
          </a:xfrm>
          <a:prstGeom prst="round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505" y="186690"/>
            <a:ext cx="2633980" cy="4552315"/>
          </a:xfrm>
          <a:prstGeom prst="rect">
            <a:avLst/>
          </a:prstGeom>
        </p:spPr>
      </p:pic>
      <p:sp>
        <p:nvSpPr>
          <p:cNvPr id="6" name="Caixa de Texto 5"/>
          <p:cNvSpPr txBox="1"/>
          <p:nvPr/>
        </p:nvSpPr>
        <p:spPr>
          <a:xfrm>
            <a:off x="3192780" y="1325245"/>
            <a:ext cx="5725795" cy="2461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400">
                <a:solidFill>
                  <a:schemeClr val="dk2"/>
                </a:solidFill>
                <a:latin typeface="Kanit"/>
                <a:ea typeface="Kanit"/>
                <a:cs typeface="Kanit"/>
              </a:rPr>
              <a:t>A Gestão da SESA demonstrou apoio e compromisso com o fortalecimento da gestão patrimonial, reconhecendo a necessidade de superar as fragilidades identificadas e promover a regularização dos bens móveis.</a:t>
            </a:r>
          </a:p>
          <a:p>
            <a:pPr algn="just"/>
            <a:endParaRPr lang="pt-BR" sz="1400">
              <a:solidFill>
                <a:schemeClr val="dk2"/>
              </a:solidFill>
              <a:latin typeface="Kanit"/>
              <a:ea typeface="Kanit"/>
              <a:cs typeface="Kanit"/>
            </a:endParaRPr>
          </a:p>
          <a:p>
            <a:pPr algn="just"/>
            <a:r>
              <a:rPr lang="pt-BR" sz="1400">
                <a:solidFill>
                  <a:schemeClr val="dk2"/>
                </a:solidFill>
                <a:latin typeface="Kanit"/>
                <a:ea typeface="Kanit"/>
                <a:cs typeface="Kanit"/>
              </a:rPr>
              <a:t>Esse compromisso se materializou no apoio à implantação do Sistema de Gestão Patrimonial (SGPS) e na adoção de medidas voltadas à regularização, controle, transparência e rastreabilidade do patrimônio, com o objetivo de consolidar uma gestão patrimonial mais eficiente, confiável e alinhada às recomendações dos órgãos de controle.</a:t>
            </a:r>
          </a:p>
        </p:txBody>
      </p:sp>
      <p:sp>
        <p:nvSpPr>
          <p:cNvPr id="7" name="Caixa de Texto 6"/>
          <p:cNvSpPr txBox="1"/>
          <p:nvPr/>
        </p:nvSpPr>
        <p:spPr>
          <a:xfrm>
            <a:off x="3255010" y="318135"/>
            <a:ext cx="547497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spcAft>
                <a:spcPct val="0"/>
              </a:spcAft>
            </a:pPr>
            <a:r>
              <a:rPr lang="pt-BR" sz="2400" b="1">
                <a:solidFill>
                  <a:srgbClr val="008000"/>
                </a:solidFill>
                <a:latin typeface="Kanit"/>
                <a:ea typeface="Kanit"/>
                <a:cs typeface="Kanit"/>
                <a:sym typeface="+mn-ea"/>
              </a:rPr>
              <a:t>Apoio da Gestão e Compromisso Institucional</a:t>
            </a:r>
          </a:p>
        </p:txBody>
      </p:sp>
      <p:sp>
        <p:nvSpPr>
          <p:cNvPr id="8" name="Caixa de Texto 7"/>
          <p:cNvSpPr txBox="1"/>
          <p:nvPr/>
        </p:nvSpPr>
        <p:spPr>
          <a:xfrm>
            <a:off x="3769995" y="3884930"/>
            <a:ext cx="4572000" cy="5988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/>
            <a:r>
              <a:rPr lang="pt-BR" sz="1100" b="1">
                <a:solidFill>
                  <a:schemeClr val="dk2"/>
                </a:solidFill>
                <a:latin typeface="Kanit"/>
                <a:ea typeface="Kanit"/>
                <a:cs typeface="Kanit"/>
                <a:sym typeface="+mn-ea"/>
              </a:rPr>
              <a:t>“O compromisso da gestão é transformar o diagnóstico em ação, avançando na regularização do patrimônio e na consolidação de um controle patrimonial efetivo e permanente”.</a:t>
            </a:r>
            <a:endParaRPr lang="pt-BR" altLang="en-US" sz="1100" b="1">
              <a:solidFill>
                <a:schemeClr val="dk2"/>
              </a:solidFill>
              <a:latin typeface="Kanit"/>
              <a:ea typeface="Kanit"/>
              <a:cs typeface="Kanit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4"/>
          <p:cNvSpPr txBox="1"/>
          <p:nvPr/>
        </p:nvSpPr>
        <p:spPr>
          <a:xfrm>
            <a:off x="472500" y="360000"/>
            <a:ext cx="6635100" cy="8058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</a:pPr>
            <a:r>
              <a:rPr lang="pt-BR" sz="2400" b="1">
                <a:solidFill>
                  <a:srgbClr val="008000"/>
                </a:solidFill>
                <a:latin typeface="Kanit"/>
                <a:ea typeface="Kanit"/>
                <a:cs typeface="Kanit"/>
                <a:sym typeface="+mn-ea"/>
              </a:rPr>
              <a:t>4. Mudança de cenário: Implantação do Sistema</a:t>
            </a:r>
            <a:endParaRPr sz="2400" b="1">
              <a:solidFill>
                <a:schemeClr val="dk2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120" name="Google Shape;120;p33"/>
          <p:cNvSpPr txBox="1"/>
          <p:nvPr/>
        </p:nvSpPr>
        <p:spPr>
          <a:xfrm>
            <a:off x="542290" y="1583055"/>
            <a:ext cx="3168015" cy="2369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>
              <a:spcAft>
                <a:spcPts val="900"/>
              </a:spcAft>
              <a:defRPr sz="1800">
                <a:solidFill>
                  <a:srgbClr val="2D2D2D"/>
                </a:solidFill>
              </a:defRPr>
            </a:pPr>
            <a:r>
              <a:rPr lang="pt-BR" sz="1200" b="1">
                <a:solidFill>
                  <a:schemeClr val="dk2"/>
                </a:solidFill>
                <a:latin typeface="Kanit"/>
                <a:ea typeface="Kanit"/>
                <a:cs typeface="Kanit"/>
                <a:sym typeface="+mn-ea"/>
              </a:rPr>
              <a:t>Implantação do Sistema SGPS</a:t>
            </a:r>
            <a:r>
              <a:rPr lang="pt-BR" sz="1200">
                <a:solidFill>
                  <a:schemeClr val="dk2"/>
                </a:solidFill>
                <a:latin typeface="Kanit"/>
                <a:ea typeface="Kanit"/>
                <a:cs typeface="Kanit"/>
                <a:sym typeface="+mn-ea"/>
              </a:rPr>
              <a:t> iniciado no mesmo exercício da aplicação do Guia.</a:t>
            </a:r>
          </a:p>
          <a:p>
            <a:pPr algn="just">
              <a:spcAft>
                <a:spcPts val="900"/>
              </a:spcAft>
              <a:defRPr sz="1800">
                <a:solidFill>
                  <a:srgbClr val="2D2D2D"/>
                </a:solidFill>
              </a:defRPr>
            </a:pPr>
            <a:r>
              <a:rPr lang="pt-BR" sz="1200">
                <a:solidFill>
                  <a:schemeClr val="dk2"/>
                </a:solidFill>
                <a:latin typeface="Kanit"/>
                <a:ea typeface="Kanit"/>
                <a:cs typeface="Kanit"/>
                <a:sym typeface="+mn-ea"/>
              </a:rPr>
              <a:t>A solução </a:t>
            </a:r>
            <a:r>
              <a:rPr lang="pt-BR" sz="1200" b="1">
                <a:solidFill>
                  <a:schemeClr val="dk2"/>
                </a:solidFill>
                <a:latin typeface="Kanit"/>
                <a:ea typeface="Kanit"/>
                <a:cs typeface="Kanit"/>
                <a:sym typeface="+mn-ea"/>
              </a:rPr>
              <a:t>passou a estruturar informações que anteriormente estavam fragmentadas</a:t>
            </a:r>
            <a:r>
              <a:rPr lang="pt-BR" sz="1200">
                <a:solidFill>
                  <a:schemeClr val="dk2"/>
                </a:solidFill>
                <a:latin typeface="Kanit"/>
                <a:ea typeface="Kanit"/>
                <a:cs typeface="Kanit"/>
                <a:sym typeface="+mn-ea"/>
              </a:rPr>
              <a:t> ou sem controle sistematizado.</a:t>
            </a:r>
          </a:p>
          <a:p>
            <a:pPr algn="just">
              <a:spcAft>
                <a:spcPts val="900"/>
              </a:spcAft>
              <a:defRPr sz="1800">
                <a:solidFill>
                  <a:srgbClr val="2D2D2D"/>
                </a:solidFill>
              </a:defRPr>
            </a:pPr>
            <a:r>
              <a:rPr lang="pt-BR" sz="1200">
                <a:solidFill>
                  <a:schemeClr val="dk2"/>
                </a:solidFill>
                <a:latin typeface="Kanit"/>
                <a:ea typeface="Kanit"/>
                <a:cs typeface="Kanit"/>
                <a:sym typeface="+mn-ea"/>
              </a:rPr>
              <a:t>O sistema </a:t>
            </a:r>
            <a:r>
              <a:rPr lang="pt-BR" sz="1200" b="1">
                <a:solidFill>
                  <a:schemeClr val="dk2"/>
                </a:solidFill>
                <a:latin typeface="Kanit"/>
                <a:ea typeface="Kanit"/>
                <a:cs typeface="Kanit"/>
                <a:sym typeface="+mn-ea"/>
              </a:rPr>
              <a:t>permite acompanhar o bem desde o cadastro até sua movimentação e baixa</a:t>
            </a:r>
            <a:r>
              <a:rPr lang="pt-BR" sz="1200">
                <a:solidFill>
                  <a:schemeClr val="dk2"/>
                </a:solidFill>
                <a:latin typeface="Kanit"/>
                <a:ea typeface="Kanit"/>
                <a:cs typeface="Kanit"/>
                <a:sym typeface="+mn-ea"/>
              </a:rPr>
              <a:t>.</a:t>
            </a:r>
            <a:endParaRPr lang="pt-BR" sz="1200">
              <a:solidFill>
                <a:schemeClr val="dk2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pic>
        <p:nvPicPr>
          <p:cNvPr id="2" name="Espaço Reservado para Imagem 1"/>
          <p:cNvPicPr>
            <a:picLocks noGrp="1" noChangeAspect="1"/>
          </p:cNvPicPr>
          <p:nvPr>
            <p:ph type="pic" idx="2"/>
          </p:nvPr>
        </p:nvPicPr>
        <p:blipFill>
          <a:blip r:embed="rId3"/>
          <a:srcRect l="4091" r="4091"/>
          <a:stretch>
            <a:fillRect/>
          </a:stretch>
        </p:blipFill>
        <p:spPr>
          <a:xfrm>
            <a:off x="3898265" y="884555"/>
            <a:ext cx="4970780" cy="3274060"/>
          </a:xfrm>
          <a:prstGeom prst="round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4"/>
          <p:cNvSpPr txBox="1"/>
          <p:nvPr/>
        </p:nvSpPr>
        <p:spPr>
          <a:xfrm>
            <a:off x="472500" y="360000"/>
            <a:ext cx="6635100" cy="4362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</a:pPr>
            <a:r>
              <a:rPr lang="pt-BR" sz="2400" b="1">
                <a:solidFill>
                  <a:srgbClr val="008000"/>
                </a:solidFill>
                <a:latin typeface="Kanit"/>
                <a:ea typeface="Kanit"/>
                <a:cs typeface="Kanit"/>
                <a:sym typeface="+mn-ea"/>
              </a:rPr>
              <a:t>4. Mudança de cenário: Paineis Gerenciais</a:t>
            </a:r>
            <a:endParaRPr sz="2400" b="1">
              <a:solidFill>
                <a:schemeClr val="dk2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025" y="1226820"/>
            <a:ext cx="6443980" cy="3344545"/>
          </a:xfrm>
          <a:prstGeom prst="rect">
            <a:avLst/>
          </a:prstGeom>
        </p:spPr>
      </p:pic>
      <p:sp>
        <p:nvSpPr>
          <p:cNvPr id="120" name="Google Shape;120;p33"/>
          <p:cNvSpPr txBox="1"/>
          <p:nvPr/>
        </p:nvSpPr>
        <p:spPr>
          <a:xfrm>
            <a:off x="6866890" y="1386840"/>
            <a:ext cx="2117090" cy="2369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>
              <a:spcAft>
                <a:spcPts val="900"/>
              </a:spcAft>
              <a:defRPr sz="1800">
                <a:solidFill>
                  <a:srgbClr val="2D2D2D"/>
                </a:solidFill>
              </a:defRPr>
            </a:pPr>
            <a:r>
              <a:rPr lang="pt-BR" sz="1200">
                <a:solidFill>
                  <a:schemeClr val="dk2"/>
                </a:solidFill>
                <a:latin typeface="Kanit"/>
                <a:ea typeface="Kanit"/>
                <a:cs typeface="Kanit"/>
                <a:sym typeface="+mn-ea"/>
              </a:rPr>
              <a:t>Disponibilidade de Métricas de Controle.</a:t>
            </a:r>
          </a:p>
          <a:p>
            <a:pPr algn="just">
              <a:spcAft>
                <a:spcPts val="900"/>
              </a:spcAft>
              <a:defRPr sz="1800">
                <a:solidFill>
                  <a:srgbClr val="2D2D2D"/>
                </a:solidFill>
              </a:defRPr>
            </a:pPr>
            <a:r>
              <a:rPr lang="pt-BR" sz="1200">
                <a:solidFill>
                  <a:schemeClr val="dk2"/>
                </a:solidFill>
                <a:latin typeface="Kanit"/>
                <a:ea typeface="Kanit"/>
                <a:cs typeface="Kanit"/>
                <a:sym typeface="+mn-ea"/>
              </a:rPr>
              <a:t>Painel de Desenvolvimento gerencial que permite visualizar: </a:t>
            </a:r>
            <a:r>
              <a:rPr lang="pt-BR" sz="1200" b="1">
                <a:solidFill>
                  <a:schemeClr val="dk2"/>
                </a:solidFill>
                <a:latin typeface="Kanit"/>
                <a:ea typeface="Kanit"/>
                <a:cs typeface="Kanit"/>
                <a:sym typeface="+mn-ea"/>
              </a:rPr>
              <a:t>Total Geral de Itens Cadastrados, bens sem tombo, bens com dados contábeis, bens classificados como inservíveis e valor total do patrimônio da Rede SESA</a:t>
            </a:r>
            <a:r>
              <a:rPr lang="pt-BR" sz="1200">
                <a:solidFill>
                  <a:schemeClr val="dk2"/>
                </a:solidFill>
                <a:latin typeface="Kanit"/>
                <a:ea typeface="Kanit"/>
                <a:cs typeface="Kanit"/>
                <a:sym typeface="+mn-ea"/>
              </a:rPr>
              <a:t>.</a:t>
            </a:r>
          </a:p>
          <a:p>
            <a:pPr algn="just">
              <a:spcAft>
                <a:spcPts val="900"/>
              </a:spcAft>
              <a:defRPr sz="1800">
                <a:solidFill>
                  <a:srgbClr val="2D2D2D"/>
                </a:solidFill>
              </a:defRPr>
            </a:pPr>
            <a:endParaRPr lang="pt-BR" sz="1200">
              <a:solidFill>
                <a:schemeClr val="dk2"/>
              </a:solidFill>
              <a:latin typeface="Kanit"/>
              <a:ea typeface="Kanit"/>
              <a:cs typeface="Kanit"/>
              <a:sym typeface="Kani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4"/>
          <p:cNvSpPr txBox="1"/>
          <p:nvPr/>
        </p:nvSpPr>
        <p:spPr>
          <a:xfrm>
            <a:off x="472500" y="360000"/>
            <a:ext cx="6635100" cy="4362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</a:pPr>
            <a:r>
              <a:rPr lang="pt-BR" sz="2400" b="1">
                <a:solidFill>
                  <a:srgbClr val="008000"/>
                </a:solidFill>
                <a:latin typeface="Kanit"/>
                <a:ea typeface="Kanit"/>
                <a:cs typeface="Kanit"/>
                <a:sym typeface="+mn-ea"/>
              </a:rPr>
              <a:t>4. Mudança de cenário: Gestão de Bens</a:t>
            </a:r>
            <a:endParaRPr sz="2400" b="1">
              <a:solidFill>
                <a:schemeClr val="dk2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120" name="Google Shape;120;p33"/>
          <p:cNvSpPr txBox="1"/>
          <p:nvPr/>
        </p:nvSpPr>
        <p:spPr>
          <a:xfrm>
            <a:off x="6912610" y="1560195"/>
            <a:ext cx="2112010" cy="2369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>
              <a:spcAft>
                <a:spcPts val="900"/>
              </a:spcAft>
              <a:defRPr sz="1800">
                <a:solidFill>
                  <a:srgbClr val="2D2D2D"/>
                </a:solidFill>
              </a:defRPr>
            </a:pPr>
            <a:r>
              <a:rPr lang="pt-BR" sz="1200" b="1">
                <a:solidFill>
                  <a:schemeClr val="dk2"/>
                </a:solidFill>
                <a:latin typeface="Kanit"/>
                <a:ea typeface="Kanit"/>
                <a:cs typeface="Kanit"/>
                <a:sym typeface="+mn-ea"/>
              </a:rPr>
              <a:t>Controle do bem patrimonial, </a:t>
            </a:r>
            <a:r>
              <a:rPr lang="pt-BR" sz="1200">
                <a:solidFill>
                  <a:schemeClr val="dk2"/>
                </a:solidFill>
                <a:latin typeface="Kanit"/>
                <a:ea typeface="Kanit"/>
                <a:cs typeface="Kanit"/>
                <a:sym typeface="+mn-ea"/>
              </a:rPr>
              <a:t>tais como:</a:t>
            </a:r>
            <a:endParaRPr lang="pt-BR" sz="1200" b="1">
              <a:solidFill>
                <a:schemeClr val="dk2"/>
              </a:solidFill>
              <a:latin typeface="Kanit"/>
              <a:ea typeface="Kanit"/>
              <a:cs typeface="Kanit"/>
              <a:sym typeface="+mn-ea"/>
            </a:endParaRPr>
          </a:p>
          <a:p>
            <a:pPr algn="just">
              <a:spcAft>
                <a:spcPts val="900"/>
              </a:spcAft>
              <a:defRPr sz="1800">
                <a:solidFill>
                  <a:srgbClr val="2D2D2D"/>
                </a:solidFill>
              </a:defRPr>
            </a:pPr>
            <a:r>
              <a:rPr lang="pt-BR" sz="1200">
                <a:solidFill>
                  <a:schemeClr val="dk2"/>
                </a:solidFill>
                <a:latin typeface="Kanit"/>
                <a:ea typeface="Kanit"/>
                <a:cs typeface="Kanit"/>
                <a:sym typeface="Kanit"/>
              </a:rPr>
              <a:t>Estado de Conservação, Tombo, Descrição do Item, Localização, Identificação do Responsável pelo Setor e pelo Item, Movimentação do bem, Termo de Responsabilidade e rastreamente dos equipamentos de alto custo.</a:t>
            </a:r>
          </a:p>
          <a:p>
            <a:pPr algn="just">
              <a:spcAft>
                <a:spcPts val="900"/>
              </a:spcAft>
              <a:defRPr sz="1800">
                <a:solidFill>
                  <a:srgbClr val="2D2D2D"/>
                </a:solidFill>
              </a:defRPr>
            </a:pPr>
            <a:r>
              <a:rPr lang="pt-BR" sz="1200">
                <a:solidFill>
                  <a:schemeClr val="dk2"/>
                </a:solidFill>
                <a:latin typeface="Kanit"/>
                <a:ea typeface="Kanit"/>
                <a:cs typeface="Kanit"/>
                <a:sym typeface="Kanit"/>
              </a:rPr>
              <a:t>Todos os itens estão de acordo com o catálago de item da SEPLAG.</a:t>
            </a:r>
          </a:p>
        </p:txBody>
      </p:sp>
      <p:pic>
        <p:nvPicPr>
          <p:cNvPr id="7" name="Espaço Reservado para Imagem 6"/>
          <p:cNvPicPr>
            <a:picLocks noGrp="1" noChangeAspect="1"/>
          </p:cNvPicPr>
          <p:nvPr>
            <p:ph type="pic" idx="2"/>
          </p:nvPr>
        </p:nvPicPr>
        <p:blipFill>
          <a:blip r:embed="rId3"/>
          <a:stretch>
            <a:fillRect/>
          </a:stretch>
        </p:blipFill>
        <p:spPr>
          <a:xfrm>
            <a:off x="121920" y="1282065"/>
            <a:ext cx="6676390" cy="346138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4"/>
          <p:cNvSpPr txBox="1"/>
          <p:nvPr/>
        </p:nvSpPr>
        <p:spPr>
          <a:xfrm>
            <a:off x="472500" y="360000"/>
            <a:ext cx="6635100" cy="8058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</a:pPr>
            <a:r>
              <a:rPr lang="pt-BR" sz="2400" b="1">
                <a:solidFill>
                  <a:srgbClr val="008000"/>
                </a:solidFill>
                <a:latin typeface="Kanit"/>
                <a:ea typeface="Kanit"/>
                <a:cs typeface="Kanit"/>
                <a:sym typeface="+mn-ea"/>
              </a:rPr>
              <a:t>4. Mudança de cenário: Rastreabilidade e Transparência</a:t>
            </a:r>
            <a:endParaRPr sz="2400" b="1">
              <a:solidFill>
                <a:schemeClr val="dk2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120" name="Google Shape;120;p33"/>
          <p:cNvSpPr txBox="1"/>
          <p:nvPr/>
        </p:nvSpPr>
        <p:spPr>
          <a:xfrm>
            <a:off x="6850380" y="1311910"/>
            <a:ext cx="2112010" cy="2369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>
              <a:spcAft>
                <a:spcPts val="900"/>
              </a:spcAft>
              <a:defRPr sz="1800">
                <a:solidFill>
                  <a:srgbClr val="2D2D2D"/>
                </a:solidFill>
              </a:defRPr>
            </a:pPr>
            <a:r>
              <a:rPr lang="pt-BR" sz="1200" b="1">
                <a:solidFill>
                  <a:schemeClr val="dk2"/>
                </a:solidFill>
                <a:latin typeface="Kanit"/>
                <a:ea typeface="Kanit"/>
                <a:cs typeface="Kanit"/>
                <a:sym typeface="+mn-ea"/>
              </a:rPr>
              <a:t>Rastreabilidade do Bem</a:t>
            </a:r>
            <a:r>
              <a:rPr lang="pt-BR" sz="1200">
                <a:solidFill>
                  <a:schemeClr val="dk2"/>
                </a:solidFill>
                <a:latin typeface="Kanit"/>
                <a:ea typeface="Kanit"/>
                <a:cs typeface="Kanit"/>
                <a:sym typeface="+mn-ea"/>
              </a:rPr>
              <a:t>:</a:t>
            </a:r>
            <a:endParaRPr lang="pt-BR" sz="1200" b="1">
              <a:solidFill>
                <a:schemeClr val="dk2"/>
              </a:solidFill>
              <a:latin typeface="Kanit"/>
              <a:ea typeface="Kanit"/>
              <a:cs typeface="Kanit"/>
              <a:sym typeface="+mn-ea"/>
            </a:endParaRPr>
          </a:p>
          <a:p>
            <a:pPr algn="just">
              <a:spcAft>
                <a:spcPts val="900"/>
              </a:spcAft>
              <a:defRPr sz="1800">
                <a:solidFill>
                  <a:srgbClr val="2D2D2D"/>
                </a:solidFill>
              </a:defRPr>
            </a:pPr>
            <a:r>
              <a:rPr lang="pt-BR" sz="1200">
                <a:solidFill>
                  <a:schemeClr val="dk2"/>
                </a:solidFill>
                <a:latin typeface="Kanit"/>
                <a:ea typeface="Kanit"/>
                <a:cs typeface="Kanit"/>
                <a:sym typeface="Kanit"/>
              </a:rPr>
              <a:t>O Sistema permite adicionar imagens do bem (Equipamento completo, tombo e número de série).</a:t>
            </a:r>
          </a:p>
          <a:p>
            <a:pPr algn="just">
              <a:spcAft>
                <a:spcPts val="900"/>
              </a:spcAft>
              <a:defRPr sz="1800">
                <a:solidFill>
                  <a:srgbClr val="2D2D2D"/>
                </a:solidFill>
              </a:defRPr>
            </a:pPr>
            <a:r>
              <a:rPr lang="pt-BR" sz="1200">
                <a:solidFill>
                  <a:schemeClr val="dk2"/>
                </a:solidFill>
                <a:latin typeface="Kanit"/>
                <a:ea typeface="Kanit"/>
                <a:cs typeface="Kanit"/>
                <a:sym typeface="Kanit"/>
              </a:rPr>
              <a:t>O sistema permite gerar o QRcod e colocar no bem, caso o tombo seja perdido.</a:t>
            </a:r>
          </a:p>
        </p:txBody>
      </p:sp>
      <p:pic>
        <p:nvPicPr>
          <p:cNvPr id="2" name="Espaço Reservado para Imagem 1"/>
          <p:cNvPicPr>
            <a:picLocks noGrp="1" noChangeAspect="1"/>
          </p:cNvPicPr>
          <p:nvPr>
            <p:ph type="pic" idx="2"/>
          </p:nvPr>
        </p:nvPicPr>
        <p:blipFill>
          <a:blip r:embed="rId3"/>
          <a:stretch>
            <a:fillRect/>
          </a:stretch>
        </p:blipFill>
        <p:spPr>
          <a:xfrm>
            <a:off x="206375" y="1211580"/>
            <a:ext cx="6503035" cy="360172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4"/>
          <p:cNvSpPr txBox="1"/>
          <p:nvPr/>
        </p:nvSpPr>
        <p:spPr>
          <a:xfrm>
            <a:off x="472500" y="360000"/>
            <a:ext cx="6635100" cy="8058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</a:pPr>
            <a:r>
              <a:rPr lang="pt-BR" sz="2400" b="1">
                <a:solidFill>
                  <a:srgbClr val="008000"/>
                </a:solidFill>
                <a:latin typeface="Kanit"/>
                <a:ea typeface="Kanit"/>
                <a:cs typeface="Kanit"/>
                <a:sym typeface="+mn-ea"/>
              </a:rPr>
              <a:t>4. Mudança de cenário: Gestão Contábil dos Bens</a:t>
            </a:r>
            <a:endParaRPr sz="2400" b="1">
              <a:solidFill>
                <a:schemeClr val="dk2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120" name="Google Shape;120;p33"/>
          <p:cNvSpPr txBox="1"/>
          <p:nvPr/>
        </p:nvSpPr>
        <p:spPr>
          <a:xfrm>
            <a:off x="6850380" y="1311910"/>
            <a:ext cx="2112010" cy="2369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>
              <a:spcAft>
                <a:spcPts val="900"/>
              </a:spcAft>
              <a:defRPr sz="1800">
                <a:solidFill>
                  <a:srgbClr val="2D2D2D"/>
                </a:solidFill>
              </a:defRPr>
            </a:pPr>
            <a:r>
              <a:rPr lang="pt-BR" sz="1200" b="1">
                <a:solidFill>
                  <a:schemeClr val="dk2"/>
                </a:solidFill>
                <a:latin typeface="Kanit"/>
                <a:ea typeface="Kanit"/>
                <a:cs typeface="Kanit"/>
                <a:sym typeface="+mn-ea"/>
              </a:rPr>
              <a:t>Dados Contábeis</a:t>
            </a:r>
            <a:r>
              <a:rPr lang="pt-BR" sz="1200">
                <a:solidFill>
                  <a:schemeClr val="dk2"/>
                </a:solidFill>
                <a:latin typeface="Kanit"/>
                <a:ea typeface="Kanit"/>
                <a:cs typeface="Kanit"/>
                <a:sym typeface="+mn-ea"/>
              </a:rPr>
              <a:t>:</a:t>
            </a:r>
            <a:endParaRPr lang="pt-BR" sz="1200" b="1">
              <a:solidFill>
                <a:schemeClr val="dk2"/>
              </a:solidFill>
              <a:latin typeface="Kanit"/>
              <a:ea typeface="Kanit"/>
              <a:cs typeface="Kanit"/>
              <a:sym typeface="+mn-ea"/>
            </a:endParaRPr>
          </a:p>
          <a:p>
            <a:pPr algn="just">
              <a:spcAft>
                <a:spcPts val="900"/>
              </a:spcAft>
              <a:defRPr sz="1800">
                <a:solidFill>
                  <a:srgbClr val="2D2D2D"/>
                </a:solidFill>
              </a:defRPr>
            </a:pPr>
            <a:r>
              <a:rPr lang="pt-BR" sz="1200">
                <a:solidFill>
                  <a:schemeClr val="dk2"/>
                </a:solidFill>
                <a:latin typeface="Kanit"/>
                <a:ea typeface="Kanit"/>
                <a:cs typeface="Kanit"/>
                <a:sym typeface="Kanit"/>
              </a:rPr>
              <a:t>O bem é cadastrado as informações contábeis (Nota de empenho e Liquidação e suas datas de emissões), Nota fiscal (número e data) e fonte de recursos.</a:t>
            </a:r>
          </a:p>
          <a:p>
            <a:pPr algn="just">
              <a:spcAft>
                <a:spcPts val="900"/>
              </a:spcAft>
              <a:defRPr sz="1800">
                <a:solidFill>
                  <a:srgbClr val="2D2D2D"/>
                </a:solidFill>
              </a:defRPr>
            </a:pPr>
            <a:r>
              <a:rPr lang="pt-BR" sz="1200">
                <a:solidFill>
                  <a:schemeClr val="dk2"/>
                </a:solidFill>
                <a:latin typeface="Kanit"/>
                <a:ea typeface="Kanit"/>
                <a:cs typeface="Kanit"/>
                <a:sym typeface="Kanit"/>
              </a:rPr>
              <a:t>O Sistema já realiza o cálculo da depreciação de acordo com a legislação vigente.</a:t>
            </a:r>
          </a:p>
        </p:txBody>
      </p:sp>
      <p:pic>
        <p:nvPicPr>
          <p:cNvPr id="3" name="Espaço Reservado para Imagem 2"/>
          <p:cNvPicPr>
            <a:picLocks noGrp="1" noChangeAspect="1"/>
          </p:cNvPicPr>
          <p:nvPr>
            <p:ph type="pic" idx="2"/>
          </p:nvPr>
        </p:nvPicPr>
        <p:blipFill>
          <a:blip r:embed="rId3"/>
          <a:stretch>
            <a:fillRect/>
          </a:stretch>
        </p:blipFill>
        <p:spPr>
          <a:xfrm>
            <a:off x="198755" y="1312545"/>
            <a:ext cx="6118860" cy="3378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4"/>
          <p:cNvSpPr txBox="1"/>
          <p:nvPr/>
        </p:nvSpPr>
        <p:spPr>
          <a:xfrm>
            <a:off x="472500" y="360000"/>
            <a:ext cx="6635100" cy="8058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</a:pPr>
            <a:r>
              <a:rPr lang="pt-BR" sz="2400" b="1">
                <a:solidFill>
                  <a:srgbClr val="008000"/>
                </a:solidFill>
                <a:latin typeface="Kanit"/>
                <a:ea typeface="Kanit"/>
                <a:cs typeface="Kanit"/>
                <a:sym typeface="+mn-ea"/>
              </a:rPr>
              <a:t>4. Mudança de cenário: Conciliação Físico x Contábil</a:t>
            </a:r>
            <a:endParaRPr sz="2400" b="1">
              <a:solidFill>
                <a:schemeClr val="dk2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120" name="Google Shape;120;p33"/>
          <p:cNvSpPr txBox="1"/>
          <p:nvPr/>
        </p:nvSpPr>
        <p:spPr>
          <a:xfrm>
            <a:off x="6850380" y="1311910"/>
            <a:ext cx="2112010" cy="2369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>
              <a:spcAft>
                <a:spcPts val="900"/>
              </a:spcAft>
              <a:defRPr sz="1800">
                <a:solidFill>
                  <a:srgbClr val="2D2D2D"/>
                </a:solidFill>
              </a:defRPr>
            </a:pPr>
            <a:r>
              <a:rPr lang="pt-BR" sz="1200" b="1">
                <a:solidFill>
                  <a:schemeClr val="dk2"/>
                </a:solidFill>
                <a:latin typeface="Kanit"/>
                <a:ea typeface="Kanit"/>
                <a:cs typeface="Kanit"/>
                <a:sym typeface="+mn-ea"/>
              </a:rPr>
              <a:t>Conciliação Físico x Contábil</a:t>
            </a:r>
            <a:r>
              <a:rPr lang="pt-BR" sz="1200">
                <a:solidFill>
                  <a:schemeClr val="dk2"/>
                </a:solidFill>
                <a:latin typeface="Kanit"/>
                <a:ea typeface="Kanit"/>
                <a:cs typeface="Kanit"/>
                <a:sym typeface="+mn-ea"/>
              </a:rPr>
              <a:t>:</a:t>
            </a:r>
            <a:endParaRPr lang="pt-BR" sz="1200" b="1">
              <a:solidFill>
                <a:schemeClr val="dk2"/>
              </a:solidFill>
              <a:latin typeface="Kanit"/>
              <a:ea typeface="Kanit"/>
              <a:cs typeface="Kanit"/>
              <a:sym typeface="+mn-ea"/>
            </a:endParaRPr>
          </a:p>
          <a:p>
            <a:pPr algn="just">
              <a:spcAft>
                <a:spcPts val="900"/>
              </a:spcAft>
              <a:defRPr sz="1800">
                <a:solidFill>
                  <a:srgbClr val="2D2D2D"/>
                </a:solidFill>
              </a:defRPr>
            </a:pPr>
            <a:r>
              <a:rPr lang="pt-BR" sz="1200">
                <a:solidFill>
                  <a:schemeClr val="dk2"/>
                </a:solidFill>
                <a:latin typeface="Kanit"/>
                <a:ea typeface="Kanit"/>
                <a:cs typeface="Kanit"/>
                <a:sym typeface="Kanit"/>
              </a:rPr>
              <a:t>O sistema consegue identificar mês a mês os bens que foram liquidados e é feito o cruzamento dos dados com o Siafe.</a:t>
            </a:r>
          </a:p>
          <a:p>
            <a:pPr algn="just">
              <a:spcAft>
                <a:spcPts val="900"/>
              </a:spcAft>
              <a:defRPr sz="1800">
                <a:solidFill>
                  <a:srgbClr val="2D2D2D"/>
                </a:solidFill>
              </a:defRPr>
            </a:pPr>
            <a:r>
              <a:rPr lang="pt-BR" sz="1200">
                <a:solidFill>
                  <a:schemeClr val="dk2"/>
                </a:solidFill>
                <a:latin typeface="Kanit"/>
                <a:ea typeface="Kanit"/>
                <a:cs typeface="Kanit"/>
                <a:sym typeface="Kanit"/>
              </a:rPr>
              <a:t>Essa ferramente atualmente é lançada manualmente no sistema, gerado o relatório do Siafe e incluído no Sistema.</a:t>
            </a:r>
          </a:p>
        </p:txBody>
      </p:sp>
      <p:pic>
        <p:nvPicPr>
          <p:cNvPr id="2" name="Espaço Reservado para Imagem 1"/>
          <p:cNvPicPr>
            <a:picLocks noGrp="1" noChangeAspect="1"/>
          </p:cNvPicPr>
          <p:nvPr>
            <p:ph type="pic" idx="2"/>
          </p:nvPr>
        </p:nvPicPr>
        <p:blipFill>
          <a:blip r:embed="rId3"/>
          <a:stretch>
            <a:fillRect/>
          </a:stretch>
        </p:blipFill>
        <p:spPr>
          <a:xfrm>
            <a:off x="239395" y="1311910"/>
            <a:ext cx="6306185" cy="347027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4"/>
          <p:cNvSpPr txBox="1"/>
          <p:nvPr/>
        </p:nvSpPr>
        <p:spPr>
          <a:xfrm>
            <a:off x="472500" y="360000"/>
            <a:ext cx="6635100" cy="8058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</a:pPr>
            <a:r>
              <a:rPr lang="pt-BR" sz="2400" b="1">
                <a:solidFill>
                  <a:srgbClr val="008000"/>
                </a:solidFill>
                <a:latin typeface="Kanit"/>
                <a:ea typeface="Kanit"/>
                <a:cs typeface="Kanit"/>
                <a:sym typeface="+mn-ea"/>
              </a:rPr>
              <a:t>5. Capacidades incorporadas ao controle patrimonial</a:t>
            </a:r>
            <a:endParaRPr sz="2400" b="1">
              <a:solidFill>
                <a:schemeClr val="dk2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56870" y="1410970"/>
            <a:ext cx="2304415" cy="1196340"/>
          </a:xfrm>
          <a:prstGeom prst="roundRect">
            <a:avLst/>
          </a:prstGeom>
          <a:solidFill>
            <a:srgbClr val="F2F5F7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1F374B"/>
                </a:solidFill>
              </a:rPr>
              <a:t>Cadastro e rastreabilidade</a:t>
            </a:r>
          </a:p>
          <a:p>
            <a:pPr algn="ctr"/>
            <a:r>
              <a:rPr sz="1100">
                <a:solidFill>
                  <a:srgbClr val="697077"/>
                </a:solidFill>
              </a:rPr>
              <a:t>Identificação e acompanhamento dos bens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290570" y="1410970"/>
            <a:ext cx="2304415" cy="1196340"/>
          </a:xfrm>
          <a:prstGeom prst="roundRect">
            <a:avLst/>
          </a:prstGeom>
          <a:solidFill>
            <a:srgbClr val="F2F5F7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1F374B"/>
                </a:solidFill>
              </a:rPr>
              <a:t>Responsabilidade</a:t>
            </a:r>
          </a:p>
          <a:p>
            <a:pPr algn="ctr"/>
            <a:r>
              <a:rPr sz="1100">
                <a:solidFill>
                  <a:srgbClr val="697077"/>
                </a:solidFill>
              </a:rPr>
              <a:t>Emissão de Termos de Responsabilidade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40450" y="1410970"/>
            <a:ext cx="2304415" cy="1196340"/>
          </a:xfrm>
          <a:prstGeom prst="roundRect">
            <a:avLst/>
          </a:prstGeom>
          <a:solidFill>
            <a:srgbClr val="F2F5F7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1F374B"/>
                </a:solidFill>
              </a:rPr>
              <a:t>Mensuração</a:t>
            </a:r>
          </a:p>
          <a:p>
            <a:pPr algn="ctr"/>
            <a:r>
              <a:rPr sz="1100">
                <a:solidFill>
                  <a:srgbClr val="697077"/>
                </a:solidFill>
              </a:rPr>
              <a:t>Cálculo e acompanhamento da depreciação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56870" y="3094990"/>
            <a:ext cx="2304415" cy="1196340"/>
          </a:xfrm>
          <a:prstGeom prst="roundRect">
            <a:avLst/>
          </a:prstGeom>
          <a:solidFill>
            <a:srgbClr val="F2F5F7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1F374B"/>
                </a:solidFill>
              </a:rPr>
              <a:t>Movimentação</a:t>
            </a:r>
          </a:p>
          <a:p>
            <a:pPr algn="ctr"/>
            <a:r>
              <a:rPr sz="1100">
                <a:solidFill>
                  <a:srgbClr val="697077"/>
                </a:solidFill>
              </a:rPr>
              <a:t>Registro e acompanhamento das alterações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290570" y="3094990"/>
            <a:ext cx="2304415" cy="1196340"/>
          </a:xfrm>
          <a:prstGeom prst="roundRect">
            <a:avLst/>
          </a:prstGeom>
          <a:solidFill>
            <a:srgbClr val="F2F5F7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1F374B"/>
                </a:solidFill>
              </a:rPr>
              <a:t>Conciliação</a:t>
            </a:r>
          </a:p>
          <a:p>
            <a:pPr algn="ctr"/>
            <a:r>
              <a:rPr sz="1100">
                <a:solidFill>
                  <a:srgbClr val="697077"/>
                </a:solidFill>
              </a:rPr>
              <a:t>Conferência físico-contábil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40450" y="3094990"/>
            <a:ext cx="2304415" cy="1196340"/>
          </a:xfrm>
          <a:prstGeom prst="roundRect">
            <a:avLst/>
          </a:prstGeom>
          <a:solidFill>
            <a:srgbClr val="F2F5F7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1F374B"/>
                </a:solidFill>
              </a:rPr>
              <a:t>Relatórios</a:t>
            </a:r>
          </a:p>
          <a:p>
            <a:pPr algn="ctr"/>
            <a:r>
              <a:rPr sz="1100">
                <a:solidFill>
                  <a:srgbClr val="697077"/>
                </a:solidFill>
              </a:rPr>
              <a:t>Diversos relatórios gerenciais e patrimoniais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35"/>
          <p:cNvSpPr txBox="1"/>
          <p:nvPr/>
        </p:nvSpPr>
        <p:spPr>
          <a:xfrm>
            <a:off x="472500" y="360000"/>
            <a:ext cx="6635100" cy="4362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</a:pPr>
            <a:r>
              <a:rPr lang="pt-BR" sz="2400" b="1">
                <a:solidFill>
                  <a:srgbClr val="008000"/>
                </a:solidFill>
                <a:latin typeface="Kanit"/>
                <a:ea typeface="Kanit"/>
                <a:cs typeface="Kanit"/>
                <a:sym typeface="+mn-ea"/>
              </a:rPr>
              <a:t>6. Articulação institucional e continuidade</a:t>
            </a:r>
            <a:endParaRPr sz="2400" b="1">
              <a:solidFill>
                <a:schemeClr val="dk2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84265" y="857250"/>
            <a:ext cx="2697480" cy="3585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just">
              <a:spcAft>
                <a:spcPts val="900"/>
              </a:spcAft>
              <a:buSzTx/>
              <a:defRPr sz="1800">
                <a:solidFill>
                  <a:srgbClr val="2D2D2D"/>
                </a:solidFill>
              </a:defRPr>
            </a:pPr>
            <a:r>
              <a:rPr lang="pt-BR" sz="1200">
                <a:solidFill>
                  <a:schemeClr val="dk2"/>
                </a:solidFill>
                <a:latin typeface="Kanit"/>
                <a:ea typeface="Kanit"/>
                <a:cs typeface="Kanit"/>
                <a:sym typeface="+mn-ea"/>
              </a:rPr>
              <a:t>As ações de aprimoramento foram compartilhadas com CGE, SEPLAG e TCE/CE.</a:t>
            </a:r>
          </a:p>
          <a:p>
            <a:pPr lvl="0" algn="just">
              <a:spcAft>
                <a:spcPts val="900"/>
              </a:spcAft>
              <a:buSzTx/>
              <a:defRPr sz="1800">
                <a:solidFill>
                  <a:srgbClr val="2D2D2D"/>
                </a:solidFill>
              </a:defRPr>
            </a:pPr>
            <a:r>
              <a:rPr lang="pt-BR" sz="1200">
                <a:solidFill>
                  <a:schemeClr val="dk2"/>
                </a:solidFill>
                <a:latin typeface="Kanit"/>
                <a:ea typeface="Kanit"/>
                <a:cs typeface="Kanit"/>
                <a:sym typeface="+mn-ea"/>
              </a:rPr>
              <a:t>Em 2026, a SESA publicou a Portaria nº 191/2026, criando Grupo de Trabalho entre SESA e SEPLAG.</a:t>
            </a:r>
          </a:p>
          <a:p>
            <a:pPr lvl="0" algn="just">
              <a:spcAft>
                <a:spcPts val="900"/>
              </a:spcAft>
              <a:buSzTx/>
              <a:defRPr sz="1800">
                <a:solidFill>
                  <a:srgbClr val="2D2D2D"/>
                </a:solidFill>
              </a:defRPr>
            </a:pPr>
            <a:r>
              <a:rPr lang="pt-BR" sz="1200">
                <a:solidFill>
                  <a:schemeClr val="dk2"/>
                </a:solidFill>
                <a:latin typeface="Kanit"/>
                <a:ea typeface="Kanit"/>
                <a:cs typeface="Kanit"/>
                <a:sym typeface="+mn-ea"/>
              </a:rPr>
              <a:t>Objetivo: elaborar diagnóstico sobre o sistema de bens móveis desenvolvido pela SESA e avaliar a possibilidade de disponibilização da solução à SEPLAG.</a:t>
            </a:r>
          </a:p>
          <a:p>
            <a:pPr lvl="0" algn="just">
              <a:spcAft>
                <a:spcPts val="900"/>
              </a:spcAft>
              <a:buSzTx/>
              <a:defRPr sz="1800">
                <a:solidFill>
                  <a:srgbClr val="2D2D2D"/>
                </a:solidFill>
              </a:defRPr>
            </a:pPr>
            <a:r>
              <a:rPr lang="pt-BR" sz="1200">
                <a:solidFill>
                  <a:schemeClr val="dk2"/>
                </a:solidFill>
                <a:latin typeface="Kanit"/>
                <a:ea typeface="Kanit"/>
                <a:cs typeface="Kanit"/>
                <a:sym typeface="+mn-ea"/>
              </a:rPr>
              <a:t>A iniciativa evidencia a evolução de uma necessidade interna de controle para uma solução com potencial de contribuição à gestão patrimonial estadual.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660" y="1054100"/>
            <a:ext cx="5983605" cy="37719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35"/>
          <p:cNvSpPr txBox="1"/>
          <p:nvPr/>
        </p:nvSpPr>
        <p:spPr>
          <a:xfrm>
            <a:off x="472500" y="360000"/>
            <a:ext cx="6635100" cy="4362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</a:pPr>
            <a:r>
              <a:rPr lang="pt-BR" sz="2400" b="1">
                <a:solidFill>
                  <a:srgbClr val="008000"/>
                </a:solidFill>
                <a:latin typeface="Kanit"/>
                <a:ea typeface="Kanit"/>
                <a:cs typeface="Kanit"/>
                <a:sym typeface="+mn-ea"/>
              </a:rPr>
              <a:t>7. Resultados e benefícios percebidos</a:t>
            </a:r>
            <a:endParaRPr lang="pt-BR" sz="2400" b="1">
              <a:solidFill>
                <a:srgbClr val="008000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4320" y="3129915"/>
            <a:ext cx="5508625" cy="14966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Aft>
                <a:spcPts val="900"/>
              </a:spcAft>
              <a:defRPr sz="1700">
                <a:solidFill>
                  <a:srgbClr val="FFFFFF"/>
                </a:solidFill>
              </a:defRPr>
            </a:pPr>
            <a:r>
              <a:rPr lang="pt-BR" sz="1200">
                <a:solidFill>
                  <a:schemeClr val="dk2"/>
                </a:solidFill>
                <a:latin typeface="Kanit"/>
                <a:ea typeface="Kanit"/>
                <a:cs typeface="Kanit"/>
                <a:sym typeface="+mn-ea"/>
              </a:rPr>
              <a:t>Maior controle sobre existência, localização e responsabilidade pelos bens.</a:t>
            </a:r>
          </a:p>
          <a:p>
            <a:pPr>
              <a:spcAft>
                <a:spcPts val="900"/>
              </a:spcAft>
              <a:defRPr sz="1700">
                <a:solidFill>
                  <a:srgbClr val="FFFFFF"/>
                </a:solidFill>
              </a:defRPr>
            </a:pPr>
            <a:r>
              <a:rPr lang="pt-BR" sz="1200">
                <a:solidFill>
                  <a:schemeClr val="dk2"/>
                </a:solidFill>
                <a:latin typeface="Kanit"/>
                <a:ea typeface="Kanit"/>
                <a:cs typeface="Kanit"/>
                <a:sym typeface="+mn-ea"/>
              </a:rPr>
              <a:t>Maior transparência e rastreabilidade das informações patrimoniais.</a:t>
            </a:r>
          </a:p>
          <a:p>
            <a:pPr>
              <a:spcAft>
                <a:spcPts val="900"/>
              </a:spcAft>
              <a:defRPr sz="1700">
                <a:solidFill>
                  <a:srgbClr val="FFFFFF"/>
                </a:solidFill>
              </a:defRPr>
            </a:pPr>
            <a:r>
              <a:rPr lang="pt-BR" sz="1200">
                <a:solidFill>
                  <a:schemeClr val="dk2"/>
                </a:solidFill>
                <a:latin typeface="Kanit"/>
                <a:ea typeface="Kanit"/>
                <a:cs typeface="Kanit"/>
                <a:sym typeface="+mn-ea"/>
              </a:rPr>
              <a:t>Possibilidade de mensuração e acompanhamento da depreciação.</a:t>
            </a:r>
          </a:p>
          <a:p>
            <a:pPr>
              <a:spcAft>
                <a:spcPts val="900"/>
              </a:spcAft>
              <a:defRPr sz="1700">
                <a:solidFill>
                  <a:srgbClr val="FFFFFF"/>
                </a:solidFill>
              </a:defRPr>
            </a:pPr>
            <a:r>
              <a:rPr lang="pt-BR" sz="1200">
                <a:solidFill>
                  <a:schemeClr val="dk2"/>
                </a:solidFill>
                <a:latin typeface="Kanit"/>
                <a:ea typeface="Kanit"/>
                <a:cs typeface="Kanit"/>
                <a:sym typeface="+mn-ea"/>
              </a:rPr>
              <a:t>Melhoria da capacidade de conciliação entre o físico e a contabilidade.</a:t>
            </a:r>
          </a:p>
          <a:p>
            <a:pPr>
              <a:spcAft>
                <a:spcPts val="900"/>
              </a:spcAft>
              <a:defRPr sz="1700">
                <a:solidFill>
                  <a:srgbClr val="FFFFFF"/>
                </a:solidFill>
              </a:defRPr>
            </a:pPr>
            <a:r>
              <a:rPr lang="pt-BR" sz="1200">
                <a:solidFill>
                  <a:schemeClr val="dk2"/>
                </a:solidFill>
                <a:latin typeface="Kanit"/>
                <a:ea typeface="Kanit"/>
                <a:cs typeface="Kanit"/>
                <a:sym typeface="+mn-ea"/>
              </a:rPr>
              <a:t>Geração de informações e relatórios para apoio à gestão e ao controle interno.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1040" y="922655"/>
            <a:ext cx="3157855" cy="3635375"/>
          </a:xfrm>
          <a:prstGeom prst="rect">
            <a:avLst/>
          </a:prstGeom>
        </p:spPr>
      </p:pic>
      <p:sp>
        <p:nvSpPr>
          <p:cNvPr id="6" name="Rounded Rectangle 3"/>
          <p:cNvSpPr/>
          <p:nvPr/>
        </p:nvSpPr>
        <p:spPr>
          <a:xfrm>
            <a:off x="435610" y="1960880"/>
            <a:ext cx="2153285" cy="1004570"/>
          </a:xfrm>
          <a:prstGeom prst="roundRect">
            <a:avLst/>
          </a:prstGeom>
          <a:solidFill>
            <a:schemeClr val="accent5"/>
          </a:solidFill>
          <a:ln>
            <a:solidFill>
              <a:srgbClr val="5A73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800" b="1">
                <a:solidFill>
                  <a:srgbClr val="FFFFFF"/>
                </a:solidFill>
              </a:rPr>
              <a:t>+194 mil</a:t>
            </a:r>
          </a:p>
          <a:p>
            <a:pPr algn="ctr"/>
            <a:r>
              <a:rPr sz="1100">
                <a:solidFill>
                  <a:schemeClr val="tx1"/>
                </a:solidFill>
              </a:rPr>
              <a:t>bens acompanhados</a:t>
            </a:r>
          </a:p>
        </p:txBody>
      </p:sp>
      <p:sp>
        <p:nvSpPr>
          <p:cNvPr id="7" name="Rounded Rectangle 4"/>
          <p:cNvSpPr/>
          <p:nvPr/>
        </p:nvSpPr>
        <p:spPr>
          <a:xfrm>
            <a:off x="3185795" y="1960880"/>
            <a:ext cx="2348230" cy="1073785"/>
          </a:xfrm>
          <a:prstGeom prst="roundRect">
            <a:avLst/>
          </a:prstGeom>
          <a:solidFill>
            <a:schemeClr val="accent5"/>
          </a:solidFill>
          <a:ln>
            <a:solidFill>
              <a:srgbClr val="5A73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800" b="1">
                <a:solidFill>
                  <a:srgbClr val="FFFFFF"/>
                </a:solidFill>
              </a:rPr>
              <a:t>100%</a:t>
            </a:r>
          </a:p>
          <a:p>
            <a:pPr algn="ctr"/>
            <a:r>
              <a:rPr sz="1100">
                <a:solidFill>
                  <a:schemeClr val="tx1"/>
                </a:solidFill>
              </a:rPr>
              <a:t>conciliação físico-contábil • 2025</a:t>
            </a:r>
          </a:p>
          <a:p>
            <a:pPr algn="ctr"/>
            <a:r>
              <a:rPr lang="pt-BR" sz="1100">
                <a:solidFill>
                  <a:schemeClr val="tx1"/>
                </a:solidFill>
              </a:rPr>
              <a:t>(Rede SESA)</a:t>
            </a:r>
          </a:p>
        </p:txBody>
      </p:sp>
      <p:sp>
        <p:nvSpPr>
          <p:cNvPr id="8" name="Rounded Rectangle 5"/>
          <p:cNvSpPr/>
          <p:nvPr/>
        </p:nvSpPr>
        <p:spPr>
          <a:xfrm>
            <a:off x="1811020" y="934720"/>
            <a:ext cx="2417445" cy="899795"/>
          </a:xfrm>
          <a:prstGeom prst="roundRect">
            <a:avLst/>
          </a:prstGeom>
          <a:solidFill>
            <a:schemeClr val="accent5"/>
          </a:solidFill>
          <a:ln>
            <a:solidFill>
              <a:srgbClr val="5A73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800" b="1">
                <a:solidFill>
                  <a:srgbClr val="FFFFFF"/>
                </a:solidFill>
              </a:rPr>
              <a:t>1 sistema</a:t>
            </a:r>
          </a:p>
          <a:p>
            <a:pPr algn="ctr"/>
            <a:r>
              <a:rPr sz="1100">
                <a:solidFill>
                  <a:schemeClr val="tx1"/>
                </a:solidFill>
              </a:rPr>
              <a:t>controle patrimonial estruturado</a:t>
            </a:r>
            <a:r>
              <a:rPr lang="pt-BR" sz="110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pt-BR" sz="1100">
                <a:solidFill>
                  <a:schemeClr val="tx1"/>
                </a:solidFill>
              </a:rPr>
              <a:t>(em fase de adequação)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 de Texto 1"/>
          <p:cNvSpPr txBox="1"/>
          <p:nvPr/>
        </p:nvSpPr>
        <p:spPr>
          <a:xfrm>
            <a:off x="187960" y="173355"/>
            <a:ext cx="8666480" cy="18148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sz="3000" b="1">
                <a:solidFill>
                  <a:srgbClr val="1F374B"/>
                </a:solidFill>
                <a:sym typeface="+mn-ea"/>
              </a:rPr>
              <a:t>Da fragilidade de controle à
</a:t>
            </a:r>
            <a:r>
              <a:rPr sz="3200" b="1">
                <a:solidFill>
                  <a:srgbClr val="34658A"/>
                </a:solidFill>
                <a:sym typeface="+mn-ea"/>
              </a:rPr>
              <a:t>gestão patrimonial estruturada</a:t>
            </a:r>
            <a:endParaRPr sz="3200" b="1">
              <a:solidFill>
                <a:srgbClr val="34658A"/>
              </a:solidFill>
            </a:endParaRPr>
          </a:p>
          <a:p>
            <a:pPr algn="ctr"/>
            <a:r>
              <a:rPr sz="1800">
                <a:solidFill>
                  <a:srgbClr val="2D2D2D"/>
                </a:solidFill>
                <a:sym typeface="+mn-ea"/>
              </a:rPr>
              <a:t>
</a:t>
            </a:r>
            <a:r>
              <a:rPr sz="1600">
                <a:solidFill>
                  <a:srgbClr val="2D2D2D"/>
                </a:solidFill>
                <a:sym typeface="+mn-ea"/>
              </a:rPr>
              <a:t>O SGPS tornou possível transformar dados patrimoniais em informação para controle,</a:t>
            </a:r>
            <a:endParaRPr sz="1600">
              <a:solidFill>
                <a:srgbClr val="2D2D2D"/>
              </a:solidFill>
            </a:endParaRPr>
          </a:p>
          <a:p>
            <a:pPr algn="ctr"/>
            <a:r>
              <a:rPr sz="1600">
                <a:solidFill>
                  <a:srgbClr val="2D2D2D"/>
                </a:solidFill>
                <a:sym typeface="+mn-ea"/>
              </a:rPr>
              <a:t> transparência, rastreabilidade e tomada de decisão.</a:t>
            </a:r>
            <a:endParaRPr lang="pt-BR" altLang="en-US" sz="1600">
              <a:solidFill>
                <a:srgbClr val="2D2D2D"/>
              </a:solidFill>
              <a:sym typeface="+mn-ea"/>
            </a:endParaRPr>
          </a:p>
        </p:txBody>
      </p:sp>
      <p:pic>
        <p:nvPicPr>
          <p:cNvPr id="10" name="Imagem 9"/>
          <p:cNvPicPr/>
          <p:nvPr/>
        </p:nvPicPr>
        <p:blipFill>
          <a:blip r:embed="rId3"/>
          <a:stretch>
            <a:fillRect/>
          </a:stretch>
        </p:blipFill>
        <p:spPr>
          <a:xfrm>
            <a:off x="111760" y="3658235"/>
            <a:ext cx="2753360" cy="1485265"/>
          </a:xfrm>
          <a:prstGeom prst="rect">
            <a:avLst/>
          </a:prstGeom>
        </p:spPr>
      </p:pic>
      <p:sp>
        <p:nvSpPr>
          <p:cNvPr id="3" name="Caixa de Texto 2"/>
          <p:cNvSpPr txBox="1"/>
          <p:nvPr/>
        </p:nvSpPr>
        <p:spPr>
          <a:xfrm>
            <a:off x="2929255" y="4269740"/>
            <a:ext cx="506095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pt-BR" sz="2000" b="1">
                <a:solidFill>
                  <a:srgbClr val="008000"/>
                </a:solidFill>
                <a:latin typeface="Kanit"/>
                <a:ea typeface="Kanit"/>
                <a:cs typeface="Kanit"/>
                <a:sym typeface="+mn-ea"/>
              </a:rPr>
              <a:t>Secretaria da Saúde do Estado do Ceará</a:t>
            </a:r>
            <a:endParaRPr lang="pt-BR" altLang="en-US" sz="2000" b="1">
              <a:solidFill>
                <a:srgbClr val="008000"/>
              </a:solidFill>
              <a:latin typeface="Kanit"/>
              <a:ea typeface="Kanit"/>
              <a:cs typeface="Kanit"/>
              <a:sym typeface="+mn-ea"/>
            </a:endParaRPr>
          </a:p>
        </p:txBody>
      </p:sp>
      <p:sp>
        <p:nvSpPr>
          <p:cNvPr id="4" name="Caixa de Texto 3"/>
          <p:cNvSpPr txBox="1"/>
          <p:nvPr/>
        </p:nvSpPr>
        <p:spPr>
          <a:xfrm>
            <a:off x="3155315" y="4533900"/>
            <a:ext cx="4446905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pt-BR">
                <a:solidFill>
                  <a:srgbClr val="008000"/>
                </a:solidFill>
                <a:latin typeface="Kanit"/>
                <a:ea typeface="Kanit"/>
                <a:cs typeface="Kanit"/>
                <a:sym typeface="+mn-ea"/>
              </a:rPr>
              <a:t>Assessoria de Controle Interno e Integridade - ASCIT</a:t>
            </a:r>
            <a:endParaRPr lang="pt-BR" altLang="en-US">
              <a:solidFill>
                <a:srgbClr val="008000"/>
              </a:solidFill>
              <a:latin typeface="Kanit"/>
              <a:ea typeface="Kanit"/>
              <a:cs typeface="Kanit"/>
              <a:sym typeface="+mn-ea"/>
            </a:endParaRPr>
          </a:p>
        </p:txBody>
      </p:sp>
      <p:sp>
        <p:nvSpPr>
          <p:cNvPr id="5" name="Caixa de Texto 4"/>
          <p:cNvSpPr txBox="1"/>
          <p:nvPr/>
        </p:nvSpPr>
        <p:spPr>
          <a:xfrm>
            <a:off x="3411855" y="4714240"/>
            <a:ext cx="4446905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pt-BR">
                <a:solidFill>
                  <a:srgbClr val="008000"/>
                </a:solidFill>
                <a:latin typeface="Kanit"/>
                <a:ea typeface="Kanit"/>
                <a:cs typeface="Kanit"/>
                <a:sym typeface="+mn-ea"/>
              </a:rPr>
              <a:t>Email: controleintegridade@saúde.ce.gov.br</a:t>
            </a:r>
            <a:endParaRPr lang="pt-BR" altLang="en-US">
              <a:solidFill>
                <a:srgbClr val="008000"/>
              </a:solidFill>
              <a:latin typeface="Kanit"/>
              <a:ea typeface="Kanit"/>
              <a:cs typeface="Kanit"/>
              <a:sym typeface="+mn-e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1004</Words>
  <Application>Microsoft Office PowerPoint</Application>
  <PresentationFormat>Apresentação na tela (16:9)</PresentationFormat>
  <Paragraphs>97</Paragraphs>
  <Slides>16</Slides>
  <Notes>14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21" baseType="lpstr">
      <vt:lpstr>Arial Black</vt:lpstr>
      <vt:lpstr>Kanit</vt:lpstr>
      <vt:lpstr>Arial</vt:lpstr>
      <vt:lpstr>Kanit SemiBold</vt:lpstr>
      <vt:lpstr>Simple Light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Bruno Jesus Martins Lobo</dc:creator>
  <cp:lastModifiedBy>Bruno Jesus Martins Lobo</cp:lastModifiedBy>
  <cp:revision>6</cp:revision>
  <dcterms:created xsi:type="dcterms:W3CDTF">2026-08-18T20:41:00Z</dcterms:created>
  <dcterms:modified xsi:type="dcterms:W3CDTF">2026-08-26T14:19:49Z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B2097A43DDEA4A9BAD46E6D158E9DB43_13</vt:lpwstr>
  </property>
  <property fmtid="{D5CDD505-2E9C-101B-9397-08002B2CF9AE}" pid="3" name="KSOProductBuildVer">
    <vt:lpwstr>1046-12.1.0.28485</vt:lpwstr>
  </property>
</Properties>
</file>