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1" r:id="rId7"/>
    <p:sldId id="262" r:id="rId8"/>
    <p:sldId id="263" r:id="rId9"/>
    <p:sldId id="260" r:id="rId10"/>
  </p:sldIdLst>
  <p:sldSz cx="12192000" cy="6858000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488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488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1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1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44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44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44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1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44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1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44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2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44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72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072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072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72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Padrã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488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Padrão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488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Padrão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drão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44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44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44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53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44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54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44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55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44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drão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Padrão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drão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adrão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72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072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adrão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Padrão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Padrão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072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Padrão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0720" cy="43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0720" cy="207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buClr>
                <a:srgbClr val="000000"/>
              </a:buClr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buClr>
                <a:srgbClr val="000000"/>
              </a:buClr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Imagem 8"/>
          <p:cNvPicPr/>
          <p:nvPr/>
        </p:nvPicPr>
        <p:blipFill>
          <a:blip r:embed="rId2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4" name="Google Shape;41;p7"/>
          <p:cNvSpPr/>
          <p:nvPr/>
        </p:nvSpPr>
        <p:spPr>
          <a:xfrm>
            <a:off x="6300000" y="2484000"/>
            <a:ext cx="5793840" cy="1396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rmAutofit fontScale="92500" lnSpcReduction="9999"/>
          </a:bodyPr>
          <a:lstStyle/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pt-B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Guias de Verificação de Conformidade — Gestão Patrimonial</a:t>
            </a:r>
            <a:endParaRPr lang="pt-BR" sz="3200" b="1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" name="Imagem 74"/>
          <p:cNvPicPr/>
          <p:nvPr/>
        </p:nvPicPr>
        <p:blipFill>
          <a:blip r:embed="rId3"/>
          <a:srcRect l="40995"/>
          <a:stretch/>
        </p:blipFill>
        <p:spPr>
          <a:xfrm>
            <a:off x="720000" y="2592000"/>
            <a:ext cx="5180400" cy="1018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758D007-5788-45B0-96C1-C3F36A5B3C82}"/>
              </a:ext>
            </a:extLst>
          </p:cNvPr>
          <p:cNvSpPr txBox="1"/>
          <p:nvPr/>
        </p:nvSpPr>
        <p:spPr>
          <a:xfrm>
            <a:off x="5007129" y="6040256"/>
            <a:ext cx="2177142" cy="649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KAIO NOBRE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</a:rPr>
              <a:t>AGOSTO - 2026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m 5"/>
          <p:cNvPicPr/>
          <p:nvPr/>
        </p:nvPicPr>
        <p:blipFill>
          <a:blip r:embed="rId2"/>
          <a:stretch/>
        </p:blipFill>
        <p:spPr>
          <a:xfrm>
            <a:off x="-360" y="-23482"/>
            <a:ext cx="12191400" cy="6857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" name="Imagem 6"/>
          <p:cNvPicPr/>
          <p:nvPr/>
        </p:nvPicPr>
        <p:blipFill>
          <a:blip r:embed="rId3"/>
          <a:stretch/>
        </p:blipFill>
        <p:spPr>
          <a:xfrm>
            <a:off x="8941320" y="0"/>
            <a:ext cx="3249720" cy="718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" name="Google Shape;52;p9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3500" b="1" u="none" strike="noStrike" dirty="0">
                <a:solidFill>
                  <a:srgbClr val="000000"/>
                </a:solidFill>
                <a:effectLst/>
                <a:uFillTx/>
                <a:latin typeface="Inter Bold" panose="020B0604020202020204" charset="0"/>
                <a:ea typeface="Inter Bold" panose="020B0604020202020204" charset="0"/>
              </a:rPr>
              <a:t>GUIAS APLICADOS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87309786-6952-4E5F-A051-EF9083B3C9D1}"/>
              </a:ext>
            </a:extLst>
          </p:cNvPr>
          <p:cNvGrpSpPr/>
          <p:nvPr/>
        </p:nvGrpSpPr>
        <p:grpSpPr>
          <a:xfrm>
            <a:off x="1411652" y="1870232"/>
            <a:ext cx="4045397" cy="3369425"/>
            <a:chOff x="661475" y="2482255"/>
            <a:chExt cx="3496877" cy="2765127"/>
          </a:xfrm>
        </p:grpSpPr>
        <p:sp>
          <p:nvSpPr>
            <p:cNvPr id="5" name="Shape 2">
              <a:extLst>
                <a:ext uri="{FF2B5EF4-FFF2-40B4-BE49-F238E27FC236}">
                  <a16:creationId xmlns:a16="http://schemas.microsoft.com/office/drawing/2014/main" id="{07092D2D-0461-45D0-8A19-5B7BA68C670D}"/>
                </a:ext>
              </a:extLst>
            </p:cNvPr>
            <p:cNvSpPr/>
            <p:nvPr/>
          </p:nvSpPr>
          <p:spPr>
            <a:xfrm>
              <a:off x="661475" y="2482255"/>
              <a:ext cx="3496877" cy="2765127"/>
            </a:xfrm>
            <a:prstGeom prst="roundRect">
              <a:avLst>
                <a:gd name="adj" fmla="val 2871"/>
              </a:avLst>
            </a:prstGeom>
            <a:solidFill>
              <a:srgbClr val="DADBF1"/>
            </a:solidFill>
            <a:ln w="6350">
              <a:solidFill>
                <a:srgbClr val="C0C1D7"/>
              </a:solidFill>
              <a:prstDash val="solid"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Shape 3">
              <a:extLst>
                <a:ext uri="{FF2B5EF4-FFF2-40B4-BE49-F238E27FC236}">
                  <a16:creationId xmlns:a16="http://schemas.microsoft.com/office/drawing/2014/main" id="{CCFA7D4D-E350-443B-8BBF-9D631FD2AC36}"/>
                </a:ext>
              </a:extLst>
            </p:cNvPr>
            <p:cNvSpPr/>
            <p:nvPr/>
          </p:nvSpPr>
          <p:spPr>
            <a:xfrm>
              <a:off x="838080" y="2605427"/>
              <a:ext cx="567021" cy="567035"/>
            </a:xfrm>
            <a:prstGeom prst="ellipse">
              <a:avLst/>
            </a:prstGeom>
            <a:solidFill>
              <a:srgbClr val="4950BC"/>
            </a:solidFill>
            <a:ln/>
          </p:spPr>
          <p:txBody>
            <a:bodyPr/>
            <a:lstStyle/>
            <a:p>
              <a:endParaRPr lang="pt-BR"/>
            </a:p>
          </p:txBody>
        </p:sp>
        <p:pic>
          <p:nvPicPr>
            <p:cNvPr id="7" name="Image 0" descr="preencoded.png">
              <a:extLst>
                <a:ext uri="{FF2B5EF4-FFF2-40B4-BE49-F238E27FC236}">
                  <a16:creationId xmlns:a16="http://schemas.microsoft.com/office/drawing/2014/main" id="{FAC4AFEB-6B55-4A48-9C06-176EB72FE4F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94047" y="2761398"/>
              <a:ext cx="255085" cy="255091"/>
            </a:xfrm>
            <a:prstGeom prst="rect">
              <a:avLst/>
            </a:prstGeom>
          </p:spPr>
        </p:pic>
        <p:sp>
          <p:nvSpPr>
            <p:cNvPr id="8" name="Text 4">
              <a:extLst>
                <a:ext uri="{FF2B5EF4-FFF2-40B4-BE49-F238E27FC236}">
                  <a16:creationId xmlns:a16="http://schemas.microsoft.com/office/drawing/2014/main" id="{D5B0BAD2-47CD-4E45-8FA3-F22022A21606}"/>
                </a:ext>
              </a:extLst>
            </p:cNvPr>
            <p:cNvSpPr/>
            <p:nvPr/>
          </p:nvSpPr>
          <p:spPr>
            <a:xfrm>
              <a:off x="838080" y="3339747"/>
              <a:ext cx="3106164" cy="295275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2200" b="1" kern="0" spc="-56" dirty="0">
                  <a:solidFill>
                    <a:srgbClr val="272525"/>
                  </a:solidFill>
                  <a:latin typeface="Inter Bold" pitchFamily="34" charset="0"/>
                  <a:ea typeface="Inter Bold" pitchFamily="34" charset="-122"/>
                  <a:cs typeface="Inter Bold" pitchFamily="34" charset="-120"/>
                </a:rPr>
                <a:t>Guia de Bens Imóveis</a:t>
              </a:r>
              <a:endParaRPr lang="en-US" sz="2200" dirty="0"/>
            </a:p>
          </p:txBody>
        </p:sp>
        <p:sp>
          <p:nvSpPr>
            <p:cNvPr id="9" name="Text 5">
              <a:extLst>
                <a:ext uri="{FF2B5EF4-FFF2-40B4-BE49-F238E27FC236}">
                  <a16:creationId xmlns:a16="http://schemas.microsoft.com/office/drawing/2014/main" id="{E4882EC5-B459-494D-BB4A-B0395EDD4253}"/>
                </a:ext>
              </a:extLst>
            </p:cNvPr>
            <p:cNvSpPr/>
            <p:nvPr/>
          </p:nvSpPr>
          <p:spPr>
            <a:xfrm>
              <a:off x="838080" y="3881523"/>
              <a:ext cx="3106164" cy="90725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Autofit/>
            </a:bodyPr>
            <a:lstStyle/>
            <a:p>
              <a:pPr marL="0" indent="0" algn="l">
                <a:lnSpc>
                  <a:spcPct val="133000"/>
                </a:lnSpc>
                <a:buNone/>
              </a:pPr>
              <a:r>
                <a:rPr lang="en-US" kern="0" spc="-30" dirty="0">
                  <a:solidFill>
                    <a:srgbClr val="272525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Verificação da regularidade, registro e conciliação dos ativos imobiliários do </a:t>
              </a:r>
              <a:r>
                <a:rPr lang="en-US" kern="0" spc="-30" dirty="0" err="1">
                  <a:solidFill>
                    <a:srgbClr val="272525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patrimônio</a:t>
              </a:r>
              <a:r>
                <a:rPr lang="en-US" kern="0" spc="-30" dirty="0">
                  <a:solidFill>
                    <a:srgbClr val="272525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 </a:t>
              </a:r>
              <a:r>
                <a:rPr lang="en-US" kern="0" spc="-30" dirty="0" err="1">
                  <a:solidFill>
                    <a:srgbClr val="272525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imobilizado</a:t>
              </a:r>
              <a:r>
                <a:rPr lang="en-US" kern="0" spc="-30" dirty="0">
                  <a:solidFill>
                    <a:srgbClr val="272525"/>
                  </a:solidFill>
                  <a:latin typeface="Inter" pitchFamily="34" charset="0"/>
                  <a:ea typeface="Inter" pitchFamily="34" charset="-122"/>
                  <a:cs typeface="Inter" pitchFamily="34" charset="-120"/>
                </a:rPr>
                <a:t> da ETICE.</a:t>
              </a:r>
              <a:endParaRPr lang="en-US" dirty="0"/>
            </a:p>
          </p:txBody>
        </p:sp>
      </p:grpSp>
      <p:sp>
        <p:nvSpPr>
          <p:cNvPr id="11" name="Shape 6">
            <a:extLst>
              <a:ext uri="{FF2B5EF4-FFF2-40B4-BE49-F238E27FC236}">
                <a16:creationId xmlns:a16="http://schemas.microsoft.com/office/drawing/2014/main" id="{C8219A6B-6E11-439E-BD98-A51026ECCCC0}"/>
              </a:ext>
            </a:extLst>
          </p:cNvPr>
          <p:cNvSpPr/>
          <p:nvPr/>
        </p:nvSpPr>
        <p:spPr>
          <a:xfrm>
            <a:off x="6734951" y="1870232"/>
            <a:ext cx="4045397" cy="3369425"/>
          </a:xfrm>
          <a:prstGeom prst="roundRect">
            <a:avLst>
              <a:gd name="adj" fmla="val 2871"/>
            </a:avLst>
          </a:prstGeom>
          <a:solidFill>
            <a:srgbClr val="DADBF1"/>
          </a:solidFill>
          <a:ln w="635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Shape 7">
            <a:extLst>
              <a:ext uri="{FF2B5EF4-FFF2-40B4-BE49-F238E27FC236}">
                <a16:creationId xmlns:a16="http://schemas.microsoft.com/office/drawing/2014/main" id="{C06E8C78-1262-487A-B91E-19531EF0582A}"/>
              </a:ext>
            </a:extLst>
          </p:cNvPr>
          <p:cNvSpPr/>
          <p:nvPr/>
        </p:nvSpPr>
        <p:spPr>
          <a:xfrm>
            <a:off x="6930308" y="2088068"/>
            <a:ext cx="567021" cy="567035"/>
          </a:xfrm>
          <a:prstGeom prst="ellipse">
            <a:avLst/>
          </a:prstGeom>
          <a:solidFill>
            <a:srgbClr val="4950B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8D241020-492A-46CF-AA4C-EEC5EAC5D9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86276" y="2243941"/>
            <a:ext cx="255085" cy="255091"/>
          </a:xfrm>
          <a:prstGeom prst="rect">
            <a:avLst/>
          </a:prstGeom>
        </p:spPr>
      </p:pic>
      <p:sp>
        <p:nvSpPr>
          <p:cNvPr id="14" name="Text 8">
            <a:extLst>
              <a:ext uri="{FF2B5EF4-FFF2-40B4-BE49-F238E27FC236}">
                <a16:creationId xmlns:a16="http://schemas.microsoft.com/office/drawing/2014/main" id="{0D62D81D-8702-4539-A3C9-5F3B4F8EE240}"/>
              </a:ext>
            </a:extLst>
          </p:cNvPr>
          <p:cNvSpPr/>
          <p:nvPr/>
        </p:nvSpPr>
        <p:spPr>
          <a:xfrm>
            <a:off x="6930308" y="2844115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Guia de Bens Móveis</a:t>
            </a:r>
            <a:endParaRPr lang="en-US" sz="1850" dirty="0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FE42BBF9-B280-4870-8830-B6E8605F658E}"/>
              </a:ext>
            </a:extLst>
          </p:cNvPr>
          <p:cNvSpPr/>
          <p:nvPr/>
        </p:nvSpPr>
        <p:spPr>
          <a:xfrm>
            <a:off x="6930307" y="3252797"/>
            <a:ext cx="3850041" cy="13825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Análise da consistência dos registros de equipamentos, mobiliários e demais bens móveis.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agem 5_0"/>
          <p:cNvPicPr/>
          <p:nvPr/>
        </p:nvPicPr>
        <p:blipFill>
          <a:blip r:embed="rId2"/>
          <a:stretch/>
        </p:blipFill>
        <p:spPr>
          <a:xfrm>
            <a:off x="-10440" y="-360"/>
            <a:ext cx="12191400" cy="68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" name="Google Shape;52;p9_0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3500" b="1" u="none" strike="noStrike" dirty="0">
                <a:solidFill>
                  <a:srgbClr val="000000"/>
                </a:solidFill>
                <a:effectLst/>
                <a:uFillTx/>
                <a:latin typeface="Inter Bold" panose="020B0604020202020204" charset="0"/>
                <a:ea typeface="Inter Bold" panose="020B0604020202020204" charset="0"/>
              </a:rPr>
              <a:t>CONTEXTO</a:t>
            </a:r>
          </a:p>
        </p:txBody>
      </p:sp>
      <p:pic>
        <p:nvPicPr>
          <p:cNvPr id="81" name="Imagem 80"/>
          <p:cNvPicPr/>
          <p:nvPr/>
        </p:nvPicPr>
        <p:blipFill>
          <a:blip r:embed="rId3"/>
          <a:srcRect l="40995"/>
          <a:stretch/>
        </p:blipFill>
        <p:spPr>
          <a:xfrm>
            <a:off x="8820000" y="-360"/>
            <a:ext cx="3380400" cy="664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2" name="Imagem 81"/>
          <p:cNvPicPr/>
          <p:nvPr/>
        </p:nvPicPr>
        <p:blipFill>
          <a:blip r:embed="rId4"/>
          <a:stretch/>
        </p:blipFill>
        <p:spPr>
          <a:xfrm>
            <a:off x="5580000" y="1639080"/>
            <a:ext cx="5952600" cy="3580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" name="Shape 2">
            <a:extLst>
              <a:ext uri="{FF2B5EF4-FFF2-40B4-BE49-F238E27FC236}">
                <a16:creationId xmlns:a16="http://schemas.microsoft.com/office/drawing/2014/main" id="{DF04CC03-752C-43EE-986F-0ABD25D9A5CD}"/>
              </a:ext>
            </a:extLst>
          </p:cNvPr>
          <p:cNvSpPr/>
          <p:nvPr/>
        </p:nvSpPr>
        <p:spPr>
          <a:xfrm>
            <a:off x="838080" y="1934641"/>
            <a:ext cx="4168348" cy="1395359"/>
          </a:xfrm>
          <a:prstGeom prst="roundRect">
            <a:avLst>
              <a:gd name="adj" fmla="val 2871"/>
            </a:avLst>
          </a:prstGeom>
          <a:solidFill>
            <a:srgbClr val="DADBF1"/>
          </a:solidFill>
          <a:ln w="635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A0A44D08-B003-4B92-915E-B5E036C5FD72}"/>
              </a:ext>
            </a:extLst>
          </p:cNvPr>
          <p:cNvSpPr/>
          <p:nvPr/>
        </p:nvSpPr>
        <p:spPr>
          <a:xfrm>
            <a:off x="1213459" y="2199364"/>
            <a:ext cx="3520456" cy="1190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Clr>
                <a:srgbClr val="000000"/>
              </a:buClr>
            </a:pPr>
            <a:r>
              <a:rPr lang="pt-BR" sz="2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INCONSISTÊNCIAS ENTRE SALDOS</a:t>
            </a:r>
            <a:endParaRPr lang="pt-B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endParaRPr lang="pt-B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B740FA84-DA26-40E9-92AA-2F7D98EC2FE3}"/>
              </a:ext>
            </a:extLst>
          </p:cNvPr>
          <p:cNvSpPr/>
          <p:nvPr/>
        </p:nvSpPr>
        <p:spPr>
          <a:xfrm>
            <a:off x="811400" y="4019523"/>
            <a:ext cx="4168348" cy="1395359"/>
          </a:xfrm>
          <a:prstGeom prst="roundRect">
            <a:avLst>
              <a:gd name="adj" fmla="val 2871"/>
            </a:avLst>
          </a:prstGeom>
          <a:solidFill>
            <a:srgbClr val="DADBF1"/>
          </a:solidFill>
          <a:ln w="635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9526C675-193F-4EF6-BD14-9E8D5DA379CC}"/>
              </a:ext>
            </a:extLst>
          </p:cNvPr>
          <p:cNvSpPr/>
          <p:nvPr/>
        </p:nvSpPr>
        <p:spPr>
          <a:xfrm>
            <a:off x="1172020" y="4019523"/>
            <a:ext cx="3603335" cy="151440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  <a:buClr>
                <a:srgbClr val="000000"/>
              </a:buClr>
            </a:pPr>
            <a:r>
              <a:rPr lang="pt-BR" sz="28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APONTAMENTOS RECORRENTES DO TRIBUNAL DE CONTAS</a:t>
            </a:r>
            <a:endParaRPr lang="pt-B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m 5_1"/>
          <p:cNvPicPr/>
          <p:nvPr/>
        </p:nvPicPr>
        <p:blipFill>
          <a:blip r:embed="rId2"/>
          <a:stretch/>
        </p:blipFill>
        <p:spPr>
          <a:xfrm>
            <a:off x="720" y="-17280"/>
            <a:ext cx="12191400" cy="68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9" name="Google Shape;52;p9_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3500" b="1" u="none" strike="noStrike" dirty="0">
                <a:solidFill>
                  <a:srgbClr val="000000"/>
                </a:solidFill>
                <a:effectLst/>
                <a:uFillTx/>
                <a:latin typeface="Inter Bold" panose="020B0604020202020204" charset="0"/>
                <a:ea typeface="Inter Bold" panose="020B0604020202020204" charset="0"/>
              </a:rPr>
              <a:t>PRINCIPAIS DIVERGÊNCIAS  </a:t>
            </a:r>
          </a:p>
        </p:txBody>
      </p:sp>
      <p:sp>
        <p:nvSpPr>
          <p:cNvPr id="90" name="Retângulo 89"/>
          <p:cNvSpPr/>
          <p:nvPr/>
        </p:nvSpPr>
        <p:spPr>
          <a:xfrm>
            <a:off x="954720" y="1690200"/>
            <a:ext cx="4804920" cy="424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98D9DAE-2757-4869-BE79-E9E45CF3F0C3}"/>
              </a:ext>
            </a:extLst>
          </p:cNvPr>
          <p:cNvPicPr/>
          <p:nvPr/>
        </p:nvPicPr>
        <p:blipFill>
          <a:blip r:embed="rId3"/>
          <a:srcRect l="40995"/>
          <a:stretch/>
        </p:blipFill>
        <p:spPr>
          <a:xfrm>
            <a:off x="8820000" y="-360"/>
            <a:ext cx="3380400" cy="664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75EC9FC7-C5C9-4F51-BB61-147EEE3AFB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751" b="5765"/>
          <a:stretch/>
        </p:blipFill>
        <p:spPr>
          <a:xfrm>
            <a:off x="371276" y="1247211"/>
            <a:ext cx="6556609" cy="5135418"/>
          </a:xfrm>
          <a:prstGeom prst="rect">
            <a:avLst/>
          </a:prstGeom>
        </p:spPr>
      </p:pic>
      <p:sp>
        <p:nvSpPr>
          <p:cNvPr id="9" name="Shape 3">
            <a:extLst>
              <a:ext uri="{FF2B5EF4-FFF2-40B4-BE49-F238E27FC236}">
                <a16:creationId xmlns:a16="http://schemas.microsoft.com/office/drawing/2014/main" id="{BDF6F906-6B2D-40E4-B730-B64764061C6A}"/>
              </a:ext>
            </a:extLst>
          </p:cNvPr>
          <p:cNvSpPr/>
          <p:nvPr/>
        </p:nvSpPr>
        <p:spPr>
          <a:xfrm>
            <a:off x="8216328" y="3541486"/>
            <a:ext cx="3380399" cy="2044881"/>
          </a:xfrm>
          <a:prstGeom prst="roundRect">
            <a:avLst>
              <a:gd name="adj" fmla="val 10914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0A1DF1D-A40D-465A-B6FF-0025C8E4C7AB}"/>
              </a:ext>
            </a:extLst>
          </p:cNvPr>
          <p:cNvSpPr txBox="1"/>
          <p:nvPr/>
        </p:nvSpPr>
        <p:spPr>
          <a:xfrm>
            <a:off x="8344999" y="3687147"/>
            <a:ext cx="3123055" cy="1753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1000"/>
              </a:lnSpc>
              <a:buNone/>
            </a:pPr>
            <a:r>
              <a:rPr lang="pt-BR" kern="0" spc="-1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inconsistências identificadas nos bens ainda estão em processo de apuração das causas e também em processo de licitação.</a:t>
            </a:r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m 5_1"/>
          <p:cNvPicPr/>
          <p:nvPr/>
        </p:nvPicPr>
        <p:blipFill>
          <a:blip r:embed="rId2"/>
          <a:stretch/>
        </p:blipFill>
        <p:spPr>
          <a:xfrm>
            <a:off x="720" y="-17280"/>
            <a:ext cx="12191400" cy="68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9" name="Google Shape;52;p9_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3500" b="1" u="none" strike="noStrike" dirty="0">
                <a:solidFill>
                  <a:srgbClr val="000000"/>
                </a:solidFill>
                <a:effectLst/>
                <a:uFillTx/>
                <a:latin typeface="Inter Bold" panose="020B0604020202020204" charset="0"/>
                <a:ea typeface="Inter Bold" panose="020B0604020202020204" charset="0"/>
              </a:rPr>
              <a:t>PRINCIPAIS ASPECTOS  </a:t>
            </a:r>
          </a:p>
        </p:txBody>
      </p:sp>
      <p:sp>
        <p:nvSpPr>
          <p:cNvPr id="90" name="Retângulo 89"/>
          <p:cNvSpPr/>
          <p:nvPr/>
        </p:nvSpPr>
        <p:spPr>
          <a:xfrm>
            <a:off x="954720" y="1690200"/>
            <a:ext cx="4804920" cy="424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pt-B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98D9DAE-2757-4869-BE79-E9E45CF3F0C3}"/>
              </a:ext>
            </a:extLst>
          </p:cNvPr>
          <p:cNvPicPr/>
          <p:nvPr/>
        </p:nvPicPr>
        <p:blipFill>
          <a:blip r:embed="rId3"/>
          <a:srcRect l="40995"/>
          <a:stretch/>
        </p:blipFill>
        <p:spPr>
          <a:xfrm>
            <a:off x="8820000" y="-360"/>
            <a:ext cx="3380400" cy="664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" name="Shape 1">
            <a:extLst>
              <a:ext uri="{FF2B5EF4-FFF2-40B4-BE49-F238E27FC236}">
                <a16:creationId xmlns:a16="http://schemas.microsoft.com/office/drawing/2014/main" id="{CE74605C-CD0D-4058-915C-8965965D759A}"/>
              </a:ext>
            </a:extLst>
          </p:cNvPr>
          <p:cNvSpPr/>
          <p:nvPr/>
        </p:nvSpPr>
        <p:spPr>
          <a:xfrm>
            <a:off x="1118560" y="1689840"/>
            <a:ext cx="418593" cy="418604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635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09CB88CA-AEB2-4DAD-89D0-A11AF90DC92E}"/>
              </a:ext>
            </a:extLst>
          </p:cNvPr>
          <p:cNvSpPr/>
          <p:nvPr/>
        </p:nvSpPr>
        <p:spPr>
          <a:xfrm>
            <a:off x="1188260" y="1724665"/>
            <a:ext cx="279095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b="1" kern="0" spc="-6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150" dirty="0"/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B50EDAF7-DC75-4158-8119-02B836286060}"/>
              </a:ext>
            </a:extLst>
          </p:cNvPr>
          <p:cNvSpPr/>
          <p:nvPr/>
        </p:nvSpPr>
        <p:spPr>
          <a:xfrm>
            <a:off x="1118560" y="3111148"/>
            <a:ext cx="418593" cy="418604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635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A17D1308-F85C-4889-94C6-D3353671FD9E}"/>
              </a:ext>
            </a:extLst>
          </p:cNvPr>
          <p:cNvSpPr/>
          <p:nvPr/>
        </p:nvSpPr>
        <p:spPr>
          <a:xfrm>
            <a:off x="1188260" y="3145974"/>
            <a:ext cx="279095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b="1" kern="0" spc="-6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150" dirty="0"/>
          </a:p>
        </p:txBody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4A6FBFA8-9B20-4231-BC4A-30AC54A5C1EF}"/>
              </a:ext>
            </a:extLst>
          </p:cNvPr>
          <p:cNvSpPr/>
          <p:nvPr/>
        </p:nvSpPr>
        <p:spPr>
          <a:xfrm>
            <a:off x="1118560" y="4532457"/>
            <a:ext cx="418593" cy="418604"/>
          </a:xfrm>
          <a:prstGeom prst="roundRect">
            <a:avLst>
              <a:gd name="adj" fmla="val 18669"/>
            </a:avLst>
          </a:prstGeom>
          <a:solidFill>
            <a:srgbClr val="DADBF1"/>
          </a:solidFill>
          <a:ln w="6350">
            <a:solidFill>
              <a:srgbClr val="C0C1D7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442FA55E-752B-4A1B-B816-133EEAFD3DDB}"/>
              </a:ext>
            </a:extLst>
          </p:cNvPr>
          <p:cNvSpPr/>
          <p:nvPr/>
        </p:nvSpPr>
        <p:spPr>
          <a:xfrm>
            <a:off x="1188260" y="4567283"/>
            <a:ext cx="279095" cy="34885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b="1" kern="0" spc="-6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150" dirty="0"/>
          </a:p>
        </p:txBody>
      </p:sp>
      <p:sp>
        <p:nvSpPr>
          <p:cNvPr id="18" name="Text 3">
            <a:extLst>
              <a:ext uri="{FF2B5EF4-FFF2-40B4-BE49-F238E27FC236}">
                <a16:creationId xmlns:a16="http://schemas.microsoft.com/office/drawing/2014/main" id="{D2FB1EC4-491E-40E4-B7A8-3A4D241680E9}"/>
              </a:ext>
            </a:extLst>
          </p:cNvPr>
          <p:cNvSpPr/>
          <p:nvPr/>
        </p:nvSpPr>
        <p:spPr>
          <a:xfrm>
            <a:off x="1700990" y="4596353"/>
            <a:ext cx="569511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kern="0" spc="-5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Fragilidade nos controles internos</a:t>
            </a:r>
            <a:endParaRPr lang="en-US" sz="2400" dirty="0"/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AE7F46E3-1A98-4063-8A34-FB936CF91431}"/>
              </a:ext>
            </a:extLst>
          </p:cNvPr>
          <p:cNvSpPr/>
          <p:nvPr/>
        </p:nvSpPr>
        <p:spPr>
          <a:xfrm>
            <a:off x="1700990" y="3171440"/>
            <a:ext cx="569511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kern="0" spc="-5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Ausência de regulamentação interna robusta</a:t>
            </a:r>
            <a:endParaRPr lang="en-US" sz="2400" dirty="0"/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B55ACB60-DA30-4805-91F7-98BECB68AFBB}"/>
              </a:ext>
            </a:extLst>
          </p:cNvPr>
          <p:cNvSpPr/>
          <p:nvPr/>
        </p:nvSpPr>
        <p:spPr>
          <a:xfrm>
            <a:off x="1700991" y="1753735"/>
            <a:ext cx="5695113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kern="0" spc="-5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Necessidade de inventário especializado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1180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m 5_1"/>
          <p:cNvPicPr/>
          <p:nvPr/>
        </p:nvPicPr>
        <p:blipFill>
          <a:blip r:embed="rId2"/>
          <a:stretch/>
        </p:blipFill>
        <p:spPr>
          <a:xfrm>
            <a:off x="720" y="-17280"/>
            <a:ext cx="12191400" cy="68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9" name="Google Shape;52;p9_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3500" b="1" dirty="0">
                <a:solidFill>
                  <a:srgbClr val="000000"/>
                </a:solidFill>
                <a:latin typeface="Inter Bold" panose="020B0604020202020204" charset="0"/>
                <a:ea typeface="Inter Bold" panose="020B0604020202020204" charset="0"/>
              </a:rPr>
              <a:t>MELHORIAS</a:t>
            </a:r>
            <a:endParaRPr lang="pt-BR" sz="3500" b="1" u="none" strike="noStrike" dirty="0">
              <a:solidFill>
                <a:srgbClr val="000000"/>
              </a:solidFill>
              <a:effectLst/>
              <a:uFillTx/>
              <a:latin typeface="Inter Bold" panose="020B0604020202020204" charset="0"/>
              <a:ea typeface="Inter Bold" panose="020B060402020202020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98D9DAE-2757-4869-BE79-E9E45CF3F0C3}"/>
              </a:ext>
            </a:extLst>
          </p:cNvPr>
          <p:cNvPicPr/>
          <p:nvPr/>
        </p:nvPicPr>
        <p:blipFill>
          <a:blip r:embed="rId3"/>
          <a:srcRect l="40995"/>
          <a:stretch/>
        </p:blipFill>
        <p:spPr>
          <a:xfrm>
            <a:off x="8820000" y="-360"/>
            <a:ext cx="3380400" cy="664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" name="Image 0" descr="preencoded.png">
            <a:extLst>
              <a:ext uri="{FF2B5EF4-FFF2-40B4-BE49-F238E27FC236}">
                <a16:creationId xmlns:a16="http://schemas.microsoft.com/office/drawing/2014/main" id="{57D342EB-20B3-4803-8B45-CEEBE74FA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1204913"/>
            <a:ext cx="10868745" cy="4771231"/>
          </a:xfrm>
          <a:prstGeom prst="rect">
            <a:avLst/>
          </a:prstGeom>
        </p:spPr>
      </p:pic>
      <p:sp>
        <p:nvSpPr>
          <p:cNvPr id="30" name="Text 3">
            <a:extLst>
              <a:ext uri="{FF2B5EF4-FFF2-40B4-BE49-F238E27FC236}">
                <a16:creationId xmlns:a16="http://schemas.microsoft.com/office/drawing/2014/main" id="{9C874B30-EEE2-4823-BD5A-148989057D1F}"/>
              </a:ext>
            </a:extLst>
          </p:cNvPr>
          <p:cNvSpPr/>
          <p:nvPr/>
        </p:nvSpPr>
        <p:spPr>
          <a:xfrm>
            <a:off x="2440595" y="4466447"/>
            <a:ext cx="2102376" cy="367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200" b="1" kern="0" spc="-56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Capacitação</a:t>
            </a:r>
            <a:endParaRPr lang="en-US" sz="2200" dirty="0"/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44F442A1-5488-4F3E-9A2C-26ACD3F9D602}"/>
              </a:ext>
            </a:extLst>
          </p:cNvPr>
          <p:cNvSpPr/>
          <p:nvPr/>
        </p:nvSpPr>
        <p:spPr>
          <a:xfrm>
            <a:off x="2440595" y="4917794"/>
            <a:ext cx="1905200" cy="607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Trilha SEPLAG e aplicação contínua dos guias CGE</a:t>
            </a:r>
            <a:endParaRPr lang="en-US" dirty="0"/>
          </a:p>
        </p:txBody>
      </p:sp>
      <p:sp>
        <p:nvSpPr>
          <p:cNvPr id="32" name="Text 1">
            <a:extLst>
              <a:ext uri="{FF2B5EF4-FFF2-40B4-BE49-F238E27FC236}">
                <a16:creationId xmlns:a16="http://schemas.microsoft.com/office/drawing/2014/main" id="{F136EDD2-08B1-47FA-B3F0-E59927CEBE7A}"/>
              </a:ext>
            </a:extLst>
          </p:cNvPr>
          <p:cNvSpPr/>
          <p:nvPr/>
        </p:nvSpPr>
        <p:spPr>
          <a:xfrm>
            <a:off x="5142920" y="1680132"/>
            <a:ext cx="1905200" cy="294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200" b="1" kern="0" spc="-56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Pregão</a:t>
            </a:r>
            <a:endParaRPr lang="en-US" sz="2200" dirty="0"/>
          </a:p>
        </p:txBody>
      </p:sp>
      <p:sp>
        <p:nvSpPr>
          <p:cNvPr id="33" name="Text 2">
            <a:extLst>
              <a:ext uri="{FF2B5EF4-FFF2-40B4-BE49-F238E27FC236}">
                <a16:creationId xmlns:a16="http://schemas.microsoft.com/office/drawing/2014/main" id="{4775F34D-6785-4758-9FE1-7D271222AACA}"/>
              </a:ext>
            </a:extLst>
          </p:cNvPr>
          <p:cNvSpPr/>
          <p:nvPr/>
        </p:nvSpPr>
        <p:spPr>
          <a:xfrm>
            <a:off x="5007429" y="2121378"/>
            <a:ext cx="2380341" cy="809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Inventário especializado de </a:t>
            </a:r>
            <a:r>
              <a:rPr lang="en-US" kern="0" spc="-35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infraestrutura</a:t>
            </a:r>
            <a:endParaRPr lang="en-US" dirty="0"/>
          </a:p>
        </p:txBody>
      </p:sp>
      <p:sp>
        <p:nvSpPr>
          <p:cNvPr id="35" name="Text 5">
            <a:extLst>
              <a:ext uri="{FF2B5EF4-FFF2-40B4-BE49-F238E27FC236}">
                <a16:creationId xmlns:a16="http://schemas.microsoft.com/office/drawing/2014/main" id="{53BC9E4E-4D59-460A-A3AC-82C90C33D056}"/>
              </a:ext>
            </a:extLst>
          </p:cNvPr>
          <p:cNvSpPr/>
          <p:nvPr/>
        </p:nvSpPr>
        <p:spPr>
          <a:xfrm>
            <a:off x="7846205" y="4455876"/>
            <a:ext cx="1905200" cy="2944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200" b="1" kern="0" spc="-56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Normativos</a:t>
            </a:r>
            <a:endParaRPr lang="en-US" sz="2200" dirty="0"/>
          </a:p>
        </p:txBody>
      </p:sp>
      <p:sp>
        <p:nvSpPr>
          <p:cNvPr id="36" name="Text 6">
            <a:extLst>
              <a:ext uri="{FF2B5EF4-FFF2-40B4-BE49-F238E27FC236}">
                <a16:creationId xmlns:a16="http://schemas.microsoft.com/office/drawing/2014/main" id="{E61B6AB1-515C-4ABB-8FDD-50CDC92995CF}"/>
              </a:ext>
            </a:extLst>
          </p:cNvPr>
          <p:cNvSpPr/>
          <p:nvPr/>
        </p:nvSpPr>
        <p:spPr>
          <a:xfrm>
            <a:off x="7846205" y="4834047"/>
            <a:ext cx="1905200" cy="607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kern="0" spc="-3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Fortalecer normas e padronizar fluxos de controle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086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m 5_1"/>
          <p:cNvPicPr/>
          <p:nvPr/>
        </p:nvPicPr>
        <p:blipFill>
          <a:blip r:embed="rId2"/>
          <a:stretch/>
        </p:blipFill>
        <p:spPr>
          <a:xfrm>
            <a:off x="600" y="-360"/>
            <a:ext cx="12191400" cy="6857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9" name="Google Shape;52;p9_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500" b="1" kern="0" spc="-112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Resultados</a:t>
            </a:r>
            <a:r>
              <a:rPr lang="en-US" sz="3600" b="1" kern="0" spc="-11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e </a:t>
            </a:r>
            <a:r>
              <a:rPr lang="en-US" sz="3600" b="1" kern="0" spc="-112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Benefícios</a:t>
            </a:r>
            <a:r>
              <a:rPr lang="en-US" sz="3600" b="1" kern="0" spc="-11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3600" b="1" kern="0" spc="-112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Percebidos</a:t>
            </a:r>
            <a:endParaRPr lang="en-US" sz="36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98D9DAE-2757-4869-BE79-E9E45CF3F0C3}"/>
              </a:ext>
            </a:extLst>
          </p:cNvPr>
          <p:cNvPicPr/>
          <p:nvPr/>
        </p:nvPicPr>
        <p:blipFill>
          <a:blip r:embed="rId3"/>
          <a:srcRect l="40995"/>
          <a:stretch/>
        </p:blipFill>
        <p:spPr>
          <a:xfrm>
            <a:off x="8820000" y="-360"/>
            <a:ext cx="3380400" cy="664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" name="Image 0" descr="preencoded.png">
            <a:extLst>
              <a:ext uri="{FF2B5EF4-FFF2-40B4-BE49-F238E27FC236}">
                <a16:creationId xmlns:a16="http://schemas.microsoft.com/office/drawing/2014/main" id="{6C6E8D9D-2376-4EE8-936B-2C2492FE37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1540" y="1751897"/>
            <a:ext cx="472468" cy="472480"/>
          </a:xfrm>
          <a:prstGeom prst="rect">
            <a:avLst/>
          </a:prstGeom>
        </p:spPr>
      </p:pic>
      <p:sp>
        <p:nvSpPr>
          <p:cNvPr id="13" name="Text 1">
            <a:extLst>
              <a:ext uri="{FF2B5EF4-FFF2-40B4-BE49-F238E27FC236}">
                <a16:creationId xmlns:a16="http://schemas.microsoft.com/office/drawing/2014/main" id="{94DE4781-D372-438C-B056-560BBCEB2110}"/>
              </a:ext>
            </a:extLst>
          </p:cNvPr>
          <p:cNvSpPr/>
          <p:nvPr/>
        </p:nvSpPr>
        <p:spPr>
          <a:xfrm>
            <a:off x="1431540" y="235353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Diagnóstico Preciso</a:t>
            </a:r>
            <a:endParaRPr lang="en-US" sz="2200" dirty="0"/>
          </a:p>
        </p:txBody>
      </p:sp>
      <p:sp>
        <p:nvSpPr>
          <p:cNvPr id="14" name="Text 2">
            <a:extLst>
              <a:ext uri="{FF2B5EF4-FFF2-40B4-BE49-F238E27FC236}">
                <a16:creationId xmlns:a16="http://schemas.microsoft.com/office/drawing/2014/main" id="{E7463EAD-5A73-4A39-841C-D221A955BB3A}"/>
              </a:ext>
            </a:extLst>
          </p:cNvPr>
          <p:cNvSpPr/>
          <p:nvPr/>
        </p:nvSpPr>
        <p:spPr>
          <a:xfrm>
            <a:off x="1431540" y="2955177"/>
            <a:ext cx="3465426" cy="1567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pt-BR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Identificação das necessidades e das divergências, permitindo ação direcionada e eficiente sobre os pontos críticos.</a:t>
            </a:r>
            <a:endParaRPr lang="pt-BR" dirty="0"/>
          </a:p>
        </p:txBody>
      </p:sp>
      <p:pic>
        <p:nvPicPr>
          <p:cNvPr id="15" name="Image 1" descr="preencoded.png">
            <a:extLst>
              <a:ext uri="{FF2B5EF4-FFF2-40B4-BE49-F238E27FC236}">
                <a16:creationId xmlns:a16="http://schemas.microsoft.com/office/drawing/2014/main" id="{EFACCE9D-046E-42F6-83E9-A3F524071C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27906" y="1712988"/>
            <a:ext cx="606671" cy="606686"/>
          </a:xfrm>
          <a:prstGeom prst="rect">
            <a:avLst/>
          </a:prstGeom>
        </p:spPr>
      </p:pic>
      <p:sp>
        <p:nvSpPr>
          <p:cNvPr id="16" name="Text 3">
            <a:extLst>
              <a:ext uri="{FF2B5EF4-FFF2-40B4-BE49-F238E27FC236}">
                <a16:creationId xmlns:a16="http://schemas.microsoft.com/office/drawing/2014/main" id="{2675E23E-B8B0-41A2-8BDC-A219F2ACCD66}"/>
              </a:ext>
            </a:extLst>
          </p:cNvPr>
          <p:cNvSpPr/>
          <p:nvPr/>
        </p:nvSpPr>
        <p:spPr>
          <a:xfrm>
            <a:off x="6327906" y="2381731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kern="0" spc="-56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Redução de Riscos</a:t>
            </a:r>
            <a:endParaRPr lang="en-US" sz="2200" dirty="0"/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A78EE084-741B-42B0-83C7-AF2D3E8387D3}"/>
              </a:ext>
            </a:extLst>
          </p:cNvPr>
          <p:cNvSpPr/>
          <p:nvPr/>
        </p:nvSpPr>
        <p:spPr>
          <a:xfrm>
            <a:off x="6327906" y="2897493"/>
            <a:ext cx="3465426" cy="1567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pt-BR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Fortalecimento dos controles internos, norteamento das ações e aplicação de metodologia padronizada.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50083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Imagem 4"/>
          <p:cNvPicPr/>
          <p:nvPr/>
        </p:nvPicPr>
        <p:blipFill>
          <a:blip r:embed="rId2"/>
          <a:stretch/>
        </p:blipFill>
        <p:spPr>
          <a:xfrm>
            <a:off x="0" y="0"/>
            <a:ext cx="12191400" cy="6857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967D8E9-5F4F-42B6-A973-D5D98961D4F3}"/>
              </a:ext>
            </a:extLst>
          </p:cNvPr>
          <p:cNvPicPr/>
          <p:nvPr/>
        </p:nvPicPr>
        <p:blipFill>
          <a:blip r:embed="rId3"/>
          <a:srcRect l="40995"/>
          <a:stretch/>
        </p:blipFill>
        <p:spPr>
          <a:xfrm>
            <a:off x="6874076" y="3788079"/>
            <a:ext cx="4666734" cy="1016149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</TotalTime>
  <Words>166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8</vt:i4>
      </vt:variant>
    </vt:vector>
  </HeadingPairs>
  <TitlesOfParts>
    <vt:vector size="16" baseType="lpstr">
      <vt:lpstr>Arial</vt:lpstr>
      <vt:lpstr>Calibri</vt:lpstr>
      <vt:lpstr>Inter</vt:lpstr>
      <vt:lpstr>Inter Bold</vt:lpstr>
      <vt:lpstr>Symbol</vt:lpstr>
      <vt:lpstr>Wingdings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Ricardo Donato</dc:creator>
  <dc:description/>
  <cp:lastModifiedBy>Bruno Jesus Martins Lobo</cp:lastModifiedBy>
  <cp:revision>14</cp:revision>
  <dcterms:created xsi:type="dcterms:W3CDTF">2024-03-21T15:01:34Z</dcterms:created>
  <dcterms:modified xsi:type="dcterms:W3CDTF">2026-08-26T14:30:17Z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Ecrã Panorâmico</vt:lpwstr>
  </property>
  <property fmtid="{D5CDD505-2E9C-101B-9397-08002B2CF9AE}" pid="3" name="Slides">
    <vt:i4>4</vt:i4>
  </property>
</Properties>
</file>