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Geo" panose="020B0604020202020204"/>
      <p:regular r:id="rId19"/>
      <p:italic r:id="rId20"/>
    </p:embeddedFont>
    <p:embeddedFont>
      <p:font typeface="Lato" panose="020F0502020204030203" pitchFamily="34" charset="0"/>
      <p:regular r:id="rId21"/>
      <p:bold r:id="rId22"/>
      <p:italic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Poppins SemiBold" panose="000007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7FEACF-0F9A-4271-90C9-7FA0655C883F}">
  <a:tblStyle styleId="{737FEACF-0F9A-4271-90C9-7FA0655C883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85b44967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3f85b44967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800" y="-47559"/>
            <a:ext cx="12271598" cy="690556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1553825" y="6362700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137059" y="1607600"/>
            <a:ext cx="63054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70º Fórum Permanente de Controle Interno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7442450" y="3881928"/>
            <a:ext cx="452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Auditoria Interna que Gera Valor: Guias de Verificação de Conformidade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 rotWithShape="1">
          <a:blip r:embed="rId4">
            <a:alphaModFix/>
          </a:blip>
          <a:srcRect r="71265"/>
          <a:stretch/>
        </p:blipFill>
        <p:spPr>
          <a:xfrm>
            <a:off x="95150" y="5916004"/>
            <a:ext cx="706324" cy="86417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1892450" y="6373208"/>
            <a:ext cx="10076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Assessoria de Controle Interno da Administração Fazendária do Estado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1845468" y="1644997"/>
            <a:ext cx="8501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Autoavaliação do Controle Interno na PCA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619750" y="2930872"/>
            <a:ext cx="952500" cy="477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809750" y="3264247"/>
            <a:ext cx="857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Saneamento da Deficiência de Controle Interno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1439525" y="6362700"/>
            <a:ext cx="1809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/>
          </a:p>
        </p:txBody>
      </p:sp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O Marco do Guia de Conformidade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571500" y="2044669"/>
            <a:ext cx="5286300" cy="14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implementação do guia de autoavaliação do controle interno, iniciada na PCA 2024, representou uma profunda transformação na estruturação e maturidade institucional.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571500" y="3946177"/>
            <a:ext cx="5286375" cy="100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Esta iniciativa não apenas padronizou processos complexos da prestação de contas, mas também </a:t>
            </a:r>
            <a:r>
              <a:rPr lang="en-US" sz="16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reduziu drasticamente a subjetividade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na coleta de evidências.</a:t>
            </a:r>
            <a:endParaRPr/>
          </a:p>
        </p:txBody>
      </p:sp>
      <p:pic>
        <p:nvPicPr>
          <p:cNvPr id="109" name="Google Shape;10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11515725" y="6362700"/>
            <a:ext cx="104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/>
          </a:p>
        </p:txBody>
      </p:sp>
      <p:pic>
        <p:nvPicPr>
          <p:cNvPr id="111" name="Google Shape;11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05855"/>
            <a:ext cx="11049000" cy="46806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Evolução Quantitativa de Evidências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571500" y="4225230"/>
            <a:ext cx="1104900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Houve um crescimento expressivo e contínuo no volume de evidências apresentadas, comprovando a eficácia da nova metodologia e o engajamento das áreas.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11515725" y="6362700"/>
            <a:ext cx="104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/>
          </a:p>
        </p:txBody>
      </p:sp>
      <p:pic>
        <p:nvPicPr>
          <p:cNvPr id="121" name="Google Shape;12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796355"/>
            <a:ext cx="3492549" cy="449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9799" y="1796355"/>
            <a:ext cx="3492549" cy="449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8099" y="1796355"/>
            <a:ext cx="3492549" cy="449014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Avanços Qualitativos e Processuais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744218" y="2891730"/>
            <a:ext cx="3147112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Comprovações Robustas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819150" y="3777555"/>
            <a:ext cx="2997249" cy="115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Transição do foco em atos normativos para aplicações práticas, assegurando segurança documental real.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4522518" y="2891730"/>
            <a:ext cx="314711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Aplicação Prática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4597449" y="3406080"/>
            <a:ext cx="2997249" cy="86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Comunicações internas, capacitações e planejamento estratégico passaram a ser divulgados ativamente.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8300817" y="2891730"/>
            <a:ext cx="314711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Coleta Tempestiva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8375749" y="3406080"/>
            <a:ext cx="2997249" cy="115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coleta realizada durante o ano de referência (2025) otimizou o tempo de análise da ASCOI, antecipando 2026.</a:t>
            </a:r>
            <a:endParaRPr/>
          </a:p>
        </p:txBody>
      </p:sp>
      <p:pic>
        <p:nvPicPr>
          <p:cNvPr id="137" name="Google Shape;137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70050" y="2224980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9775" y="2224980"/>
            <a:ext cx="5524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83799" y="2224980"/>
            <a:ext cx="381000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11496675" y="6362700"/>
            <a:ext cx="1238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605855"/>
            <a:ext cx="5286375" cy="468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1605855"/>
            <a:ext cx="5286375" cy="468064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Ações Estratégicas e Tratamento de Riscos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1000125" y="2779662"/>
            <a:ext cx="470058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Deliberações da Alta Gestão (CGI)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1000125" y="3294012"/>
            <a:ext cx="4476750" cy="1675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nova metodologia forçou uma análise crítica. Assuntos estratégicos foram pautados, como ações em segurança da informação (escolha DPO) e a seleção de processos críticos para mitigação de riscos.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6762750" y="2947243"/>
            <a:ext cx="470058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Monitoramento Contínuo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6762750" y="3461593"/>
            <a:ext cx="4476750" cy="134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Atuação proativa da Ascoi durante 2025 para sanar deficiências da PCA 2024, efetuando o cadastramento rigoroso de determinações e recomendações no sistema AVIA.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11506200" y="6362700"/>
            <a:ext cx="1143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/>
          </a:p>
        </p:txBody>
      </p:sp>
      <p:pic>
        <p:nvPicPr>
          <p:cNvPr id="155" name="Google Shape;15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Institucionalização das Práticas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948800" y="2637815"/>
            <a:ext cx="2390700" cy="1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0" b="1" i="0" u="none" strike="noStrike" cap="none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1º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948763" y="4332840"/>
            <a:ext cx="239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Edições Inéditas (2024)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4124325" y="2636787"/>
            <a:ext cx="787098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Consolidação do Controle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4124325" y="3062360"/>
            <a:ext cx="74961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maturidade dos processos </a:t>
            </a:r>
            <a:r>
              <a:rPr lang="en-US" sz="16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do Controle Interno 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culminou na criação e elaboração inéditas de dois instrumentos fundamentais de gestão governamental, </a:t>
            </a:r>
            <a:r>
              <a:rPr lang="en-US" sz="16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demonstrando um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nova cultura de conformidade: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4124325" y="4299495"/>
            <a:ext cx="7496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74E13"/>
                </a:solidFill>
                <a:latin typeface="Lato"/>
                <a:ea typeface="Lato"/>
                <a:cs typeface="Lato"/>
                <a:sym typeface="Lato"/>
              </a:rPr>
              <a:t>Plano Anual de Atividades de Controle Interno (Paaci)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4124325" y="4777531"/>
            <a:ext cx="7496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74E13"/>
                </a:solidFill>
                <a:latin typeface="Lato"/>
                <a:ea typeface="Lato"/>
                <a:cs typeface="Lato"/>
                <a:sym typeface="Lato"/>
              </a:rPr>
              <a:t>Relatório Anual (Raaci)</a:t>
            </a:r>
            <a:endParaRPr>
              <a:solidFill>
                <a:srgbClr val="274E13"/>
              </a:solidFill>
            </a:endParaRPr>
          </a:p>
        </p:txBody>
      </p:sp>
      <p:pic>
        <p:nvPicPr>
          <p:cNvPr id="168" name="Google Shape;16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4325" y="4366170"/>
            <a:ext cx="1809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4325" y="4844206"/>
            <a:ext cx="18097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11515725" y="6362700"/>
            <a:ext cx="104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/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/>
        </p:nvSpPr>
        <p:spPr>
          <a:xfrm>
            <a:off x="810339" y="1644997"/>
            <a:ext cx="1057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Resultados e Conformidade Contábil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5619750" y="2930872"/>
            <a:ext cx="952500" cy="47625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1809750" y="3264247"/>
            <a:ext cx="85725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Aplicação do Guia de Conformidade - No</a:t>
            </a:r>
            <a:r>
              <a:rPr lang="en-US" sz="21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tas Explicativas aplicadas</a:t>
            </a:r>
            <a:r>
              <a:rPr lang="en-US" sz="21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às demonstrações contábeis da UG 190002 (SEFAZ) - Exercício 2025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11515725" y="6362700"/>
            <a:ext cx="104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/>
          </a:p>
        </p:txBody>
      </p:sp>
      <p:pic>
        <p:nvPicPr>
          <p:cNvPr id="181" name="Google Shape;18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RESULTADOS E CONFORMIDADE CONTÁBIL</a:t>
            </a:r>
            <a:endParaRPr/>
          </a:p>
        </p:txBody>
      </p:sp>
      <p:sp>
        <p:nvSpPr>
          <p:cNvPr id="188" name="Google Shape;188;p21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Atuação Preventiva e Corretiva</a:t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571500" y="2088358"/>
            <a:ext cx="5286300" cy="14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 Controle Interno alcançou o objetivo de atuar proativamente para assegurar conformidade normativa, transparência e mitigação de riscos na prestação de contas da SEFAZ (UG 190002).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571500" y="3946177"/>
            <a:ext cx="5286375" cy="134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intervenção resultou no acatamento direto de recomendações sobre fragilidades materiais, </a:t>
            </a:r>
            <a:r>
              <a:rPr lang="en-US" sz="16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mitigando riscos de ressalvas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junto ao Tribunal de Contas do Estado (TCE/CE).</a:t>
            </a:r>
            <a:endParaRPr/>
          </a:p>
        </p:txBody>
      </p:sp>
      <p:pic>
        <p:nvPicPr>
          <p:cNvPr id="191" name="Google Shape;19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 txBox="1"/>
          <p:nvPr/>
        </p:nvSpPr>
        <p:spPr>
          <a:xfrm>
            <a:off x="11506200" y="6362700"/>
            <a:ext cx="1143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/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701105"/>
            <a:ext cx="11049000" cy="463034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RESULTADOS E CONFORMIDADE CONTÁBIL</a:t>
            </a:r>
            <a:endParaRPr/>
          </a:p>
        </p:txBody>
      </p:sp>
      <p:sp>
        <p:nvSpPr>
          <p:cNvPr id="200" name="Google Shape;200;p22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Saneamento de Não Conformidades (TCE/CE)</a:t>
            </a:r>
            <a:endParaRPr/>
          </a:p>
        </p:txBody>
      </p:sp>
      <p:graphicFrame>
        <p:nvGraphicFramePr>
          <p:cNvPr id="201" name="Google Shape;201;p22"/>
          <p:cNvGraphicFramePr/>
          <p:nvPr/>
        </p:nvGraphicFramePr>
        <p:xfrm>
          <a:off x="581025" y="17106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{737FEACF-0F9A-4271-90C9-7FA0655C883F}</a:tableStyleId>
              </a:tblPr>
              <a:tblGrid>
                <a:gridCol w="351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latin typeface="Lato"/>
                          <a:ea typeface="Lato"/>
                          <a:cs typeface="Lato"/>
                          <a:sym typeface="Lato"/>
                        </a:rPr>
                        <a:t>Área Contábil Avaliada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latin typeface="Lato"/>
                          <a:ea typeface="Lato"/>
                          <a:cs typeface="Lato"/>
                          <a:sym typeface="Lato"/>
                        </a:rPr>
                        <a:t>Ação de Melhoria Executada (TCE/CE)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Contas Genéricas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Detalhamento e enquadramento ao limite legal de 10% no Passivo Circulante.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Itens 3.1.4.f, 3.1.4.g, 3.2.2.c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Ajustes de Exercícios Anteriores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Evidenciação e fundamentação rigorosa dos ajustes executados.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Itens 3.2.1.g, 3.2.3.a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Reservas de Reavaliação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Aprofundamento no detalhamento analítico das reservas.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Item 3.2.1.i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Obrigações Trabalhistas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Discriminação precisa das obrigações trabalhistas e previdenciárias.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6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Item 3.2.2.a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2" name="Google Shape;202;p22"/>
          <p:cNvSpPr/>
          <p:nvPr/>
        </p:nvSpPr>
        <p:spPr>
          <a:xfrm>
            <a:off x="581025" y="2345828"/>
            <a:ext cx="351561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4096642" y="2345828"/>
            <a:ext cx="751433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581025" y="3336280"/>
            <a:ext cx="351561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4096642" y="3336280"/>
            <a:ext cx="751433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581025" y="4326731"/>
            <a:ext cx="351561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4096642" y="4326731"/>
            <a:ext cx="751433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2"/>
          <p:cNvSpPr/>
          <p:nvPr/>
        </p:nvSpPr>
        <p:spPr>
          <a:xfrm>
            <a:off x="581025" y="5317182"/>
            <a:ext cx="351561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2"/>
          <p:cNvSpPr/>
          <p:nvPr/>
        </p:nvSpPr>
        <p:spPr>
          <a:xfrm>
            <a:off x="4096642" y="5317182"/>
            <a:ext cx="751433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581025" y="6307633"/>
            <a:ext cx="351561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4096642" y="6307633"/>
            <a:ext cx="751433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11515725" y="6362700"/>
            <a:ext cx="1047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/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3"/>
          <p:cNvSpPr txBox="1"/>
          <p:nvPr/>
        </p:nvSpPr>
        <p:spPr>
          <a:xfrm>
            <a:off x="1845468" y="1644997"/>
            <a:ext cx="8501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Execução da Despesa Pública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20" name="Google Shape;220;p23"/>
          <p:cNvSpPr/>
          <p:nvPr/>
        </p:nvSpPr>
        <p:spPr>
          <a:xfrm>
            <a:off x="5619750" y="2930872"/>
            <a:ext cx="952500" cy="47625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1809750" y="3264247"/>
            <a:ext cx="8572500" cy="85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Aplicação do Guia de Verificação de Conformidade no Desbloqueio de Processos</a:t>
            </a:r>
            <a:endParaRPr/>
          </a:p>
        </p:txBody>
      </p:sp>
      <p:sp>
        <p:nvSpPr>
          <p:cNvPr id="222" name="Google Shape;222;p23"/>
          <p:cNvSpPr txBox="1"/>
          <p:nvPr/>
        </p:nvSpPr>
        <p:spPr>
          <a:xfrm>
            <a:off x="11439525" y="6362700"/>
            <a:ext cx="180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/>
          </a:p>
        </p:txBody>
      </p:sp>
      <p:pic>
        <p:nvPicPr>
          <p:cNvPr id="223" name="Google Shape;223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4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EXECUÇÃO DA DESPESA PÚBLICA</a:t>
            </a:r>
            <a:endParaRPr/>
          </a:p>
        </p:txBody>
      </p:sp>
      <p:sp>
        <p:nvSpPr>
          <p:cNvPr id="230" name="Google Shape;230;p24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O Desafio dos Processos Represados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571500" y="2630239"/>
            <a:ext cx="5286375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Havia </a:t>
            </a:r>
            <a:r>
              <a:rPr lang="en-US" sz="16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mais de 10 processos parados há mais de 1 ano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na Assessoria de Controle Interno (Ascoi).</a:t>
            </a:r>
            <a:endParaRPr/>
          </a:p>
        </p:txBody>
      </p:sp>
      <p:sp>
        <p:nvSpPr>
          <p:cNvPr id="232" name="Google Shape;232;p24"/>
          <p:cNvSpPr txBox="1"/>
          <p:nvPr/>
        </p:nvSpPr>
        <p:spPr>
          <a:xfrm>
            <a:off x="571500" y="3443436"/>
            <a:ext cx="5286375" cy="1675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Coafi e a Secex-PGI demandavam análises posteriores da Ascoi sem clareza sobre o escopo pretendido. A identificação e a aplicação estruturada dos Guias de Conformidade foram fundamentais para nortear a análise correta.</a:t>
            </a:r>
            <a:endParaRPr/>
          </a:p>
        </p:txBody>
      </p:sp>
      <p:pic>
        <p:nvPicPr>
          <p:cNvPr id="233" name="Google Shape;233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11487150" y="6362700"/>
            <a:ext cx="133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11</a:t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796355"/>
            <a:ext cx="5429250" cy="214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1250" y="1796355"/>
            <a:ext cx="5429250" cy="214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136677"/>
            <a:ext cx="5429250" cy="2149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0" y="4136677"/>
            <a:ext cx="5429250" cy="214982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5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EXECUÇÃO DA DESPESA PÚBLICA</a:t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Principais Fragilidades Identificadas</a:t>
            </a:r>
            <a:endParaRPr/>
          </a:p>
        </p:txBody>
      </p:sp>
      <p:sp>
        <p:nvSpPr>
          <p:cNvPr id="246" name="Google Shape;246;p25"/>
          <p:cNvSpPr txBox="1"/>
          <p:nvPr/>
        </p:nvSpPr>
        <p:spPr>
          <a:xfrm>
            <a:off x="695801" y="2177355"/>
            <a:ext cx="518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74E1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Empenho Prévio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819150" y="2634555"/>
            <a:ext cx="49339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Identificação de despesas realizadas sem o devido e obrigatório empenho prévio.</a:t>
            </a:r>
            <a:endParaRPr/>
          </a:p>
        </p:txBody>
      </p:sp>
      <p:sp>
        <p:nvSpPr>
          <p:cNvPr id="248" name="Google Shape;248;p25"/>
          <p:cNvSpPr txBox="1"/>
          <p:nvPr/>
        </p:nvSpPr>
        <p:spPr>
          <a:xfrm>
            <a:off x="6315551" y="2177355"/>
            <a:ext cx="518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74E1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Fases Contratuais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6438900" y="2634555"/>
            <a:ext cx="49339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Inobservância das fases regulares de execução do contrato, gerando possíveis incoerências.</a:t>
            </a:r>
            <a:endParaRPr/>
          </a:p>
        </p:txBody>
      </p:sp>
      <p:sp>
        <p:nvSpPr>
          <p:cNvPr id="250" name="Google Shape;250;p25"/>
          <p:cNvSpPr txBox="1"/>
          <p:nvPr/>
        </p:nvSpPr>
        <p:spPr>
          <a:xfrm>
            <a:off x="695801" y="4517677"/>
            <a:ext cx="518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80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74E1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Ordem Cronológica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819150" y="4974877"/>
            <a:ext cx="49339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Ausência de lista cronológica de pagamentos, prejudicando a transparência financeira.</a:t>
            </a:r>
            <a:endParaRPr/>
          </a:p>
        </p:txBody>
      </p:sp>
      <p:sp>
        <p:nvSpPr>
          <p:cNvPr id="252" name="Google Shape;252;p25"/>
          <p:cNvSpPr txBox="1"/>
          <p:nvPr/>
        </p:nvSpPr>
        <p:spPr>
          <a:xfrm>
            <a:off x="6315551" y="4517677"/>
            <a:ext cx="518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3375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274E1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Regras de Pagamento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53" name="Google Shape;253;p25"/>
          <p:cNvSpPr txBox="1"/>
          <p:nvPr/>
        </p:nvSpPr>
        <p:spPr>
          <a:xfrm>
            <a:off x="6438900" y="4974877"/>
            <a:ext cx="493395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Inobservância das regras de pagamento originalmente previstas no respectivo contrato.</a:t>
            </a:r>
            <a:endParaRPr/>
          </a:p>
        </p:txBody>
      </p:sp>
      <p:pic>
        <p:nvPicPr>
          <p:cNvPr id="254" name="Google Shape;254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7900" y="222498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53350" y="2224980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8350" y="4565302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00937" y="4565302"/>
            <a:ext cx="238125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 txBox="1"/>
          <p:nvPr/>
        </p:nvSpPr>
        <p:spPr>
          <a:xfrm>
            <a:off x="11449050" y="6362700"/>
            <a:ext cx="1714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  <a:endParaRPr/>
          </a:p>
        </p:txBody>
      </p:sp>
      <p:pic>
        <p:nvPicPr>
          <p:cNvPr id="259" name="Google Shape;259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6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EXECUÇÃO DA DESPESA PÚBLICA</a:t>
            </a:r>
            <a:endParaRPr/>
          </a:p>
        </p:txBody>
      </p:sp>
      <p:sp>
        <p:nvSpPr>
          <p:cNvPr id="266" name="Google Shape;266;p26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Resolução e Segurança Jurídica</a:t>
            </a:r>
            <a:endParaRPr/>
          </a:p>
        </p:txBody>
      </p:sp>
      <p:pic>
        <p:nvPicPr>
          <p:cNvPr id="267" name="Google Shape;26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41177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 txBox="1"/>
          <p:nvPr/>
        </p:nvSpPr>
        <p:spPr>
          <a:xfrm>
            <a:off x="6334125" y="2797819"/>
            <a:ext cx="5286375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 aplicação estruturada dos Guias permitiu destravar o fluxo de trabalho de forma técnica e transparente.</a:t>
            </a:r>
            <a:endParaRPr/>
          </a:p>
        </p:txBody>
      </p:sp>
      <p:sp>
        <p:nvSpPr>
          <p:cNvPr id="269" name="Google Shape;269;p26"/>
          <p:cNvSpPr txBox="1"/>
          <p:nvPr/>
        </p:nvSpPr>
        <p:spPr>
          <a:xfrm>
            <a:off x="6334125" y="3611016"/>
            <a:ext cx="5286375" cy="1340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100% das Guias aplicadas</a:t>
            </a:r>
            <a:r>
              <a:rPr lang="en-US" sz="16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foram concluídas com uma manifestação formal da Ascoi, contendo as devidas recomendações direcionadas à Secex-PGI para correção das fragilidades apontadas.</a:t>
            </a:r>
            <a:endParaRPr/>
          </a:p>
        </p:txBody>
      </p:sp>
      <p:sp>
        <p:nvSpPr>
          <p:cNvPr id="270" name="Google Shape;270;p26"/>
          <p:cNvSpPr txBox="1"/>
          <p:nvPr/>
        </p:nvSpPr>
        <p:spPr>
          <a:xfrm>
            <a:off x="11449050" y="6362700"/>
            <a:ext cx="1714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  <a:endParaRPr/>
          </a:p>
        </p:txBody>
      </p:sp>
      <p:pic>
        <p:nvPicPr>
          <p:cNvPr id="271" name="Google Shape;27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/>
          <p:nvPr/>
        </p:nvSpPr>
        <p:spPr>
          <a:xfrm>
            <a:off x="571500" y="381000"/>
            <a:ext cx="110490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64748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70º FÓRUM PERMANENTE DE CONTROLE INTERNO</a:t>
            </a:r>
            <a:endParaRPr/>
          </a:p>
        </p:txBody>
      </p:sp>
      <p:sp>
        <p:nvSpPr>
          <p:cNvPr id="277" name="Google Shape;277;p27"/>
          <p:cNvSpPr txBox="1"/>
          <p:nvPr/>
        </p:nvSpPr>
        <p:spPr>
          <a:xfrm>
            <a:off x="571500" y="714375"/>
            <a:ext cx="11049000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Impacto Final no Ambiente de Controle</a:t>
            </a:r>
            <a:endParaRPr/>
          </a:p>
        </p:txBody>
      </p:sp>
      <p:sp>
        <p:nvSpPr>
          <p:cNvPr id="278" name="Google Shape;278;p27"/>
          <p:cNvSpPr txBox="1"/>
          <p:nvPr/>
        </p:nvSpPr>
        <p:spPr>
          <a:xfrm>
            <a:off x="1600200" y="2341215"/>
            <a:ext cx="899160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aplicação contínua dos guias fortaleceu o ambiente de controle da organização, permitindo que falhas fossem corrigidas preventivamente e elevando a fidedignidade da informação.</a:t>
            </a:r>
            <a:endParaRPr/>
          </a:p>
        </p:txBody>
      </p:sp>
      <p:sp>
        <p:nvSpPr>
          <p:cNvPr id="279" name="Google Shape;279;p27"/>
          <p:cNvSpPr txBox="1"/>
          <p:nvPr/>
        </p:nvSpPr>
        <p:spPr>
          <a:xfrm>
            <a:off x="4676775" y="5560040"/>
            <a:ext cx="2838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74E13"/>
                </a:solidFill>
                <a:latin typeface="Lato"/>
                <a:ea typeface="Lato"/>
                <a:cs typeface="Lato"/>
                <a:sym typeface="Lato"/>
              </a:rPr>
              <a:t>Relatório do Controle Interno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80" name="Google Shape;280;p27"/>
          <p:cNvSpPr txBox="1"/>
          <p:nvPr/>
        </p:nvSpPr>
        <p:spPr>
          <a:xfrm>
            <a:off x="1028700" y="2722215"/>
            <a:ext cx="528935" cy="109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CBD5E1"/>
                </a:solidFill>
                <a:latin typeface="Geo"/>
                <a:ea typeface="Geo"/>
                <a:cs typeface="Geo"/>
                <a:sym typeface="Geo"/>
              </a:rPr>
              <a:t>"</a:t>
            </a:r>
            <a:endParaRPr/>
          </a:p>
        </p:txBody>
      </p:sp>
      <p:sp>
        <p:nvSpPr>
          <p:cNvPr id="281" name="Google Shape;281;p27"/>
          <p:cNvSpPr txBox="1"/>
          <p:nvPr/>
        </p:nvSpPr>
        <p:spPr>
          <a:xfrm>
            <a:off x="10634367" y="5103465"/>
            <a:ext cx="528935" cy="109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CBD5E1"/>
                </a:solidFill>
                <a:latin typeface="Geo"/>
                <a:ea typeface="Geo"/>
                <a:cs typeface="Geo"/>
                <a:sym typeface="Geo"/>
              </a:rPr>
              <a:t>"</a:t>
            </a:r>
            <a:endParaRPr/>
          </a:p>
        </p:txBody>
      </p:sp>
      <p:sp>
        <p:nvSpPr>
          <p:cNvPr id="282" name="Google Shape;282;p27"/>
          <p:cNvSpPr txBox="1"/>
          <p:nvPr/>
        </p:nvSpPr>
        <p:spPr>
          <a:xfrm>
            <a:off x="11430000" y="6362700"/>
            <a:ext cx="190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  <a:endParaRPr/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 txBox="1"/>
          <p:nvPr/>
        </p:nvSpPr>
        <p:spPr>
          <a:xfrm>
            <a:off x="4205763" y="1565969"/>
            <a:ext cx="3780472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Obrigado!</a:t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4024312" y="2785169"/>
            <a:ext cx="4143375" cy="42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Aberto para perguntas e discussões.</a:t>
            </a:r>
            <a:endParaRPr/>
          </a:p>
        </p:txBody>
      </p:sp>
      <p:sp>
        <p:nvSpPr>
          <p:cNvPr id="291" name="Google Shape;291;p28"/>
          <p:cNvSpPr txBox="1"/>
          <p:nvPr/>
        </p:nvSpPr>
        <p:spPr>
          <a:xfrm>
            <a:off x="11439525" y="6362700"/>
            <a:ext cx="1809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94A3B8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  <a:endParaRPr/>
          </a:p>
        </p:txBody>
      </p:sp>
      <p:pic>
        <p:nvPicPr>
          <p:cNvPr id="292" name="Google Shape;29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857" y="6369055"/>
            <a:ext cx="12409716" cy="510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795</Words>
  <Application>Microsoft Office PowerPoint</Application>
  <PresentationFormat>Widescreen</PresentationFormat>
  <Paragraphs>96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Calibri</vt:lpstr>
      <vt:lpstr>Geo</vt:lpstr>
      <vt:lpstr>Poppins</vt:lpstr>
      <vt:lpstr>Lato</vt:lpstr>
      <vt:lpstr>Arial</vt:lpstr>
      <vt:lpstr>Poppins SemiBold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 Jesus Martins Lobo</dc:creator>
  <cp:lastModifiedBy>Bruno Jesus Martins Lobo</cp:lastModifiedBy>
  <cp:revision>1</cp:revision>
  <dcterms:modified xsi:type="dcterms:W3CDTF">2026-08-26T19:23:28Z</dcterms:modified>
</cp:coreProperties>
</file>