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49"/>
  </p:notesMasterIdLst>
  <p:handoutMasterIdLst>
    <p:handoutMasterId r:id="rId50"/>
  </p:handoutMasterIdLst>
  <p:sldIdLst>
    <p:sldId id="256" r:id="rId3"/>
    <p:sldId id="752" r:id="rId4"/>
    <p:sldId id="773" r:id="rId5"/>
    <p:sldId id="762" r:id="rId6"/>
    <p:sldId id="766" r:id="rId7"/>
    <p:sldId id="767" r:id="rId8"/>
    <p:sldId id="751" r:id="rId9"/>
    <p:sldId id="763" r:id="rId10"/>
    <p:sldId id="765" r:id="rId11"/>
    <p:sldId id="741" r:id="rId12"/>
    <p:sldId id="770" r:id="rId13"/>
    <p:sldId id="769" r:id="rId14"/>
    <p:sldId id="745" r:id="rId15"/>
    <p:sldId id="764" r:id="rId16"/>
    <p:sldId id="771" r:id="rId17"/>
    <p:sldId id="723" r:id="rId18"/>
    <p:sldId id="768" r:id="rId19"/>
    <p:sldId id="772" r:id="rId20"/>
    <p:sldId id="754" r:id="rId21"/>
    <p:sldId id="742" r:id="rId22"/>
    <p:sldId id="272" r:id="rId23"/>
    <p:sldId id="731" r:id="rId24"/>
    <p:sldId id="711" r:id="rId25"/>
    <p:sldId id="712" r:id="rId26"/>
    <p:sldId id="638" r:id="rId27"/>
    <p:sldId id="472" r:id="rId28"/>
    <p:sldId id="387" r:id="rId29"/>
    <p:sldId id="372" r:id="rId30"/>
    <p:sldId id="355" r:id="rId31"/>
    <p:sldId id="278" r:id="rId32"/>
    <p:sldId id="279" r:id="rId33"/>
    <p:sldId id="774" r:id="rId34"/>
    <p:sldId id="678" r:id="rId35"/>
    <p:sldId id="679" r:id="rId36"/>
    <p:sldId id="680" r:id="rId37"/>
    <p:sldId id="681" r:id="rId38"/>
    <p:sldId id="682" r:id="rId39"/>
    <p:sldId id="526" r:id="rId40"/>
    <p:sldId id="583" r:id="rId41"/>
    <p:sldId id="518" r:id="rId42"/>
    <p:sldId id="519" r:id="rId43"/>
    <p:sldId id="514" r:id="rId44"/>
    <p:sldId id="510" r:id="rId45"/>
    <p:sldId id="422" r:id="rId46"/>
    <p:sldId id="351" r:id="rId47"/>
    <p:sldId id="283" r:id="rId48"/>
  </p:sldIdLst>
  <p:sldSz cx="9144000" cy="6858000" type="screen4x3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59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0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6" y="2"/>
            <a:ext cx="2945659" cy="498135"/>
          </a:xfrm>
          <a:prstGeom prst="rect">
            <a:avLst/>
          </a:prstGeom>
        </p:spPr>
        <p:txBody>
          <a:bodyPr vert="horz" lIns="91432" tIns="45715" rIns="91432" bIns="45715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50449" y="2"/>
            <a:ext cx="2945659" cy="498135"/>
          </a:xfrm>
          <a:prstGeom prst="rect">
            <a:avLst/>
          </a:prstGeom>
        </p:spPr>
        <p:txBody>
          <a:bodyPr vert="horz" lIns="91432" tIns="45715" rIns="91432" bIns="45715" rtlCol="0"/>
          <a:lstStyle>
            <a:lvl1pPr algn="r">
              <a:defRPr sz="1200"/>
            </a:lvl1pPr>
          </a:lstStyle>
          <a:p>
            <a:fld id="{6A949917-D465-475C-ACB0-7F08A90AC541}" type="datetimeFigureOut">
              <a:rPr lang="pt-BR" smtClean="0"/>
              <a:pPr/>
              <a:t>04/09/2019</a:t>
            </a:fld>
            <a:endParaRPr lang="pt-BR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6" y="9430092"/>
            <a:ext cx="2945659" cy="498134"/>
          </a:xfrm>
          <a:prstGeom prst="rect">
            <a:avLst/>
          </a:prstGeom>
        </p:spPr>
        <p:txBody>
          <a:bodyPr vert="horz" lIns="91432" tIns="45715" rIns="91432" bIns="45715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50449" y="9430092"/>
            <a:ext cx="2945659" cy="498134"/>
          </a:xfrm>
          <a:prstGeom prst="rect">
            <a:avLst/>
          </a:prstGeom>
        </p:spPr>
        <p:txBody>
          <a:bodyPr vert="horz" lIns="91432" tIns="45715" rIns="91432" bIns="45715" rtlCol="0" anchor="b"/>
          <a:lstStyle>
            <a:lvl1pPr algn="r">
              <a:defRPr sz="1200"/>
            </a:lvl1pPr>
          </a:lstStyle>
          <a:p>
            <a:fld id="{CF1C43B7-BC7C-442C-8DA1-B7480C2A6C5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7271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body"/>
          </p:nvPr>
        </p:nvSpPr>
        <p:spPr>
          <a:xfrm>
            <a:off x="749356" y="5514076"/>
            <a:ext cx="5994443" cy="5223654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de notas</a:t>
            </a:r>
          </a:p>
        </p:txBody>
      </p:sp>
      <p:sp>
        <p:nvSpPr>
          <p:cNvPr id="73" name="PlaceHolder 2"/>
          <p:cNvSpPr>
            <a:spLocks noGrp="1"/>
          </p:cNvSpPr>
          <p:nvPr>
            <p:ph type="hdr"/>
          </p:nvPr>
        </p:nvSpPr>
        <p:spPr>
          <a:xfrm>
            <a:off x="0" y="2"/>
            <a:ext cx="3251822" cy="580059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pt-B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&lt;cabeçalho&gt;</a:t>
            </a:r>
          </a:p>
        </p:txBody>
      </p:sp>
      <p:sp>
        <p:nvSpPr>
          <p:cNvPr id="74" name="PlaceHolder 3"/>
          <p:cNvSpPr>
            <a:spLocks noGrp="1"/>
          </p:cNvSpPr>
          <p:nvPr>
            <p:ph type="dt"/>
          </p:nvPr>
        </p:nvSpPr>
        <p:spPr>
          <a:xfrm>
            <a:off x="4241321" y="2"/>
            <a:ext cx="3251822" cy="580059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pt-B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&lt;data/hora&gt;</a:t>
            </a:r>
          </a:p>
        </p:txBody>
      </p:sp>
      <p:sp>
        <p:nvSpPr>
          <p:cNvPr id="75" name="PlaceHolder 4"/>
          <p:cNvSpPr>
            <a:spLocks noGrp="1"/>
          </p:cNvSpPr>
          <p:nvPr>
            <p:ph type="ftr"/>
          </p:nvPr>
        </p:nvSpPr>
        <p:spPr>
          <a:xfrm>
            <a:off x="0" y="11028540"/>
            <a:ext cx="3251822" cy="580059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pt-B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&lt;rodapé&gt;</a:t>
            </a:r>
          </a:p>
        </p:txBody>
      </p:sp>
      <p:sp>
        <p:nvSpPr>
          <p:cNvPr id="76" name="PlaceHolder 5"/>
          <p:cNvSpPr>
            <a:spLocks noGrp="1"/>
          </p:cNvSpPr>
          <p:nvPr>
            <p:ph type="sldNum"/>
          </p:nvPr>
        </p:nvSpPr>
        <p:spPr>
          <a:xfrm>
            <a:off x="4241321" y="11028540"/>
            <a:ext cx="3251822" cy="580059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99EC431A-9A97-4DBA-B4B6-011780A1D23E}" type="slidenum">
              <a:rPr lang="pt-BR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pPr algn="r"/>
              <a:t>‹nº›</a:t>
            </a:fld>
            <a:endParaRPr lang="pt-BR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93667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9785950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915470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1215403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4078316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8891698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0711218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9447909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9330901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7609131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6757198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909823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43765154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9505864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8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59735767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15776432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410769005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6906391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55793694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33877911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20946336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65267748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0981831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1636792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6569357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47149299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17507464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42883508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62672927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6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20723969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8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897558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4749253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0845478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3898563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5350441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8748147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body"/>
          </p:nvPr>
        </p:nvSpPr>
        <p:spPr>
          <a:xfrm>
            <a:off x="679769" y="4715908"/>
            <a:ext cx="5364276" cy="438679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20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2"/>
          <p:cNvSpPr/>
          <p:nvPr/>
        </p:nvSpPr>
        <p:spPr>
          <a:xfrm>
            <a:off x="3850593" y="9430254"/>
            <a:ext cx="2871795" cy="4155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571562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Imagem 33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5" name="Imagem 34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0" name="Imagem 69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1" name="Imagem 70"/>
          <p:cNvPicPr/>
          <p:nvPr/>
        </p:nvPicPr>
        <p:blipFill>
          <a:blip r:embed="rId2" cstate="print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t-BR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pt-BR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pt-BR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pt-BR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conectastartupbrasil.org.br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.br/intl/pt-BR/nonprofits/products/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planalto.gov.br/ccivil_03/Leis/1989_1994/L8010.htm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539640" y="1198080"/>
            <a:ext cx="8061480" cy="2027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4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Núcleo de Inovação Tecnológica    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3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Faculdade Luciano </a:t>
            </a:r>
            <a:r>
              <a:rPr lang="pt-BR" sz="3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Feijão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8" name="CustomShape 2"/>
          <p:cNvSpPr/>
          <p:nvPr/>
        </p:nvSpPr>
        <p:spPr>
          <a:xfrm>
            <a:off x="1472400" y="4437000"/>
            <a:ext cx="6056280" cy="862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pt-BR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Boletim de Oportunidades para </a:t>
            </a:r>
            <a:r>
              <a:rPr lang="pt-BR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ICT’s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9" name="Picture 4"/>
          <p:cNvPicPr/>
          <p:nvPr/>
        </p:nvPicPr>
        <p:blipFill>
          <a:blip r:embed="rId2" cstate="print"/>
          <a:stretch/>
        </p:blipFill>
        <p:spPr>
          <a:xfrm>
            <a:off x="7451640" y="189000"/>
            <a:ext cx="1365480" cy="916200"/>
          </a:xfrm>
          <a:prstGeom prst="rect">
            <a:avLst/>
          </a:prstGeom>
          <a:ln>
            <a:noFill/>
          </a:ln>
        </p:spPr>
      </p:pic>
      <p:sp>
        <p:nvSpPr>
          <p:cNvPr id="80" name="CustomShape 3"/>
          <p:cNvSpPr/>
          <p:nvPr/>
        </p:nvSpPr>
        <p:spPr>
          <a:xfrm>
            <a:off x="2167920" y="3359160"/>
            <a:ext cx="4676760" cy="564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sz="36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SETEMBRO </a:t>
            </a:r>
            <a:r>
              <a:rPr lang="pt-BR" sz="36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2019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1" name="Imagem 80"/>
          <p:cNvPicPr/>
          <p:nvPr/>
        </p:nvPicPr>
        <p:blipFill>
          <a:blip r:embed="rId3" cstate="print"/>
          <a:stretch/>
        </p:blipFill>
        <p:spPr>
          <a:xfrm>
            <a:off x="3095897" y="350640"/>
            <a:ext cx="2373763" cy="8474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b="1" spc="-1" dirty="0" smtClean="0">
              <a:solidFill>
                <a:srgbClr val="FF0000"/>
              </a:solidFill>
              <a:uFill>
                <a:solidFill>
                  <a:srgbClr val="FFFFFF"/>
                </a:solidFill>
              </a:uFill>
            </a:endParaRPr>
          </a:p>
          <a:p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dirty="0" err="1" smtClean="0"/>
              <a:t>Softex</a:t>
            </a:r>
            <a:r>
              <a:rPr lang="pt-BR" b="1" dirty="0"/>
              <a:t> - CHAMADA PÚBLICA PARA EMPRESAS</a:t>
            </a:r>
          </a:p>
          <a:p>
            <a:pPr algn="ctr" fontAlgn="b"/>
            <a:r>
              <a:rPr lang="pt-BR" b="1" dirty="0"/>
              <a:t>CONECTA STARTUP BRASIL 037/2019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26 de setembro 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selecionar Empresas do setor produtivo para a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participação no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Programa Conecta Startup Brasil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e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mpresas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do setor produtivo instaladas no Brasil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que atendam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integralmente às exigências constantes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na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chamada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dirty="0">
                <a:hlinkClick r:id="rId3"/>
              </a:rPr>
              <a:t>https://conectastartupbrasil.org.br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" name="Imagem 244"/>
          <p:cNvPicPr/>
          <p:nvPr/>
        </p:nvPicPr>
        <p:blipFill>
          <a:blip r:embed="rId4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14" name="Picture 4"/>
          <p:cNvPicPr/>
          <p:nvPr/>
        </p:nvPicPr>
        <p:blipFill>
          <a:blip r:embed="rId5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0433237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</a:t>
            </a:r>
            <a:r>
              <a:rPr lang="pt-BR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b="1" cap="all" dirty="0" smtClean="0"/>
          </a:p>
          <a:p>
            <a:pPr algn="ctr" fontAlgn="b"/>
            <a:r>
              <a:rPr lang="pt-BR" sz="1700" b="1" cap="all" dirty="0" smtClean="0"/>
              <a:t>Chamada </a:t>
            </a:r>
            <a:r>
              <a:rPr lang="pt-BR" sz="1700" b="1" cap="all" dirty="0"/>
              <a:t>CNPq/Instituto Carlos Chagas Nº 15/2019 </a:t>
            </a:r>
            <a:endParaRPr lang="pt-BR" sz="1700" b="1" strike="noStrike" cap="all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700" b="1" cap="all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30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de setembro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apoiar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atividades de Pesquisa, Desenvolvimento Tecnológico e Inovação (P,DT&amp;I) nas áreas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Doenças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Emergentes e Negligenciadas; Terapia Celular e; Desenvolvimento de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Tecnologias Inovadoras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para a Saúde, por meio do Programa de Excelência em Pesquisa – PROEP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Doutores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que durante toda a vigência do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projeto possam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ter vínculo formal com a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Fiocruz,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nos cargos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pesquisador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tecnologista, ou especialista e exercendo função de pesquisa no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Instituto Carlos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Chagas - Fiocruz Paraná e/ou com vínculo formal de profissional cedido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por convênio.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dirty="0"/>
              <a:t>http://memoria.cnpq.br/chamadas-publicas;jsessionid=6AFA59B6725BFE39456BBCC265F58D40?p_p_id=resultadosportlet_WAR_resultadoscnpqportlet_INSTANCE_0ZaM&amp;id=47-1386-6394&amp;detalha=chamadaDetalhada&amp;filtro=abertas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sp>
        <p:nvSpPr>
          <p:cNvPr id="9" name="CaixaDeTexto 8"/>
          <p:cNvSpPr txBox="1"/>
          <p:nvPr/>
        </p:nvSpPr>
        <p:spPr>
          <a:xfrm>
            <a:off x="322200" y="2420839"/>
            <a:ext cx="838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dirty="0"/>
          </a:p>
        </p:txBody>
      </p:sp>
      <p:pic>
        <p:nvPicPr>
          <p:cNvPr id="11" name="Picture 4"/>
          <p:cNvPicPr/>
          <p:nvPr/>
        </p:nvPicPr>
        <p:blipFill>
          <a:blip r:embed="rId4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299974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</a:t>
            </a:r>
            <a:r>
              <a:rPr lang="pt-BR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b="1" cap="all" dirty="0" smtClean="0"/>
          </a:p>
          <a:p>
            <a:pPr algn="ctr" fontAlgn="b"/>
            <a:endParaRPr lang="pt-BR" b="1" cap="all" dirty="0" smtClean="0"/>
          </a:p>
          <a:p>
            <a:pPr algn="ctr" fontAlgn="b"/>
            <a:r>
              <a:rPr lang="pt-BR" sz="1700" b="1" cap="all" dirty="0"/>
              <a:t>Chamada CNPq Nº 29/2019 </a:t>
            </a:r>
            <a:r>
              <a:rPr lang="pt-BR" sz="1700" b="1" cap="all" dirty="0" smtClean="0"/>
              <a:t> </a:t>
            </a:r>
            <a:r>
              <a:rPr lang="pt-BR" sz="1700" b="1" cap="all" dirty="0"/>
              <a:t>– Bolsa de Produtividade em</a:t>
            </a:r>
          </a:p>
          <a:p>
            <a:pPr algn="ctr" fontAlgn="b"/>
            <a:r>
              <a:rPr lang="pt-BR" sz="1700" b="1" cap="all" dirty="0"/>
              <a:t>Desenvolvimento Tecnológico e Extensão Inovadora - DT</a:t>
            </a:r>
          </a:p>
          <a:p>
            <a:pPr algn="ctr" fontAlgn="b"/>
            <a:endParaRPr lang="pt-BR" sz="1700" b="1" cap="all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04 de outubro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conceder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apoio financeiro por meio de Bolsas de Produtividade em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Desenvolvimento Tecnológico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 Extensão Inovadora – DT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à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pesquisadores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com perfis e projetos voltados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ao desenvolvimento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tecnológico, indução e disseminação de inovação e empreendedorismo de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base tecnológica.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proponente com currículo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cadastrado na Plataforma Lattes, atualizado até a data limite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para submissão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da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proposta; possuir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 título de doutor ou perfil tecnológico equivalente. 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dirty="0"/>
              <a:t>http://memoria.cnpq.br/chamadas-publicas?p_p_id=resultadosportlet_WAR_resultadoscnpqportlet_INSTANCE_0ZaM&amp;id=58-104-6434&amp;detalha=chamadaDetalhada&amp;filtro=abertas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sp>
        <p:nvSpPr>
          <p:cNvPr id="9" name="CaixaDeTexto 8"/>
          <p:cNvSpPr txBox="1"/>
          <p:nvPr/>
        </p:nvSpPr>
        <p:spPr>
          <a:xfrm>
            <a:off x="509451" y="1640751"/>
            <a:ext cx="931834" cy="650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dirty="0"/>
          </a:p>
        </p:txBody>
      </p:sp>
      <p:pic>
        <p:nvPicPr>
          <p:cNvPr id="11" name="Picture 4"/>
          <p:cNvPicPr/>
          <p:nvPr/>
        </p:nvPicPr>
        <p:blipFill>
          <a:blip r:embed="rId4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31074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dirty="0" smtClean="0"/>
              <a:t>Prêmio de Jornalismo Científico do MERCOSUR – Terceira Edição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15 de outubro 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promover o jornalismo científico nos países do Mercosul, além de estimular uma maior presença da ciência e tecnologia nos meios de comunicação.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profissionais e estudantes de jornalismo e carreiras afins; pesquisadores das diferentes áreas da ciência que tenham incursão em espaços jornalísticos no países membros e associados do MERCOSUR, que desejam apresentar seus trabalhos jornalísticos. Estão incluídos também fotógrafos profissionais.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dirty="0"/>
              <a:t>http://www.conacyt.gov.py/node/26269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244"/>
          <p:cNvPicPr/>
          <p:nvPr/>
        </p:nvPicPr>
        <p:blipFill>
          <a:blip r:embed="rId3" cstate="print"/>
          <a:stretch/>
        </p:blipFill>
        <p:spPr>
          <a:xfrm>
            <a:off x="6954789" y="378849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9" name="Picture 4"/>
          <p:cNvPicPr/>
          <p:nvPr/>
        </p:nvPicPr>
        <p:blipFill>
          <a:blip r:embed="rId4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858596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</a:t>
            </a:r>
            <a:r>
              <a:rPr lang="pt-BR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b="1" cap="all" dirty="0" smtClean="0"/>
          </a:p>
          <a:p>
            <a:pPr algn="ctr" fontAlgn="b"/>
            <a:r>
              <a:rPr lang="pt-BR" sz="1700" b="1" cap="all" dirty="0"/>
              <a:t>PRÊMIO NACIONAL DA BIODIVERSIDADE – 3° </a:t>
            </a:r>
            <a:r>
              <a:rPr lang="pt-BR" sz="1700" b="1" cap="all" dirty="0" smtClean="0"/>
              <a:t>EDIÇÃo </a:t>
            </a:r>
            <a:endParaRPr lang="pt-BR" sz="1700" b="1" strike="noStrike" cap="all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700" b="1" cap="all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22 de outubro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reconhecer o mérito de iniciativas, atividades e projetos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que se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destacam por buscarem a melhoria do estado de conservação das espécies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da biodiversidade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brasileira, contribuindo para a implementação das Metas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Nacionais de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Biodiversidade (descritas na Resolução </a:t>
            </a:r>
            <a:r>
              <a:rPr lang="pt-BR" sz="14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Conabio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n°6 de 03 de setembro de 2013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).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 Sociedade Civil; Empresas Privadas; Iniciativas Comunitárias; Academia; Órgãos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 empresas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públicos; Imprensa.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dirty="0"/>
              <a:t>http://pnb.mma.gov.br/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sp>
        <p:nvSpPr>
          <p:cNvPr id="9" name="CaixaDeTexto 8"/>
          <p:cNvSpPr txBox="1"/>
          <p:nvPr/>
        </p:nvSpPr>
        <p:spPr>
          <a:xfrm>
            <a:off x="322200" y="2420839"/>
            <a:ext cx="838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dirty="0"/>
          </a:p>
        </p:txBody>
      </p:sp>
      <p:pic>
        <p:nvPicPr>
          <p:cNvPr id="11" name="Picture 4"/>
          <p:cNvPicPr/>
          <p:nvPr/>
        </p:nvPicPr>
        <p:blipFill>
          <a:blip r:embed="rId4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655727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cap="all" dirty="0"/>
              <a:t>Chamada CNPq/MCTIC Nº 17/2019 - Síntese em Biodiversidade</a:t>
            </a:r>
          </a:p>
          <a:p>
            <a:pPr algn="ctr" fontAlgn="b"/>
            <a:r>
              <a:rPr lang="pt-BR" b="1" cap="all" dirty="0"/>
              <a:t>e Serviços Ecossistêmicos - </a:t>
            </a:r>
            <a:r>
              <a:rPr lang="pt-BR" b="1" cap="all" dirty="0" err="1"/>
              <a:t>SinBiose</a:t>
            </a: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30 de outubro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apoiar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projetos de pesquisa voltados a estudar relações entre Biodiversidade 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Serviços Ecossistêmicos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podendo incluir a dimensão do bem-estar humano, e que visem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contribuir significativamente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com a missão do Centro de Síntese em Biodiversidade 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Serviços Ecossistêmicos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– </a:t>
            </a:r>
            <a:r>
              <a:rPr lang="pt-BR" sz="14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SinBiose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regulamentado pela Resolução Normativa CNPq nº 007/2019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Doutores que sejam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obrigatoriamente o coordenador do projeto e líder do grupo de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pesquisa; possuir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vínculo celetista ou estatutário com a instituição de execução do projeto ou,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 aposentado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comprovar manter atividades acadêmicos-científicas e apresentar declaração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apoio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ao projeto por parte da instituição executora. 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dirty="0"/>
              <a:t>http://memoria.cnpq.br/chamadas-publicas;jsessionid=6AFA59B6725BFE39456BBCC265F58D40?p_p_id=resultadosportlet_WAR_resultadoscnpqportlet_INSTANCE_0ZaM&amp;filtro=abertas&amp;detalha=chamadaDivulgada&amp;idDivulgacao=8982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sp>
        <p:nvSpPr>
          <p:cNvPr id="7" name="CaixaDeTexto 6"/>
          <p:cNvSpPr txBox="1"/>
          <p:nvPr/>
        </p:nvSpPr>
        <p:spPr>
          <a:xfrm>
            <a:off x="278640" y="2247762"/>
            <a:ext cx="838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dirty="0"/>
          </a:p>
        </p:txBody>
      </p:sp>
      <p:pic>
        <p:nvPicPr>
          <p:cNvPr id="9" name="Picture 4"/>
          <p:cNvPicPr/>
          <p:nvPr/>
        </p:nvPicPr>
        <p:blipFill>
          <a:blip r:embed="rId4" cstate="print"/>
          <a:stretch/>
        </p:blipFill>
        <p:spPr>
          <a:xfrm>
            <a:off x="457200" y="27468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871288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6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 fontAlgn="b"/>
            <a:r>
              <a:rPr lang="en-US" b="1" dirty="0"/>
              <a:t>Cancer Research Institute – Clinic and Laboratory Integration Program Grants 2019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01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de novembro 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promover o desenvolvimento de abordagens imunológicas para o diagnóstico, tratamento e prevenção do câncer. A missão do Instituto é levar terapias efetivas baseadas no sistema imunológico para pacientes com câncer mais cedo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cientistas qualificados que estão trabalhando para explorar questões clinicamente relevantes destinadas a melhorar a eficácia das imunoterapias contra o </a:t>
            </a:r>
            <a:r>
              <a:rPr lang="pt-BR" sz="1400" dirty="0" smtClean="0"/>
              <a:t>câncer.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dirty="0"/>
              <a:t>https://www.cancerresearch.org/scientists/fellowships-grants/translational-research-grants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9" name="Picture 4"/>
          <p:cNvPicPr/>
          <p:nvPr/>
        </p:nvPicPr>
        <p:blipFill>
          <a:blip r:embed="rId4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048954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</a:t>
            </a:r>
            <a:r>
              <a:rPr lang="pt-BR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b="1" cap="all" dirty="0" smtClean="0"/>
          </a:p>
          <a:p>
            <a:pPr algn="ctr" fontAlgn="b"/>
            <a:r>
              <a:rPr lang="pt-BR" sz="1700" b="1" cap="all" dirty="0"/>
              <a:t>EDITAL DO INSTITUTO NEXXERA Nº 03/2019 –</a:t>
            </a:r>
          </a:p>
          <a:p>
            <a:pPr algn="ctr" fontAlgn="b"/>
            <a:r>
              <a:rPr lang="pt-BR" sz="1700" b="1" cap="all" dirty="0"/>
              <a:t>PROGRAMA NEXXLABS</a:t>
            </a:r>
            <a:endParaRPr lang="pt-BR" sz="1700" b="1" cap="all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30 de novembro 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promover a cultura empreendedora por meio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do desenvolvimento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competências para inovação e o empreendedorismo, por meio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ações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capacitação e experiências empreendedoras, na transformação de ideias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em negócios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ou no aprimoramento de negócios de impacto já existentes.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 empreendedores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que possuem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ideias de negócios em economia criativa, mas que ainda não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possuem modelo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negócio ou negócio formalizado (sem a constituição de CNPJ, MEI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ou outro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formato); Negócios baseados em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economia criativa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que já possuem empresa voltada à exploração (com constituição de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CNPJ, MEI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ou outro formato).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dirty="0"/>
              <a:t> http://bit.ly/NexxLabs-Soho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sp>
        <p:nvSpPr>
          <p:cNvPr id="9" name="CaixaDeTexto 8"/>
          <p:cNvSpPr txBox="1"/>
          <p:nvPr/>
        </p:nvSpPr>
        <p:spPr>
          <a:xfrm>
            <a:off x="322200" y="2420839"/>
            <a:ext cx="838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dirty="0"/>
          </a:p>
        </p:txBody>
      </p:sp>
      <p:pic>
        <p:nvPicPr>
          <p:cNvPr id="11" name="Picture 4"/>
          <p:cNvPicPr/>
          <p:nvPr/>
        </p:nvPicPr>
        <p:blipFill>
          <a:blip r:embed="rId4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283494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</a:t>
            </a:r>
            <a:r>
              <a:rPr lang="pt-BR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b="1" cap="all" dirty="0" smtClean="0"/>
          </a:p>
          <a:p>
            <a:pPr algn="ctr" fontAlgn="b"/>
            <a:endParaRPr lang="pt-BR" b="1" cap="all" dirty="0" smtClean="0"/>
          </a:p>
          <a:p>
            <a:pPr algn="ctr" fontAlgn="b"/>
            <a:endParaRPr lang="pt-BR" b="1" cap="all" dirty="0" smtClean="0"/>
          </a:p>
          <a:p>
            <a:pPr algn="ctr" fontAlgn="b"/>
            <a:r>
              <a:rPr lang="pt-BR" sz="1700" b="1" cap="all" dirty="0"/>
              <a:t>Prêmio Volvo de Meio Ambiente 2020 | Volvo </a:t>
            </a:r>
            <a:r>
              <a:rPr lang="pt-BR" sz="1700" b="1" cap="all" dirty="0" err="1"/>
              <a:t>Environment</a:t>
            </a:r>
            <a:r>
              <a:rPr lang="pt-BR" sz="1700" b="1" cap="all" dirty="0"/>
              <a:t> </a:t>
            </a:r>
            <a:r>
              <a:rPr lang="pt-BR" sz="1700" b="1" cap="all" dirty="0" err="1" smtClean="0"/>
              <a:t>Prize</a:t>
            </a:r>
            <a:endParaRPr lang="pt-BR" sz="1700" b="1" cap="all" dirty="0" smtClean="0"/>
          </a:p>
          <a:p>
            <a:pPr algn="ctr" fontAlgn="b"/>
            <a:endParaRPr lang="pt-BR" sz="1700" b="1" strike="noStrike" cap="all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10 de janeiro </a:t>
            </a:r>
            <a:r>
              <a:rPr lang="pt-BR" sz="1400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2020.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premiar descobertas científicas ou inovações que, em termos gerais, se enquadram no campo do meio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ambiente.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Pessoa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Física, Instituições de Ensino e Pesquisa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dirty="0"/>
              <a:t> http://www.environment-prize.com/the-prize/the-prize/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11" name="Picture 4"/>
          <p:cNvPicPr/>
          <p:nvPr/>
        </p:nvPicPr>
        <p:blipFill>
          <a:blip r:embed="rId4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  <p:sp>
        <p:nvSpPr>
          <p:cNvPr id="8" name="CaixaDeTexto 7"/>
          <p:cNvSpPr txBox="1"/>
          <p:nvPr/>
        </p:nvSpPr>
        <p:spPr>
          <a:xfrm>
            <a:off x="322200" y="1838554"/>
            <a:ext cx="8534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726674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cap="all" dirty="0"/>
              <a:t>PROGRAMA INOVA GLOBAL – INTERCÂMBIO EMPRESARIAL </a:t>
            </a:r>
            <a:r>
              <a:rPr lang="pt-BR" b="1" cap="all" dirty="0" smtClean="0"/>
              <a:t>CNPq-IEL</a:t>
            </a: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30 de agosto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2021.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convidar empresas, institutos de PD&amp;I (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pesquisa, desenvolvimento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 inovação) públicos e privados, órgãos de governo e entidades do terceiro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setor –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doravante denominados INTERESSADOS – a apresentarem projetos de PD&amp;I que visem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ao aumento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da competitividade das empresas e ao desenvolvimento científico e tecnológico no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País, por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meio do intercâmbio de profissionais e pesquisadores, mediante a concessão de bolsas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formação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 capacitação no Brasil e no exterior, em instituições científicas, tecnológicas 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Inovação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(ICT) e centros de P&amp;D públicos ou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privados. 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pesquisadores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brasileiros e especialistas estrangeiros que preencham os requisitos de cada modalidade de bolsa, considerando os projetos aprovados pelo CNPq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dirty="0" smtClean="0"/>
              <a:t>http</a:t>
            </a:r>
            <a:r>
              <a:rPr lang="pt-BR" sz="1400" dirty="0"/>
              <a:t>://www.cnpq.br/documents/10157/6234432/chamamento_publico_inova_global_PortalProgramaInovaGlobal.pdf/9ea0157b-629b-4827-99f0-36bcdec2734c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9" name="Picture 4"/>
          <p:cNvPicPr/>
          <p:nvPr/>
        </p:nvPicPr>
        <p:blipFill>
          <a:blip r:embed="rId4" cstate="print"/>
          <a:stretch/>
        </p:blipFill>
        <p:spPr>
          <a:xfrm>
            <a:off x="457200" y="27468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616943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</a:t>
            </a:r>
            <a:r>
              <a:rPr lang="pt-BR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cap="all" dirty="0"/>
              <a:t>Programa </a:t>
            </a:r>
            <a:r>
              <a:rPr lang="pt-BR" b="1" cap="all" dirty="0" smtClean="0"/>
              <a:t>Knight - </a:t>
            </a:r>
            <a:r>
              <a:rPr lang="pt-BR" b="1" cap="all" dirty="0" err="1" smtClean="0"/>
              <a:t>Hennessy</a:t>
            </a:r>
            <a:r>
              <a:rPr lang="pt-BR" b="1" cap="all" dirty="0" smtClean="0"/>
              <a:t> Scholars</a:t>
            </a: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12 de setembro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dirty="0" smtClean="0"/>
              <a:t>selecionar </a:t>
            </a:r>
            <a:r>
              <a:rPr lang="pt-BR" sz="1400" dirty="0"/>
              <a:t>100 estudantes de diversos países e formações, que demonstrem habilidades de liderança e alto desempenho. Podem se candidatar estudantes interessados em qualquer mestrado ou doutorado oferecidos pelas escolas de negócios; ciências da terra, do meio ambiente e energia; educação; engenharia; humanidades; direito e medicina – todas ranqueadas entre as melhores do mundo em suas áreas.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estudantes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pós-graduação, que devem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enviar duas candidaturas separadas: uma para o programa de pós-graduação à sua escolha e outra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para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bolsa de estudos. Só serão elegíveis à bolsa os candidatos que forem aprovados para a pós-graduação em Stanford.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dirty="0"/>
              <a:t>https://www.estudarfora.org.br/knight-hennessy-scholars-stanford/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" name="Imagem 244"/>
          <p:cNvPicPr/>
          <p:nvPr/>
        </p:nvPicPr>
        <p:blipFill>
          <a:blip r:embed="rId3" cstate="print"/>
          <a:stretch/>
        </p:blipFill>
        <p:spPr>
          <a:xfrm>
            <a:off x="7033166" y="31977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11" name="Picture 4"/>
          <p:cNvPicPr/>
          <p:nvPr/>
        </p:nvPicPr>
        <p:blipFill>
          <a:blip r:embed="rId4" cstate="print"/>
          <a:stretch/>
        </p:blipFill>
        <p:spPr>
          <a:xfrm>
            <a:off x="322200" y="31977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7637623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16440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 fontAlgn="b"/>
            <a:endParaRPr lang="pt-BR" b="1" dirty="0" smtClean="0"/>
          </a:p>
          <a:p>
            <a:pPr algn="ctr" fontAlgn="b"/>
            <a:r>
              <a:rPr lang="pt-BR" b="1" dirty="0" smtClean="0"/>
              <a:t>Petróleo </a:t>
            </a:r>
            <a:r>
              <a:rPr lang="pt-BR" b="1" dirty="0"/>
              <a:t>Brasileiro S.A. (Petrobras)</a:t>
            </a:r>
          </a:p>
          <a:p>
            <a:pPr algn="ctr" fontAlgn="b"/>
            <a:r>
              <a:rPr lang="pt-BR" b="1" dirty="0"/>
              <a:t>Agência Nacional do Petróleo: Comunidade Científica e Acadêmica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:f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luxo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contínuo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realizar projetos de pesquisa e desenvolvimento e a executar programas de formação de recursos humanos com recursos decorrentes das cláusulas de investimento obrigatório em P,D&amp;I, no setor de petróleo, gás natural e biocombustíveis. O credenciamento conferido pela Agência Nacional do Petróleo, Gás Natural e Biocombustíveis (ANP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).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somente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as instituições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credenciadas (O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credenciamento conferido pela Agência Nacional do Petróleo, Gás Natural e Biocombustíveis (ANP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) )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estão habilitadas a receber recursos das cláusulas de investimento em P,D&amp;I. Qualquer instituição (departamento, laboratório e outros) pertencente a entidades como universidades, institutos tecnológicos e centros de pesquisa, públicos ou privados estabelecidos no Brasil, de comprovada competência técnica e cientifica para prestação de serviços tecnológicos nas áreas de petróleo, gás natural e correlatas, poderá solicitar o credenciamento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dirty="0"/>
              <a:t>https://comunidadecientifica.petrobras.com.br/media/Manual_de_Termo_de_Cooperacao_P_DI_Publico_Externo_13-03-19_v2_SITE.pdf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9" name="Picture 4"/>
          <p:cNvPicPr/>
          <p:nvPr/>
        </p:nvPicPr>
        <p:blipFill>
          <a:blip r:embed="rId4" cstate="print"/>
          <a:stretch/>
        </p:blipFill>
        <p:spPr>
          <a:xfrm>
            <a:off x="457200" y="29023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330987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59" name="CustomShape 2"/>
          <p:cNvSpPr/>
          <p:nvPr/>
        </p:nvSpPr>
        <p:spPr>
          <a:xfrm>
            <a:off x="158400" y="1584000"/>
            <a:ext cx="8278920" cy="47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PROJETOS DE MESTRADO E DOUTORADO INTERINSTITUCIONAIS</a:t>
            </a:r>
          </a:p>
          <a:p>
            <a:pPr algn="ctr">
              <a:lnSpc>
                <a:spcPct val="100000"/>
              </a:lnSpc>
            </a:pPr>
            <a:r>
              <a:rPr lang="pt-BR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(MINTER E DINTER) E TURMA FORA DE SEDE</a:t>
            </a:r>
          </a:p>
          <a:p>
            <a:pPr algn="ctr">
              <a:lnSpc>
                <a:spcPct val="100000"/>
              </a:lnSpc>
            </a:pPr>
            <a:r>
              <a:rPr lang="pt-BR" sz="1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EDITAL </a:t>
            </a:r>
            <a:r>
              <a:rPr lang="pt-BR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Nº </a:t>
            </a:r>
            <a:r>
              <a:rPr lang="pt-BR" sz="1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44/2017 </a:t>
            </a:r>
          </a:p>
          <a:p>
            <a:pPr algn="ctr">
              <a:lnSpc>
                <a:spcPct val="100000"/>
              </a:lnSpc>
            </a:pPr>
            <a:endParaRPr lang="pt-BR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contínuo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avaliar propostas de Projetos de Mestrado Interinstucional, Doutorado Interinstucional e Turma Fora de Sede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visando autorizar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 oferta de turmas de mestrado e doutorado, na modalidade acadêmica ou profissional, por meio da parceria entre instuições. Nesse sendo,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os projetos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aprovados contribuirão com a formação específica de recursos humanos altamente qualificados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 </a:t>
            </a:r>
            <a:r>
              <a:rPr lang="pt-BR" sz="1400" dirty="0" smtClean="0"/>
              <a:t>coordenador </a:t>
            </a:r>
            <a:r>
              <a:rPr lang="pt-BR" sz="1400" dirty="0"/>
              <a:t>deverá ser docente, pesquisador ou pós-doutor na Instituição Receptora. </a:t>
            </a:r>
            <a:r>
              <a:rPr lang="pt-BR" sz="1400" dirty="0" smtClean="0"/>
              <a:t> </a:t>
            </a:r>
            <a:endParaRPr lang="pt-BR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https://capes.gov.br/images/stories/download/editais/11122017-Edital_0575526_Edital_44_Minter_Dinter_e_Turma_Fora_da_Sede.pdf</a:t>
            </a:r>
            <a:endParaRPr lang="pt-B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1" name="CustomShape 3"/>
          <p:cNvSpPr/>
          <p:nvPr/>
        </p:nvSpPr>
        <p:spPr>
          <a:xfrm>
            <a:off x="1224000" y="1296000"/>
            <a:ext cx="873000" cy="288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2" name="CustomShape 4"/>
          <p:cNvSpPr/>
          <p:nvPr/>
        </p:nvSpPr>
        <p:spPr>
          <a:xfrm>
            <a:off x="863640" y="1571760"/>
            <a:ext cx="883800" cy="32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3" name="CustomShape 5"/>
          <p:cNvSpPr/>
          <p:nvPr/>
        </p:nvSpPr>
        <p:spPr>
          <a:xfrm>
            <a:off x="864000" y="1296000"/>
            <a:ext cx="1060200" cy="412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9" name="Imagem 244"/>
          <p:cNvPicPr/>
          <p:nvPr/>
        </p:nvPicPr>
        <p:blipFill>
          <a:blip r:embed="rId2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12" name="Picture 4"/>
          <p:cNvPicPr/>
          <p:nvPr/>
        </p:nvPicPr>
        <p:blipFill>
          <a:blip r:embed="rId3" cstate="print"/>
          <a:stretch/>
        </p:blipFill>
        <p:spPr>
          <a:xfrm>
            <a:off x="357763" y="258377"/>
            <a:ext cx="1036337" cy="73659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6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 fontAlgn="b"/>
            <a:r>
              <a:rPr lang="pt-BR" b="1" dirty="0" smtClean="0"/>
              <a:t>CESE – Projetos que mudam vidas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fortalecer iniciativas de resistência popular. Apesar de não ter um teto máximo estipulado para apoio a pequenos projetos, pois isso varia de acordo com o tipo de atividade, o valor médio de apoio atualmente é de 9 mil reais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movimentos sociais populares, associações, sindicatos, grupos de base, cooperativas, fóruns e articulações, organizações não-governamentais de apoio e assessoria ao movimento popular, pastorais sociais 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diaconas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das igrejas.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dirty="0"/>
              <a:t>https://www.cese.org.br/enviar-projeto/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9" name="Picture 4"/>
          <p:cNvPicPr/>
          <p:nvPr/>
        </p:nvPicPr>
        <p:blipFill>
          <a:blip r:embed="rId4" cstate="print"/>
          <a:stretch/>
        </p:blipFill>
        <p:spPr>
          <a:xfrm>
            <a:off x="457200" y="29023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29166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395280" y="1628640"/>
            <a:ext cx="8278920" cy="47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dirty="0" smtClean="0"/>
              <a:t>PATROCÍNIO CIELO</a:t>
            </a:r>
          </a:p>
          <a:p>
            <a:pPr algn="ctr" fontAlgn="b"/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contínuo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colocar negócios em movimento, graças ao seu espírito inovador e inquieto. Por isso, patrocina projetos culturais e esportivos que tenham entre os seus atributos a inovação, capazes de inspirar e transformar. E também aqueles que sejam o impulso necessário para colocar a economia em movimento.</a:t>
            </a: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PÚBLICO-ALVO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pessoas físicas e jurídicas.</a:t>
            </a:r>
            <a:endParaRPr lang="pt-BR" sz="1400" b="1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+mj-lt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www.cielopatrocina.com.br/proposta</a:t>
            </a:r>
          </a:p>
        </p:txBody>
      </p:sp>
      <p:pic>
        <p:nvPicPr>
          <p:cNvPr id="4" name="Imagem 244"/>
          <p:cNvPicPr/>
          <p:nvPr/>
        </p:nvPicPr>
        <p:blipFill>
          <a:blip r:embed="rId2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3" cstate="print"/>
          <a:stretch/>
        </p:blipFill>
        <p:spPr>
          <a:xfrm>
            <a:off x="457200" y="29023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876266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395280" y="1628640"/>
            <a:ext cx="8278920" cy="47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dirty="0" smtClean="0"/>
              <a:t>PATROCÍNIO GRENDENE</a:t>
            </a:r>
          </a:p>
          <a:p>
            <a:pPr algn="ctr" fontAlgn="b"/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contínuo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patrocinar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diferentes projetos, incluindo os culturais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PÚBLICO-ALVO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empresas.</a:t>
            </a:r>
            <a:endParaRPr lang="pt-BR" sz="1400" b="1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+mj-lt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https://www.grendene.com.br/br/sac/getFormSponsor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/</a:t>
            </a:r>
          </a:p>
          <a:p>
            <a:pPr marL="1440">
              <a:lnSpc>
                <a:spcPct val="100000"/>
              </a:lnSpc>
              <a:buClr>
                <a:srgbClr val="000000"/>
              </a:buClr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pic>
        <p:nvPicPr>
          <p:cNvPr id="168" name="Imagem 188"/>
          <p:cNvPicPr/>
          <p:nvPr/>
        </p:nvPicPr>
        <p:blipFill>
          <a:blip r:embed="rId2" cstate="print"/>
          <a:stretch/>
        </p:blipFill>
        <p:spPr>
          <a:xfrm>
            <a:off x="7053942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6" name="Picture 4"/>
          <p:cNvPicPr/>
          <p:nvPr/>
        </p:nvPicPr>
        <p:blipFill>
          <a:blip r:embed="rId3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1911740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395280" y="1628640"/>
            <a:ext cx="8278920" cy="47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dirty="0"/>
              <a:t>Development Innovation Ventures (DIV)</a:t>
            </a: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contínuo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 smtClean="0"/>
              <a:t>trazer </a:t>
            </a:r>
            <a:r>
              <a:rPr lang="pt-BR" sz="1400" dirty="0"/>
              <a:t>novas idéias para resolver problemas enfrentados por milhões em todo o mundo - produzindo mais impacto, por menos dinheiro, com maior potencial de escala sustentável. Inspirado pela experiência de capital de risco, a DIV usa um modelo de financiamento com base em evidências para testar ideias, reunir evidências de o que funciona, encontrar falhas de forma rápida e econômica, sem compromissos de longo prazo e continuar a suportar apenas soluções comprovadas. </a:t>
            </a: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PÚBLICO-ALVO: </a:t>
            </a:r>
            <a:r>
              <a:rPr lang="pt-BR" sz="1400" dirty="0"/>
              <a:t>propostas, em três etapas, durante todo o ano, de qualquer tipo de organização, em qualquer setor e país em que a USAID </a:t>
            </a:r>
            <a:r>
              <a:rPr lang="pt-BR" sz="1400" dirty="0" smtClean="0"/>
              <a:t>funcione</a:t>
            </a:r>
            <a:r>
              <a:rPr lang="pt-BR" sz="1400" dirty="0"/>
              <a:t>.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r>
              <a:rPr lang="pt-BR" sz="14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+mj-lt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u="sng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https://www.usaid.gov/div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68" name="Imagem 188"/>
          <p:cNvPicPr/>
          <p:nvPr/>
        </p:nvPicPr>
        <p:blipFill>
          <a:blip r:embed="rId2" cstate="print"/>
          <a:stretch/>
        </p:blipFill>
        <p:spPr>
          <a:xfrm>
            <a:off x="7046228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6" name="Picture 4"/>
          <p:cNvPicPr/>
          <p:nvPr/>
        </p:nvPicPr>
        <p:blipFill>
          <a:blip r:embed="rId3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8313552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395280" y="1628640"/>
            <a:ext cx="8278920" cy="47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dirty="0"/>
              <a:t>The Global Innovation Fund </a:t>
            </a:r>
            <a:endParaRPr lang="pt-BR" b="1" dirty="0" smtClean="0"/>
          </a:p>
          <a:p>
            <a:pPr algn="ctr" fontAlgn="b"/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contínuo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 smtClean="0"/>
              <a:t>investir em </a:t>
            </a:r>
            <a:r>
              <a:rPr lang="pt-BR" sz="1400" dirty="0"/>
              <a:t>inovações sociais que </a:t>
            </a:r>
            <a:r>
              <a:rPr lang="pt-BR" sz="1400" dirty="0" smtClean="0"/>
              <a:t>visem </a:t>
            </a:r>
            <a:r>
              <a:rPr lang="pt-BR" sz="1400" dirty="0"/>
              <a:t>melhorar a vida e as oportunidades de milhões de pessoas no mundo em desenvolvimento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PÚBLICO-ALVO: </a:t>
            </a:r>
            <a:r>
              <a:rPr lang="pt-BR" sz="1400" dirty="0" smtClean="0"/>
              <a:t>soluções </a:t>
            </a:r>
            <a:r>
              <a:rPr lang="pt-BR" sz="1400" dirty="0"/>
              <a:t>inovadoras para desafios de desenvolvimento global de empresas sociais, empresas com fins lucrativos, organizações sem fins lucrativos, pesquisadores e agências governamentais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+mj-lt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u="sng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http://www.globalinnovation.fund/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68" name="Imagem 188"/>
          <p:cNvPicPr/>
          <p:nvPr/>
        </p:nvPicPr>
        <p:blipFill>
          <a:blip r:embed="rId2" cstate="print"/>
          <a:stretch/>
        </p:blipFill>
        <p:spPr>
          <a:xfrm>
            <a:off x="7085417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6" name="Picture 4"/>
          <p:cNvPicPr/>
          <p:nvPr/>
        </p:nvPicPr>
        <p:blipFill>
          <a:blip r:embed="rId3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2596421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395280" y="1628640"/>
            <a:ext cx="8278920" cy="47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lang="pt-BR" dirty="0">
              <a:hlinkClick r:id="rId2"/>
            </a:endParaRPr>
          </a:p>
          <a:p>
            <a:pPr algn="ctr">
              <a:lnSpc>
                <a:spcPct val="100000"/>
              </a:lnSpc>
            </a:pPr>
            <a:r>
              <a:rPr lang="pt-BR" sz="1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Programa Google Brasil</a:t>
            </a:r>
          </a:p>
          <a:p>
            <a:pPr algn="ctr">
              <a:lnSpc>
                <a:spcPct val="100000"/>
              </a:lnSpc>
            </a:pPr>
            <a:endParaRPr lang="pt-BR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contínuo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 smtClean="0"/>
              <a:t>oferecer </a:t>
            </a:r>
            <a:r>
              <a:rPr lang="pt-BR" sz="1400" dirty="0"/>
              <a:t>ferramentas gratuitas de comunicação na web, visando aumentar a visibilidade e potencializar o impacto do trabalho das entidades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dirty="0"/>
              <a:t> </a:t>
            </a:r>
            <a:r>
              <a:rPr lang="pt-BR" sz="1400" b="1" dirty="0" smtClean="0"/>
              <a:t>PÚBLICO-ALVO: </a:t>
            </a:r>
            <a:r>
              <a:rPr lang="pt-BR" sz="1400" dirty="0" smtClean="0"/>
              <a:t>público em geral, organizações </a:t>
            </a:r>
            <a:r>
              <a:rPr lang="pt-BR" sz="1400" dirty="0"/>
              <a:t>sem fins lucrativos,</a:t>
            </a:r>
            <a:endParaRPr lang="pt-BR" sz="1400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u="sng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https://www.google.com.br/intl/pt-BR/nonprofits/products/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68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6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884528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395280" y="1628640"/>
            <a:ext cx="8278920" cy="47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lang="pt-BR" b="1" dirty="0" smtClean="0"/>
              <a:t>Edital  Conservation Trust Grants</a:t>
            </a:r>
          </a:p>
          <a:p>
            <a:pPr algn="ctr"/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contínuo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 smtClean="0"/>
              <a:t>apoiar </a:t>
            </a:r>
            <a:r>
              <a:rPr lang="pt-BR" sz="1400" dirty="0"/>
              <a:t>as atividades de conservação em todo o mundo, já que elas se encaixam dentro da missão da National Geographic Society. A confiança financiará projetos que contribuem significativamente para a preservação e uso sustentável dos recursos biológicos, culturais e históricos da </a:t>
            </a:r>
            <a:r>
              <a:rPr lang="pt-BR" sz="1400" dirty="0" smtClean="0"/>
              <a:t>Terra.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dirty="0"/>
              <a:t> </a:t>
            </a:r>
            <a:r>
              <a:rPr lang="pt-BR" sz="1400" b="1" dirty="0" smtClean="0"/>
              <a:t>PÚBLICO-ALVO</a:t>
            </a:r>
            <a:r>
              <a:rPr lang="pt-BR" sz="1400" dirty="0" smtClean="0"/>
              <a:t>: candidaturas </a:t>
            </a:r>
            <a:r>
              <a:rPr lang="pt-BR" sz="1400" dirty="0"/>
              <a:t>de todo o mundo e incentiva especificamente os candidatos de fora dos Estados Unidos a se candidatarem. </a:t>
            </a:r>
            <a:endParaRPr lang="pt-BR" sz="1400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u="sng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http://www.nationalgeographic.com/explorers/grants-programs/conservation-trust-application</a:t>
            </a:r>
            <a:r>
              <a:rPr lang="pt-BR" sz="1400" u="sng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" name="Imagem 188"/>
          <p:cNvPicPr/>
          <p:nvPr/>
        </p:nvPicPr>
        <p:blipFill>
          <a:blip r:embed="rId2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9" name="Picture 4"/>
          <p:cNvPicPr/>
          <p:nvPr/>
        </p:nvPicPr>
        <p:blipFill>
          <a:blip r:embed="rId3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395280" y="1628640"/>
            <a:ext cx="8278920" cy="47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lang="pt-BR" b="1" dirty="0" smtClean="0"/>
              <a:t>Edital Fundação Doen</a:t>
            </a:r>
          </a:p>
          <a:p>
            <a:pPr algn="ctr"/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contínuo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 smtClean="0"/>
              <a:t> apoiar projetos sociais nas áreas de energias sustentáveis, economia solidária e empreendimentos sociais. 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dirty="0"/>
              <a:t> </a:t>
            </a:r>
            <a:r>
              <a:rPr lang="pt-BR" sz="1400" b="1" dirty="0" smtClean="0"/>
              <a:t>PÚBLICO-ALVO: </a:t>
            </a:r>
            <a:r>
              <a:rPr lang="pt-BR" sz="1400" dirty="0"/>
              <a:t>e</a:t>
            </a:r>
            <a:r>
              <a:rPr lang="pt-BR" sz="1400" dirty="0" smtClean="0"/>
              <a:t>mpreendedores com soluções inovadoras.</a:t>
            </a: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u="sng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http://www.doen.nl/applications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2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3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4013343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</a:t>
            </a:r>
            <a:r>
              <a:rPr lang="pt-BR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cap="all" dirty="0"/>
              <a:t>PROGRAMA CAPES-PURDUE DE DOUTORADO EM AGRICULTURA</a:t>
            </a:r>
          </a:p>
          <a:p>
            <a:pPr algn="ctr" fontAlgn="b"/>
            <a:r>
              <a:rPr lang="pt-BR" b="1" cap="all" dirty="0"/>
              <a:t>AGRICULTURE PhD FELLOWS PROGRAM</a:t>
            </a:r>
          </a:p>
          <a:p>
            <a:pPr algn="ctr" fontAlgn="b"/>
            <a:r>
              <a:rPr lang="pt-BR" b="1" cap="all" dirty="0"/>
              <a:t>EDITAL Nº 17/2019</a:t>
            </a: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13 de setembro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dirty="0"/>
              <a:t>fomentar o intercâmbio científico e a qualificação acadêmica de discentes do Brasil na área prioritária </a:t>
            </a:r>
            <a:r>
              <a:rPr lang="pt-BR" sz="1400" dirty="0" smtClean="0"/>
              <a:t>de Agricultura </a:t>
            </a:r>
            <a:r>
              <a:rPr lang="pt-BR" sz="1400" dirty="0"/>
              <a:t>a ser realizada na Universidade Purdue (Purdue), nos Estados Unidos da América (EUA), </a:t>
            </a:r>
            <a:r>
              <a:rPr lang="pt-BR" sz="1400" dirty="0" smtClean="0"/>
              <a:t>por meio </a:t>
            </a:r>
            <a:r>
              <a:rPr lang="pt-BR" sz="1400" dirty="0"/>
              <a:t>da concessão de bolsas no exterior na modalidade Doutorado Pleno, nos termos do Acordo </a:t>
            </a:r>
            <a:r>
              <a:rPr lang="pt-BR" sz="1400" dirty="0" smtClean="0"/>
              <a:t>de Cooperação </a:t>
            </a:r>
            <a:r>
              <a:rPr lang="pt-BR" sz="1400" dirty="0"/>
              <a:t>entre a Capes e a Universidade Purdue, assinado entre Capes e Purdue, em 26 de março </a:t>
            </a:r>
            <a:r>
              <a:rPr lang="pt-BR" sz="1400" dirty="0" smtClean="0"/>
              <a:t>de 2019</a:t>
            </a:r>
            <a:r>
              <a:rPr lang="pt-BR" sz="1400" dirty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t-BR" sz="1400" dirty="0"/>
              <a:t>ser brasileiro ou estrangeiro com visto de residência permanente no Brasil; II - residir no Brasil no momento da candidatura e durante todo o processo de seleção; III - ter diploma de graduação; IV - não acumular bolsa ou benefício financeiro, de qualquer natureza, concedido por agência pública federal durante o período de vigência dos benefícios concedidos; e V - não possuir título de doutor em qualquer área do conhecimento. </a:t>
            </a:r>
            <a:endParaRPr lang="pt-BR" sz="1400" dirty="0" smtClean="0"/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http://www.capes.gov.br/images/novo_portal/editais/editais/12072019_Edital_Minuta_Purdue__12_07_19__V.06.pdf</a:t>
            </a:r>
            <a:endParaRPr lang="pt-B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" name="Imagem 244"/>
          <p:cNvPicPr/>
          <p:nvPr/>
        </p:nvPicPr>
        <p:blipFill>
          <a:blip r:embed="rId3" cstate="print"/>
          <a:stretch/>
        </p:blipFill>
        <p:spPr>
          <a:xfrm>
            <a:off x="7033166" y="31977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11" name="Picture 4"/>
          <p:cNvPicPr/>
          <p:nvPr/>
        </p:nvPicPr>
        <p:blipFill>
          <a:blip r:embed="rId4" cstate="print"/>
          <a:stretch/>
        </p:blipFill>
        <p:spPr>
          <a:xfrm>
            <a:off x="322200" y="319770"/>
            <a:ext cx="1036337" cy="736599"/>
          </a:xfrm>
          <a:prstGeom prst="rect">
            <a:avLst/>
          </a:prstGeom>
          <a:ln>
            <a:noFill/>
          </a:ln>
        </p:spPr>
      </p:pic>
      <p:sp>
        <p:nvSpPr>
          <p:cNvPr id="6" name="CaixaDeTexto 5"/>
          <p:cNvSpPr txBox="1"/>
          <p:nvPr/>
        </p:nvSpPr>
        <p:spPr>
          <a:xfrm>
            <a:off x="655487" y="2094266"/>
            <a:ext cx="838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874340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CustomShape 1"/>
          <p:cNvSpPr/>
          <p:nvPr/>
        </p:nvSpPr>
        <p:spPr>
          <a:xfrm>
            <a:off x="465840" y="28800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86" name="CustomShape 2"/>
          <p:cNvSpPr/>
          <p:nvPr/>
        </p:nvSpPr>
        <p:spPr>
          <a:xfrm>
            <a:off x="322200" y="1772640"/>
            <a:ext cx="8278920" cy="4389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FUNDAÇÃO INTERAMERICANA (IAF)</a:t>
            </a:r>
            <a:endParaRPr lang="pt-BR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CONVITE À APRESENTAÇÃO DE PROPOSTAS</a:t>
            </a:r>
            <a:endParaRPr lang="pt-BR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financiar os esforços de autoajuda de grupos de base (da América Latina e do Caribe) para melhorar as condições de vida dos desfavorecidos e excluídos, melhorar sua capacidade decisória e de autogestão e desenvolver parcerias com o setor público, empresas e sociedade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civil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endParaRPr lang="pt-BR" sz="1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órgãos públicos.</a:t>
            </a:r>
            <a:endParaRPr lang="pt-B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b="0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http://www.iaf.gov/modules/showdocument.aspx?documentid=133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90" name="CustomShape 2"/>
          <p:cNvSpPr/>
          <p:nvPr/>
        </p:nvSpPr>
        <p:spPr>
          <a:xfrm>
            <a:off x="322200" y="177264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6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r>
              <a:rPr lang="pt-BR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Auxílio </a:t>
            </a:r>
            <a:r>
              <a:rPr lang="pt-BR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Participação em Eventos Científicos - AVG </a:t>
            </a:r>
            <a:endParaRPr lang="pt-BR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endParaRPr lang="pt-BR" sz="16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90 dias antes do início da atividade ou evento;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Apoiar a participação de pesquisador, com desempenho destacado em sua área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atuação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em eventos científicos no exterior, tais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como: congressos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similares; intercâmbio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científico ou tecnológico;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ou visitas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curta duração, para aquisição de conhecimentos específicos e necessários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ao desenvolvimento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da pesquisa científica ou tecnológica e/ou de inovação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endParaRPr lang="pt-BR" sz="1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PÚBLICO-ALVO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dirty="0" smtClean="0"/>
              <a:t>ter título de doutor ou de livre docência; ter currículo cadastrado na Plataforma Lattes. A atualização das informações do currículo Lattes é de total responsabilidade do proponente.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b="0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http://www.cnpq.br/documents/10157/922d46e3-c4a6-43e4-9626-5a04429bb2b3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90" name="CustomShape 2"/>
          <p:cNvSpPr/>
          <p:nvPr/>
        </p:nvSpPr>
        <p:spPr>
          <a:xfrm>
            <a:off x="322200" y="177264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6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r>
              <a:rPr lang="pt-BR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Auxílio Pesquisador Visitante – APV</a:t>
            </a:r>
            <a:endParaRPr lang="pt-BR" sz="16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90 dias antes do início da atividade ou evento;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Possibilitar a pesquisador brasileiro ou estrangeiro, de reconhecida competência,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 colaboração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com grupos de pesquisa nacionais para o desenvolvimento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projetos/planos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trabalho de natureza científica, tecnológica e/ou de inovação. 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endParaRPr lang="pt-BR" sz="1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PÚBLICO-ALVO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dirty="0" smtClean="0"/>
              <a:t>ter título de doutor ou de livre docência; ter currículo cadastrado na Plataforma Lattes. A atualização das informações do currículo Lattes é de total responsabilidade do proponente.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u="sng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http://memoria.cnpq.br/documents/10157/128ba920-77a7-4748-97f5-6cab3a4c6d40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5054735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 fontAlgn="b"/>
            <a:r>
              <a:rPr lang="pt-BR" b="1" dirty="0"/>
              <a:t>The Pollination Project</a:t>
            </a:r>
          </a:p>
          <a:p>
            <a:pPr algn="ctr">
              <a:lnSpc>
                <a:spcPct val="100000"/>
              </a:lnSpc>
            </a:pPr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 smtClean="0"/>
              <a:t>oferecer apoio </a:t>
            </a:r>
            <a:r>
              <a:rPr lang="pt-BR" sz="1400" dirty="0"/>
              <a:t>financeiro a projetos em estágios iniciais que necessitam de uma pequena quantidade de dinheiro para solucionar problemas e fomentar o </a:t>
            </a:r>
            <a:r>
              <a:rPr lang="pt-BR" sz="1400" dirty="0" smtClean="0"/>
              <a:t>crescimento.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p</a:t>
            </a:r>
            <a:r>
              <a:rPr lang="pt-BR" sz="1400" dirty="0" smtClean="0"/>
              <a:t>oderão </a:t>
            </a:r>
            <a:r>
              <a:rPr lang="pt-BR" sz="1400" dirty="0"/>
              <a:t>se inscrever apenas projetos sem fins lucrativos nas áreas de: Direito e bem-estar dos animais; Artes e cultura; Empoderamento econômico; Sustentabilidade e meio-ambiente; Saúde e bem-estar; Direitos humanos e dignidade; Desenvolvimento de lideranças; Escolas e educação; Jovens.</a:t>
            </a:r>
            <a:endParaRPr lang="pt-BR" sz="1400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dirty="0"/>
              <a:t>https://thepollinationproject.org/pre-screen-quiz/ 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6365143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 fontAlgn="b"/>
            <a:r>
              <a:rPr lang="pt-BR" b="1" dirty="0"/>
              <a:t>Rapid Response </a:t>
            </a:r>
            <a:r>
              <a:rPr lang="pt-BR" b="1" dirty="0" smtClean="0"/>
              <a:t>Fund </a:t>
            </a:r>
            <a:r>
              <a:rPr lang="en-US" b="1" dirty="0" smtClean="0"/>
              <a:t>- Open </a:t>
            </a:r>
            <a:r>
              <a:rPr lang="en-US" b="1" dirty="0"/>
              <a:t>Technology Fund (OTF)</a:t>
            </a:r>
            <a:endParaRPr lang="pt-BR" b="1" dirty="0"/>
          </a:p>
          <a:p>
            <a:pPr algn="ctr">
              <a:lnSpc>
                <a:spcPct val="100000"/>
              </a:lnSpc>
            </a:pPr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facilitar o desenvolvimento de uma comunidade de resposta digital emergencial que possa trabalhar em conjunto para resolver ameaças de forma </a:t>
            </a:r>
            <a:r>
              <a:rPr lang="pt-BR" sz="1400" dirty="0" smtClean="0"/>
              <a:t>abrangente, através de apoio </a:t>
            </a:r>
            <a:r>
              <a:rPr lang="pt-BR" sz="1400" dirty="0"/>
              <a:t>financeiro direto e serviços técnicos de parceiros confiáveis para resolver emergências digitais de usuários e organizações de alto risco na internet, a exemplo de blogueiros, ativistas cibernéticos, jornalistas e defensores de direitos humanos. São oferecidos dois tipos de apoio: 1 – Serviços tecnológicos de parceiros de serviços confiáveis. 2 – Apoio financeiro direto para as necessidades que não podem ser satisfeitas pelos parceiros de serviço disponíveis.</a:t>
            </a:r>
            <a:endParaRPr lang="pt-BR" sz="14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indivíduos de todas as idades, independentemente da nacionalidade, credo ou sexo, que demonstram habilidade para realizar um trabalho de resposta rápida e que têm vasto conhecimento das comunidades com quem trabalham e das ameaças digitais que vivem.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dirty="0"/>
              <a:t>https://www.opentech.fund/apply/rapid-response?field_application_request=3654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179873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 fontAlgn="b"/>
            <a:r>
              <a:rPr lang="en-US" b="1" dirty="0"/>
              <a:t>Internet Freedom </a:t>
            </a:r>
            <a:r>
              <a:rPr lang="en-US" b="1" dirty="0" smtClean="0"/>
              <a:t>Fund - Open </a:t>
            </a:r>
            <a:r>
              <a:rPr lang="en-US" b="1" dirty="0"/>
              <a:t>Technology Fund (OTF</a:t>
            </a:r>
            <a:r>
              <a:rPr lang="en-US" b="1" dirty="0" smtClean="0"/>
              <a:t>)</a:t>
            </a:r>
          </a:p>
          <a:p>
            <a:pPr algn="ctr" fontAlgn="b"/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apoiar projetos e pessoas que trabalham em iniciativas abertas e acessíveis, centradas em tecnologia que promovam direitos humanos, liberdade na internet, sociedades abertas e ajudem a avançar o acesso inclusivo e seguro a redes globais de comunicação para usuários em risco, incluindo jornalistas, defensores dos direitos humanos, ativistas da sociedade civil e todos as pessoas que vivem em ambientes repressivos que desejam falar livremente on-line</a:t>
            </a:r>
            <a:r>
              <a:rPr lang="pt-BR" sz="1400" dirty="0" smtClean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indivíduos de todas as idades, independentemente da nacionalidade, residência, credo, gênero ou outros fatores; organizações sem fins lucrativos / organização não governamental; Universidades ou instituições de pesquisa sem fins lucrativos; organizações ou negócio com fins lucrativos em qualquer país; consórcios de várias pessoas ou organizações com um indivíduo ou organização designada como o candidato </a:t>
            </a:r>
            <a:r>
              <a:rPr lang="pt-BR" sz="1400" dirty="0" smtClean="0"/>
              <a:t>principal.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dirty="0"/>
              <a:t>https://www.opentech.fund/apply/concept-note?field_application_request=3625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6815081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 fontAlgn="b"/>
            <a:r>
              <a:rPr lang="en-US" b="1" dirty="0"/>
              <a:t>Core Infrastructure </a:t>
            </a:r>
            <a:r>
              <a:rPr lang="en-US" b="1" dirty="0" smtClean="0"/>
              <a:t>Fund - Open </a:t>
            </a:r>
            <a:r>
              <a:rPr lang="en-US" b="1" dirty="0"/>
              <a:t>Technology Fund (OTF</a:t>
            </a:r>
            <a:r>
              <a:rPr lang="en-US" b="1" dirty="0" smtClean="0"/>
              <a:t>)</a:t>
            </a:r>
          </a:p>
          <a:p>
            <a:pPr algn="ctr" fontAlgn="b"/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 smtClean="0"/>
              <a:t>apoiar </a:t>
            </a:r>
            <a:r>
              <a:rPr lang="pt-BR" sz="1400" dirty="0"/>
              <a:t>as tecnologias de construção e infraestrutura baseadas na segurança digital e nas ferramentas de evasão que fortalecem a liberdade na internet, a segurança digital e a saúde geral da </a:t>
            </a:r>
            <a:r>
              <a:rPr lang="pt-BR" sz="1400" dirty="0" smtClean="0"/>
              <a:t>internet.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indivíduos de todas as idades, independentemente da nacionalidade, residência, credo, gênero ou outros fatores; organizações sem fins lucrativos / organização não governamental; Universidades ou instituições de pesquisa sem fins lucrativos; organizações ou negócio com fins lucrativos em qualquer país; consórcios de várias pessoas ou organizações com um indivíduo ou organização designada como o candidato principal.</a:t>
            </a: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dirty="0"/>
              <a:t>https://www.opentech.fund/apply/concept-note?field_application_request=3905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9212581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</a:t>
            </a:r>
            <a:r>
              <a:rPr lang="pt-BR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 fontAlgn="b"/>
            <a:r>
              <a:rPr lang="pt-BR" b="1" dirty="0"/>
              <a:t>Natura Startups</a:t>
            </a:r>
          </a:p>
          <a:p>
            <a:pPr algn="ctr" fontAlgn="b"/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viabilizar e acelerar negócios </a:t>
            </a:r>
            <a:r>
              <a:rPr lang="pt-BR" sz="1400" dirty="0" smtClean="0"/>
              <a:t>inovadores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empresas brasileiras e estrangeiras com produto mínimo viável (ou seja, com potencial para gerar valor às unidades de negócio da Natura). </a:t>
            </a:r>
            <a:endParaRPr lang="pt-BR" sz="1400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dirty="0"/>
              <a:t>http://www.natura.com.br/a-natura/inovacao/startups.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0998219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b="1" dirty="0" smtClean="0"/>
              <a:t>Edital OFID Grant</a:t>
            </a:r>
            <a:endParaRPr lang="pt-BR" sz="1600" dirty="0" smtClean="0"/>
          </a:p>
          <a:p>
            <a:pPr algn="ctr">
              <a:lnSpc>
                <a:spcPct val="100000"/>
              </a:lnSpc>
            </a:pPr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 smtClean="0"/>
              <a:t>oferecer </a:t>
            </a:r>
            <a:r>
              <a:rPr lang="pt-BR" sz="1400" dirty="0"/>
              <a:t>assistência tecnológica para pequenos projetos, auxílio humanitário e patrocínios para pesquisas e outros programas</a:t>
            </a:r>
            <a:r>
              <a:rPr lang="pt-BR" sz="1400" dirty="0" smtClean="0"/>
              <a:t>. </a:t>
            </a:r>
            <a:r>
              <a:rPr lang="pt-BR" sz="1400" dirty="0"/>
              <a:t>As áreas de atuação do Fundo </a:t>
            </a:r>
            <a:r>
              <a:rPr lang="pt-BR" sz="1400" dirty="0" smtClean="0"/>
              <a:t>são: Assistência Social;Ciência </a:t>
            </a:r>
            <a:r>
              <a:rPr lang="pt-BR" sz="1400" dirty="0"/>
              <a:t>e </a:t>
            </a:r>
            <a:r>
              <a:rPr lang="pt-BR" sz="1400" dirty="0" smtClean="0"/>
              <a:t>Tecnologia; Defesa </a:t>
            </a:r>
            <a:r>
              <a:rPr lang="pt-BR" sz="1400" dirty="0"/>
              <a:t>de </a:t>
            </a:r>
            <a:r>
              <a:rPr lang="pt-BR" sz="1400" dirty="0" smtClean="0"/>
              <a:t>Direitos; Desenvolvimento comunitário; Meio Ambiente; Saúde.</a:t>
            </a:r>
          </a:p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 smtClean="0"/>
              <a:t>organizações </a:t>
            </a:r>
            <a:r>
              <a:rPr lang="pt-BR" sz="1400" dirty="0"/>
              <a:t>internacionais, nacionais, regionais e ONGs que comprovem sua condição financeira e jurídica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http://www.ofid.org/PROJECTS-OPERATIONS/Grants/Grant-Application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59698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b="1" dirty="0"/>
              <a:t>Fundo de Caridade Hilton</a:t>
            </a:r>
            <a:endParaRPr lang="pt-BR" sz="1600" dirty="0" smtClean="0"/>
          </a:p>
          <a:p>
            <a:pPr algn="ctr">
              <a:lnSpc>
                <a:spcPct val="100000"/>
              </a:lnSpc>
            </a:pPr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abordar desvantagens, principalmente apoiando causas que são menos propensas a arrecadar fundos de assinaturas públicas. Tanto </a:t>
            </a:r>
            <a:r>
              <a:rPr lang="pt-BR" sz="1400" dirty="0" smtClean="0"/>
              <a:t>o Reino Unido e nos </a:t>
            </a:r>
            <a:r>
              <a:rPr lang="pt-BR" sz="1400" dirty="0"/>
              <a:t>países em </a:t>
            </a:r>
            <a:r>
              <a:rPr lang="pt-BR" sz="1400" dirty="0" smtClean="0"/>
              <a:t>desenvolvimento a </a:t>
            </a:r>
            <a:r>
              <a:rPr lang="pt-BR" sz="1400" dirty="0"/>
              <a:t>política de fundos estrangeiros é direcionada em grande parte ao trabalho de apoio a nível comunitário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</a:t>
            </a:r>
            <a:r>
              <a:rPr lang="pt-BR" sz="1400" dirty="0" smtClean="0"/>
              <a:t>s </a:t>
            </a:r>
            <a:r>
              <a:rPr lang="pt-BR" sz="1400" dirty="0"/>
              <a:t>prioridades de concessão de subsídios no exterior são para projetos em países em desenvolvimento que trabalham em desenvolvimento comunitário, educação e saúde. Os curadores serão particularmente bem vindos aos projetos que atendam às necessidades e ao potencial das meninas e das </a:t>
            </a:r>
            <a:r>
              <a:rPr lang="pt-BR" sz="1400" dirty="0" smtClean="0"/>
              <a:t>mulheres.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http://www.hildencharitablefund.org.uk/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8773219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</a:t>
            </a:r>
            <a:r>
              <a:rPr lang="pt-BR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b="1" cap="all" dirty="0" smtClean="0"/>
          </a:p>
          <a:p>
            <a:pPr algn="ctr" fontAlgn="b"/>
            <a:r>
              <a:rPr lang="en-US" sz="1700" b="1" cap="all" dirty="0"/>
              <a:t>German Chancellor Fellowships</a:t>
            </a:r>
          </a:p>
          <a:p>
            <a:pPr algn="ctr" fontAlgn="b"/>
            <a:r>
              <a:rPr lang="en-US" sz="1700" b="1" cap="all" dirty="0"/>
              <a:t>for prospective leaders</a:t>
            </a:r>
            <a:endParaRPr lang="pt-BR" sz="1700" b="1" strike="noStrike" cap="all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700" b="1" cap="all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15 de setembro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fortalecer os laços entre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 Brasil e Alemanha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aceitar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profissionais com projetos em diversas áreas, como política, administração pública, mídia, economia ou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cultura para explorar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novas soluções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sobre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q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uestões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globais dos nossos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tempos. 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jovens profissionais com um ponto em comum: o potencial e experiência de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liderança, com nível superior completo e fluência em inglês ou alemão.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</a:p>
          <a:p>
            <a:pPr marL="1440">
              <a:lnSpc>
                <a:spcPct val="100000"/>
              </a:lnSpc>
              <a:buClr>
                <a:srgbClr val="000000"/>
              </a:buClr>
            </a:pP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://www.sonoticiaboa.com.br/2019/06/22/alemanha-oferece-bolsas-estudo-para-brasileiros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/</a:t>
            </a:r>
          </a:p>
          <a:p>
            <a:pPr marL="1440">
              <a:lnSpc>
                <a:spcPct val="100000"/>
              </a:lnSpc>
              <a:buClr>
                <a:srgbClr val="000000"/>
              </a:buClr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   </a:t>
            </a:r>
            <a:r>
              <a:rPr lang="pt-BR" sz="1400" dirty="0" smtClean="0"/>
              <a:t>http</a:t>
            </a:r>
            <a:r>
              <a:rPr lang="pt-BR" sz="1400" dirty="0"/>
              <a:t>://</a:t>
            </a:r>
            <a:r>
              <a:rPr lang="pt-BR" sz="1400" dirty="0" smtClean="0"/>
              <a:t>www.humboldt-foundation.de/pls/web/docs/F29497/programme_information.pdf</a:t>
            </a:r>
          </a:p>
        </p:txBody>
      </p:sp>
      <p:pic>
        <p:nvPicPr>
          <p:cNvPr id="7" name="Imagem 244"/>
          <p:cNvPicPr/>
          <p:nvPr/>
        </p:nvPicPr>
        <p:blipFill>
          <a:blip r:embed="rId3" cstate="print"/>
          <a:stretch/>
        </p:blipFill>
        <p:spPr>
          <a:xfrm>
            <a:off x="7046229" y="349309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11" name="Picture 4"/>
          <p:cNvPicPr/>
          <p:nvPr/>
        </p:nvPicPr>
        <p:blipFill>
          <a:blip r:embed="rId4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1720826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</a:t>
            </a:r>
            <a:r>
              <a:rPr lang="pt-BR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b="1" dirty="0"/>
              <a:t>Fundo de Ação Urgente (Urgente Acction Fund</a:t>
            </a:r>
            <a:r>
              <a:rPr lang="pt-BR" b="1" dirty="0" smtClean="0"/>
              <a:t>)</a:t>
            </a:r>
          </a:p>
          <a:p>
            <a:pPr algn="ctr">
              <a:lnSpc>
                <a:spcPct val="100000"/>
              </a:lnSpc>
            </a:pPr>
            <a:r>
              <a:rPr lang="pt-BR" b="1" dirty="0"/>
              <a:t> </a:t>
            </a:r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apoia quatro categorias de pedidos, que incluem respostas a fundamentalismos, conflitos e violência em situações de instabilidade polícia; </a:t>
            </a:r>
            <a:r>
              <a:rPr lang="pt-BR" sz="1400" dirty="0" smtClean="0"/>
              <a:t>ações </a:t>
            </a:r>
            <a:r>
              <a:rPr lang="pt-BR" sz="1400" dirty="0"/>
              <a:t>legais ou legislativas que ajudem a proteger direitos conquistados; proteção e defesa de atividades que lutam pelos direitos das mulheres; e solicitações de apoio para promoção e proteção dos direitos das mulheres ao acesso e gestão dos recursos naturais e meio ambientes</a:t>
            </a:r>
            <a:r>
              <a:rPr lang="pt-BR" sz="1400" dirty="0" smtClean="0"/>
              <a:t>. </a:t>
            </a:r>
            <a:r>
              <a:rPr lang="pt-BR" sz="1400" dirty="0"/>
              <a:t>Todos os pedidos devem seguir quatro critérios: serem estratégicos, urgentes, sustentáveis e legitimados pelo apoio de outras </a:t>
            </a:r>
            <a:r>
              <a:rPr lang="pt-BR" sz="1400" dirty="0" smtClean="0"/>
              <a:t>organizações.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p</a:t>
            </a:r>
            <a:r>
              <a:rPr lang="pt-BR" sz="1400" dirty="0" smtClean="0"/>
              <a:t>ara </a:t>
            </a:r>
            <a:r>
              <a:rPr lang="pt-BR" sz="1400" dirty="0"/>
              <a:t>organizações brasileiras, é preciso enviar propostas para o a versão latina do Fundo, cujo site está em espanhol. O formulário de pedido, no entanto, está disponível em português. Não há restrição de data quanto ao momento da realização do pedido, ele pode ser realizado em qualquer momento durante o ano, e o Fundo promete uma primeira resposta em até 72 horas.</a:t>
            </a: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http://captadores.org.br/2014/08/14/fundo-de-acao-urgente-recebe-pedidos-de-apoio-a-projetos-de-direitos-humanos-de-mulheres/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1253340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b="1" dirty="0" smtClean="0"/>
              <a:t>Edital</a:t>
            </a:r>
            <a:r>
              <a:rPr lang="pt-BR" b="1" dirty="0"/>
              <a:t> Fundação Abilis </a:t>
            </a:r>
            <a:endParaRPr lang="pt-BR" b="1" dirty="0" smtClean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fortalecer a capacidade das organizações de pessoas com deficiência e seus membros nos países em desenvolvimento, para que possam trabalhar ativamente para a melhoria e a realização dos seus direitos na sociedade. A participação ativa das pessoas com deficiência contribui para a sua capacitação e ajuda a mudar a atitude negativa da sociedade em relação à deficiência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o</a:t>
            </a:r>
            <a:r>
              <a:rPr lang="pt-BR" sz="1400" dirty="0" smtClean="0"/>
              <a:t>rganizações </a:t>
            </a:r>
            <a:r>
              <a:rPr lang="pt-BR" sz="1400" dirty="0"/>
              <a:t>da sociedade </a:t>
            </a:r>
            <a:r>
              <a:rPr lang="pt-BR" sz="1400" dirty="0" smtClean="0"/>
              <a:t>civil.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http://captadores.org.br/2014/08/14/fundo-de-acao-urgente-recebe-pedidos-de-apoio-a-projetos-de-direitos-humanos-de-mulheres/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3910555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2045623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b="1" dirty="0"/>
              <a:t>The Andrew W. Mellon Foundation</a:t>
            </a:r>
            <a:r>
              <a:rPr lang="en-US" dirty="0"/>
              <a:t> </a:t>
            </a:r>
            <a:endParaRPr lang="pt-BR" sz="1600" dirty="0" smtClean="0"/>
          </a:p>
          <a:p>
            <a:pPr algn="ctr">
              <a:lnSpc>
                <a:spcPct val="100000"/>
              </a:lnSpc>
            </a:pPr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 apoio a projetos de humanidades, artes, educação superior e patrimônio </a:t>
            </a:r>
            <a:r>
              <a:rPr lang="pt-BR" sz="1400" dirty="0" smtClean="0"/>
              <a:t>cultural.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o</a:t>
            </a:r>
            <a:r>
              <a:rPr lang="pt-BR" sz="1400" dirty="0" smtClean="0"/>
              <a:t>rganizações </a:t>
            </a:r>
            <a:r>
              <a:rPr lang="pt-BR" sz="1400" dirty="0"/>
              <a:t>em atividade há mais de cinco anos são elegíveis para se inscrever no edital e concorrer a apoios de até £ 5,000.00 (aproximadamente vinte e um mil reais). A inscrição deverá ser realizada por meio do site do fundo e em inglês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http://www.hildencharitablefund.org.uk/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6601759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b="1" dirty="0"/>
              <a:t>PORTARIA Nº </a:t>
            </a:r>
            <a:r>
              <a:rPr lang="pt-BR" b="1" dirty="0" smtClean="0"/>
              <a:t>204 -  </a:t>
            </a:r>
            <a:r>
              <a:rPr lang="pt-BR" b="1" dirty="0"/>
              <a:t>Programa de Fluxo Contínuo de Demandas Espontâneas ou Induzidas para as áreas de educação, ciência, tecnologia e inovação.</a:t>
            </a:r>
            <a:r>
              <a:rPr lang="pt-BR" dirty="0"/>
              <a:t> </a:t>
            </a:r>
            <a:endParaRPr lang="pt-BR" dirty="0" smtClean="0"/>
          </a:p>
          <a:p>
            <a:pPr algn="ctr">
              <a:lnSpc>
                <a:spcPct val="100000"/>
              </a:lnSpc>
            </a:pPr>
            <a:endParaRPr lang="pt-BR" sz="1600" dirty="0"/>
          </a:p>
          <a:p>
            <a:pPr algn="ctr">
              <a:lnSpc>
                <a:spcPct val="100000"/>
              </a:lnSpc>
            </a:pPr>
            <a:endParaRPr lang="pt-BR" sz="1600" dirty="0" smtClean="0"/>
          </a:p>
          <a:p>
            <a:pPr algn="ctr">
              <a:lnSpc>
                <a:spcPct val="100000"/>
              </a:lnSpc>
            </a:pPr>
            <a:endParaRPr lang="pt-B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contínuo.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financiar propostas não contempladas nos editais específicos da agência de fomento e apoiar projetos estratégicos por meio de demandas espontâneas ou induzidas pelo governo federal</a:t>
            </a:r>
            <a:r>
              <a:rPr lang="pt-BR" sz="1400" dirty="0" smtClean="0"/>
              <a:t>. </a:t>
            </a:r>
            <a:r>
              <a:rPr lang="pt-BR" dirty="0"/>
              <a:t> </a:t>
            </a:r>
            <a:r>
              <a:rPr lang="pt-BR" sz="1400" dirty="0"/>
              <a:t>O programa poderá financiar missões de trabalho e estudos, bolsas de estudo além de itens de custeio e capital</a:t>
            </a:r>
            <a:r>
              <a:rPr lang="pt-BR" dirty="0" smtClean="0"/>
              <a:t>.</a:t>
            </a: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endParaRPr lang="pt-BR" dirty="0" smtClean="0"/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d</a:t>
            </a:r>
            <a:r>
              <a:rPr lang="pt-BR" sz="1400" dirty="0" smtClean="0"/>
              <a:t>emandas Espontâneas ou Induzidas.</a:t>
            </a:r>
            <a:endParaRPr lang="pt-BR" sz="1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440">
              <a:lnSpc>
                <a:spcPct val="100000"/>
              </a:lnSpc>
              <a:buClr>
                <a:srgbClr val="000000"/>
              </a:buClr>
            </a:pPr>
            <a:endParaRPr lang="pt-BR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http://confap.org.br/news/capes-cria-programa-de-fluxo-continuo-para-apoiar-pesquisas-em-educacao-e-cti/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834182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194400" y="1584000"/>
            <a:ext cx="8278920" cy="47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lang="pt-BR" b="1" dirty="0"/>
              <a:t>Credenciamento de Pesquisadores - Pessoa Física</a:t>
            </a:r>
          </a:p>
          <a:p>
            <a:pPr algn="ctr">
              <a:lnSpc>
                <a:spcPct val="100000"/>
              </a:lnSpc>
            </a:pPr>
            <a:endParaRPr lang="pt-BR" sz="16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fluxo contínuo</a:t>
            </a:r>
            <a:endParaRPr lang="pt-B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 </a:t>
            </a:r>
            <a:r>
              <a:rPr lang="pt-BR" sz="1400" dirty="0"/>
              <a:t>facilitar e agilizar a importação de bens destinados às pesquisas científicas e tecnológicas por eles </a:t>
            </a:r>
            <a:r>
              <a:rPr lang="pt-BR" sz="1400" dirty="0" smtClean="0"/>
              <a:t>coordenadas.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</a:t>
            </a:r>
            <a:r>
              <a:rPr lang="pt-BR" sz="1400" dirty="0"/>
              <a:t>todos os pesquisadores, com título de doutor ou perfil científico e/ou tecnológico equivalente, vinculados a instituições ou centros de pesquisa credenciados pelo CNPq para os efeitos da </a:t>
            </a:r>
            <a:r>
              <a:rPr lang="pt-BR" sz="1400" dirty="0">
                <a:hlinkClick r:id="rId2" tooltip="Lei nº 8.010/90"/>
              </a:rPr>
              <a:t>Lei nº 8.010/90</a:t>
            </a:r>
            <a:r>
              <a:rPr lang="pt-BR" sz="1400" dirty="0" smtClean="0"/>
              <a:t>.</a:t>
            </a: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http://cnpq.br/pessoa-fisica/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8" name="CustomShape 3"/>
          <p:cNvSpPr/>
          <p:nvPr/>
        </p:nvSpPr>
        <p:spPr>
          <a:xfrm>
            <a:off x="1224000" y="1296000"/>
            <a:ext cx="873000" cy="288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9" name="CustomShape 4"/>
          <p:cNvSpPr/>
          <p:nvPr/>
        </p:nvSpPr>
        <p:spPr>
          <a:xfrm>
            <a:off x="863640" y="1571760"/>
            <a:ext cx="883800" cy="32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0" name="CustomShape 5"/>
          <p:cNvSpPr/>
          <p:nvPr/>
        </p:nvSpPr>
        <p:spPr>
          <a:xfrm>
            <a:off x="792000" y="1368000"/>
            <a:ext cx="900000" cy="315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9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10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1945548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/>
            <a:r>
              <a:rPr lang="pt-BR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Inovacred Parceiros</a:t>
            </a:r>
          </a:p>
          <a:p>
            <a:pPr algn="ctr">
              <a:lnSpc>
                <a:spcPct val="100000"/>
              </a:lnSpc>
            </a:pPr>
            <a:endParaRPr lang="pt-BR" sz="16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6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dirty="0"/>
              <a:t>oferecer financiamento a empresas de receita operacional bruta anual ou anualizada de até R$ 90 milhões, para aplicação no desenvolvimento de novos produtos, processos e serviços, ou no aprimoramento dos já existentes, ou ainda em inovação em marketing ou inovação organizacional visando ampliar a competitividade das empresas no âmbito regional ou nacional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 </a:t>
            </a:r>
            <a:r>
              <a:rPr lang="pt-BR" sz="1400" dirty="0"/>
              <a:t>destina-se ao apoio a empresas e outras instituições que apresentem projetos de inovação</a:t>
            </a:r>
            <a:r>
              <a:rPr lang="pt-BR" sz="1400" dirty="0" smtClean="0"/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http://www.finep.gov.br/apoio-e-financiamento-externa/programas-e-linhas/descentralizacao/inovacred/inovacred-parceiros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367765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</a:t>
            </a:r>
            <a:r>
              <a:rPr lang="pt-BR" sz="28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322200" y="1989000"/>
            <a:ext cx="8278920" cy="489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Programa Latino-americano da Open Society Foundations </a:t>
            </a:r>
            <a:endParaRPr lang="pt-BR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fluxo contínuo;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OBJETIVO: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apoiar o trabalho das organizações da sociedade civil e sua participação construtiva no desenvolvimento, implementação e fiscalização das políticas públicas locais e regionais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 Tema: Responsabilidade 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e Transparência; Debate Político e Diálogo; Direito Humanos; Segurança de Cidadãos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pt-BR" sz="1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: </a:t>
            </a:r>
            <a:r>
              <a:rPr lang="pt-BR" sz="1400" dirty="0" smtClean="0"/>
              <a:t>organizações interessadas devem elaborar uma carta (em inglês), com até duas páginas, explicando a missão da entidade, a descrição do projeto, os principais objetivos e estratégias propostas para a iniciativa, o total de verba que deseja solicitar para o projeto e a sua duração.</a:t>
            </a:r>
            <a:endParaRPr lang="pt-BR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http</a:t>
            </a:r>
            <a:r>
              <a:rPr lang="pt-BR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://gife.org.br/2016/02/01/programa-latino-americano-da-open-society-foundations-recebe-propostas-para-apoio-ao-longo-do-ano/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m 188"/>
          <p:cNvPicPr/>
          <p:nvPr/>
        </p:nvPicPr>
        <p:blipFill>
          <a:blip r:embed="rId3" cstate="print"/>
          <a:stretch/>
        </p:blipFill>
        <p:spPr>
          <a:xfrm>
            <a:off x="7072354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7" name="Picture 4"/>
          <p:cNvPicPr/>
          <p:nvPr/>
        </p:nvPicPr>
        <p:blipFill>
          <a:blip r:embed="rId4" cstate="print"/>
          <a:stretch/>
        </p:blipFill>
        <p:spPr>
          <a:xfrm>
            <a:off x="395280" y="261720"/>
            <a:ext cx="1222560" cy="8161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</a:t>
            </a:r>
            <a:r>
              <a:rPr lang="pt-BR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b="1" cap="all" dirty="0" smtClean="0"/>
          </a:p>
          <a:p>
            <a:pPr algn="ctr" fontAlgn="b"/>
            <a:endParaRPr lang="pt-BR" b="1" cap="all" dirty="0" smtClean="0"/>
          </a:p>
          <a:p>
            <a:pPr algn="ctr" fontAlgn="b"/>
            <a:r>
              <a:rPr lang="pt-BR" sz="1700" b="1" cap="all" dirty="0"/>
              <a:t>Chamada CNPq/MCTIC Nº 16/2019</a:t>
            </a:r>
          </a:p>
          <a:p>
            <a:pPr algn="ctr" fontAlgn="b"/>
            <a:r>
              <a:rPr lang="pt-BR" sz="1700" b="1" cap="all" dirty="0"/>
              <a:t>Projetos de P,D&amp;I de soluções tecnológicas para a agricultura</a:t>
            </a:r>
          </a:p>
          <a:p>
            <a:pPr algn="ctr" fontAlgn="b"/>
            <a:r>
              <a:rPr lang="pt-BR" sz="1700" b="1" cap="all" dirty="0"/>
              <a:t>utilizando ferramentas da biotecnologia e/ou bioinformática </a:t>
            </a: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16 de setembro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apoiar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projetos de P,D&amp;I para agricultura com foco no desenvolvimento de soluções tecnológicas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 inovação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agronômica utilizando ferramentas da biotecnologia e bioinformática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possuir o título de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Doutor; ser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obrigatoriamente o coordenador do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projeto; ter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vínculo formal com a instituição de execução do projeto. 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dirty="0" smtClean="0"/>
              <a:t>http</a:t>
            </a:r>
            <a:r>
              <a:rPr lang="pt-BR" sz="1400" dirty="0"/>
              <a:t>://www.cnpq.br/web/guest/chamadas-publicas?p_p_id=resultadosportlet_WAR_resultadoscnpqportlet_INSTANCE_0ZaM&amp;filtro=abertas&amp;detalha=chamadaDivulgada&amp;idDivulgacao=8882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" name="Imagem 244"/>
          <p:cNvPicPr/>
          <p:nvPr/>
        </p:nvPicPr>
        <p:blipFill>
          <a:blip r:embed="rId3" cstate="print"/>
          <a:stretch/>
        </p:blipFill>
        <p:spPr>
          <a:xfrm>
            <a:off x="7020104" y="274680"/>
            <a:ext cx="1841040" cy="677520"/>
          </a:xfrm>
          <a:prstGeom prst="rect">
            <a:avLst/>
          </a:prstGeom>
          <a:ln>
            <a:noFill/>
          </a:ln>
        </p:spPr>
      </p:pic>
      <p:sp>
        <p:nvSpPr>
          <p:cNvPr id="9" name="CaixaDeTexto 8"/>
          <p:cNvSpPr txBox="1"/>
          <p:nvPr/>
        </p:nvSpPr>
        <p:spPr>
          <a:xfrm>
            <a:off x="655487" y="2094266"/>
            <a:ext cx="838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dirty="0"/>
          </a:p>
        </p:txBody>
      </p:sp>
      <p:pic>
        <p:nvPicPr>
          <p:cNvPr id="11" name="Picture 4"/>
          <p:cNvPicPr/>
          <p:nvPr/>
        </p:nvPicPr>
        <p:blipFill>
          <a:blip r:embed="rId4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310050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</a:t>
            </a:r>
            <a:r>
              <a:rPr lang="pt-BR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b="1" cap="all" dirty="0" smtClean="0"/>
          </a:p>
          <a:p>
            <a:pPr algn="ctr" fontAlgn="b"/>
            <a:endParaRPr lang="pt-BR" b="1" cap="all" dirty="0" smtClean="0"/>
          </a:p>
          <a:p>
            <a:pPr algn="ctr" fontAlgn="b"/>
            <a:r>
              <a:rPr lang="pt-BR" sz="1700" b="1" cap="all" dirty="0"/>
              <a:t>Programa CAPES/</a:t>
            </a:r>
            <a:r>
              <a:rPr lang="pt-BR" sz="1700" b="1" cap="all" dirty="0" err="1"/>
              <a:t>Brafitec</a:t>
            </a:r>
            <a:r>
              <a:rPr lang="pt-BR" sz="1700" b="1" cap="all" dirty="0"/>
              <a:t> </a:t>
            </a:r>
            <a:r>
              <a:rPr lang="pt-BR" sz="1700" b="1" cap="all" dirty="0" smtClean="0"/>
              <a:t>- </a:t>
            </a:r>
            <a:r>
              <a:rPr lang="pt-BR" b="1" cap="all" dirty="0"/>
              <a:t>- EDITAL Nº 13/2019</a:t>
            </a: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16 de setembro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</a:t>
            </a:r>
            <a:r>
              <a:rPr lang="pt-BR" sz="1400" dirty="0" smtClean="0"/>
              <a:t>onsiste </a:t>
            </a:r>
            <a:r>
              <a:rPr lang="pt-BR" sz="1400" dirty="0"/>
              <a:t>em projetos conjuntos de pesquisa em parcerias </a:t>
            </a:r>
            <a:r>
              <a:rPr lang="pt-BR" sz="1400" dirty="0" smtClean="0"/>
              <a:t>universitárias entre a França e o Brasil, </a:t>
            </a:r>
            <a:r>
              <a:rPr lang="pt-BR" sz="1400" dirty="0"/>
              <a:t>em todas as especialidades de </a:t>
            </a:r>
            <a:r>
              <a:rPr lang="pt-BR" sz="1400" dirty="0" smtClean="0"/>
              <a:t>Engenharia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estimular a aproximação das estruturas curriculares, inclusive a equivalência e o reconhecimento mútuo de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créditos.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maiores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18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anos; em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pleno gozo de suas faculdades mentais e saúde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física; estar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quite com as obrigações militares, a si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aplicáveis; estar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quite com as obrigações eleitorais;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 estar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livre de impedimentos para: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I.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se ausentar do país (quando for o caso);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 II.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contratar com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 poder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público ou receber benefícios públicos, por força de decisão judicial transitada em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julgado, decisão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administrativa da qual não caiba recurso ou restrição junto à Dívida Ativa da União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 Cadastro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Informativo de Créditos não Quitados do Setor Público Federal (CADIN).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dirty="0" smtClean="0"/>
              <a:t>https://www.capes.gov.br/cooperacao-internacional/franca/brafitec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" name="Imagem 244"/>
          <p:cNvPicPr/>
          <p:nvPr/>
        </p:nvPicPr>
        <p:blipFill>
          <a:blip r:embed="rId3" cstate="print"/>
          <a:stretch/>
        </p:blipFill>
        <p:spPr>
          <a:xfrm>
            <a:off x="7124607" y="319770"/>
            <a:ext cx="1841040" cy="677520"/>
          </a:xfrm>
          <a:prstGeom prst="rect">
            <a:avLst/>
          </a:prstGeom>
          <a:ln>
            <a:noFill/>
          </a:ln>
        </p:spPr>
      </p:pic>
      <p:sp>
        <p:nvSpPr>
          <p:cNvPr id="9" name="CaixaDeTexto 8"/>
          <p:cNvSpPr txBox="1"/>
          <p:nvPr/>
        </p:nvSpPr>
        <p:spPr>
          <a:xfrm>
            <a:off x="655487" y="2094266"/>
            <a:ext cx="838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dirty="0"/>
          </a:p>
        </p:txBody>
      </p:sp>
      <p:pic>
        <p:nvPicPr>
          <p:cNvPr id="11" name="Picture 4"/>
          <p:cNvPicPr/>
          <p:nvPr/>
        </p:nvPicPr>
        <p:blipFill>
          <a:blip r:embed="rId4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536446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de 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r>
              <a:rPr lang="pt-BR" b="1" cap="all" dirty="0"/>
              <a:t>1ª CHAMADA SITAWI DE CONTRATOS DE IMPACTO </a:t>
            </a:r>
            <a:r>
              <a:rPr lang="pt-BR" b="1" cap="all" dirty="0" smtClean="0"/>
              <a:t>SOCIAL</a:t>
            </a: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20 de setembro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disseminar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conhecimento e sensibilizar gestores públicos sobre as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potencialidades do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instrumento CIS na solução de problemas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públicos; mapear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 priorizar demandas de governos subnacionais por CIS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; acelerar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5 a 10 projetos com potencial de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implementação; eleger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projetos com aderência ao CIS para condução de estudos técnicos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aderência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pela SITAWI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; sistematizar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 publicar as descobertas através de uma publicação estruturada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sobre a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chamada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 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DejaVu Sans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 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governos de todas as esferas (nacional, estadual 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municipal) interessados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em validar, estruturar e implementar um contrato de impacto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social. A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inscrição deverá ter anuência do Ministro ou Secretário Executivo, em caso de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órgão de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nível federal, Governador ou Secretário Estadual, em caso de inscrição por governo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estado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, ou por Prefeito ou Secretário Municipal, em caso de município e deverá indicar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também o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gestor responsável pela participação na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chamada.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</a:t>
            </a:r>
            <a:r>
              <a:rPr lang="pt-B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INFORMAÇÕES: </a:t>
            </a:r>
            <a:r>
              <a:rPr lang="pt-BR" sz="1400" dirty="0"/>
              <a:t>https://uploads.strikinglycdn.com/files/7c962324-17eb-46c2-8a0b-81923072d310/Edital%20-%20Chamada%20CIS.pdf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" name="Imagem 244"/>
          <p:cNvPicPr/>
          <p:nvPr/>
        </p:nvPicPr>
        <p:blipFill>
          <a:blip r:embed="rId3" cstate="print"/>
          <a:stretch/>
        </p:blipFill>
        <p:spPr>
          <a:xfrm>
            <a:off x="7124606" y="274680"/>
            <a:ext cx="1841040" cy="677520"/>
          </a:xfrm>
          <a:prstGeom prst="rect">
            <a:avLst/>
          </a:prstGeom>
          <a:ln>
            <a:noFill/>
          </a:ln>
        </p:spPr>
      </p:pic>
      <p:pic>
        <p:nvPicPr>
          <p:cNvPr id="11" name="Picture 4"/>
          <p:cNvPicPr/>
          <p:nvPr/>
        </p:nvPicPr>
        <p:blipFill>
          <a:blip r:embed="rId4" cstate="print"/>
          <a:stretch/>
        </p:blipFill>
        <p:spPr>
          <a:xfrm>
            <a:off x="609583" y="31977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8191159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</a:t>
            </a:r>
            <a:r>
              <a:rPr lang="pt-BR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b="1" cap="all" dirty="0" smtClean="0"/>
          </a:p>
          <a:p>
            <a:pPr algn="ctr" fontAlgn="b"/>
            <a:r>
              <a:rPr lang="pt-BR" sz="1700" b="1" cap="all" dirty="0"/>
              <a:t>Chamada CNPq Nº 19/2019 – Programa Editorial </a:t>
            </a:r>
            <a:endParaRPr lang="pt-BR" sz="1700" b="1" strike="noStrike" cap="all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700" b="1" cap="all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23 de setembro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apoiar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propostas que visem incentivar a editoração e publicação de periódicos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científicos brasileiros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alta especialização em todas as áreas de conhecimento de forma a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contribuir significativamente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para o desenvolvimento científico e tecnológico e inovação do País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possuir o título de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Doutor; ser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obrigatoriamente o editor-chefe do periódico e coordenador do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projeto; ter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vínculo formal com a instituição de execução do projeto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dirty="0"/>
              <a:t>http://www.cnpq.br/web/guest/chamadas-publicas?p_p_id=resultadosportlet_WAR_resultadoscnpqportlet_INSTANCE_0ZaM&amp;filtro=abertas&amp;detalha=chamadaDivulgada&amp;idDivulgacao=8942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sp>
        <p:nvSpPr>
          <p:cNvPr id="9" name="CaixaDeTexto 8"/>
          <p:cNvSpPr txBox="1"/>
          <p:nvPr/>
        </p:nvSpPr>
        <p:spPr>
          <a:xfrm>
            <a:off x="322200" y="2420839"/>
            <a:ext cx="838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dirty="0"/>
          </a:p>
        </p:txBody>
      </p:sp>
      <p:pic>
        <p:nvPicPr>
          <p:cNvPr id="11" name="Picture 4"/>
          <p:cNvPicPr/>
          <p:nvPr/>
        </p:nvPicPr>
        <p:blipFill>
          <a:blip r:embed="rId4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7348669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ustomShape 1"/>
          <p:cNvSpPr/>
          <p:nvPr/>
        </p:nvSpPr>
        <p:spPr>
          <a:xfrm>
            <a:off x="457200" y="274680"/>
            <a:ext cx="8155080" cy="1068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Núcleo de Inovação Tecnológica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Faculdade Luciano Feijão 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algn="ctr">
              <a:lnSpc>
                <a:spcPct val="100000"/>
              </a:lnSpc>
            </a:pP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Setembro </a:t>
            </a:r>
            <a:r>
              <a:rPr lang="pt-BR" sz="2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</a:t>
            </a:r>
            <a:r>
              <a:rPr lang="pt-BR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</a:t>
            </a:r>
            <a:endParaRPr lang="pt-BR" sz="2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10" name="CustomShape 2"/>
          <p:cNvSpPr/>
          <p:nvPr/>
        </p:nvSpPr>
        <p:spPr>
          <a:xfrm>
            <a:off x="322200" y="1353960"/>
            <a:ext cx="8278920" cy="541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b="1" cap="all" dirty="0" smtClean="0"/>
          </a:p>
          <a:p>
            <a:pPr algn="ctr" fontAlgn="b"/>
            <a:r>
              <a:rPr lang="pt-BR" sz="1700" b="1" cap="all" dirty="0"/>
              <a:t>Chamada CNPq/MCTIC Nº 13/2019 - Olimpíadas Científicas </a:t>
            </a:r>
            <a:endParaRPr lang="pt-BR" sz="1700" b="1" cap="all" dirty="0" smtClean="0"/>
          </a:p>
          <a:p>
            <a:pPr algn="ctr" fontAlgn="b"/>
            <a:endParaRPr lang="pt-BR" sz="1700" b="1" cap="all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 fontAlgn="b"/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INSCRIÇÕES</a:t>
            </a:r>
            <a:r>
              <a:rPr lang="pt-BR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: até 23 de setembro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de 2019.</a:t>
            </a: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OBJETIVO</a:t>
            </a:r>
            <a:r>
              <a:rPr lang="pt-BR" sz="14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: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apoiar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projetos que visem contribuir para o desenvolvimento científico 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tecnológico e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de inovação no País, por meio da realização de Olimpíadas Cientificas de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âmbito nacional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ou internacional sediada no Brasil. </a:t>
            </a: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endParaRPr lang="pt-BR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 algn="just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pt-BR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PÚBLICO-ALVO: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  possuir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 título de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Doutor; ser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obrigatoriamente o coordenador do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projeto; ter </a:t>
            </a:r>
            <a:r>
              <a:rPr lang="pt-BR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vínculo formal com a instituição de execução do </a:t>
            </a:r>
            <a:r>
              <a:rPr lang="pt-BR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projeto.</a:t>
            </a:r>
          </a:p>
          <a:p>
            <a:pPr marL="1440" algn="just">
              <a:lnSpc>
                <a:spcPct val="100000"/>
              </a:lnSpc>
              <a:buClr>
                <a:srgbClr val="000000"/>
              </a:buClr>
            </a:pPr>
            <a:endParaRPr lang="pt-B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4560">
              <a:lnSpc>
                <a:spcPct val="100000"/>
              </a:lnSpc>
              <a:buClr>
                <a:srgbClr val="000000"/>
              </a:buClr>
              <a:buFont typeface="Symbol"/>
              <a:buChar char=""/>
            </a:pPr>
            <a:r>
              <a:rPr lang="pt-BR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MAIORES INFORMAÇÕES: </a:t>
            </a:r>
            <a:r>
              <a:rPr lang="pt-BR" sz="1400" dirty="0"/>
              <a:t>http://www.cnpq.br/web/guest/chamadas-publicas?p_p_id=resultadosportlet_WAR_resultadoscnpqportlet_INSTANCE_0ZaM&amp;filtro=abertas&amp;detalha=chamadaDivulgada&amp;idDivulgacao=8922/</a:t>
            </a:r>
            <a:endParaRPr lang="pt-B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" name="Imagem 244"/>
          <p:cNvPicPr/>
          <p:nvPr/>
        </p:nvPicPr>
        <p:blipFill>
          <a:blip r:embed="rId3" cstate="print"/>
          <a:stretch/>
        </p:blipFill>
        <p:spPr>
          <a:xfrm>
            <a:off x="7176858" y="319770"/>
            <a:ext cx="1841040" cy="677520"/>
          </a:xfrm>
          <a:prstGeom prst="rect">
            <a:avLst/>
          </a:prstGeom>
          <a:ln>
            <a:noFill/>
          </a:ln>
        </p:spPr>
      </p:pic>
      <p:sp>
        <p:nvSpPr>
          <p:cNvPr id="9" name="CaixaDeTexto 8"/>
          <p:cNvSpPr txBox="1"/>
          <p:nvPr/>
        </p:nvSpPr>
        <p:spPr>
          <a:xfrm>
            <a:off x="322200" y="2420839"/>
            <a:ext cx="8380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</a:rPr>
              <a:t>Novo!</a:t>
            </a:r>
          </a:p>
          <a:p>
            <a:endParaRPr lang="pt-BR" dirty="0"/>
          </a:p>
        </p:txBody>
      </p:sp>
      <p:pic>
        <p:nvPicPr>
          <p:cNvPr id="11" name="Picture 4"/>
          <p:cNvPicPr/>
          <p:nvPr/>
        </p:nvPicPr>
        <p:blipFill>
          <a:blip r:embed="rId4" cstate="print"/>
          <a:stretch/>
        </p:blipFill>
        <p:spPr>
          <a:xfrm>
            <a:off x="457200" y="319770"/>
            <a:ext cx="1036337" cy="736599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427899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35345</TotalTime>
  <Words>3908</Words>
  <Application>Microsoft Office PowerPoint</Application>
  <PresentationFormat>Apresentação na tela (4:3)</PresentationFormat>
  <Paragraphs>662</Paragraphs>
  <Slides>46</Slides>
  <Notes>36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46</vt:i4>
      </vt:variant>
    </vt:vector>
  </HeadingPairs>
  <TitlesOfParts>
    <vt:vector size="54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Pedro</dc:creator>
  <cp:lastModifiedBy>User</cp:lastModifiedBy>
  <cp:revision>1358</cp:revision>
  <cp:lastPrinted>2019-02-28T18:18:55Z</cp:lastPrinted>
  <dcterms:modified xsi:type="dcterms:W3CDTF">2019-09-04T13:22:14Z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9</vt:i4>
  </property>
  <property fmtid="{D5CDD505-2E9C-101B-9397-08002B2CF9AE}" pid="8" name="PresentationFormat">
    <vt:lpwstr>Apresentação na tela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43</vt:i4>
  </property>
</Properties>
</file>