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7559675" cy="10439400"/>
  <p:notesSz cx="9918700" cy="6819900"/>
  <p:embeddedFontLst>
    <p:embeddedFont>
      <p:font typeface="Kanit SemiBold"/>
      <p:bold r:id="rId26"/>
      <p:boldItalic r:id="rId27"/>
    </p:embeddedFont>
    <p:embeddedFont>
      <p:font typeface="Kanit Medium"/>
      <p:regular r:id="rId28"/>
      <p:bold r:id="rId29"/>
      <p:italic r:id="rId30"/>
      <p:boldItalic r:id="rId31"/>
    </p:embeddedFont>
    <p:embeddedFont>
      <p:font typeface="Kanit"/>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font" Target="fonts/font10.fntdata"/><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2" name="Shape 2"/>
        <p:cNvGrpSpPr/>
        <p:nvPr/>
      </p:nvGrpSpPr>
      <p:grpSpPr>
        <a:xfrm>
          <a:off x="0" y="0"/>
          <a:ext cx="0" cy="0"/>
          <a:chOff x="0" y="0"/>
          <a:chExt cx="0" cy="0"/>
        </a:xfrm>
      </p:grpSpPr>
      <p:sp>
        <p:nvSpPr>
          <p:cNvPr id="3" name="Google Shape;3;n"/>
          <p:cNvSpPr/>
          <p:nvPr>
            <p:ph type="sldImg" idx="2"/>
          </p:nvPr>
        </p:nvSpPr>
        <p:spPr>
          <a:xfrm>
            <a:off x="4033838" y="511175"/>
            <a:ext cx="1852612" cy="2557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991870" y="3239453"/>
            <a:ext cx="7934960" cy="306895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914400" marR="0" lvl="1"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1371600" marR="0" lvl="2"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828800" marR="0" lvl="3"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2286000" marR="0" lvl="4"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743200" marR="0" lvl="5"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3200400" marR="0" lvl="6"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657600" marR="0" lvl="7"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4114800" marR="0" lvl="8"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 name="Shape 19"/>
        <p:cNvGrpSpPr/>
        <p:nvPr/>
      </p:nvGrpSpPr>
      <p:grpSpPr>
        <a:xfrm>
          <a:off x="0" y="0"/>
          <a:ext cx="0" cy="0"/>
          <a:chOff x="0" y="0"/>
          <a:chExt cx="0" cy="0"/>
        </a:xfrm>
      </p:grpSpPr>
      <p:sp>
        <p:nvSpPr>
          <p:cNvPr id="20" name="Google Shape;20;g3f56dbaf31c_1_3: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
        <p:nvSpPr>
          <p:cNvPr id="21" name="Google Shape;21;g3f56dbaf31c_1_3:notes"/>
          <p:cNvSpPr/>
          <p:nvPr>
            <p:ph type="sldImg" idx="2"/>
          </p:nvPr>
        </p:nvSpPr>
        <p:spPr>
          <a:xfrm>
            <a:off x="4033838" y="511175"/>
            <a:ext cx="18525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 name="Shape 25"/>
        <p:cNvGrpSpPr/>
        <p:nvPr/>
      </p:nvGrpSpPr>
      <p:grpSpPr>
        <a:xfrm>
          <a:off x="0" y="0"/>
          <a:ext cx="0" cy="0"/>
          <a:chOff x="0" y="0"/>
          <a:chExt cx="0" cy="0"/>
        </a:xfrm>
      </p:grpSpPr>
      <p:sp>
        <p:nvSpPr>
          <p:cNvPr id="26" name="Google Shape;26;p2:notes"/>
          <p:cNvSpPr/>
          <p:nvPr>
            <p:ph type="sldImg" idx="2"/>
          </p:nvPr>
        </p:nvSpPr>
        <p:spPr>
          <a:xfrm>
            <a:off x="4033838" y="511175"/>
            <a:ext cx="1851025" cy="2557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 name="Google Shape;27;p2:notes"/>
          <p:cNvSpPr txBox="1"/>
          <p:nvPr>
            <p:ph type="body" idx="1"/>
          </p:nvPr>
        </p:nvSpPr>
        <p:spPr>
          <a:xfrm>
            <a:off x="991870" y="3239453"/>
            <a:ext cx="7934960" cy="306895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33" name="Shape 33"/>
        <p:cNvGrpSpPr/>
        <p:nvPr/>
      </p:nvGrpSpPr>
      <p:grpSpPr>
        <a:xfrm>
          <a:off x="0" y="0"/>
          <a:ext cx="0" cy="0"/>
          <a:chOff x="0" y="0"/>
          <a:chExt cx="0" cy="0"/>
        </a:xfrm>
      </p:grpSpPr>
      <p:sp>
        <p:nvSpPr>
          <p:cNvPr id="34" name="Google Shape;34;g3ee7949a61d_0_5: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 name="Google Shape;35;g3ee7949a61d_0_5: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38" name="Shape 38"/>
        <p:cNvGrpSpPr/>
        <p:nvPr/>
      </p:nvGrpSpPr>
      <p:grpSpPr>
        <a:xfrm>
          <a:off x="0" y="0"/>
          <a:ext cx="0" cy="0"/>
          <a:chOff x="0" y="0"/>
          <a:chExt cx="0" cy="0"/>
        </a:xfrm>
      </p:grpSpPr>
      <p:sp>
        <p:nvSpPr>
          <p:cNvPr id="39" name="Google Shape;39;p3:notes"/>
          <p:cNvSpPr/>
          <p:nvPr>
            <p:ph type="sldImg" idx="2"/>
          </p:nvPr>
        </p:nvSpPr>
        <p:spPr>
          <a:xfrm>
            <a:off x="4033838" y="511175"/>
            <a:ext cx="1851025" cy="2557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 name="Google Shape;40;p3:notes"/>
          <p:cNvSpPr txBox="1"/>
          <p:nvPr>
            <p:ph type="body" idx="1"/>
          </p:nvPr>
        </p:nvSpPr>
        <p:spPr>
          <a:xfrm>
            <a:off x="991870" y="3239453"/>
            <a:ext cx="7934960" cy="306895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43" name="Shape 43"/>
        <p:cNvGrpSpPr/>
        <p:nvPr/>
      </p:nvGrpSpPr>
      <p:grpSpPr>
        <a:xfrm>
          <a:off x="0" y="0"/>
          <a:ext cx="0" cy="0"/>
          <a:chOff x="0" y="0"/>
          <a:chExt cx="0" cy="0"/>
        </a:xfrm>
      </p:grpSpPr>
      <p:sp>
        <p:nvSpPr>
          <p:cNvPr id="44" name="Google Shape;44;g3ee7949a61d_0_15: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 name="Google Shape;45;g3ee7949a61d_0_15: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48" name="Shape 48"/>
        <p:cNvGrpSpPr/>
        <p:nvPr/>
      </p:nvGrpSpPr>
      <p:grpSpPr>
        <a:xfrm>
          <a:off x="0" y="0"/>
          <a:ext cx="0" cy="0"/>
          <a:chOff x="0" y="0"/>
          <a:chExt cx="0" cy="0"/>
        </a:xfrm>
      </p:grpSpPr>
      <p:sp>
        <p:nvSpPr>
          <p:cNvPr id="49" name="Google Shape;49;g3ee7949a61d_0_27: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 name="Google Shape;50;g3ee7949a61d_0_27: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53" name="Shape 53"/>
        <p:cNvGrpSpPr/>
        <p:nvPr/>
      </p:nvGrpSpPr>
      <p:grpSpPr>
        <a:xfrm>
          <a:off x="0" y="0"/>
          <a:ext cx="0" cy="0"/>
          <a:chOff x="0" y="0"/>
          <a:chExt cx="0" cy="0"/>
        </a:xfrm>
      </p:grpSpPr>
      <p:sp>
        <p:nvSpPr>
          <p:cNvPr id="54" name="Google Shape;54;g3ee7949a61d_0_34: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 name="Google Shape;55;g3ee7949a61d_0_34: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58" name="Shape 58"/>
        <p:cNvGrpSpPr/>
        <p:nvPr/>
      </p:nvGrpSpPr>
      <p:grpSpPr>
        <a:xfrm>
          <a:off x="0" y="0"/>
          <a:ext cx="0" cy="0"/>
          <a:chOff x="0" y="0"/>
          <a:chExt cx="0" cy="0"/>
        </a:xfrm>
      </p:grpSpPr>
      <p:sp>
        <p:nvSpPr>
          <p:cNvPr id="59" name="Google Shape;59;g3f0092d818d_1_30:notes"/>
          <p:cNvSpPr/>
          <p:nvPr>
            <p:ph type="sldImg" idx="2"/>
          </p:nvPr>
        </p:nvSpPr>
        <p:spPr>
          <a:xfrm>
            <a:off x="4033838" y="511175"/>
            <a:ext cx="1852500" cy="2557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f0092d818d_1_30:notes"/>
          <p:cNvSpPr txBox="1"/>
          <p:nvPr>
            <p:ph type="body" idx="1"/>
          </p:nvPr>
        </p:nvSpPr>
        <p:spPr>
          <a:xfrm>
            <a:off x="991870" y="3239453"/>
            <a:ext cx="7935000" cy="30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63" name="Shape 63"/>
        <p:cNvGrpSpPr/>
        <p:nvPr/>
      </p:nvGrpSpPr>
      <p:grpSpPr>
        <a:xfrm>
          <a:off x="0" y="0"/>
          <a:ext cx="0" cy="0"/>
          <a:chOff x="0" y="0"/>
          <a:chExt cx="0" cy="0"/>
        </a:xfrm>
      </p:grpSpPr>
      <p:sp>
        <p:nvSpPr>
          <p:cNvPr id="64" name="Google Shape;64;g3ee7949a61d_0_41: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g3ee7949a61d_0_41: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68" name="Shape 68"/>
        <p:cNvGrpSpPr/>
        <p:nvPr/>
      </p:nvGrpSpPr>
      <p:grpSpPr>
        <a:xfrm>
          <a:off x="0" y="0"/>
          <a:ext cx="0" cy="0"/>
          <a:chOff x="0" y="0"/>
          <a:chExt cx="0" cy="0"/>
        </a:xfrm>
      </p:grpSpPr>
      <p:sp>
        <p:nvSpPr>
          <p:cNvPr id="69" name="Google Shape;69;g3ee7949a61d_0_49: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e7949a61d_0_49: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73" name="Shape 73"/>
        <p:cNvGrpSpPr/>
        <p:nvPr/>
      </p:nvGrpSpPr>
      <p:grpSpPr>
        <a:xfrm>
          <a:off x="0" y="0"/>
          <a:ext cx="0" cy="0"/>
          <a:chOff x="0" y="0"/>
          <a:chExt cx="0" cy="0"/>
        </a:xfrm>
      </p:grpSpPr>
      <p:sp>
        <p:nvSpPr>
          <p:cNvPr id="74" name="Google Shape;74;g3f0092d818d_1_23:notes"/>
          <p:cNvSpPr/>
          <p:nvPr>
            <p:ph type="sldImg" idx="2"/>
          </p:nvPr>
        </p:nvSpPr>
        <p:spPr>
          <a:xfrm>
            <a:off x="4033838" y="511175"/>
            <a:ext cx="1852500" cy="2557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f0092d818d_1_23:notes"/>
          <p:cNvSpPr txBox="1"/>
          <p:nvPr>
            <p:ph type="body" idx="1"/>
          </p:nvPr>
        </p:nvSpPr>
        <p:spPr>
          <a:xfrm>
            <a:off x="991870" y="3239453"/>
            <a:ext cx="7935000" cy="30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78" name="Shape 78"/>
        <p:cNvGrpSpPr/>
        <p:nvPr/>
      </p:nvGrpSpPr>
      <p:grpSpPr>
        <a:xfrm>
          <a:off x="0" y="0"/>
          <a:ext cx="0" cy="0"/>
          <a:chOff x="0" y="0"/>
          <a:chExt cx="0" cy="0"/>
        </a:xfrm>
      </p:grpSpPr>
      <p:sp>
        <p:nvSpPr>
          <p:cNvPr id="79" name="Google Shape;79;g3ee7949a61d_0_54: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 name="Google Shape;80;g3ee7949a61d_0_54: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83" name="Shape 83"/>
        <p:cNvGrpSpPr/>
        <p:nvPr/>
      </p:nvGrpSpPr>
      <p:grpSpPr>
        <a:xfrm>
          <a:off x="0" y="0"/>
          <a:ext cx="0" cy="0"/>
          <a:chOff x="0" y="0"/>
          <a:chExt cx="0" cy="0"/>
        </a:xfrm>
      </p:grpSpPr>
      <p:sp>
        <p:nvSpPr>
          <p:cNvPr id="84" name="Google Shape;84;g3ee7949a61d_0_58: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Google Shape;85;g3ee7949a61d_0_58: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88" name="Shape 88"/>
        <p:cNvGrpSpPr/>
        <p:nvPr/>
      </p:nvGrpSpPr>
      <p:grpSpPr>
        <a:xfrm>
          <a:off x="0" y="0"/>
          <a:ext cx="0" cy="0"/>
          <a:chOff x="0" y="0"/>
          <a:chExt cx="0" cy="0"/>
        </a:xfrm>
      </p:grpSpPr>
      <p:sp>
        <p:nvSpPr>
          <p:cNvPr id="89" name="Google Shape;89;g3ee7949a61d_0_62: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 name="Google Shape;90;g3ee7949a61d_0_62: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93" name="Shape 93"/>
        <p:cNvGrpSpPr/>
        <p:nvPr/>
      </p:nvGrpSpPr>
      <p:grpSpPr>
        <a:xfrm>
          <a:off x="0" y="0"/>
          <a:ext cx="0" cy="0"/>
          <a:chOff x="0" y="0"/>
          <a:chExt cx="0" cy="0"/>
        </a:xfrm>
      </p:grpSpPr>
      <p:sp>
        <p:nvSpPr>
          <p:cNvPr id="94" name="Google Shape;94;g3ee7949a61d_0_67: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 name="Google Shape;95;g3ee7949a61d_0_67: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99" name="Shape 99"/>
        <p:cNvGrpSpPr/>
        <p:nvPr/>
      </p:nvGrpSpPr>
      <p:grpSpPr>
        <a:xfrm>
          <a:off x="0" y="0"/>
          <a:ext cx="0" cy="0"/>
          <a:chOff x="0" y="0"/>
          <a:chExt cx="0" cy="0"/>
        </a:xfrm>
      </p:grpSpPr>
      <p:sp>
        <p:nvSpPr>
          <p:cNvPr id="100" name="Google Shape;100;g3ee7949a61d_0_73: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g3ee7949a61d_0_73: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4" name="Shape 104"/>
        <p:cNvGrpSpPr/>
        <p:nvPr/>
      </p:nvGrpSpPr>
      <p:grpSpPr>
        <a:xfrm>
          <a:off x="0" y="0"/>
          <a:ext cx="0" cy="0"/>
          <a:chOff x="0" y="0"/>
          <a:chExt cx="0" cy="0"/>
        </a:xfrm>
      </p:grpSpPr>
      <p:sp>
        <p:nvSpPr>
          <p:cNvPr id="105" name="Google Shape;105;g3ee7949a61d_0_77:notes"/>
          <p:cNvSpPr/>
          <p:nvPr>
            <p:ph type="sldImg" idx="2"/>
          </p:nvPr>
        </p:nvSpPr>
        <p:spPr>
          <a:xfrm>
            <a:off x="4033838" y="511175"/>
            <a:ext cx="1851000" cy="2557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 name="Google Shape;106;g3ee7949a61d_0_77:notes"/>
          <p:cNvSpPr txBox="1"/>
          <p:nvPr>
            <p:ph type="body" idx="1"/>
          </p:nvPr>
        </p:nvSpPr>
        <p:spPr>
          <a:xfrm>
            <a:off x="991870" y="3239453"/>
            <a:ext cx="7935000" cy="3069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9" name="Shape 109"/>
        <p:cNvGrpSpPr/>
        <p:nvPr/>
      </p:nvGrpSpPr>
      <p:grpSpPr>
        <a:xfrm>
          <a:off x="0" y="0"/>
          <a:ext cx="0" cy="0"/>
          <a:chOff x="0" y="0"/>
          <a:chExt cx="0" cy="0"/>
        </a:xfrm>
      </p:grpSpPr>
      <p:sp>
        <p:nvSpPr>
          <p:cNvPr id="110" name="Google Shape;110;g3f0092d818d_1_3:notes"/>
          <p:cNvSpPr/>
          <p:nvPr>
            <p:ph type="sldImg" idx="2"/>
          </p:nvPr>
        </p:nvSpPr>
        <p:spPr>
          <a:xfrm>
            <a:off x="4033838" y="511175"/>
            <a:ext cx="1852500" cy="2557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f0092d818d_1_3:notes"/>
          <p:cNvSpPr txBox="1"/>
          <p:nvPr>
            <p:ph type="body" idx="1"/>
          </p:nvPr>
        </p:nvSpPr>
        <p:spPr>
          <a:xfrm>
            <a:off x="991870" y="3239453"/>
            <a:ext cx="7935000" cy="30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4" name="Shape 114"/>
        <p:cNvGrpSpPr/>
        <p:nvPr/>
      </p:nvGrpSpPr>
      <p:grpSpPr>
        <a:xfrm>
          <a:off x="0" y="0"/>
          <a:ext cx="0" cy="0"/>
          <a:chOff x="0" y="0"/>
          <a:chExt cx="0" cy="0"/>
        </a:xfrm>
      </p:grpSpPr>
      <p:sp>
        <p:nvSpPr>
          <p:cNvPr id="115" name="Google Shape;115;p4:notes"/>
          <p:cNvSpPr txBox="1"/>
          <p:nvPr>
            <p:ph type="body" idx="1"/>
          </p:nvPr>
        </p:nvSpPr>
        <p:spPr>
          <a:xfrm>
            <a:off x="991870" y="3239453"/>
            <a:ext cx="7934960" cy="306895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
        <p:nvSpPr>
          <p:cNvPr id="116" name="Google Shape;116;p4:notes"/>
          <p:cNvSpPr/>
          <p:nvPr>
            <p:ph type="sldImg" idx="2"/>
          </p:nvPr>
        </p:nvSpPr>
        <p:spPr>
          <a:xfrm>
            <a:off x="4033838" y="511175"/>
            <a:ext cx="1852612" cy="2557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p:cSld name="1_Title and body">
    <p:bg>
      <p:bgPr>
        <a:noFill/>
        <a:effectLst/>
      </p:bgPr>
    </p:bg>
    <p:spTree>
      <p:nvGrpSpPr>
        <p:cNvPr id="7" name="Shape 7"/>
        <p:cNvGrpSpPr/>
        <p:nvPr/>
      </p:nvGrpSpPr>
      <p:grpSpPr>
        <a:xfrm>
          <a:off x="0" y="0"/>
          <a:ext cx="0" cy="0"/>
          <a:chOff x="0" y="0"/>
          <a:chExt cx="0" cy="0"/>
        </a:xfrm>
      </p:grpSpPr>
      <p:pic>
        <p:nvPicPr>
          <p:cNvPr id="8" name="Google Shape;8;p6"/>
          <p:cNvPicPr preferRelativeResize="0"/>
          <p:nvPr/>
        </p:nvPicPr>
        <p:blipFill>
          <a:blip r:embed="rId2"/>
          <a:stretch>
            <a:fillRect/>
          </a:stretch>
        </p:blipFill>
        <p:spPr>
          <a:xfrm>
            <a:off x="155875" y="0"/>
            <a:ext cx="6317825" cy="7894438"/>
          </a:xfrm>
          <a:prstGeom prst="rect">
            <a:avLst/>
          </a:prstGeom>
          <a:noFill/>
          <a:ln>
            <a:noFill/>
          </a:ln>
        </p:spPr>
      </p:pic>
      <p:pic>
        <p:nvPicPr>
          <p:cNvPr id="9" name="Google Shape;9;p6"/>
          <p:cNvPicPr preferRelativeResize="0"/>
          <p:nvPr/>
        </p:nvPicPr>
        <p:blipFill rotWithShape="1">
          <a:blip r:embed="rId3"/>
          <a:srcRect/>
          <a:stretch>
            <a:fillRect/>
          </a:stretch>
        </p:blipFill>
        <p:spPr>
          <a:xfrm>
            <a:off x="0" y="0"/>
            <a:ext cx="7559674" cy="10439808"/>
          </a:xfrm>
          <a:prstGeom prst="rect">
            <a:avLst/>
          </a:prstGeom>
          <a:noFill/>
          <a:ln>
            <a:noFill/>
          </a:ln>
        </p:spPr>
      </p:pic>
      <p:sp>
        <p:nvSpPr>
          <p:cNvPr id="10" name="Google Shape;10;p6"/>
          <p:cNvSpPr txBox="1"/>
          <p:nvPr/>
        </p:nvSpPr>
        <p:spPr>
          <a:xfrm>
            <a:off x="495075" y="6882025"/>
            <a:ext cx="4237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800"/>
              <a:buFont typeface="Arial" panose="020B0604020202020204"/>
              <a:buNone/>
            </a:pPr>
            <a:r>
              <a:rPr lang="pt-BR" sz="2700" b="0" i="0" u="none" strike="noStrike" cap="none">
                <a:solidFill>
                  <a:schemeClr val="lt1"/>
                </a:solidFill>
                <a:latin typeface="Kanit SemiBold"/>
                <a:ea typeface="Kanit SemiBold"/>
                <a:cs typeface="Kanit SemiBold"/>
                <a:sym typeface="Kanit SemiBold"/>
              </a:rPr>
              <a:t>NOTA INFORMATIVA</a:t>
            </a:r>
            <a:endParaRPr sz="2700" b="0" i="0" u="none" strike="noStrike" cap="none">
              <a:solidFill>
                <a:schemeClr val="lt1"/>
              </a:solidFill>
              <a:latin typeface="Kanit SemiBold"/>
              <a:ea typeface="Kanit SemiBold"/>
              <a:cs typeface="Kanit SemiBold"/>
              <a:sym typeface="Kanit SemiBold"/>
            </a:endParaRPr>
          </a:p>
        </p:txBody>
      </p:sp>
      <p:pic>
        <p:nvPicPr>
          <p:cNvPr id="11" name="Google Shape;11;p6"/>
          <p:cNvPicPr preferRelativeResize="0"/>
          <p:nvPr/>
        </p:nvPicPr>
        <p:blipFill rotWithShape="1">
          <a:blip r:embed="rId4"/>
          <a:srcRect/>
          <a:stretch>
            <a:fillRect/>
          </a:stretch>
        </p:blipFill>
        <p:spPr>
          <a:xfrm>
            <a:off x="5129669" y="9368650"/>
            <a:ext cx="1922556" cy="6170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p:cSld name="1_Title and body 2">
    <p:spTree>
      <p:nvGrpSpPr>
        <p:cNvPr id="12" name="Shape 12"/>
        <p:cNvGrpSpPr/>
        <p:nvPr/>
      </p:nvGrpSpPr>
      <p:grpSpPr>
        <a:xfrm>
          <a:off x="0" y="0"/>
          <a:ext cx="0" cy="0"/>
          <a:chOff x="0" y="0"/>
          <a:chExt cx="0" cy="0"/>
        </a:xfrm>
      </p:grpSpPr>
      <p:pic>
        <p:nvPicPr>
          <p:cNvPr id="13" name="Google Shape;13;p7"/>
          <p:cNvPicPr preferRelativeResize="0"/>
          <p:nvPr/>
        </p:nvPicPr>
        <p:blipFill rotWithShape="1">
          <a:blip r:embed="rId2"/>
          <a:srcRect l="4907"/>
          <a:stretch>
            <a:fillRect/>
          </a:stretch>
        </p:blipFill>
        <p:spPr>
          <a:xfrm>
            <a:off x="-76200" y="0"/>
            <a:ext cx="7019024" cy="1043939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14" name="Shape 14"/>
        <p:cNvGrpSpPr/>
        <p:nvPr/>
      </p:nvGrpSpPr>
      <p:grpSpPr>
        <a:xfrm>
          <a:off x="0" y="0"/>
          <a:ext cx="0" cy="0"/>
          <a:chOff x="0" y="0"/>
          <a:chExt cx="0" cy="0"/>
        </a:xfrm>
      </p:grpSpPr>
      <p:pic>
        <p:nvPicPr>
          <p:cNvPr id="15" name="Google Shape;15;p8"/>
          <p:cNvPicPr preferRelativeResize="0"/>
          <p:nvPr/>
        </p:nvPicPr>
        <p:blipFill rotWithShape="1">
          <a:blip r:embed="rId2"/>
          <a:srcRect l="22368" r="16715"/>
          <a:stretch>
            <a:fillRect/>
          </a:stretch>
        </p:blipFill>
        <p:spPr>
          <a:xfrm>
            <a:off x="0" y="9928800"/>
            <a:ext cx="7559675" cy="5106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p:cSld name="1_Title and body 3">
    <p:spTree>
      <p:nvGrpSpPr>
        <p:cNvPr id="16" name="Shape 16"/>
        <p:cNvGrpSpPr/>
        <p:nvPr/>
      </p:nvGrpSpPr>
      <p:grpSpPr>
        <a:xfrm>
          <a:off x="0" y="0"/>
          <a:ext cx="0" cy="0"/>
          <a:chOff x="0" y="0"/>
          <a:chExt cx="0" cy="0"/>
        </a:xfrm>
      </p:grpSpPr>
      <p:pic>
        <p:nvPicPr>
          <p:cNvPr id="17" name="Google Shape;17;p9"/>
          <p:cNvPicPr preferRelativeResize="0"/>
          <p:nvPr/>
        </p:nvPicPr>
        <p:blipFill rotWithShape="1">
          <a:blip r:embed="rId2"/>
          <a:srcRect l="26917" b="5464"/>
          <a:stretch>
            <a:fillRect/>
          </a:stretch>
        </p:blipFill>
        <p:spPr>
          <a:xfrm rot="-5400000">
            <a:off x="-1419225" y="1419225"/>
            <a:ext cx="10420350" cy="7581901"/>
          </a:xfrm>
          <a:prstGeom prst="rect">
            <a:avLst/>
          </a:prstGeom>
          <a:noFill/>
          <a:ln>
            <a:noFill/>
          </a:ln>
        </p:spPr>
      </p:pic>
      <p:pic>
        <p:nvPicPr>
          <p:cNvPr id="18" name="Google Shape;18;p9"/>
          <p:cNvPicPr preferRelativeResize="0"/>
          <p:nvPr/>
        </p:nvPicPr>
        <p:blipFill rotWithShape="1">
          <a:blip r:embed="rId3"/>
          <a:srcRect t="9283" b="9283"/>
          <a:stretch>
            <a:fillRect/>
          </a:stretch>
        </p:blipFill>
        <p:spPr>
          <a:xfrm>
            <a:off x="2912424" y="2933186"/>
            <a:ext cx="3666135" cy="11661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Google Shape;6;p5"/>
          <p:cNvSpPr txBox="1"/>
          <p:nvPr>
            <p:ph type="sldNum" idx="12"/>
          </p:nvPr>
        </p:nvSpPr>
        <p:spPr>
          <a:xfrm>
            <a:off x="7004788" y="9465147"/>
            <a:ext cx="453600" cy="7989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panose="020B0604020202020204"/>
              <a:buNone/>
              <a:defRPr sz="1000" b="1"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000000"/>
              </a:buClr>
              <a:buSzPts val="1000"/>
              <a:buFont typeface="Arial" panose="020B0604020202020204"/>
              <a:buNone/>
              <a:defRPr sz="1000" b="1"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000000"/>
              </a:buClr>
              <a:buSzPts val="1000"/>
              <a:buFont typeface="Arial" panose="020B0604020202020204"/>
              <a:buNone/>
              <a:defRPr sz="1000" b="1"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000000"/>
              </a:buClr>
              <a:buSzPts val="1000"/>
              <a:buFont typeface="Arial" panose="020B0604020202020204"/>
              <a:buNone/>
              <a:defRPr sz="1000" b="1"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000000"/>
              </a:buClr>
              <a:buSzPts val="1000"/>
              <a:buFont typeface="Arial" panose="020B0604020202020204"/>
              <a:buNone/>
              <a:defRPr sz="1000" b="1"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000000"/>
              </a:buClr>
              <a:buSzPts val="1000"/>
              <a:buFont typeface="Arial" panose="020B0604020202020204"/>
              <a:buNone/>
              <a:defRPr sz="1000" b="1"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000000"/>
              </a:buClr>
              <a:buSzPts val="1000"/>
              <a:buFont typeface="Arial" panose="020B0604020202020204"/>
              <a:buNone/>
              <a:defRPr sz="1000" b="1"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000000"/>
              </a:buClr>
              <a:buSzPts val="1000"/>
              <a:buFont typeface="Arial" panose="020B0604020202020204"/>
              <a:buNone/>
              <a:defRPr sz="1000" b="1"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000000"/>
              </a:buClr>
              <a:buSzPts val="1000"/>
              <a:buFont typeface="Arial" panose="020B0604020202020204"/>
              <a:buNone/>
              <a:defRPr sz="1000" b="1"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pt-BR"/>
            </a:fld>
            <a:endParaRPr lang="pt-B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2" name="Shape 22"/>
        <p:cNvGrpSpPr/>
        <p:nvPr/>
      </p:nvGrpSpPr>
      <p:grpSpPr>
        <a:xfrm>
          <a:off x="0" y="0"/>
          <a:ext cx="0" cy="0"/>
          <a:chOff x="0" y="0"/>
          <a:chExt cx="0" cy="0"/>
        </a:xfrm>
      </p:grpSpPr>
      <p:sp>
        <p:nvSpPr>
          <p:cNvPr id="23" name="Google Shape;23;g3f56dbaf31c_1_3"/>
          <p:cNvSpPr txBox="1"/>
          <p:nvPr/>
        </p:nvSpPr>
        <p:spPr>
          <a:xfrm>
            <a:off x="476875" y="7530400"/>
            <a:ext cx="6767100" cy="8805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3000"/>
              <a:buFont typeface="Arial" panose="020B0604020202020204"/>
              <a:buNone/>
            </a:pPr>
            <a:r>
              <a:rPr lang="pt-BR" sz="3200">
                <a:solidFill>
                  <a:srgbClr val="FFFFFF"/>
                </a:solidFill>
                <a:latin typeface="Kanit Medium"/>
                <a:ea typeface="Kanit Medium"/>
                <a:cs typeface="Kanit Medium"/>
                <a:sym typeface="Kanit Medium"/>
              </a:rPr>
              <a:t>PrEP e PEP NA ATENÇÃO PRIMÁRIA À SAÚDE (APS)</a:t>
            </a:r>
            <a:endParaRPr sz="3200" b="0" i="0" u="none" strike="noStrike" cap="none">
              <a:solidFill>
                <a:srgbClr val="FFFFFF"/>
              </a:solidFill>
              <a:latin typeface="Kanit Medium"/>
              <a:ea typeface="Kanit Medium"/>
              <a:cs typeface="Kanit Medium"/>
              <a:sym typeface="Kanit Medium"/>
            </a:endParaRPr>
          </a:p>
        </p:txBody>
      </p:sp>
      <p:sp>
        <p:nvSpPr>
          <p:cNvPr id="24" name="Google Shape;24;g3f56dbaf31c_1_3"/>
          <p:cNvSpPr txBox="1"/>
          <p:nvPr/>
        </p:nvSpPr>
        <p:spPr>
          <a:xfrm>
            <a:off x="553085" y="9608185"/>
            <a:ext cx="2903855" cy="3670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panose="020B0604020202020204"/>
              <a:buNone/>
            </a:pPr>
            <a:r>
              <a:rPr lang="pt-BR" sz="1800" b="0" i="0" u="none" strike="noStrike" cap="none">
                <a:solidFill>
                  <a:srgbClr val="FFFFFF"/>
                </a:solidFill>
                <a:latin typeface="Kanit"/>
                <a:ea typeface="Kanit"/>
                <a:cs typeface="Kanit"/>
                <a:sym typeface="Kanit"/>
              </a:rPr>
              <a:t>Nº 08  |  20/07/2026</a:t>
            </a:r>
            <a:endParaRPr sz="1800" b="0" i="0" u="none" strike="noStrike" cap="none">
              <a:solidFill>
                <a:srgbClr val="FFFFFF"/>
              </a:solidFill>
              <a:latin typeface="Kanit"/>
              <a:ea typeface="Kanit"/>
              <a:cs typeface="Kanit"/>
              <a:sym typeface="Kani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Shape 28"/>
        <p:cNvGrpSpPr/>
        <p:nvPr/>
      </p:nvGrpSpPr>
      <p:grpSpPr>
        <a:xfrm>
          <a:off x="0" y="0"/>
          <a:ext cx="0" cy="0"/>
          <a:chOff x="0" y="0"/>
          <a:chExt cx="0" cy="0"/>
        </a:xfrm>
      </p:grpSpPr>
      <p:sp>
        <p:nvSpPr>
          <p:cNvPr id="29" name="Google Shape;29;p2"/>
          <p:cNvSpPr/>
          <p:nvPr/>
        </p:nvSpPr>
        <p:spPr>
          <a:xfrm>
            <a:off x="3551550" y="199425"/>
            <a:ext cx="36792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panose="020B0604020202020204"/>
              <a:buNone/>
            </a:pPr>
            <a:r>
              <a:rPr lang="pt-BR" sz="2400" b="0" i="0" u="none" strike="noStrike" cap="none">
                <a:solidFill>
                  <a:srgbClr val="24A637"/>
                </a:solidFill>
                <a:latin typeface="Kanit SemiBold"/>
                <a:ea typeface="Kanit SemiBold"/>
                <a:cs typeface="Kanit SemiBold"/>
                <a:sym typeface="Kanit SemiBold"/>
              </a:rPr>
              <a:t>APRESENTAÇÃO</a:t>
            </a:r>
            <a:endParaRPr sz="2400" b="0" i="0" u="none" strike="noStrike" cap="none">
              <a:solidFill>
                <a:srgbClr val="24A637"/>
              </a:solidFill>
              <a:latin typeface="Kanit SemiBold"/>
              <a:ea typeface="Kanit SemiBold"/>
              <a:cs typeface="Kanit SemiBold"/>
              <a:sym typeface="Kanit SemiBold"/>
            </a:endParaRPr>
          </a:p>
        </p:txBody>
      </p:sp>
      <p:sp>
        <p:nvSpPr>
          <p:cNvPr id="30" name="Google Shape;30;p2"/>
          <p:cNvSpPr txBox="1"/>
          <p:nvPr/>
        </p:nvSpPr>
        <p:spPr>
          <a:xfrm>
            <a:off x="162500" y="199425"/>
            <a:ext cx="2904300" cy="9140400"/>
          </a:xfrm>
          <a:prstGeom prst="rect">
            <a:avLst/>
          </a:prstGeom>
          <a:noFill/>
          <a:ln>
            <a:noFill/>
          </a:ln>
        </p:spPr>
        <p:txBody>
          <a:bodyPr spcFirstLastPara="1" wrap="square" lIns="91400" tIns="45675" rIns="91400" bIns="45675" anchor="t" anchorCtr="0">
            <a:spAutoFit/>
          </a:bodyPr>
          <a:lstStyle/>
          <a:p>
            <a:pPr marL="0" marR="0" lvl="0" indent="0" algn="ctr" rtl="0">
              <a:lnSpc>
                <a:spcPct val="115000"/>
              </a:lnSpc>
              <a:spcBef>
                <a:spcPts val="0"/>
              </a:spcBef>
              <a:spcAft>
                <a:spcPts val="0"/>
              </a:spcAft>
              <a:buClr>
                <a:srgbClr val="000000"/>
              </a:buClr>
              <a:buSzPts val="1100"/>
              <a:buFont typeface="Arial" panose="020B0604020202020204"/>
              <a:buNone/>
            </a:pPr>
            <a:r>
              <a:rPr lang="pt-BR" sz="1100" b="1" i="0" u="none" strike="noStrike" cap="none">
                <a:solidFill>
                  <a:schemeClr val="lt1"/>
                </a:solidFill>
                <a:latin typeface="Arial" panose="020B0604020202020204"/>
                <a:ea typeface="Arial" panose="020B0604020202020204"/>
                <a:cs typeface="Arial" panose="020B0604020202020204"/>
                <a:sym typeface="Arial" panose="020B0604020202020204"/>
              </a:rPr>
              <a:t>Governador do Estado do Ceará</a:t>
            </a:r>
            <a:endParaRPr sz="1100" b="1" i="0" u="none" strike="noStrike" cap="none">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b="1">
                <a:solidFill>
                  <a:srgbClr val="FFFFFF"/>
                </a:solidFill>
              </a:rPr>
              <a:t>Elmano de Freitas da Costa</a:t>
            </a:r>
            <a:r>
              <a:rPr lang="pt-BR" sz="1100">
                <a:solidFill>
                  <a:schemeClr val="dk1"/>
                </a:solidFill>
              </a:rPr>
              <a:t> </a:t>
            </a:r>
            <a:endParaRPr sz="1100" b="0" i="0" u="none" strike="noStrike" cap="none">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15000"/>
              </a:lnSpc>
              <a:spcBef>
                <a:spcPts val="0"/>
              </a:spcBef>
              <a:spcAft>
                <a:spcPts val="0"/>
              </a:spcAft>
              <a:buClr>
                <a:srgbClr val="000000"/>
              </a:buClr>
              <a:buSzPts val="1100"/>
              <a:buFont typeface="Arial" panose="020B0604020202020204"/>
              <a:buNone/>
            </a:pPr>
            <a:endParaRPr sz="1100" b="0" i="0" u="none" strike="noStrike" cap="none">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b="1" i="0" u="none" strike="noStrike" cap="none">
                <a:solidFill>
                  <a:schemeClr val="lt1"/>
                </a:solidFill>
                <a:latin typeface="Arial" panose="020B0604020202020204"/>
                <a:ea typeface="Arial" panose="020B0604020202020204"/>
                <a:cs typeface="Arial" panose="020B0604020202020204"/>
                <a:sym typeface="Arial" panose="020B0604020202020204"/>
              </a:rPr>
              <a:t>Secretári</a:t>
            </a:r>
            <a:r>
              <a:rPr lang="pt-BR" sz="1100" b="1">
                <a:solidFill>
                  <a:schemeClr val="lt1"/>
                </a:solidFill>
              </a:rPr>
              <a:t>a</a:t>
            </a:r>
            <a:r>
              <a:rPr lang="pt-BR" sz="1100" b="1" i="0" u="none" strike="noStrike" cap="none">
                <a:solidFill>
                  <a:schemeClr val="lt1"/>
                </a:solidFill>
                <a:latin typeface="Arial" panose="020B0604020202020204"/>
                <a:ea typeface="Arial" panose="020B0604020202020204"/>
                <a:cs typeface="Arial" panose="020B0604020202020204"/>
                <a:sym typeface="Arial" panose="020B0604020202020204"/>
              </a:rPr>
              <a:t> da Saúde do Ceará</a:t>
            </a:r>
            <a:endParaRPr sz="1100" b="1" i="0" u="none" strike="noStrike" cap="none">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b="1">
                <a:solidFill>
                  <a:srgbClr val="FFFFFF"/>
                </a:solidFill>
              </a:rPr>
              <a:t>Tânia Mara Silva Coelho</a:t>
            </a:r>
            <a:r>
              <a:rPr lang="pt-BR" sz="1100">
                <a:solidFill>
                  <a:schemeClr val="dk1"/>
                </a:solidFill>
              </a:rPr>
              <a:t> </a:t>
            </a:r>
            <a:endParaRPr sz="1100">
              <a:solidFill>
                <a:schemeClr val="dk1"/>
              </a:solidFill>
            </a:endParaRPr>
          </a:p>
          <a:p>
            <a:pPr marL="0" marR="0" lvl="0" indent="0" algn="ctr" rtl="0">
              <a:lnSpc>
                <a:spcPct val="115000"/>
              </a:lnSpc>
              <a:spcBef>
                <a:spcPts val="0"/>
              </a:spcBef>
              <a:spcAft>
                <a:spcPts val="0"/>
              </a:spcAft>
              <a:buClr>
                <a:srgbClr val="000000"/>
              </a:buClr>
              <a:buSzPts val="1100"/>
              <a:buFont typeface="Arial" panose="020B0604020202020204"/>
              <a:buNone/>
            </a:pPr>
            <a:endParaRPr sz="1100">
              <a:solidFill>
                <a:schemeClr val="dk1"/>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Secretária Executiva de Atenção Primária e Políticas de Saúde - SEAPS</a:t>
            </a: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Maria Vaudelice Mota</a:t>
            </a: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endParaRPr sz="1100" b="1">
              <a:solidFill>
                <a:srgbClr val="FFFFFF"/>
              </a:solidFill>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b="1" i="0" u="none" strike="noStrike" cap="none">
                <a:solidFill>
                  <a:schemeClr val="lt1"/>
                </a:solidFill>
                <a:latin typeface="Arial" panose="020B0604020202020204"/>
                <a:ea typeface="Arial" panose="020B0604020202020204"/>
                <a:cs typeface="Arial" panose="020B0604020202020204"/>
                <a:sym typeface="Arial" panose="020B0604020202020204"/>
              </a:rPr>
              <a:t>Secretária Executiva de Vigilância em Saúde e Regulação</a:t>
            </a:r>
            <a:endParaRPr sz="1100" b="1" i="0" u="none" strike="noStrike" cap="none">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b="1">
                <a:solidFill>
                  <a:schemeClr val="lt1"/>
                </a:solidFill>
              </a:rPr>
              <a:t>Antonio Silva Lima Neto</a:t>
            </a:r>
            <a:endParaRPr sz="1100" b="1" i="0" u="none" strike="noStrike" cap="none">
              <a:solidFill>
                <a:schemeClr val="lt1"/>
              </a:solidFill>
            </a:endParaRPr>
          </a:p>
          <a:p>
            <a:pPr marL="0" marR="0" lvl="0" indent="0" algn="ctr" rtl="0">
              <a:lnSpc>
                <a:spcPct val="115000"/>
              </a:lnSpc>
              <a:spcBef>
                <a:spcPts val="0"/>
              </a:spcBef>
              <a:spcAft>
                <a:spcPts val="0"/>
              </a:spcAft>
              <a:buClr>
                <a:srgbClr val="000000"/>
              </a:buClr>
              <a:buSzPts val="1100"/>
              <a:buFont typeface="Arial" panose="020B0604020202020204"/>
              <a:buNone/>
            </a:pPr>
            <a:endParaRPr sz="1100">
              <a:solidFill>
                <a:schemeClr val="lt1"/>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Coordenadora de Atenção Primária à Saúde – COAPS</a:t>
            </a: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Thaís Nogueira Facó de Paula Pessoa</a:t>
            </a: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Coordenadoria de Vigilância Epidemiológica e Prevenção em Saúde - COVEP</a:t>
            </a: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Ana Maria Peixoto Cabral Maia</a:t>
            </a: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Coordenadoria de Políticas de Assistência Farmacêutica e Tecnologias em Saúde - COPAF</a:t>
            </a: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Fernanda França Cabral</a:t>
            </a:r>
            <a:endParaRPr sz="1100" b="1">
              <a:solidFill>
                <a:srgbClr val="FFFFFF"/>
              </a:solidFill>
            </a:endParaRPr>
          </a:p>
          <a:p>
            <a:pPr marL="0" lvl="0" indent="0" algn="l" rtl="0">
              <a:lnSpc>
                <a:spcPct val="115000"/>
              </a:lnSpc>
              <a:spcBef>
                <a:spcPts val="0"/>
              </a:spcBef>
              <a:spcAft>
                <a:spcPts val="0"/>
              </a:spcAft>
              <a:buClr>
                <a:schemeClr val="dk1"/>
              </a:buClr>
              <a:buSzPts val="1100"/>
              <a:buFont typeface="Arial" panose="020B0604020202020204"/>
              <a:buNone/>
            </a:pPr>
            <a:endParaRPr sz="1100">
              <a:solidFill>
                <a:schemeClr val="dk1"/>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Orientadora da Célula de Atenção Primária e Promoção da Saúde - CEPRI</a:t>
            </a: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Sheila Maria Santiago Borges</a:t>
            </a: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endParaRPr sz="1100" b="1">
              <a:solidFill>
                <a:srgbClr val="FFFFFF"/>
              </a:solidFill>
            </a:endParaRPr>
          </a:p>
          <a:p>
            <a:pPr marL="0" lvl="0" indent="0" algn="ctr" rtl="0">
              <a:lnSpc>
                <a:spcPct val="138000"/>
              </a:lnSpc>
              <a:spcBef>
                <a:spcPts val="0"/>
              </a:spcBef>
              <a:spcAft>
                <a:spcPts val="0"/>
              </a:spcAft>
              <a:buClr>
                <a:schemeClr val="dk1"/>
              </a:buClr>
              <a:buSzPts val="1100"/>
              <a:buFont typeface="Arial" panose="020B0604020202020204"/>
              <a:buNone/>
            </a:pPr>
            <a:r>
              <a:rPr lang="pt-BR" sz="1100" b="1">
                <a:solidFill>
                  <a:srgbClr val="FFFFFF"/>
                </a:solidFill>
              </a:rPr>
              <a:t>Orientador da </a:t>
            </a:r>
            <a:r>
              <a:rPr lang="pt-BR" sz="1100" b="1">
                <a:solidFill>
                  <a:srgbClr val="FFFFFF"/>
                </a:solidFill>
              </a:rPr>
              <a:t>Célula de Vigilância Epidemiológica - CEVEP </a:t>
            </a:r>
            <a:endParaRPr sz="1100" b="1">
              <a:solidFill>
                <a:srgbClr val="FFFFFF"/>
              </a:solidFill>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b="1">
                <a:solidFill>
                  <a:schemeClr val="lt1"/>
                </a:solidFill>
              </a:rPr>
              <a:t>Carlos Garcia Filho</a:t>
            </a:r>
            <a:endParaRPr sz="1100" b="1">
              <a:solidFill>
                <a:schemeClr val="lt1"/>
              </a:solidFill>
            </a:endParaRPr>
          </a:p>
          <a:p>
            <a:pPr marL="0" marR="0" lvl="0" indent="0" algn="ctr" rtl="0">
              <a:lnSpc>
                <a:spcPct val="115000"/>
              </a:lnSpc>
              <a:spcBef>
                <a:spcPts val="0"/>
              </a:spcBef>
              <a:spcAft>
                <a:spcPts val="0"/>
              </a:spcAft>
              <a:buClr>
                <a:srgbClr val="000000"/>
              </a:buClr>
              <a:buSzPts val="1100"/>
              <a:buFont typeface="Arial" panose="020B0604020202020204"/>
              <a:buNone/>
            </a:pPr>
            <a:endParaRPr sz="1100" b="0" i="0" u="none" strike="noStrike" cap="none">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b="1" i="0" u="none" strike="noStrike" cap="none">
                <a:solidFill>
                  <a:schemeClr val="lt1"/>
                </a:solidFill>
                <a:latin typeface="Arial" panose="020B0604020202020204"/>
                <a:ea typeface="Arial" panose="020B0604020202020204"/>
                <a:cs typeface="Arial" panose="020B0604020202020204"/>
                <a:sym typeface="Arial" panose="020B0604020202020204"/>
              </a:rPr>
              <a:t>Elaboração e revisão</a:t>
            </a:r>
            <a:endParaRPr sz="1100" b="1" i="0" u="none" strike="noStrike" cap="none">
              <a:solidFill>
                <a:schemeClr val="lt1"/>
              </a:solidFill>
              <a:latin typeface="Arial" panose="020B0604020202020204"/>
              <a:ea typeface="Arial" panose="020B0604020202020204"/>
              <a:cs typeface="Arial" panose="020B0604020202020204"/>
              <a:sym typeface="Arial" panose="020B0604020202020204"/>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a:solidFill>
                  <a:schemeClr val="lt1"/>
                </a:solidFill>
              </a:rPr>
              <a:t>Isabel Maria Nobre Vitorino Kayatt</a:t>
            </a:r>
            <a:endParaRPr sz="1100">
              <a:solidFill>
                <a:schemeClr val="lt1"/>
              </a:solidFill>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a:solidFill>
                  <a:schemeClr val="lt1"/>
                </a:solidFill>
              </a:rPr>
              <a:t>Marcia Lessa Fernandes Ribeiro</a:t>
            </a:r>
            <a:endParaRPr sz="1100">
              <a:solidFill>
                <a:schemeClr val="lt1"/>
              </a:solidFill>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a:solidFill>
                  <a:schemeClr val="lt1"/>
                </a:solidFill>
              </a:rPr>
              <a:t>Maria Vilani de Matos </a:t>
            </a:r>
            <a:endParaRPr sz="1100">
              <a:solidFill>
                <a:schemeClr val="lt1"/>
              </a:solidFill>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a:solidFill>
                  <a:schemeClr val="lt1"/>
                </a:solidFill>
              </a:rPr>
              <a:t>Telma Alves Martins</a:t>
            </a:r>
            <a:endParaRPr sz="1100">
              <a:solidFill>
                <a:schemeClr val="lt1"/>
              </a:solidFill>
            </a:endParaRPr>
          </a:p>
          <a:p>
            <a:pPr marL="0" marR="0" lvl="0" indent="0" algn="ctr" rtl="0">
              <a:lnSpc>
                <a:spcPct val="115000"/>
              </a:lnSpc>
              <a:spcBef>
                <a:spcPts val="0"/>
              </a:spcBef>
              <a:spcAft>
                <a:spcPts val="0"/>
              </a:spcAft>
              <a:buClr>
                <a:srgbClr val="000000"/>
              </a:buClr>
              <a:buSzPts val="1100"/>
              <a:buFont typeface="Arial" panose="020B0604020202020204"/>
              <a:buNone/>
            </a:pPr>
            <a:r>
              <a:rPr lang="pt-BR" sz="1100">
                <a:solidFill>
                  <a:schemeClr val="lt1"/>
                </a:solidFill>
              </a:rPr>
              <a:t>Micael Pereira Nobre</a:t>
            </a:r>
            <a:endParaRPr sz="1100">
              <a:solidFill>
                <a:schemeClr val="lt1"/>
              </a:solidFill>
            </a:endParaRPr>
          </a:p>
        </p:txBody>
      </p:sp>
      <p:sp>
        <p:nvSpPr>
          <p:cNvPr id="31" name="Google Shape;31;p2"/>
          <p:cNvSpPr txBox="1"/>
          <p:nvPr/>
        </p:nvSpPr>
        <p:spPr>
          <a:xfrm>
            <a:off x="3638625" y="843175"/>
            <a:ext cx="3679200" cy="10676100"/>
          </a:xfrm>
          <a:prstGeom prst="rect">
            <a:avLst/>
          </a:prstGeom>
          <a:noFill/>
          <a:ln>
            <a:noFill/>
          </a:ln>
        </p:spPr>
        <p:txBody>
          <a:bodyPr spcFirstLastPara="1" wrap="square" lIns="91400" tIns="45675" rIns="91400" bIns="45675" anchor="t" anchorCtr="0">
            <a:spAutoFit/>
          </a:bodyPr>
          <a:lstStyle/>
          <a:p>
            <a:pPr marL="0" lvl="0" indent="0" algn="just" rtl="0">
              <a:lnSpc>
                <a:spcPct val="115000"/>
              </a:lnSpc>
              <a:spcBef>
                <a:spcPts val="1200"/>
              </a:spcBef>
              <a:spcAft>
                <a:spcPts val="0"/>
              </a:spcAft>
              <a:buClr>
                <a:schemeClr val="dk1"/>
              </a:buClr>
              <a:buSzPts val="1100"/>
              <a:buFont typeface="Arial" panose="020B0604020202020204"/>
              <a:buNone/>
            </a:pPr>
            <a:r>
              <a:rPr lang="pt-BR" sz="1200"/>
              <a:t>A infecção pelo vírus da imunodeficiência humana (HIV) permanece como um importante desafio para a saúde pública mundial e brasileira, exigindo estratégias integradas, acessíveis e centradas nas necessidades das populações em situação de maior vulnerabilidade. Nesse contexto, a Prevenção Combinada constitui uma abordagem abrangente que integra intervenções biomédicas, comportamentais e estruturais, destacando-se entre elas a Profilaxia Pré-Exposição (PrEP) e a Profilaxia Pós-Exposição (PEP), reconhecidas como tecnologias altamente eficazes para prevenção da infecção pelo HIV quando utilizadas conforme os protocolos clínicos vigentes (BRASIL, 2024a; BRASIL, 2024b).</a:t>
            </a:r>
            <a:endParaRPr sz="1200"/>
          </a:p>
          <a:p>
            <a:pPr marL="0" lvl="0" indent="0" algn="just" rtl="0">
              <a:lnSpc>
                <a:spcPct val="115000"/>
              </a:lnSpc>
              <a:spcBef>
                <a:spcPts val="1200"/>
              </a:spcBef>
              <a:spcAft>
                <a:spcPts val="0"/>
              </a:spcAft>
              <a:buClr>
                <a:schemeClr val="dk1"/>
              </a:buClr>
              <a:buSzPts val="1100"/>
              <a:buFont typeface="Arial" panose="020B0604020202020204"/>
              <a:buNone/>
            </a:pPr>
            <a:r>
              <a:rPr lang="pt-BR" sz="1200"/>
              <a:t>As Diretrizes para Eliminação da Aids e da Transmissão do HIV como Problema de Saúde Pública no Brasil até 2030 reforçam que a ampliação do acesso às estratégias de prevenção combinada, ao diagnóstico oportuno, ao tratamento e ao cuidado integral constitui prioridade nacional para redução das novas infecções e alcance das metas globais propostas pelo Programa Conjunto das Nações Unidas sobre HIV/Aids (UNAIDS) (BRASIL, 2024c).</a:t>
            </a:r>
            <a:endParaRPr sz="1200"/>
          </a:p>
          <a:p>
            <a:pPr marL="0" lvl="0" indent="0" algn="just" rtl="0">
              <a:lnSpc>
                <a:spcPct val="115000"/>
              </a:lnSpc>
              <a:spcBef>
                <a:spcPts val="1200"/>
              </a:spcBef>
              <a:spcAft>
                <a:spcPts val="0"/>
              </a:spcAft>
              <a:buClr>
                <a:schemeClr val="dk1"/>
              </a:buClr>
              <a:buSzPts val="1100"/>
              <a:buFont typeface="Arial" panose="020B0604020202020204"/>
              <a:buNone/>
            </a:pPr>
            <a:r>
              <a:rPr lang="pt-BR" sz="1200"/>
              <a:t>Nesse cenário, a Atenção Primária à Saúde (APS), por constituir a principal porta de entrada do Sistema Único de Saúde (SUS), desempenha papel estratégico na organização das Redes de Atenção à Saúde, favorecendo o acesso oportuno, o acolhimento qualificado, o vínculo longitudinal e o acompanhamento contínuo dos usuários em seus territórios (BRASIL, 2017; BRASIL, 2024c).</a:t>
            </a:r>
            <a:endParaRPr sz="1200"/>
          </a:p>
          <a:p>
            <a:pPr marL="0" lvl="0" indent="0" algn="just" rtl="0">
              <a:lnSpc>
                <a:spcPct val="115000"/>
              </a:lnSpc>
              <a:spcBef>
                <a:spcPts val="1200"/>
              </a:spcBef>
              <a:spcAft>
                <a:spcPts val="0"/>
              </a:spcAft>
              <a:buClr>
                <a:schemeClr val="dk1"/>
              </a:buClr>
              <a:buSzPts val="1100"/>
              <a:buFont typeface="Arial" panose="020B0604020202020204"/>
              <a:buNone/>
            </a:pPr>
            <a:r>
              <a:rPr lang="pt-BR" sz="1200"/>
              <a:t>Esta Nota Informativa tem como objetivo apoiar gestores e profissionais da Atenção Primária à Saúde na organização, implantação e qualificação da oferta da Profilaxia Pré-Exposição (PrEP) e da Profilaxia Pós-Exposição (PEP), fortalecendo o cuidado integral, ampliando o acesso às estratégias de prevenção combinada e contribuindo para a redução da transmissão do HIV nos territórios.</a:t>
            </a:r>
            <a:endParaRPr sz="1200"/>
          </a:p>
          <a:p>
            <a:pPr marL="0" lvl="0" indent="0" algn="just" rtl="0">
              <a:lnSpc>
                <a:spcPct val="150000"/>
              </a:lnSpc>
              <a:spcBef>
                <a:spcPts val="1200"/>
              </a:spcBef>
              <a:spcAft>
                <a:spcPts val="0"/>
              </a:spcAft>
              <a:buClr>
                <a:schemeClr val="dk1"/>
              </a:buClr>
              <a:buSzPts val="1100"/>
              <a:buFont typeface="Arial" panose="020B0604020202020204"/>
              <a:buNone/>
            </a:pPr>
            <a:endParaRPr sz="1200"/>
          </a:p>
          <a:p>
            <a:pPr marL="0" lvl="0" indent="0" algn="just" rtl="0">
              <a:lnSpc>
                <a:spcPct val="150000"/>
              </a:lnSpc>
              <a:spcBef>
                <a:spcPts val="1200"/>
              </a:spcBef>
              <a:spcAft>
                <a:spcPts val="0"/>
              </a:spcAft>
              <a:buClr>
                <a:schemeClr val="dk1"/>
              </a:buClr>
              <a:buSzPts val="1100"/>
              <a:buFont typeface="Arial" panose="020B0604020202020204"/>
              <a:buNone/>
            </a:pPr>
            <a:endParaRPr sz="1200"/>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pic>
        <p:nvPicPr>
          <p:cNvPr id="32" name="Google Shape;32;p2"/>
          <p:cNvPicPr preferRelativeResize="0"/>
          <p:nvPr/>
        </p:nvPicPr>
        <p:blipFill rotWithShape="1">
          <a:blip r:embed="rId1"/>
          <a:srcRect/>
          <a:stretch>
            <a:fillRect/>
          </a:stretch>
        </p:blipFill>
        <p:spPr>
          <a:xfrm>
            <a:off x="723746" y="9551000"/>
            <a:ext cx="1922556" cy="6170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6" name="Shape 36"/>
        <p:cNvGrpSpPr/>
        <p:nvPr/>
      </p:nvGrpSpPr>
      <p:grpSpPr>
        <a:xfrm>
          <a:off x="0" y="0"/>
          <a:ext cx="0" cy="0"/>
          <a:chOff x="0" y="0"/>
          <a:chExt cx="0" cy="0"/>
        </a:xfrm>
      </p:grpSpPr>
      <p:sp>
        <p:nvSpPr>
          <p:cNvPr id="37" name="Google Shape;37;g3ee7949a61d_0_5"/>
          <p:cNvSpPr txBox="1"/>
          <p:nvPr/>
        </p:nvSpPr>
        <p:spPr>
          <a:xfrm>
            <a:off x="679050" y="732100"/>
            <a:ext cx="6201600" cy="10037100"/>
          </a:xfrm>
          <a:prstGeom prst="rect">
            <a:avLst/>
          </a:prstGeom>
          <a:noFill/>
          <a:ln>
            <a:noFill/>
          </a:ln>
        </p:spPr>
        <p:txBody>
          <a:bodyPr spcFirstLastPara="1" wrap="square" lIns="91425" tIns="45700" rIns="91425" bIns="45700" anchor="t" anchorCtr="0">
            <a:spAutoFit/>
          </a:bodyPr>
          <a:lstStyle/>
          <a:p>
            <a:pPr marL="457200" marR="0" lvl="0" indent="-355600" algn="l" rtl="0">
              <a:lnSpc>
                <a:spcPct val="103000"/>
              </a:lnSpc>
              <a:spcBef>
                <a:spcPts val="0"/>
              </a:spcBef>
              <a:spcAft>
                <a:spcPts val="0"/>
              </a:spcAft>
              <a:buClr>
                <a:srgbClr val="24A637"/>
              </a:buClr>
              <a:buSzPts val="2000"/>
              <a:buFont typeface="Kanit SemiBold"/>
              <a:buAutoNum type="arabicPeriod"/>
            </a:pPr>
            <a:r>
              <a:rPr lang="pt-BR" sz="2000" b="0" i="0" u="none" strike="noStrike" cap="none">
                <a:solidFill>
                  <a:srgbClr val="24A637"/>
                </a:solidFill>
                <a:latin typeface="Kanit SemiBold"/>
                <a:ea typeface="Kanit SemiBold"/>
                <a:cs typeface="Kanit SemiBold"/>
                <a:sym typeface="Kanit SemiBold"/>
              </a:rPr>
              <a:t>INTRODUÇÃO</a:t>
            </a:r>
            <a:endParaRPr sz="2000" b="0" i="0" u="none" strike="noStrike" cap="none">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None/>
            </a:pPr>
            <a:r>
              <a:rPr lang="pt-BR" sz="1200"/>
              <a:t>O enfrentamento da epidemia de HIV requer respostas integradas, territorializadas e centradas nas necessidades da população. A incorporação da PrEP e da PEP ao Sistema Único de Saúde representa um dos principais avanços das políticas públicas brasileiras voltadas à prevenção da infecção pelo HIV, especialmente quando essas estratégias são articuladas à Atenção Primária à Saúde (BRASIL, 2024a; BRASIL, 2024b).</a:t>
            </a:r>
            <a:endParaRPr sz="1200"/>
          </a:p>
          <a:p>
            <a:pPr marL="0" lvl="0" indent="0" algn="just" rtl="0">
              <a:lnSpc>
                <a:spcPct val="115000"/>
              </a:lnSpc>
              <a:spcBef>
                <a:spcPts val="1200"/>
              </a:spcBef>
              <a:spcAft>
                <a:spcPts val="0"/>
              </a:spcAft>
              <a:buNone/>
            </a:pPr>
            <a:r>
              <a:rPr lang="pt-BR" sz="1200"/>
              <a:t>A APS possui elevada capacidade de identificação precoce das situações de vulnerabilidade, de promoção da saúde, prevenção de agravos e coordenação do cuidado, favorecendo a ampliação do acesso às tecnologias preventivas e reduzindo barreiras geográficas, organizacionais e sociais ao atendimento da população (BRASIL, 2017).</a:t>
            </a:r>
            <a:endParaRPr sz="1200"/>
          </a:p>
          <a:p>
            <a:pPr marL="0" lvl="0" indent="0" algn="l" rtl="0">
              <a:lnSpc>
                <a:spcPct val="115000"/>
              </a:lnSpc>
              <a:spcBef>
                <a:spcPts val="1200"/>
              </a:spcBef>
              <a:spcAft>
                <a:spcPts val="0"/>
              </a:spcAft>
              <a:buNone/>
            </a:pPr>
            <a:r>
              <a:rPr lang="pt-BR" sz="1200"/>
              <a:t>Nesse contexto, destacam-se como atribuições da APS:</a:t>
            </a:r>
            <a:endParaRPr sz="1200"/>
          </a:p>
          <a:p>
            <a:pPr marL="457200" lvl="0" indent="-298450" algn="l" rtl="0">
              <a:lnSpc>
                <a:spcPct val="115000"/>
              </a:lnSpc>
              <a:spcBef>
                <a:spcPts val="1200"/>
              </a:spcBef>
              <a:spcAft>
                <a:spcPts val="0"/>
              </a:spcAft>
              <a:buClr>
                <a:schemeClr val="dk1"/>
              </a:buClr>
              <a:buSzPts val="1100"/>
              <a:buChar char="●"/>
            </a:pPr>
            <a:r>
              <a:rPr lang="pt-BR" sz="1200"/>
              <a:t>Acolhimento qualificado e humanizado;</a:t>
            </a:r>
            <a:endParaRPr sz="1200"/>
          </a:p>
          <a:p>
            <a:pPr marL="457200" lvl="0" indent="-298450" algn="l" rtl="0">
              <a:lnSpc>
                <a:spcPct val="115000"/>
              </a:lnSpc>
              <a:spcBef>
                <a:spcPts val="0"/>
              </a:spcBef>
              <a:spcAft>
                <a:spcPts val="0"/>
              </a:spcAft>
              <a:buClr>
                <a:schemeClr val="dk1"/>
              </a:buClr>
              <a:buSzPts val="1100"/>
              <a:buChar char="●"/>
            </a:pPr>
            <a:r>
              <a:rPr lang="pt-BR" sz="1200"/>
              <a:t>Identificação das vulnerabilidades individuais e coletivas;</a:t>
            </a:r>
            <a:endParaRPr sz="1200"/>
          </a:p>
          <a:p>
            <a:pPr marL="457200" lvl="0" indent="-298450" algn="l" rtl="0">
              <a:lnSpc>
                <a:spcPct val="115000"/>
              </a:lnSpc>
              <a:spcBef>
                <a:spcPts val="0"/>
              </a:spcBef>
              <a:spcAft>
                <a:spcPts val="0"/>
              </a:spcAft>
              <a:buClr>
                <a:schemeClr val="dk1"/>
              </a:buClr>
              <a:buSzPts val="1100"/>
              <a:buChar char="●"/>
            </a:pPr>
            <a:r>
              <a:rPr lang="pt-BR" sz="1200"/>
              <a:t>Realização da testagem rápida para HIV, sífilis e hepatites virais;</a:t>
            </a:r>
            <a:endParaRPr sz="1200"/>
          </a:p>
          <a:p>
            <a:pPr marL="457200" lvl="0" indent="-298450" algn="l" rtl="0">
              <a:lnSpc>
                <a:spcPct val="115000"/>
              </a:lnSpc>
              <a:spcBef>
                <a:spcPts val="0"/>
              </a:spcBef>
              <a:spcAft>
                <a:spcPts val="0"/>
              </a:spcAft>
              <a:buClr>
                <a:schemeClr val="dk1"/>
              </a:buClr>
              <a:buSzPts val="1100"/>
              <a:buChar char="●"/>
            </a:pPr>
            <a:r>
              <a:rPr lang="pt-BR" sz="1200"/>
              <a:t>Promoção da educação em saúde;</a:t>
            </a:r>
            <a:endParaRPr sz="1200"/>
          </a:p>
          <a:p>
            <a:pPr marL="457200" lvl="0" indent="-298450" algn="l" rtl="0">
              <a:lnSpc>
                <a:spcPct val="115000"/>
              </a:lnSpc>
              <a:spcBef>
                <a:spcPts val="0"/>
              </a:spcBef>
              <a:spcAft>
                <a:spcPts val="0"/>
              </a:spcAft>
              <a:buClr>
                <a:schemeClr val="dk1"/>
              </a:buClr>
              <a:buSzPts val="1100"/>
              <a:buChar char="●"/>
            </a:pPr>
            <a:r>
              <a:rPr lang="pt-BR" sz="1200"/>
              <a:t>Vinculação imediata do usuário ao cuidado;</a:t>
            </a:r>
            <a:endParaRPr sz="1200"/>
          </a:p>
          <a:p>
            <a:pPr marL="457200" lvl="0" indent="-298450" algn="l" rtl="0">
              <a:lnSpc>
                <a:spcPct val="115000"/>
              </a:lnSpc>
              <a:spcBef>
                <a:spcPts val="0"/>
              </a:spcBef>
              <a:spcAft>
                <a:spcPts val="0"/>
              </a:spcAft>
              <a:buClr>
                <a:schemeClr val="dk1"/>
              </a:buClr>
              <a:buSzPts val="1100"/>
              <a:buChar char="●"/>
            </a:pPr>
            <a:r>
              <a:rPr lang="pt-BR" sz="1200"/>
              <a:t>Acompanhamento longitudinal;</a:t>
            </a:r>
            <a:endParaRPr sz="1200"/>
          </a:p>
          <a:p>
            <a:pPr marL="457200" lvl="0" indent="-298450" algn="l" rtl="0">
              <a:lnSpc>
                <a:spcPct val="115000"/>
              </a:lnSpc>
              <a:spcBef>
                <a:spcPts val="0"/>
              </a:spcBef>
              <a:spcAft>
                <a:spcPts val="0"/>
              </a:spcAft>
              <a:buClr>
                <a:schemeClr val="dk1"/>
              </a:buClr>
              <a:buSzPts val="1100"/>
              <a:buChar char="●"/>
            </a:pPr>
            <a:r>
              <a:rPr lang="pt-BR" sz="1200"/>
              <a:t>Fortalecimento da saúde sexual e reprodutiva.</a:t>
            </a:r>
            <a:endParaRPr sz="1200"/>
          </a:p>
          <a:p>
            <a:pPr marL="0" lvl="0" indent="0" algn="just" rtl="0">
              <a:lnSpc>
                <a:spcPct val="115000"/>
              </a:lnSpc>
              <a:spcBef>
                <a:spcPts val="1200"/>
              </a:spcBef>
              <a:spcAft>
                <a:spcPts val="0"/>
              </a:spcAft>
              <a:buNone/>
            </a:pPr>
            <a:r>
              <a:rPr lang="pt-BR" sz="1200"/>
              <a:t>A ampliação da oferta da prevenção combinada qualifica a integralidade da assistência, fortalece o cuidado centrado na pessoa e contribui diretamente para a redução das novas infecções pelo HIV, conforme estabelecido nas diretrizes nacionais (BRASIL, 2024c).</a:t>
            </a:r>
            <a:endParaRPr sz="1200"/>
          </a:p>
          <a:p>
            <a:pPr marL="457200" lvl="0" indent="-355600" algn="l" rtl="0">
              <a:lnSpc>
                <a:spcPct val="103000"/>
              </a:lnSpc>
              <a:spcBef>
                <a:spcPts val="1200"/>
              </a:spcBef>
              <a:spcAft>
                <a:spcPts val="0"/>
              </a:spcAft>
              <a:buClr>
                <a:srgbClr val="24A637"/>
              </a:buClr>
              <a:buSzPts val="2000"/>
              <a:buFont typeface="Kanit SemiBold"/>
              <a:buAutoNum type="arabicPeriod"/>
            </a:pPr>
            <a:r>
              <a:rPr lang="pt-BR" sz="2000">
                <a:solidFill>
                  <a:srgbClr val="24A637"/>
                </a:solidFill>
                <a:latin typeface="Kanit SemiBold"/>
                <a:ea typeface="Kanit SemiBold"/>
                <a:cs typeface="Kanit SemiBold"/>
                <a:sym typeface="Kanit SemiBold"/>
              </a:rPr>
              <a:t>PREVENÇÃO COMBINADA</a:t>
            </a:r>
            <a:endParaRPr sz="2000">
              <a:solidFill>
                <a:srgbClr val="24A637"/>
              </a:solidFill>
              <a:latin typeface="Kanit SemiBold"/>
              <a:ea typeface="Kanit SemiBold"/>
              <a:cs typeface="Kanit SemiBold"/>
              <a:sym typeface="Kanit SemiBold"/>
            </a:endParaRPr>
          </a:p>
          <a:p>
            <a:pPr marL="0" lvl="0" indent="0" algn="l" rtl="0">
              <a:lnSpc>
                <a:spcPct val="115000"/>
              </a:lnSpc>
              <a:spcBef>
                <a:spcPts val="1200"/>
              </a:spcBef>
              <a:spcAft>
                <a:spcPts val="0"/>
              </a:spcAft>
              <a:buNone/>
            </a:pPr>
            <a:r>
              <a:rPr lang="pt-BR" sz="1100">
                <a:solidFill>
                  <a:schemeClr val="dk1"/>
                </a:solidFill>
              </a:rPr>
              <a:t>A Prevenção Combinada consiste na integração de diferentes estratégias biomédicas, comportamentais e estruturais destinadas à prevenção da infecção pelo HIV, das infecções sexualmente transmissíveis (IST) e das hepatites virais. Essa abordagem considera as vulnerabilidades individuais, os contextos sociais, os direitos humanos e as necessidades específicas de cada pessoa, possibilitando a construção de estratégias preventivas individualizadas (BRASIL, 2024a; BRASIL, 2024d).</a:t>
            </a:r>
            <a:endParaRPr sz="1100">
              <a:solidFill>
                <a:schemeClr val="dk1"/>
              </a:solidFill>
            </a:endParaRPr>
          </a:p>
          <a:p>
            <a:pPr marL="0" lvl="0" indent="0" algn="l" rtl="0">
              <a:lnSpc>
                <a:spcPct val="115000"/>
              </a:lnSpc>
              <a:spcBef>
                <a:spcPts val="1200"/>
              </a:spcBef>
              <a:spcAft>
                <a:spcPts val="0"/>
              </a:spcAft>
              <a:buNone/>
            </a:pPr>
            <a:r>
              <a:rPr lang="pt-BR" sz="1100">
                <a:solidFill>
                  <a:schemeClr val="dk1"/>
                </a:solidFill>
              </a:rPr>
              <a:t>As intervenções da Prevenção Combinada organizam-se em três eixos principais.</a:t>
            </a:r>
            <a:endParaRPr sz="1100">
              <a:solidFill>
                <a:schemeClr val="dk1"/>
              </a:solidFill>
            </a:endParaRPr>
          </a:p>
          <a:p>
            <a:pPr marL="0" lvl="0" indent="0" algn="l" rtl="0">
              <a:lnSpc>
                <a:spcPct val="115000"/>
              </a:lnSpc>
              <a:spcBef>
                <a:spcPts val="1400"/>
              </a:spcBef>
              <a:spcAft>
                <a:spcPts val="0"/>
              </a:spcAft>
              <a:buNone/>
            </a:pPr>
            <a:r>
              <a:rPr lang="pt-BR" sz="1300" b="1">
                <a:solidFill>
                  <a:schemeClr val="dk1"/>
                </a:solidFill>
              </a:rPr>
              <a:t>Estratégias Biomédicas</a:t>
            </a:r>
            <a:endParaRPr sz="13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Profilaxia Pré-Exposição (PrEP);</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Profilaxia Pós-Exposição (PEP);</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Testagem regular para HIV, IST e hepatites virais;</a:t>
            </a:r>
            <a:endParaRPr sz="1100">
              <a:solidFill>
                <a:schemeClr val="dk1"/>
              </a:solidFill>
            </a:endParaRPr>
          </a:p>
          <a:p>
            <a:pPr marL="0" lvl="0" indent="0" algn="l" rtl="0">
              <a:lnSpc>
                <a:spcPct val="103000"/>
              </a:lnSpc>
              <a:spcBef>
                <a:spcPts val="1200"/>
              </a:spcBef>
              <a:spcAft>
                <a:spcPts val="0"/>
              </a:spcAft>
              <a:buNone/>
            </a:pPr>
            <a:endParaRPr sz="1200"/>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1" name="Shape 41"/>
        <p:cNvGrpSpPr/>
        <p:nvPr/>
      </p:nvGrpSpPr>
      <p:grpSpPr>
        <a:xfrm>
          <a:off x="0" y="0"/>
          <a:ext cx="0" cy="0"/>
          <a:chOff x="0" y="0"/>
          <a:chExt cx="0" cy="0"/>
        </a:xfrm>
      </p:grpSpPr>
      <p:sp>
        <p:nvSpPr>
          <p:cNvPr id="42" name="Google Shape;42;p3"/>
          <p:cNvSpPr txBox="1"/>
          <p:nvPr/>
        </p:nvSpPr>
        <p:spPr>
          <a:xfrm>
            <a:off x="679026" y="580375"/>
            <a:ext cx="6201600" cy="12199200"/>
          </a:xfrm>
          <a:prstGeom prst="rect">
            <a:avLst/>
          </a:prstGeom>
          <a:noFill/>
          <a:ln>
            <a:noFill/>
          </a:ln>
        </p:spPr>
        <p:txBody>
          <a:bodyPr spcFirstLastPara="1" wrap="square" lIns="91425" tIns="45700" rIns="91425" bIns="45700" anchor="t" anchorCtr="0">
            <a:spAutoFit/>
          </a:bodyPr>
          <a:lstStyle/>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Tratamento oportuno das IST;</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Terapia Antirretroviral (TARV) como prevenção;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Imunização contra hepatites virais e outras doenças imunopreveníveis indicadas pelos calendários nacionais (BRASIL, 2024a; BRASIL, 2024d).</a:t>
            </a:r>
            <a:endParaRPr sz="1200"/>
          </a:p>
          <a:p>
            <a:pPr marL="0" lvl="0" indent="0" algn="l" rtl="0">
              <a:lnSpc>
                <a:spcPct val="115000"/>
              </a:lnSpc>
              <a:spcBef>
                <a:spcPts val="1400"/>
              </a:spcBef>
              <a:spcAft>
                <a:spcPts val="0"/>
              </a:spcAft>
              <a:buNone/>
            </a:pPr>
            <a:r>
              <a:rPr lang="pt-BR" sz="1300" b="1">
                <a:solidFill>
                  <a:schemeClr val="dk1"/>
                </a:solidFill>
              </a:rPr>
              <a:t>Estratégias Comportamentais</a:t>
            </a:r>
            <a:endParaRPr sz="13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Incentivo ao uso de preservativos externos e internos;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Utilização de gel lubrificante;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Aconselhamento em saúde sexual;</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Educação permanente em saúde;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Estratégias de redução de danos para pessoas que fazem uso de álcool e outras drogas (BRASIL, 2024d).</a:t>
            </a:r>
            <a:endParaRPr sz="1100">
              <a:solidFill>
                <a:schemeClr val="dk1"/>
              </a:solidFill>
            </a:endParaRPr>
          </a:p>
          <a:p>
            <a:pPr marL="0" lvl="0" indent="0" algn="l" rtl="0">
              <a:lnSpc>
                <a:spcPct val="115000"/>
              </a:lnSpc>
              <a:spcBef>
                <a:spcPts val="1400"/>
              </a:spcBef>
              <a:spcAft>
                <a:spcPts val="0"/>
              </a:spcAft>
              <a:buNone/>
            </a:pPr>
            <a:r>
              <a:rPr lang="pt-BR" sz="1300" b="1">
                <a:solidFill>
                  <a:schemeClr val="dk1"/>
                </a:solidFill>
              </a:rPr>
              <a:t>Estratégias Estruturais</a:t>
            </a:r>
            <a:endParaRPr sz="13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Redução do estigma e da discriminação relacionados ao HIV;</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Promoção dos direitos humanos;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Ampliação do acesso aos serviços de saúde;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Fortalecimento das políticas públicas de inclusão social;</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Redução das desigualdades sociais e territoriais que influenciam a vulnerabilidade ao HIV (BRASIL, 2024c).</a:t>
            </a:r>
            <a:endParaRPr sz="1200" b="1"/>
          </a:p>
          <a:p>
            <a:pPr marL="0" lvl="0" indent="0" algn="just" rtl="0">
              <a:lnSpc>
                <a:spcPct val="150000"/>
              </a:lnSpc>
              <a:spcBef>
                <a:spcPts val="1200"/>
              </a:spcBef>
              <a:spcAft>
                <a:spcPts val="0"/>
              </a:spcAft>
              <a:buNone/>
            </a:pPr>
            <a:r>
              <a:rPr lang="pt-BR" sz="2000">
                <a:solidFill>
                  <a:srgbClr val="24A637"/>
                </a:solidFill>
                <a:latin typeface="Kanit SemiBold"/>
                <a:ea typeface="Kanit SemiBold"/>
                <a:cs typeface="Kanit SemiBold"/>
                <a:sym typeface="Kanit SemiBold"/>
              </a:rPr>
              <a:t>3. PAPEL ESTRATÉGICO DA APS</a:t>
            </a:r>
            <a:endParaRPr sz="2000">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200"/>
              <a:t>A descentralização da oferta da PrEP e da PEP para a Atenção Primária à Saúde representa importante estratégia para ampliação do acesso às ações de prevenção do HIV, fortalecendo a integralidade da assistência e aproximando os serviços das populações prioritárias (BRASIL, 2024a; BRASIL, 2024b).</a:t>
            </a:r>
            <a:endParaRPr sz="1200"/>
          </a:p>
          <a:p>
            <a:pPr marL="0" lvl="0" indent="0" algn="l" rtl="0">
              <a:lnSpc>
                <a:spcPct val="115000"/>
              </a:lnSpc>
              <a:spcBef>
                <a:spcPts val="1200"/>
              </a:spcBef>
              <a:spcAft>
                <a:spcPts val="0"/>
              </a:spcAft>
              <a:buClr>
                <a:schemeClr val="dk1"/>
              </a:buClr>
              <a:buSzPts val="1100"/>
              <a:buFont typeface="Arial" panose="020B0604020202020204"/>
              <a:buNone/>
            </a:pPr>
            <a:r>
              <a:rPr lang="pt-BR" sz="1200"/>
              <a:t>A implementação dessas estratégias na APS possibilita:</a:t>
            </a:r>
            <a:endParaRPr sz="1200"/>
          </a:p>
          <a:p>
            <a:pPr marL="457200" lvl="0" indent="-298450" algn="l" rtl="0">
              <a:lnSpc>
                <a:spcPct val="115000"/>
              </a:lnSpc>
              <a:spcBef>
                <a:spcPts val="1200"/>
              </a:spcBef>
              <a:spcAft>
                <a:spcPts val="0"/>
              </a:spcAft>
              <a:buClr>
                <a:schemeClr val="dk1"/>
              </a:buClr>
              <a:buSzPts val="1100"/>
              <a:buChar char="●"/>
            </a:pPr>
            <a:r>
              <a:rPr lang="pt-BR" sz="1200"/>
              <a:t>Ampliação do acesso às tecnologias preventivas;</a:t>
            </a:r>
            <a:endParaRPr sz="1200"/>
          </a:p>
          <a:p>
            <a:pPr marL="457200" lvl="0" indent="-298450" algn="l" rtl="0">
              <a:lnSpc>
                <a:spcPct val="115000"/>
              </a:lnSpc>
              <a:spcBef>
                <a:spcPts val="0"/>
              </a:spcBef>
              <a:spcAft>
                <a:spcPts val="0"/>
              </a:spcAft>
              <a:buClr>
                <a:schemeClr val="dk1"/>
              </a:buClr>
              <a:buSzPts val="1100"/>
              <a:buChar char="●"/>
            </a:pPr>
            <a:r>
              <a:rPr lang="pt-BR" sz="1200"/>
              <a:t>Descentralização do cuidado;</a:t>
            </a:r>
            <a:endParaRPr sz="1200"/>
          </a:p>
          <a:p>
            <a:pPr marL="457200" lvl="0" indent="-298450" algn="l" rtl="0">
              <a:lnSpc>
                <a:spcPct val="115000"/>
              </a:lnSpc>
              <a:spcBef>
                <a:spcPts val="0"/>
              </a:spcBef>
              <a:spcAft>
                <a:spcPts val="0"/>
              </a:spcAft>
              <a:buClr>
                <a:schemeClr val="dk1"/>
              </a:buClr>
              <a:buSzPts val="1100"/>
              <a:buChar char="●"/>
            </a:pPr>
            <a:r>
              <a:rPr lang="pt-BR" sz="1200"/>
              <a:t>Redução das desigualdades territoriais;</a:t>
            </a:r>
            <a:endParaRPr sz="1200"/>
          </a:p>
          <a:p>
            <a:pPr marL="457200" lvl="0" indent="-298450" algn="l" rtl="0">
              <a:lnSpc>
                <a:spcPct val="115000"/>
              </a:lnSpc>
              <a:spcBef>
                <a:spcPts val="0"/>
              </a:spcBef>
              <a:spcAft>
                <a:spcPts val="0"/>
              </a:spcAft>
              <a:buClr>
                <a:schemeClr val="dk1"/>
              </a:buClr>
              <a:buSzPts val="1100"/>
              <a:buChar char="●"/>
            </a:pPr>
            <a:r>
              <a:rPr lang="pt-BR" sz="1200"/>
              <a:t>Fortalecimento da prevenção combinada;</a:t>
            </a:r>
            <a:endParaRPr sz="1200"/>
          </a:p>
          <a:p>
            <a:pPr marL="457200" lvl="0" indent="-298450" algn="l" rtl="0">
              <a:lnSpc>
                <a:spcPct val="115000"/>
              </a:lnSpc>
              <a:spcBef>
                <a:spcPts val="0"/>
              </a:spcBef>
              <a:spcAft>
                <a:spcPts val="0"/>
              </a:spcAft>
              <a:buClr>
                <a:schemeClr val="dk1"/>
              </a:buClr>
              <a:buSzPts val="1100"/>
              <a:buChar char="●"/>
            </a:pPr>
            <a:r>
              <a:rPr lang="pt-BR" sz="1200"/>
              <a:t>Redução do estigma e da discriminação;</a:t>
            </a:r>
            <a:endParaRPr sz="1200"/>
          </a:p>
          <a:p>
            <a:pPr marL="457200" lvl="0" indent="-298450" algn="l" rtl="0">
              <a:lnSpc>
                <a:spcPct val="115000"/>
              </a:lnSpc>
              <a:spcBef>
                <a:spcPts val="0"/>
              </a:spcBef>
              <a:spcAft>
                <a:spcPts val="0"/>
              </a:spcAft>
              <a:buClr>
                <a:schemeClr val="dk1"/>
              </a:buClr>
              <a:buSzPts val="1100"/>
              <a:buChar char="●"/>
            </a:pPr>
            <a:r>
              <a:rPr lang="pt-BR" sz="1200"/>
              <a:t>Fortalecimento do vínculo entre profissionais e usuários;</a:t>
            </a:r>
            <a:endParaRPr sz="1200"/>
          </a:p>
          <a:p>
            <a:pPr marL="457200" lvl="0" indent="-298450" algn="l" rtl="0">
              <a:lnSpc>
                <a:spcPct val="115000"/>
              </a:lnSpc>
              <a:spcBef>
                <a:spcPts val="0"/>
              </a:spcBef>
              <a:spcAft>
                <a:spcPts val="0"/>
              </a:spcAft>
              <a:buClr>
                <a:schemeClr val="dk1"/>
              </a:buClr>
              <a:buSzPts val="1100"/>
              <a:buChar char="●"/>
            </a:pPr>
            <a:r>
              <a:rPr lang="pt-BR" sz="1200"/>
              <a:t>Ampliação da resolutividade da Atenção Primária;</a:t>
            </a:r>
            <a:endParaRPr sz="1200"/>
          </a:p>
          <a:p>
            <a:pPr marL="457200" lvl="0" indent="-298450" algn="l" rtl="0">
              <a:lnSpc>
                <a:spcPct val="115000"/>
              </a:lnSpc>
              <a:spcBef>
                <a:spcPts val="0"/>
              </a:spcBef>
              <a:spcAft>
                <a:spcPts val="0"/>
              </a:spcAft>
              <a:buClr>
                <a:schemeClr val="dk1"/>
              </a:buClr>
              <a:buSzPts val="1100"/>
              <a:buChar char="●"/>
            </a:pPr>
            <a:r>
              <a:rPr lang="pt-BR" sz="1200"/>
              <a:t>Integração entre a APS, Vigilância em Saúde, Assistência Farmacêutica e serviços especializados.</a:t>
            </a:r>
            <a:endParaRPr sz="1200"/>
          </a:p>
          <a:p>
            <a:pPr marL="0" lvl="0" indent="0" algn="just" rtl="0">
              <a:lnSpc>
                <a:spcPct val="115000"/>
              </a:lnSpc>
              <a:spcBef>
                <a:spcPts val="1200"/>
              </a:spcBef>
              <a:spcAft>
                <a:spcPts val="0"/>
              </a:spcAft>
              <a:buClr>
                <a:schemeClr val="dk1"/>
              </a:buClr>
              <a:buSzPts val="1100"/>
              <a:buFont typeface="Arial" panose="020B0604020202020204"/>
              <a:buNone/>
            </a:pPr>
            <a:r>
              <a:rPr lang="pt-BR" sz="1200"/>
              <a:t>Para consolidar esses avanços, a APS deve constituir-se como ambiente acolhedor, acessível, ético e livre de preconceitos, assegurando atendimento humanizado, confidencial, qualificado e contínuo às pessoas em situação de vulnerabilidade para infecção pelo HIV, conforme os princípios do Sistema Único de Saúde e da Política Nacional de Atenção Básica (BRASIL, 2017; BRASIL, 2024c).</a:t>
            </a:r>
            <a:endParaRPr sz="1200"/>
          </a:p>
          <a:p>
            <a:pPr marL="0" lvl="0" indent="0" algn="just" rtl="0">
              <a:lnSpc>
                <a:spcPct val="150000"/>
              </a:lnSpc>
              <a:spcBef>
                <a:spcPts val="1200"/>
              </a:spcBef>
              <a:spcAft>
                <a:spcPts val="0"/>
              </a:spcAft>
              <a:buNone/>
            </a:pPr>
            <a:endParaRPr sz="1200"/>
          </a:p>
          <a:p>
            <a:pPr marL="0" lvl="0" indent="0" algn="just" rtl="0">
              <a:lnSpc>
                <a:spcPct val="150000"/>
              </a:lnSpc>
              <a:spcBef>
                <a:spcPts val="1200"/>
              </a:spcBef>
              <a:spcAft>
                <a:spcPts val="0"/>
              </a:spcAft>
              <a:buClr>
                <a:schemeClr val="dk1"/>
              </a:buClr>
              <a:buSzPts val="1100"/>
              <a:buFont typeface="Arial" panose="020B0604020202020204"/>
              <a:buNone/>
            </a:pPr>
            <a:endParaRPr sz="1200"/>
          </a:p>
          <a:p>
            <a:pPr marL="0" lvl="0" indent="0" algn="just" rtl="0">
              <a:lnSpc>
                <a:spcPct val="150000"/>
              </a:lnSpc>
              <a:spcBef>
                <a:spcPts val="1200"/>
              </a:spcBef>
              <a:spcAft>
                <a:spcPts val="0"/>
              </a:spcAft>
              <a:buNone/>
            </a:pPr>
            <a:endParaRPr sz="1200"/>
          </a:p>
          <a:p>
            <a:pPr marL="0" marR="0" lvl="0" indent="0" algn="just" rtl="0">
              <a:lnSpc>
                <a:spcPct val="150000"/>
              </a:lnSpc>
              <a:spcBef>
                <a:spcPts val="1200"/>
              </a:spcBef>
              <a:spcAft>
                <a:spcPts val="0"/>
              </a:spcAft>
              <a:buClr>
                <a:schemeClr val="dk1"/>
              </a:buClr>
              <a:buSzPts val="1100"/>
              <a:buFont typeface="Arial" panose="020B0604020202020204"/>
              <a:buNone/>
            </a:pPr>
            <a:endParaRPr sz="1200"/>
          </a:p>
          <a:p>
            <a:pPr marL="0" lvl="0" indent="0" algn="l" rtl="0">
              <a:lnSpc>
                <a:spcPct val="103000"/>
              </a:lnSpc>
              <a:spcBef>
                <a:spcPts val="1200"/>
              </a:spcBef>
              <a:spcAft>
                <a:spcPts val="0"/>
              </a:spcAft>
              <a:buClr>
                <a:schemeClr val="dk1"/>
              </a:buClr>
              <a:buSzPts val="1100"/>
              <a:buFont typeface="Arial" panose="020B0604020202020204"/>
              <a:buNone/>
            </a:pPr>
            <a:endParaRPr sz="1200"/>
          </a:p>
          <a:p>
            <a:pPr marL="0" lvl="0" indent="0" algn="l" rtl="0">
              <a:lnSpc>
                <a:spcPct val="103000"/>
              </a:lnSpc>
              <a:spcBef>
                <a:spcPts val="0"/>
              </a:spcBef>
              <a:spcAft>
                <a:spcPts val="0"/>
              </a:spcAft>
              <a:buNone/>
            </a:pPr>
            <a:endParaRPr sz="1200"/>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6" name="Shape 46"/>
        <p:cNvGrpSpPr/>
        <p:nvPr/>
      </p:nvGrpSpPr>
      <p:grpSpPr>
        <a:xfrm>
          <a:off x="0" y="0"/>
          <a:ext cx="0" cy="0"/>
          <a:chOff x="0" y="0"/>
          <a:chExt cx="0" cy="0"/>
        </a:xfrm>
      </p:grpSpPr>
      <p:sp>
        <p:nvSpPr>
          <p:cNvPr id="47" name="Google Shape;47;g3ee7949a61d_0_15"/>
          <p:cNvSpPr txBox="1"/>
          <p:nvPr/>
        </p:nvSpPr>
        <p:spPr>
          <a:xfrm>
            <a:off x="679025" y="525100"/>
            <a:ext cx="6201600" cy="12081000"/>
          </a:xfrm>
          <a:prstGeom prst="rect">
            <a:avLst/>
          </a:prstGeom>
          <a:noFill/>
          <a:ln>
            <a:noFill/>
          </a:ln>
        </p:spPr>
        <p:txBody>
          <a:bodyPr spcFirstLastPara="1" wrap="square" lIns="91425" tIns="45700" rIns="91425" bIns="45700" anchor="t" anchorCtr="0">
            <a:spAutoFit/>
          </a:bodyPr>
          <a:lstStyle/>
          <a:p>
            <a:pPr marL="0" marR="0" lvl="0" indent="0" algn="l" rtl="0">
              <a:lnSpc>
                <a:spcPct val="103000"/>
              </a:lnSpc>
              <a:spcBef>
                <a:spcPts val="0"/>
              </a:spcBef>
              <a:spcAft>
                <a:spcPts val="0"/>
              </a:spcAft>
              <a:buNone/>
            </a:pPr>
            <a:r>
              <a:rPr lang="pt-BR" sz="2000">
                <a:solidFill>
                  <a:srgbClr val="24A637"/>
                </a:solidFill>
                <a:latin typeface="Kanit SemiBold"/>
                <a:ea typeface="Kanit SemiBold"/>
                <a:cs typeface="Kanit SemiBold"/>
                <a:sym typeface="Kanit SemiBold"/>
              </a:rPr>
              <a:t>4. O QUE É PrEP?</a:t>
            </a:r>
            <a:endParaRPr sz="2000" b="0" i="0" u="none" strike="noStrike" cap="none">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200"/>
              <a:t>Profilaxia Pré-Exposição ao HIV (PrEP) consiste na utilização de medicamentos antirretrovirais por pessoas HIV negativas antes de possíveis exposições ao vírus, com o objetivo de reduzir o risco de infecção pelo HIV. Quando utilizada de forma correta e associada ao acompanhamento clínico regular, apresenta elevada eficácia na prevenção da transmissão sexual do HIV, compondo uma das principais estratégias biomédicas da prevenção combinada (BRASIL, 2024a; WHO, 2024).</a:t>
            </a:r>
            <a:endParaRPr sz="1200"/>
          </a:p>
          <a:p>
            <a:pPr marL="0" lvl="0" indent="0" algn="just" rtl="0">
              <a:lnSpc>
                <a:spcPct val="115000"/>
              </a:lnSpc>
              <a:spcBef>
                <a:spcPts val="1200"/>
              </a:spcBef>
              <a:spcAft>
                <a:spcPts val="0"/>
              </a:spcAft>
              <a:buNone/>
            </a:pPr>
            <a:r>
              <a:rPr lang="pt-BR" sz="1200"/>
              <a:t>A oferta da PrEP deve ser acompanhada de aconselhamento, testagem periódica para HIV e outras infecções sexualmente transmissíveis (IST), monitoramento laboratorial, avaliação clínica contínua e incentivo ao uso de outras estratégias preventivas, como preservativos e vacinação quando indicada (BRASIL, 2024a).</a:t>
            </a:r>
            <a:endParaRPr sz="1200"/>
          </a:p>
          <a:p>
            <a:pPr marL="0" lvl="0" indent="0" algn="l" rtl="0">
              <a:lnSpc>
                <a:spcPct val="103000"/>
              </a:lnSpc>
              <a:spcBef>
                <a:spcPts val="1200"/>
              </a:spcBef>
              <a:spcAft>
                <a:spcPts val="0"/>
              </a:spcAft>
              <a:buNone/>
            </a:pPr>
            <a:r>
              <a:rPr lang="pt-BR" sz="2000">
                <a:solidFill>
                  <a:srgbClr val="24A637"/>
                </a:solidFill>
                <a:latin typeface="Kanit SemiBold"/>
                <a:ea typeface="Kanit SemiBold"/>
                <a:cs typeface="Kanit SemiBold"/>
                <a:sym typeface="Kanit SemiBold"/>
              </a:rPr>
              <a:t>5. CRITÉRIOS DE ELEGIBILIDADE PARA PrEP</a:t>
            </a:r>
            <a:endParaRPr sz="2000">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None/>
            </a:pPr>
            <a:r>
              <a:rPr lang="pt-BR" sz="1200"/>
              <a:t>A PrEP deve ser ofertada prioritariamente para pessoas em situação de maior vulnerabilidade ao HIV, incluindo:</a:t>
            </a:r>
            <a:endParaRPr sz="1200"/>
          </a:p>
          <a:p>
            <a:pPr marL="457200" lvl="0" indent="-304800" algn="just" rtl="0">
              <a:lnSpc>
                <a:spcPct val="115000"/>
              </a:lnSpc>
              <a:spcBef>
                <a:spcPts val="1200"/>
              </a:spcBef>
              <a:spcAft>
                <a:spcPts val="0"/>
              </a:spcAft>
              <a:buSzPts val="1200"/>
              <a:buChar char="●"/>
            </a:pPr>
            <a:r>
              <a:rPr lang="pt-BR" sz="1200"/>
              <a:t>Homens que fazem sexo com homens (HSH);</a:t>
            </a:r>
            <a:endParaRPr sz="1200"/>
          </a:p>
          <a:p>
            <a:pPr marL="457200" lvl="0" indent="-304800" algn="just" rtl="0">
              <a:lnSpc>
                <a:spcPct val="115000"/>
              </a:lnSpc>
              <a:spcBef>
                <a:spcPts val="0"/>
              </a:spcBef>
              <a:spcAft>
                <a:spcPts val="0"/>
              </a:spcAft>
              <a:buSzPts val="1200"/>
              <a:buChar char="●"/>
            </a:pPr>
            <a:r>
              <a:rPr lang="pt-BR" sz="1200"/>
              <a:t>Pessoas trans;</a:t>
            </a:r>
            <a:endParaRPr sz="1200"/>
          </a:p>
          <a:p>
            <a:pPr marL="457200" lvl="0" indent="-304800" algn="just" rtl="0">
              <a:lnSpc>
                <a:spcPct val="115000"/>
              </a:lnSpc>
              <a:spcBef>
                <a:spcPts val="0"/>
              </a:spcBef>
              <a:spcAft>
                <a:spcPts val="0"/>
              </a:spcAft>
              <a:buSzPts val="1200"/>
              <a:buChar char="●"/>
            </a:pPr>
            <a:r>
              <a:rPr lang="pt-BR" sz="1200"/>
              <a:t>Trabalhadores(as) do sexo;</a:t>
            </a:r>
            <a:endParaRPr sz="1200"/>
          </a:p>
          <a:p>
            <a:pPr marL="457200" lvl="0" indent="-304800" algn="just" rtl="0">
              <a:lnSpc>
                <a:spcPct val="115000"/>
              </a:lnSpc>
              <a:spcBef>
                <a:spcPts val="0"/>
              </a:spcBef>
              <a:spcAft>
                <a:spcPts val="0"/>
              </a:spcAft>
              <a:buSzPts val="1200"/>
              <a:buChar char="●"/>
            </a:pPr>
            <a:r>
              <a:rPr lang="pt-BR" sz="1200"/>
              <a:t>Pessoas com IST recorrentes;</a:t>
            </a:r>
            <a:endParaRPr sz="1200"/>
          </a:p>
          <a:p>
            <a:pPr marL="457200" lvl="0" indent="-304800" algn="just" rtl="0">
              <a:lnSpc>
                <a:spcPct val="115000"/>
              </a:lnSpc>
              <a:spcBef>
                <a:spcPts val="0"/>
              </a:spcBef>
              <a:spcAft>
                <a:spcPts val="0"/>
              </a:spcAft>
              <a:buSzPts val="1200"/>
              <a:buChar char="●"/>
            </a:pPr>
            <a:r>
              <a:rPr lang="pt-BR" sz="1200"/>
              <a:t>Pessoas com múltiplos parceiros sexuais;</a:t>
            </a:r>
            <a:endParaRPr sz="1200"/>
          </a:p>
          <a:p>
            <a:pPr marL="457200" lvl="0" indent="-304800" algn="just" rtl="0">
              <a:lnSpc>
                <a:spcPct val="115000"/>
              </a:lnSpc>
              <a:spcBef>
                <a:spcPts val="0"/>
              </a:spcBef>
              <a:spcAft>
                <a:spcPts val="0"/>
              </a:spcAft>
              <a:buSzPts val="1200"/>
              <a:buChar char="●"/>
            </a:pPr>
            <a:r>
              <a:rPr lang="pt-BR" sz="1200"/>
              <a:t>Pessoas com uso frequente de PEP;</a:t>
            </a:r>
            <a:endParaRPr sz="1200"/>
          </a:p>
          <a:p>
            <a:pPr marL="457200" lvl="0" indent="-304800" algn="just" rtl="0">
              <a:lnSpc>
                <a:spcPct val="115000"/>
              </a:lnSpc>
              <a:spcBef>
                <a:spcPts val="0"/>
              </a:spcBef>
              <a:spcAft>
                <a:spcPts val="0"/>
              </a:spcAft>
              <a:buSzPts val="1200"/>
              <a:buChar char="●"/>
            </a:pPr>
            <a:r>
              <a:rPr lang="pt-BR" sz="1200"/>
              <a:t>Casais sorodiferentes;</a:t>
            </a:r>
            <a:endParaRPr sz="1200"/>
          </a:p>
          <a:p>
            <a:pPr marL="457200" lvl="0" indent="-304800" algn="just" rtl="0">
              <a:lnSpc>
                <a:spcPct val="115000"/>
              </a:lnSpc>
              <a:spcBef>
                <a:spcPts val="0"/>
              </a:spcBef>
              <a:spcAft>
                <a:spcPts val="0"/>
              </a:spcAft>
              <a:buSzPts val="1200"/>
              <a:buChar char="●"/>
            </a:pPr>
            <a:r>
              <a:rPr lang="pt-BR" sz="1200"/>
              <a:t>Pessoas com dificuldade no uso consistente de preservativos.</a:t>
            </a:r>
            <a:endParaRPr sz="1200"/>
          </a:p>
          <a:p>
            <a:pPr marL="0" lvl="0" indent="0" algn="just" rtl="0">
              <a:lnSpc>
                <a:spcPct val="115000"/>
              </a:lnSpc>
              <a:spcBef>
                <a:spcPts val="1200"/>
              </a:spcBef>
              <a:spcAft>
                <a:spcPts val="0"/>
              </a:spcAft>
              <a:buNone/>
            </a:pPr>
            <a:r>
              <a:rPr lang="pt-BR" sz="1200" b="1"/>
              <a:t>Situações que indicam maior vulnerabilidade:</a:t>
            </a:r>
            <a:endParaRPr sz="1200" b="1"/>
          </a:p>
          <a:p>
            <a:pPr marL="457200" lvl="0" indent="-304800" algn="just" rtl="0">
              <a:lnSpc>
                <a:spcPct val="115000"/>
              </a:lnSpc>
              <a:spcBef>
                <a:spcPts val="1200"/>
              </a:spcBef>
              <a:spcAft>
                <a:spcPts val="0"/>
              </a:spcAft>
              <a:buSzPts val="1200"/>
              <a:buChar char="●"/>
            </a:pPr>
            <a:r>
              <a:rPr lang="pt-BR" sz="1200"/>
              <a:t>Relações sexuais desprotegidas;</a:t>
            </a:r>
            <a:endParaRPr sz="1200"/>
          </a:p>
          <a:p>
            <a:pPr marL="457200" lvl="0" indent="-304800" algn="just" rtl="0">
              <a:lnSpc>
                <a:spcPct val="115000"/>
              </a:lnSpc>
              <a:spcBef>
                <a:spcPts val="0"/>
              </a:spcBef>
              <a:spcAft>
                <a:spcPts val="0"/>
              </a:spcAft>
              <a:buSzPts val="1200"/>
              <a:buChar char="●"/>
            </a:pPr>
            <a:r>
              <a:rPr lang="pt-BR" sz="1200"/>
              <a:t>Uso repetido de PEP;</a:t>
            </a:r>
            <a:endParaRPr sz="1200"/>
          </a:p>
          <a:p>
            <a:pPr marL="457200" lvl="0" indent="-304800" algn="just" rtl="0">
              <a:lnSpc>
                <a:spcPct val="115000"/>
              </a:lnSpc>
              <a:spcBef>
                <a:spcPts val="0"/>
              </a:spcBef>
              <a:spcAft>
                <a:spcPts val="0"/>
              </a:spcAft>
              <a:buSzPts val="1200"/>
              <a:buChar char="●"/>
            </a:pPr>
            <a:r>
              <a:rPr lang="pt-BR" sz="1200"/>
              <a:t>Histórico recente de IST;</a:t>
            </a:r>
            <a:endParaRPr sz="1200"/>
          </a:p>
          <a:p>
            <a:pPr marL="457200" lvl="0" indent="-304800" algn="just" rtl="0">
              <a:lnSpc>
                <a:spcPct val="115000"/>
              </a:lnSpc>
              <a:spcBef>
                <a:spcPts val="0"/>
              </a:spcBef>
              <a:spcAft>
                <a:spcPts val="0"/>
              </a:spcAft>
              <a:buSzPts val="1200"/>
              <a:buChar char="●"/>
            </a:pPr>
            <a:r>
              <a:rPr lang="pt-BR" sz="1200"/>
              <a:t>Contextos de vulnerabilidade social;</a:t>
            </a:r>
            <a:endParaRPr sz="1200"/>
          </a:p>
          <a:p>
            <a:pPr marL="457200" lvl="0" indent="-304800" algn="just" rtl="0">
              <a:lnSpc>
                <a:spcPct val="115000"/>
              </a:lnSpc>
              <a:spcBef>
                <a:spcPts val="0"/>
              </a:spcBef>
              <a:spcAft>
                <a:spcPts val="0"/>
              </a:spcAft>
              <a:buSzPts val="1200"/>
              <a:buChar char="●"/>
            </a:pPr>
            <a:r>
              <a:rPr lang="pt-BR" sz="1200"/>
              <a:t>Exposição frequente ao HIV</a:t>
            </a:r>
            <a:endParaRPr sz="1200"/>
          </a:p>
          <a:p>
            <a:pPr marL="0" lvl="0" indent="0" algn="just" rtl="0">
              <a:lnSpc>
                <a:spcPct val="115000"/>
              </a:lnSpc>
              <a:spcBef>
                <a:spcPts val="1200"/>
              </a:spcBef>
              <a:spcAft>
                <a:spcPts val="0"/>
              </a:spcAft>
              <a:buNone/>
            </a:pPr>
            <a:r>
              <a:rPr lang="pt-BR" sz="2000">
                <a:solidFill>
                  <a:srgbClr val="24A637"/>
                </a:solidFill>
                <a:latin typeface="Kanit SemiBold"/>
                <a:ea typeface="Kanit SemiBold"/>
                <a:cs typeface="Kanit SemiBold"/>
                <a:sym typeface="Kanit SemiBold"/>
              </a:rPr>
              <a:t>6. MODALIDADES DE PrEP</a:t>
            </a:r>
            <a:endParaRPr sz="2000">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300" b="1"/>
              <a:t>6.1 PrEP Diária</a:t>
            </a:r>
            <a:endParaRPr sz="1300" b="1"/>
          </a:p>
          <a:p>
            <a:pPr marL="0" lvl="0" indent="0" algn="just" rtl="0">
              <a:lnSpc>
                <a:spcPct val="115000"/>
              </a:lnSpc>
              <a:spcBef>
                <a:spcPts val="1200"/>
              </a:spcBef>
              <a:spcAft>
                <a:spcPts val="0"/>
              </a:spcAft>
              <a:buClr>
                <a:schemeClr val="dk1"/>
              </a:buClr>
              <a:buSzPts val="1100"/>
              <a:buFont typeface="Arial" panose="020B0604020202020204"/>
              <a:buNone/>
            </a:pPr>
            <a:r>
              <a:rPr lang="pt-BR" sz="1200"/>
              <a:t>A PrEP diária consiste no uso contínuo de antirretrovirais por pessoas HIV negativas, com o objetivo de prevenir a infecção pelo HIV. </a:t>
            </a:r>
            <a:endParaRPr sz="1200"/>
          </a:p>
          <a:p>
            <a:pPr marL="0" lvl="0" indent="0" algn="just" rtl="0">
              <a:lnSpc>
                <a:spcPct val="115000"/>
              </a:lnSpc>
              <a:spcBef>
                <a:spcPts val="1200"/>
              </a:spcBef>
              <a:spcAft>
                <a:spcPts val="0"/>
              </a:spcAft>
              <a:buClr>
                <a:schemeClr val="dk1"/>
              </a:buClr>
              <a:buSzPts val="1100"/>
              <a:buFont typeface="Arial" panose="020B0604020202020204"/>
              <a:buNone/>
            </a:pPr>
            <a:r>
              <a:rPr lang="pt-BR" sz="1200" b="1"/>
              <a:t>Medicamento utilizado:</a:t>
            </a:r>
            <a:endParaRPr sz="1200" b="1"/>
          </a:p>
          <a:p>
            <a:pPr marL="457200" lvl="0" indent="-304800" algn="just" rtl="0">
              <a:lnSpc>
                <a:spcPct val="115000"/>
              </a:lnSpc>
              <a:spcBef>
                <a:spcPts val="1200"/>
              </a:spcBef>
              <a:spcAft>
                <a:spcPts val="0"/>
              </a:spcAft>
              <a:buSzPts val="1200"/>
              <a:buChar char="●"/>
            </a:pPr>
            <a:r>
              <a:rPr lang="pt-BR" sz="1200"/>
              <a:t>Associação de Tenofovir + Entricitabina (TDF/FTC) 300/200 mg, conforme protocolo vigente do Ministério da Saúde. </a:t>
            </a:r>
            <a:endParaRPr sz="1200"/>
          </a:p>
          <a:p>
            <a:pPr marL="0" lvl="0" indent="0" algn="just" rtl="0">
              <a:lnSpc>
                <a:spcPct val="115000"/>
              </a:lnSpc>
              <a:spcBef>
                <a:spcPts val="1200"/>
              </a:spcBef>
              <a:spcAft>
                <a:spcPts val="0"/>
              </a:spcAft>
              <a:buClr>
                <a:schemeClr val="dk1"/>
              </a:buClr>
              <a:buSzPts val="1100"/>
              <a:buFont typeface="Arial" panose="020B0604020202020204"/>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l" rtl="0">
              <a:lnSpc>
                <a:spcPct val="103000"/>
              </a:lnSpc>
              <a:spcBef>
                <a:spcPts val="1200"/>
              </a:spcBef>
              <a:spcAft>
                <a:spcPts val="0"/>
              </a:spcAft>
              <a:buNone/>
            </a:pPr>
            <a:endParaRPr sz="1200"/>
          </a:p>
          <a:p>
            <a:pPr marL="0" lvl="0" indent="0" algn="l" rtl="0">
              <a:lnSpc>
                <a:spcPct val="103000"/>
              </a:lnSpc>
              <a:spcBef>
                <a:spcPts val="0"/>
              </a:spcBef>
              <a:spcAft>
                <a:spcPts val="0"/>
              </a:spcAft>
              <a:buNone/>
            </a:pPr>
            <a:endParaRPr sz="1200"/>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1" name="Shape 51"/>
        <p:cNvGrpSpPr/>
        <p:nvPr/>
      </p:nvGrpSpPr>
      <p:grpSpPr>
        <a:xfrm>
          <a:off x="0" y="0"/>
          <a:ext cx="0" cy="0"/>
          <a:chOff x="0" y="0"/>
          <a:chExt cx="0" cy="0"/>
        </a:xfrm>
      </p:grpSpPr>
      <p:sp>
        <p:nvSpPr>
          <p:cNvPr id="52" name="Google Shape;52;g3ee7949a61d_0_27"/>
          <p:cNvSpPr txBox="1"/>
          <p:nvPr/>
        </p:nvSpPr>
        <p:spPr>
          <a:xfrm>
            <a:off x="679025" y="525100"/>
            <a:ext cx="6201600" cy="11172300"/>
          </a:xfrm>
          <a:prstGeom prst="rect">
            <a:avLst/>
          </a:prstGeom>
          <a:noFill/>
          <a:ln>
            <a:noFill/>
          </a:ln>
        </p:spPr>
        <p:txBody>
          <a:bodyPr spcFirstLastPara="1" wrap="square" lIns="91425" tIns="45700" rIns="91425" bIns="45700" anchor="t" anchorCtr="0">
            <a:spAutoFit/>
          </a:bodyPr>
          <a:lstStyle/>
          <a:p>
            <a:pPr marL="0" lvl="0" indent="0" algn="just" rtl="0">
              <a:lnSpc>
                <a:spcPct val="115000"/>
              </a:lnSpc>
              <a:spcBef>
                <a:spcPts val="1200"/>
              </a:spcBef>
              <a:spcAft>
                <a:spcPts val="0"/>
              </a:spcAft>
              <a:buNone/>
            </a:pPr>
            <a:r>
              <a:rPr lang="pt-BR" sz="1200" b="1"/>
              <a:t>Esquema recomendado</a:t>
            </a:r>
            <a:endParaRPr sz="1200" b="1"/>
          </a:p>
          <a:p>
            <a:pPr marL="457200" lvl="0" indent="-304800" algn="just" rtl="0">
              <a:lnSpc>
                <a:spcPct val="115000"/>
              </a:lnSpc>
              <a:spcBef>
                <a:spcPts val="1200"/>
              </a:spcBef>
              <a:spcAft>
                <a:spcPts val="0"/>
              </a:spcAft>
              <a:buSzPts val="1200"/>
              <a:buChar char="●"/>
            </a:pPr>
            <a:r>
              <a:rPr lang="pt-BR" sz="1200"/>
              <a:t>2 comprimidos no primeiro dia;</a:t>
            </a:r>
            <a:endParaRPr sz="1200"/>
          </a:p>
          <a:p>
            <a:pPr marL="457200" lvl="0" indent="-304800" algn="just" rtl="0">
              <a:lnSpc>
                <a:spcPct val="115000"/>
              </a:lnSpc>
              <a:spcBef>
                <a:spcPts val="0"/>
              </a:spcBef>
              <a:spcAft>
                <a:spcPts val="0"/>
              </a:spcAft>
              <a:buSzPts val="1200"/>
              <a:buChar char="●"/>
            </a:pPr>
            <a:r>
              <a:rPr lang="pt-BR" sz="1200"/>
              <a:t>Depois, 1 comprimido ao dia continuamente.</a:t>
            </a:r>
            <a:endParaRPr sz="1200"/>
          </a:p>
          <a:p>
            <a:pPr marL="0" lvl="0" indent="0" algn="just" rtl="0">
              <a:lnSpc>
                <a:spcPct val="115000"/>
              </a:lnSpc>
              <a:spcBef>
                <a:spcPts val="1200"/>
              </a:spcBef>
              <a:spcAft>
                <a:spcPts val="0"/>
              </a:spcAft>
              <a:buNone/>
            </a:pPr>
            <a:r>
              <a:rPr lang="pt-BR" sz="1200" b="1"/>
              <a:t>Orientações ao usuário</a:t>
            </a:r>
            <a:endParaRPr sz="1100"/>
          </a:p>
          <a:p>
            <a:pPr marL="457200" lvl="0" indent="-304800" algn="just" rtl="0">
              <a:lnSpc>
                <a:spcPct val="115000"/>
              </a:lnSpc>
              <a:spcBef>
                <a:spcPts val="1200"/>
              </a:spcBef>
              <a:spcAft>
                <a:spcPts val="0"/>
              </a:spcAft>
              <a:buSzPts val="1200"/>
              <a:buChar char="●"/>
            </a:pPr>
            <a:r>
              <a:rPr lang="pt-BR" sz="1200"/>
              <a:t>Tomar preferencialmente no mesmo horário;</a:t>
            </a:r>
            <a:endParaRPr sz="1200"/>
          </a:p>
          <a:p>
            <a:pPr marL="457200" lvl="0" indent="-304800" algn="just" rtl="0">
              <a:lnSpc>
                <a:spcPct val="115000"/>
              </a:lnSpc>
              <a:spcBef>
                <a:spcPts val="0"/>
              </a:spcBef>
              <a:spcAft>
                <a:spcPts val="0"/>
              </a:spcAft>
              <a:buSzPts val="1200"/>
              <a:buChar char="●"/>
            </a:pPr>
            <a:r>
              <a:rPr lang="pt-BR" sz="1200"/>
              <a:t>Não interromper o uso sem avaliação profissional;</a:t>
            </a:r>
            <a:endParaRPr sz="1200"/>
          </a:p>
          <a:p>
            <a:pPr marL="457200" lvl="0" indent="-304800" algn="just" rtl="0">
              <a:lnSpc>
                <a:spcPct val="115000"/>
              </a:lnSpc>
              <a:spcBef>
                <a:spcPts val="0"/>
              </a:spcBef>
              <a:spcAft>
                <a:spcPts val="0"/>
              </a:spcAft>
              <a:buSzPts val="1200"/>
              <a:buChar char="●"/>
            </a:pPr>
            <a:r>
              <a:rPr lang="pt-BR" sz="1200"/>
              <a:t>Manter acompanhamento laboratorial regular.</a:t>
            </a:r>
            <a:endParaRPr sz="1200"/>
          </a:p>
          <a:p>
            <a:pPr marL="457200" lvl="0" indent="-304800" algn="just" rtl="0">
              <a:lnSpc>
                <a:spcPct val="115000"/>
              </a:lnSpc>
              <a:spcBef>
                <a:spcPts val="0"/>
              </a:spcBef>
              <a:spcAft>
                <a:spcPts val="0"/>
              </a:spcAft>
              <a:buSzPts val="1200"/>
              <a:buChar char="●"/>
            </a:pPr>
            <a:r>
              <a:rPr lang="pt-BR" sz="1200"/>
              <a:t>A adesão diária é fundamental para garantir a eficácia da prevenção;</a:t>
            </a:r>
            <a:endParaRPr sz="1200"/>
          </a:p>
          <a:p>
            <a:pPr marL="457200" lvl="0" indent="-304800" algn="just" rtl="0">
              <a:lnSpc>
                <a:spcPct val="115000"/>
              </a:lnSpc>
              <a:spcBef>
                <a:spcPts val="0"/>
              </a:spcBef>
              <a:spcAft>
                <a:spcPts val="0"/>
              </a:spcAft>
              <a:buSzPts val="1200"/>
              <a:buChar char="●"/>
            </a:pPr>
            <a:r>
              <a:rPr lang="pt-BR" sz="1200"/>
              <a:t>O acompanhamento clínico e laboratorial deve ser realizado periodicamente;</a:t>
            </a:r>
            <a:endParaRPr sz="1200"/>
          </a:p>
          <a:p>
            <a:pPr marL="457200" lvl="0" indent="-304800" algn="just" rtl="0">
              <a:lnSpc>
                <a:spcPct val="115000"/>
              </a:lnSpc>
              <a:spcBef>
                <a:spcPts val="0"/>
              </a:spcBef>
              <a:spcAft>
                <a:spcPts val="0"/>
              </a:spcAft>
              <a:buSzPts val="1200"/>
              <a:buChar char="●"/>
            </a:pPr>
            <a:r>
              <a:rPr lang="pt-BR" sz="1200"/>
              <a:t>Importante: A PrEP não substitui o uso de preservativos e outras estratégias de prevenção combinada.</a:t>
            </a:r>
            <a:endParaRPr sz="1200"/>
          </a:p>
          <a:p>
            <a:pPr marL="0" lvl="0" indent="0" algn="just" rtl="0">
              <a:lnSpc>
                <a:spcPct val="115000"/>
              </a:lnSpc>
              <a:spcBef>
                <a:spcPts val="1200"/>
              </a:spcBef>
              <a:spcAft>
                <a:spcPts val="0"/>
              </a:spcAft>
              <a:buNone/>
            </a:pPr>
            <a:r>
              <a:rPr lang="pt-BR" sz="1300" b="1"/>
              <a:t>6.2 PrEP por Demanda</a:t>
            </a:r>
            <a:endParaRPr sz="1300" b="1"/>
          </a:p>
          <a:p>
            <a:pPr marL="0" lvl="0" indent="0" algn="just" rtl="0">
              <a:lnSpc>
                <a:spcPct val="115000"/>
              </a:lnSpc>
              <a:spcBef>
                <a:spcPts val="1200"/>
              </a:spcBef>
              <a:spcAft>
                <a:spcPts val="0"/>
              </a:spcAft>
              <a:buNone/>
            </a:pPr>
            <a:r>
              <a:rPr lang="pt-BR" sz="1200"/>
              <a:t>A PrEP sob demanda é indicada exclusivamente para homens cisgêneros que fazem sexo com homens (HSH) que apresentam exposições sexuais ocasionais e atendem aos critérios estabelecidos pelo Ministério da Saúde (BRASIL, 2024a). </a:t>
            </a:r>
            <a:endParaRPr sz="1200"/>
          </a:p>
          <a:p>
            <a:pPr marL="0" lvl="0" indent="0" algn="just" rtl="0">
              <a:lnSpc>
                <a:spcPct val="115000"/>
              </a:lnSpc>
              <a:spcBef>
                <a:spcPts val="1200"/>
              </a:spcBef>
              <a:spcAft>
                <a:spcPts val="0"/>
              </a:spcAft>
              <a:buNone/>
            </a:pPr>
            <a:r>
              <a:rPr lang="pt-BR" sz="1200" b="1"/>
              <a:t>Esquema de uso  (“2+1+1”)</a:t>
            </a:r>
            <a:endParaRPr sz="1200" b="1"/>
          </a:p>
          <a:p>
            <a:pPr marL="457200" lvl="0" indent="-304800" algn="just" rtl="0">
              <a:lnSpc>
                <a:spcPct val="115000"/>
              </a:lnSpc>
              <a:spcBef>
                <a:spcPts val="1200"/>
              </a:spcBef>
              <a:spcAft>
                <a:spcPts val="0"/>
              </a:spcAft>
              <a:buSzPts val="1200"/>
              <a:buChar char="●"/>
            </a:pPr>
            <a:r>
              <a:rPr lang="pt-BR" sz="1200"/>
              <a:t>Tomar 2 comprimidos entre 24 horas e 2 horas antes da relação sexual;</a:t>
            </a:r>
            <a:endParaRPr sz="1200"/>
          </a:p>
          <a:p>
            <a:pPr marL="457200" lvl="0" indent="-304800" algn="just" rtl="0">
              <a:lnSpc>
                <a:spcPct val="115000"/>
              </a:lnSpc>
              <a:spcBef>
                <a:spcPts val="0"/>
              </a:spcBef>
              <a:spcAft>
                <a:spcPts val="0"/>
              </a:spcAft>
              <a:buSzPts val="1200"/>
              <a:buChar char="●"/>
            </a:pPr>
            <a:r>
              <a:rPr lang="pt-BR" sz="1200"/>
              <a:t>Tomar 1 comprimido 24 horas após a primeira dose;</a:t>
            </a:r>
            <a:endParaRPr sz="1200"/>
          </a:p>
          <a:p>
            <a:pPr marL="457200" lvl="0" indent="-304800" algn="just" rtl="0">
              <a:lnSpc>
                <a:spcPct val="115000"/>
              </a:lnSpc>
              <a:spcBef>
                <a:spcPts val="0"/>
              </a:spcBef>
              <a:spcAft>
                <a:spcPts val="0"/>
              </a:spcAft>
              <a:buSzPts val="1200"/>
              <a:buChar char="●"/>
            </a:pPr>
            <a:r>
              <a:rPr lang="pt-BR" sz="1200"/>
              <a:t>Tomar mais 1 comprimido 24 horas após a segunda dose.</a:t>
            </a:r>
            <a:endParaRPr sz="1200"/>
          </a:p>
          <a:p>
            <a:pPr marL="0" lvl="0" indent="0" algn="just" rtl="0">
              <a:lnSpc>
                <a:spcPct val="115000"/>
              </a:lnSpc>
              <a:spcBef>
                <a:spcPts val="1200"/>
              </a:spcBef>
              <a:spcAft>
                <a:spcPts val="0"/>
              </a:spcAft>
              <a:buNone/>
            </a:pPr>
            <a:r>
              <a:rPr lang="pt-BR" sz="1200"/>
              <a:t>A indicação dessa modalidade deve ser realizada após avaliação clínica individualizada e orientação adequada quanto ao uso correto do esquema (BRASIL, 2024a). </a:t>
            </a:r>
            <a:endParaRPr sz="1200"/>
          </a:p>
          <a:p>
            <a:pPr marL="0" lvl="0" indent="0" algn="just" rtl="0">
              <a:lnSpc>
                <a:spcPct val="115000"/>
              </a:lnSpc>
              <a:spcBef>
                <a:spcPts val="1200"/>
              </a:spcBef>
              <a:spcAft>
                <a:spcPts val="0"/>
              </a:spcAft>
              <a:buNone/>
            </a:pPr>
            <a:r>
              <a:rPr lang="pt-BR" sz="2000">
                <a:solidFill>
                  <a:srgbClr val="24A637"/>
                </a:solidFill>
                <a:latin typeface="Kanit SemiBold"/>
                <a:ea typeface="Kanit SemiBold"/>
                <a:cs typeface="Kanit SemiBold"/>
                <a:sym typeface="Kanit SemiBold"/>
              </a:rPr>
              <a:t>7. FLUXO ASSISTENCIAL DA PrEP</a:t>
            </a:r>
            <a:endParaRPr sz="1300" b="1"/>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 organização da assistência deve assegurar atendimento oportuno, acolhedor e baseado em protocolos clínicos, garantindo segurança ao usuário e continuidade do cuidado (BRASIL, 2024a).</a:t>
            </a:r>
            <a:endParaRPr sz="1100">
              <a:solidFill>
                <a:schemeClr val="dk1"/>
              </a:solidFill>
            </a:endParaRPr>
          </a:p>
          <a:p>
            <a:pPr marL="0" lvl="0" indent="0" algn="l" rtl="0">
              <a:lnSpc>
                <a:spcPct val="115000"/>
              </a:lnSpc>
              <a:spcBef>
                <a:spcPts val="1800"/>
              </a:spcBef>
              <a:spcAft>
                <a:spcPts val="0"/>
              </a:spcAft>
              <a:buClr>
                <a:schemeClr val="dk1"/>
              </a:buClr>
              <a:buSzPts val="1100"/>
              <a:buFont typeface="Arial" panose="020B0604020202020204"/>
              <a:buNone/>
            </a:pPr>
            <a:r>
              <a:rPr lang="pt-BR" sz="1300" b="1">
                <a:solidFill>
                  <a:schemeClr val="dk1"/>
                </a:solidFill>
              </a:rPr>
              <a:t>Etapas recomendadas</a:t>
            </a:r>
            <a:endParaRPr sz="1300" b="1">
              <a:solidFill>
                <a:schemeClr val="dk1"/>
              </a:solidFill>
            </a:endParaRPr>
          </a:p>
          <a:p>
            <a:pPr marL="0" lvl="0" indent="0" algn="l" rtl="0">
              <a:lnSpc>
                <a:spcPct val="115000"/>
              </a:lnSpc>
              <a:spcBef>
                <a:spcPts val="1400"/>
              </a:spcBef>
              <a:spcAft>
                <a:spcPts val="0"/>
              </a:spcAft>
              <a:buClr>
                <a:schemeClr val="dk1"/>
              </a:buClr>
              <a:buSzPts val="1100"/>
              <a:buFont typeface="Arial" panose="020B0604020202020204"/>
              <a:buNone/>
            </a:pPr>
            <a:r>
              <a:rPr lang="pt-BR" sz="1300" b="1">
                <a:solidFill>
                  <a:schemeClr val="dk1"/>
                </a:solidFill>
              </a:rPr>
              <a:t>1. Acolhimento</a:t>
            </a:r>
            <a:endParaRPr sz="1300" b="1">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Nesta etapa recomenda-se:</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Escuta qualificada;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Identificação das necessidades do usuário;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Avaliação das vulnerabilidades;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Orientações iniciais sobre prevenção combinada.</a:t>
            </a:r>
            <a:endParaRPr sz="1100">
              <a:solidFill>
                <a:schemeClr val="dk1"/>
              </a:solidFill>
            </a:endParaRPr>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l" rtl="0">
              <a:lnSpc>
                <a:spcPct val="103000"/>
              </a:lnSpc>
              <a:spcBef>
                <a:spcPts val="1200"/>
              </a:spcBef>
              <a:spcAft>
                <a:spcPts val="0"/>
              </a:spcAft>
              <a:buNone/>
            </a:pPr>
            <a:endParaRPr sz="1200"/>
          </a:p>
          <a:p>
            <a:pPr marL="0" lvl="0" indent="0" algn="l" rtl="0">
              <a:lnSpc>
                <a:spcPct val="103000"/>
              </a:lnSpc>
              <a:spcBef>
                <a:spcPts val="0"/>
              </a:spcBef>
              <a:spcAft>
                <a:spcPts val="0"/>
              </a:spcAft>
              <a:buNone/>
            </a:pPr>
            <a:endParaRPr sz="1200"/>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6" name="Shape 56"/>
        <p:cNvGrpSpPr/>
        <p:nvPr/>
      </p:nvGrpSpPr>
      <p:grpSpPr>
        <a:xfrm>
          <a:off x="0" y="0"/>
          <a:ext cx="0" cy="0"/>
          <a:chOff x="0" y="0"/>
          <a:chExt cx="0" cy="0"/>
        </a:xfrm>
      </p:grpSpPr>
      <p:sp>
        <p:nvSpPr>
          <p:cNvPr id="57" name="Google Shape;57;g3ee7949a61d_0_34"/>
          <p:cNvSpPr txBox="1"/>
          <p:nvPr/>
        </p:nvSpPr>
        <p:spPr>
          <a:xfrm>
            <a:off x="679025" y="206475"/>
            <a:ext cx="6201600" cy="129615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400"/>
              </a:spcBef>
              <a:spcAft>
                <a:spcPts val="0"/>
              </a:spcAft>
              <a:buClr>
                <a:schemeClr val="dk1"/>
              </a:buClr>
              <a:buSzPts val="1100"/>
              <a:buFont typeface="Arial" panose="020B0604020202020204"/>
              <a:buNone/>
            </a:pPr>
            <a:r>
              <a:rPr lang="pt-BR" sz="1300" b="1">
                <a:solidFill>
                  <a:schemeClr val="dk1"/>
                </a:solidFill>
              </a:rPr>
              <a:t>2. Avaliação clínica</a:t>
            </a:r>
            <a:endParaRPr sz="1300" b="1">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 equipe deve realizar:</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História sexual;</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Investigação do uso prévio de PEP;</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Identificação de infecções sexualmente transmissíveis;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Avaliação das contraindicações;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Análise da elegibilidade para PrEP.</a:t>
            </a:r>
            <a:endParaRPr sz="1100">
              <a:solidFill>
                <a:schemeClr val="dk1"/>
              </a:solidFill>
            </a:endParaRPr>
          </a:p>
          <a:p>
            <a:pPr marL="0" lvl="0" indent="0" algn="l" rtl="0">
              <a:lnSpc>
                <a:spcPct val="115000"/>
              </a:lnSpc>
              <a:spcBef>
                <a:spcPts val="1400"/>
              </a:spcBef>
              <a:spcAft>
                <a:spcPts val="0"/>
              </a:spcAft>
              <a:buClr>
                <a:schemeClr val="dk1"/>
              </a:buClr>
              <a:buSzPts val="1100"/>
              <a:buFont typeface="Arial" panose="020B0604020202020204"/>
              <a:buNone/>
            </a:pPr>
            <a:r>
              <a:rPr lang="pt-BR" sz="1300" b="1">
                <a:solidFill>
                  <a:schemeClr val="dk1"/>
                </a:solidFill>
              </a:rPr>
              <a:t>3. Testagem</a:t>
            </a:r>
            <a:endParaRPr sz="1300" b="1">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Antes do início da PrEP devem ser realizados testes para:</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HIV;</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Sífilis;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Hepatites B e C.</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Outros exames poderão ser solicitados conforme avaliação clínica (BRASIL, 2024a).</a:t>
            </a:r>
            <a:endParaRPr sz="1100">
              <a:solidFill>
                <a:schemeClr val="dk1"/>
              </a:solidFill>
            </a:endParaRPr>
          </a:p>
          <a:p>
            <a:pPr marL="0" lvl="0" indent="0" algn="l" rtl="0">
              <a:lnSpc>
                <a:spcPct val="115000"/>
              </a:lnSpc>
              <a:spcBef>
                <a:spcPts val="1400"/>
              </a:spcBef>
              <a:spcAft>
                <a:spcPts val="0"/>
              </a:spcAft>
              <a:buClr>
                <a:schemeClr val="dk1"/>
              </a:buClr>
              <a:buSzPts val="1100"/>
              <a:buFont typeface="Arial" panose="020B0604020202020204"/>
              <a:buNone/>
            </a:pPr>
            <a:r>
              <a:rPr lang="pt-BR" sz="1300" b="1">
                <a:solidFill>
                  <a:schemeClr val="dk1"/>
                </a:solidFill>
              </a:rPr>
              <a:t>4. Solicitação de exames laboratoriais</a:t>
            </a:r>
            <a:endParaRPr sz="1300" b="1">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Os exames mínimos incluem:</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Creatinina sérica;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Sorologias;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Demais exames previstos nos protocolos clínicos.</a:t>
            </a:r>
            <a:endParaRPr sz="1100">
              <a:solidFill>
                <a:schemeClr val="dk1"/>
              </a:solidFill>
            </a:endParaRPr>
          </a:p>
          <a:p>
            <a:pPr marL="0" lvl="0" indent="0" algn="l" rtl="0">
              <a:lnSpc>
                <a:spcPct val="115000"/>
              </a:lnSpc>
              <a:spcBef>
                <a:spcPts val="1400"/>
              </a:spcBef>
              <a:spcAft>
                <a:spcPts val="0"/>
              </a:spcAft>
              <a:buNone/>
            </a:pPr>
            <a:r>
              <a:rPr lang="pt-BR" sz="1300" b="1">
                <a:solidFill>
                  <a:schemeClr val="dk1"/>
                </a:solidFill>
              </a:rPr>
              <a:t>5. Prescrição</a:t>
            </a:r>
            <a:endParaRPr sz="1300" b="1">
              <a:solidFill>
                <a:schemeClr val="dk1"/>
              </a:solidFill>
            </a:endParaRPr>
          </a:p>
          <a:p>
            <a:pPr marL="0" lvl="0" indent="0" algn="just" rtl="0">
              <a:lnSpc>
                <a:spcPct val="115000"/>
              </a:lnSpc>
              <a:spcBef>
                <a:spcPts val="1400"/>
              </a:spcBef>
              <a:spcAft>
                <a:spcPts val="0"/>
              </a:spcAft>
              <a:buClr>
                <a:schemeClr val="dk1"/>
              </a:buClr>
              <a:buSzPts val="1100"/>
              <a:buFont typeface="Arial" panose="020B0604020202020204"/>
              <a:buNone/>
            </a:pPr>
            <a:r>
              <a:rPr lang="pt-BR" sz="1100">
                <a:solidFill>
                  <a:schemeClr val="dk1"/>
                </a:solidFill>
              </a:rPr>
              <a:t>A prescrição deverá observar os critérios estabelecidos pelo Protocolo Clínico e Diretrizes Terapêuticas do Ministério da Saúde, considerando a modalidade indicada para cada usuário (BRASIL, 2024a).</a:t>
            </a:r>
            <a:endParaRPr sz="1100">
              <a:solidFill>
                <a:schemeClr val="dk1"/>
              </a:solidFill>
            </a:endParaRPr>
          </a:p>
          <a:p>
            <a:pPr marL="0" lvl="0" indent="0" algn="l" rtl="0">
              <a:lnSpc>
                <a:spcPct val="115000"/>
              </a:lnSpc>
              <a:spcBef>
                <a:spcPts val="1400"/>
              </a:spcBef>
              <a:spcAft>
                <a:spcPts val="0"/>
              </a:spcAft>
              <a:buClr>
                <a:schemeClr val="dk1"/>
              </a:buClr>
              <a:buSzPts val="1100"/>
              <a:buFont typeface="Arial" panose="020B0604020202020204"/>
              <a:buNone/>
            </a:pPr>
            <a:r>
              <a:rPr lang="pt-BR" sz="1300" b="1">
                <a:solidFill>
                  <a:schemeClr val="dk1"/>
                </a:solidFill>
              </a:rPr>
              <a:t>6. Dispensação</a:t>
            </a:r>
            <a:endParaRPr sz="1300" b="1">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 dispensação deverá contemplar:</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registro no Sistema de Controle Logístico de Medicamentos (SICLOM);</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orientações farmacêuticas;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esclarecimento sobre adesão;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monitoramento do tratamento.</a:t>
            </a:r>
            <a:endParaRPr sz="1100">
              <a:solidFill>
                <a:schemeClr val="dk1"/>
              </a:solidFill>
            </a:endParaRPr>
          </a:p>
          <a:p>
            <a:pPr marL="0" lvl="0" indent="0" algn="l" rtl="0">
              <a:lnSpc>
                <a:spcPct val="115000"/>
              </a:lnSpc>
              <a:spcBef>
                <a:spcPts val="1400"/>
              </a:spcBef>
              <a:spcAft>
                <a:spcPts val="0"/>
              </a:spcAft>
              <a:buClr>
                <a:schemeClr val="dk1"/>
              </a:buClr>
              <a:buSzPts val="1100"/>
              <a:buFont typeface="Arial" panose="020B0604020202020204"/>
              <a:buNone/>
            </a:pPr>
            <a:r>
              <a:rPr lang="pt-BR" sz="1300" b="1">
                <a:solidFill>
                  <a:schemeClr val="dk1"/>
                </a:solidFill>
              </a:rPr>
              <a:t>7. Seguimento</a:t>
            </a:r>
            <a:endParaRPr sz="1300" b="1">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O acompanhamento periódico deve incluir:</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avaliação clínica;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monitoramento laboratorial;</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reforço das estratégias de prevenção combinada;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aconselhamento contínuo;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reavaliação da indicação da PrEP.</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endParaRPr sz="1100">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endParaRPr sz="1300" b="1">
              <a:solidFill>
                <a:schemeClr val="dk1"/>
              </a:solidFill>
            </a:endParaRPr>
          </a:p>
          <a:p>
            <a:pPr marL="0" lvl="0" indent="0" algn="l" rtl="0">
              <a:lnSpc>
                <a:spcPct val="115000"/>
              </a:lnSpc>
              <a:spcBef>
                <a:spcPts val="1200"/>
              </a:spcBef>
              <a:spcAft>
                <a:spcPts val="0"/>
              </a:spcAft>
              <a:buNone/>
            </a:pPr>
            <a:endParaRPr sz="1200" b="1"/>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l" rtl="0">
              <a:lnSpc>
                <a:spcPct val="103000"/>
              </a:lnSpc>
              <a:spcBef>
                <a:spcPts val="1200"/>
              </a:spcBef>
              <a:spcAft>
                <a:spcPts val="0"/>
              </a:spcAft>
              <a:buNone/>
            </a:pPr>
            <a:endParaRPr sz="1200"/>
          </a:p>
          <a:p>
            <a:pPr marL="0" lvl="0" indent="0" algn="l" rtl="0">
              <a:lnSpc>
                <a:spcPct val="103000"/>
              </a:lnSpc>
              <a:spcBef>
                <a:spcPts val="0"/>
              </a:spcBef>
              <a:spcAft>
                <a:spcPts val="0"/>
              </a:spcAft>
              <a:buNone/>
            </a:pPr>
            <a:endParaRPr sz="1200"/>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1" name="Shape 61"/>
        <p:cNvGrpSpPr/>
        <p:nvPr/>
      </p:nvGrpSpPr>
      <p:grpSpPr>
        <a:xfrm>
          <a:off x="0" y="0"/>
          <a:ext cx="0" cy="0"/>
          <a:chOff x="0" y="0"/>
          <a:chExt cx="0" cy="0"/>
        </a:xfrm>
      </p:grpSpPr>
      <p:sp>
        <p:nvSpPr>
          <p:cNvPr id="62" name="Google Shape;62;g3f0092d818d_1_30"/>
          <p:cNvSpPr txBox="1"/>
          <p:nvPr/>
        </p:nvSpPr>
        <p:spPr>
          <a:xfrm>
            <a:off x="682800" y="682800"/>
            <a:ext cx="5917800" cy="87822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1200"/>
              </a:spcBef>
              <a:spcAft>
                <a:spcPts val="0"/>
              </a:spcAft>
              <a:buNone/>
            </a:pPr>
            <a:r>
              <a:rPr lang="pt-BR" sz="1100">
                <a:solidFill>
                  <a:schemeClr val="dk1"/>
                </a:solidFill>
              </a:rPr>
              <a:t>O seguimento longitudinal permite monitorar a adesão, identificar eventos adversos, detectar precocemente novas IST e fortalecer o vínculo entre usuário e equipe de saúde, contribuindo para maior efetividade da prevenção (BRASIL, 2024a; BRASIL, 2024d).</a:t>
            </a:r>
            <a:endParaRPr sz="2000">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None/>
            </a:pPr>
            <a:r>
              <a:rPr lang="pt-BR" sz="2000">
                <a:solidFill>
                  <a:srgbClr val="24A637"/>
                </a:solidFill>
                <a:latin typeface="Kanit SemiBold"/>
                <a:ea typeface="Kanit SemiBold"/>
                <a:cs typeface="Kanit SemiBold"/>
                <a:sym typeface="Kanit SemiBold"/>
              </a:rPr>
              <a:t>8. O QUE É PEP?</a:t>
            </a:r>
            <a:endParaRPr sz="2000">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None/>
            </a:pPr>
            <a:r>
              <a:rPr lang="pt-BR" sz="1200">
                <a:solidFill>
                  <a:schemeClr val="dk1"/>
                </a:solidFill>
              </a:rPr>
              <a:t>A Profilaxia Pós-Exposição ao HIV (PEP) é uma medida de prevenção de urgência indicada após situações que apresentem risco potencial de exposição ao vírus da imunodeficiência humana (HIV). Consiste na utilização de medicamentos antirretrovirais por período determinado, com o objetivo de impedir o estabelecimento da infecção quando iniciada oportunamente (BRASIL, 2024b).</a:t>
            </a:r>
            <a:endParaRPr sz="1200">
              <a:solidFill>
                <a:schemeClr val="dk1"/>
              </a:solidFill>
            </a:endParaRPr>
          </a:p>
          <a:p>
            <a:pPr marL="0" lvl="0" indent="0" algn="just" rtl="0">
              <a:lnSpc>
                <a:spcPct val="115000"/>
              </a:lnSpc>
              <a:spcBef>
                <a:spcPts val="1200"/>
              </a:spcBef>
              <a:spcAft>
                <a:spcPts val="0"/>
              </a:spcAft>
              <a:buNone/>
            </a:pPr>
            <a:r>
              <a:rPr lang="pt-BR" sz="1200">
                <a:solidFill>
                  <a:schemeClr val="dk1"/>
                </a:solidFill>
              </a:rPr>
              <a:t>A efetividade da PEP está diretamente relacionada ao tempo entre a exposição e o início do tratamento. Dessa forma, recomenda-se que a profilaxia seja iniciada preferencialmente nas primeiras duas horas após a exposição e, obrigatoriamente, em até 72 horas, período após o qual sua eficácia não é comprovada (BRASIL, 2024b; WHO, 2024).</a:t>
            </a:r>
            <a:endParaRPr sz="1200">
              <a:solidFill>
                <a:schemeClr val="dk1"/>
              </a:solidFill>
            </a:endParaRPr>
          </a:p>
          <a:p>
            <a:pPr marL="0" lvl="0" indent="0" algn="just" rtl="0">
              <a:lnSpc>
                <a:spcPct val="115000"/>
              </a:lnSpc>
              <a:spcBef>
                <a:spcPts val="1200"/>
              </a:spcBef>
              <a:spcAft>
                <a:spcPts val="0"/>
              </a:spcAft>
              <a:buNone/>
            </a:pPr>
            <a:r>
              <a:rPr lang="pt-BR" sz="1200">
                <a:solidFill>
                  <a:schemeClr val="dk1"/>
                </a:solidFill>
              </a:rPr>
              <a:t>O tratamento deve ser mantido por 28 dias consecutivos, associado ao acompanhamento clínico e laboratorial, ao aconselhamento em prevenção combinada e à avaliação da necessidade de outras intervenções preventivas, incluindo a indicação futura da PrEP quando pertinente (BRASIL, 2024b).</a:t>
            </a:r>
            <a:endParaRPr sz="2000">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None/>
            </a:pPr>
            <a:r>
              <a:rPr lang="pt-BR" sz="2000">
                <a:solidFill>
                  <a:srgbClr val="24A637"/>
                </a:solidFill>
                <a:latin typeface="Kanit SemiBold"/>
                <a:ea typeface="Kanit SemiBold"/>
                <a:cs typeface="Kanit SemiBold"/>
                <a:sym typeface="Kanit SemiBold"/>
              </a:rPr>
              <a:t>9. INDICAÇÕES DA PEP</a:t>
            </a:r>
            <a:endParaRPr sz="2000">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None/>
            </a:pPr>
            <a:r>
              <a:rPr lang="pt-BR" sz="1200">
                <a:solidFill>
                  <a:schemeClr val="dk1"/>
                </a:solidFill>
              </a:rPr>
              <a:t>A indicação da PEP deve ser precedida de avaliação clínica individualizada, considerando o tipo de exposição, o tempo transcorrido, as características da pessoa exposta e, sempre que possível, a condição sorológica da pessoa-fonte (BRASIL, 2024b).</a:t>
            </a:r>
            <a:endParaRPr sz="1200">
              <a:solidFill>
                <a:schemeClr val="dk1"/>
              </a:solidFill>
            </a:endParaRPr>
          </a:p>
          <a:p>
            <a:pPr marL="0" lvl="0" indent="0" algn="just" rtl="0">
              <a:lnSpc>
                <a:spcPct val="115000"/>
              </a:lnSpc>
              <a:spcBef>
                <a:spcPts val="1200"/>
              </a:spcBef>
              <a:spcAft>
                <a:spcPts val="0"/>
              </a:spcAft>
              <a:buNone/>
            </a:pPr>
            <a:r>
              <a:rPr lang="pt-BR" sz="1200">
                <a:solidFill>
                  <a:schemeClr val="dk1"/>
                </a:solidFill>
              </a:rPr>
              <a:t>Entre as principais situações em que a PEP pode ser indicada destacam-se:</a:t>
            </a:r>
            <a:endParaRPr sz="12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200">
                <a:solidFill>
                  <a:schemeClr val="dk1"/>
                </a:solidFill>
              </a:rPr>
              <a:t>Relação sexual desprotegida com potencial exposição ao HIV;</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Rompimento ou uso inadequado do preservativo;</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Violência sexual;</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Exposição ocupacional envolvendo material biológico;</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Compartilhamento de instrumentos perfurocortantes ou outros materiais com risco de transmissão.</a:t>
            </a:r>
            <a:endParaRPr sz="1200">
              <a:solidFill>
                <a:schemeClr val="dk1"/>
              </a:solidFill>
            </a:endParaRPr>
          </a:p>
          <a:p>
            <a:pPr marL="0" lvl="0" indent="0" algn="l" rtl="0">
              <a:lnSpc>
                <a:spcPct val="115000"/>
              </a:lnSpc>
              <a:spcBef>
                <a:spcPts val="1200"/>
              </a:spcBef>
              <a:spcAft>
                <a:spcPts val="1200"/>
              </a:spcAft>
              <a:buNone/>
            </a:pPr>
            <a:r>
              <a:rPr lang="pt-BR" sz="1200">
                <a:solidFill>
                  <a:schemeClr val="dk1"/>
                </a:solidFill>
              </a:rPr>
              <a:t>A indicação da profilaxia deve seguir rigorosamente os critérios estabelecidos pelo Protocolo Clínico e Diretrizes Terapêuticas do Ministério da Saúde, evitando tanto o uso desnecessário quanto a perda da oportunidade de prevenção (BRASIL, 2024b).</a:t>
            </a:r>
            <a:endParaRPr lang="pt-BR" sz="1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6" name="Shape 66"/>
        <p:cNvGrpSpPr/>
        <p:nvPr/>
      </p:nvGrpSpPr>
      <p:grpSpPr>
        <a:xfrm>
          <a:off x="0" y="0"/>
          <a:ext cx="0" cy="0"/>
          <a:chOff x="0" y="0"/>
          <a:chExt cx="0" cy="0"/>
        </a:xfrm>
      </p:grpSpPr>
      <p:sp>
        <p:nvSpPr>
          <p:cNvPr id="67" name="Google Shape;67;g3ee7949a61d_0_41"/>
          <p:cNvSpPr txBox="1"/>
          <p:nvPr/>
        </p:nvSpPr>
        <p:spPr>
          <a:xfrm>
            <a:off x="679025" y="525100"/>
            <a:ext cx="6201600" cy="118632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r>
              <a:rPr lang="pt-BR" sz="2000">
                <a:solidFill>
                  <a:srgbClr val="24A637"/>
                </a:solidFill>
                <a:latin typeface="Kanit SemiBold"/>
                <a:ea typeface="Kanit SemiBold"/>
                <a:cs typeface="Kanit SemiBold"/>
                <a:sym typeface="Kanit SemiBold"/>
              </a:rPr>
              <a:t>10. FLUXO ASSISTENCIAL DA PEP</a:t>
            </a:r>
            <a:endParaRPr sz="2000">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O atendimento à pessoa potencialmente exposta ao HIV deve ocorrer de forma imediata, organizada e baseada em protocolos clínicos, garantindo acolhimento, avaliação do risco e início oportuno da profilaxia quando indicada (BRASIL, 2024b).</a:t>
            </a:r>
            <a:endParaRPr sz="1100">
              <a:solidFill>
                <a:schemeClr val="dk1"/>
              </a:solidFill>
            </a:endParaRPr>
          </a:p>
          <a:p>
            <a:pPr marL="0" lvl="0" indent="0" algn="l" rtl="0">
              <a:lnSpc>
                <a:spcPct val="115000"/>
              </a:lnSpc>
              <a:spcBef>
                <a:spcPts val="1800"/>
              </a:spcBef>
              <a:spcAft>
                <a:spcPts val="0"/>
              </a:spcAft>
              <a:buClr>
                <a:schemeClr val="dk1"/>
              </a:buClr>
              <a:buSzPts val="1100"/>
              <a:buFont typeface="Arial" panose="020B0604020202020204"/>
              <a:buNone/>
            </a:pPr>
            <a:r>
              <a:rPr lang="pt-BR" sz="1700" b="1">
                <a:solidFill>
                  <a:schemeClr val="dk1"/>
                </a:solidFill>
              </a:rPr>
              <a:t>10.1 Atendimento imediato</a:t>
            </a:r>
            <a:endParaRPr sz="1700" b="1">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Os serviços devem assegurar acolhimento humanizado, escuta qualificada, preservação do sigilo e atendimento prioritário, reduzindo o tempo entre a chegada do usuário e o início da avaliação clínica.</a:t>
            </a:r>
            <a:endParaRPr sz="1100">
              <a:solidFill>
                <a:schemeClr val="dk1"/>
              </a:solidFill>
            </a:endParaRPr>
          </a:p>
          <a:p>
            <a:pPr marL="0" lvl="0" indent="0" algn="l" rtl="0">
              <a:lnSpc>
                <a:spcPct val="115000"/>
              </a:lnSpc>
              <a:spcBef>
                <a:spcPts val="1800"/>
              </a:spcBef>
              <a:spcAft>
                <a:spcPts val="0"/>
              </a:spcAft>
              <a:buClr>
                <a:schemeClr val="dk1"/>
              </a:buClr>
              <a:buSzPts val="1100"/>
              <a:buFont typeface="Arial" panose="020B0604020202020204"/>
              <a:buNone/>
            </a:pPr>
            <a:r>
              <a:rPr lang="pt-BR" sz="1700" b="1">
                <a:solidFill>
                  <a:schemeClr val="dk1"/>
                </a:solidFill>
              </a:rPr>
              <a:t>10.2 Avaliação da exposição</a:t>
            </a:r>
            <a:endParaRPr sz="1700" b="1">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 avaliação clínica deverá considerar:</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Tipo de exposição ocorrida;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Tempo transcorrido desde a exposição;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material biológico envolvido;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Risco estimado de transmissão;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Condição sorológica da pessoa exposta;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Condição sorológica da pessoa-fonte, quando conhecida.</a:t>
            </a:r>
            <a:endParaRPr sz="1100">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Essas informações subsidiam a tomada de decisão quanto à indicação da PEP e demais medidas de prevenção (BRASIL, 2024b).</a:t>
            </a:r>
            <a:endParaRPr sz="1100">
              <a:solidFill>
                <a:schemeClr val="dk1"/>
              </a:solidFill>
            </a:endParaRPr>
          </a:p>
          <a:p>
            <a:pPr marL="0" lvl="0" indent="0" algn="l" rtl="0">
              <a:lnSpc>
                <a:spcPct val="115000"/>
              </a:lnSpc>
              <a:spcBef>
                <a:spcPts val="1800"/>
              </a:spcBef>
              <a:spcAft>
                <a:spcPts val="0"/>
              </a:spcAft>
              <a:buClr>
                <a:schemeClr val="dk1"/>
              </a:buClr>
              <a:buSzPts val="1100"/>
              <a:buFont typeface="Arial" panose="020B0604020202020204"/>
              <a:buNone/>
            </a:pPr>
            <a:r>
              <a:rPr lang="pt-BR" sz="1700" b="1">
                <a:solidFill>
                  <a:schemeClr val="dk1"/>
                </a:solidFill>
              </a:rPr>
              <a:t>10.3 Testagem rápida</a:t>
            </a:r>
            <a:endParaRPr sz="1700" b="1">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Antes do início da profilaxia recomenda-se realizar testagem para:</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HIV;</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Sífilis;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Hepatites B e C.</a:t>
            </a:r>
            <a:endParaRPr sz="1100">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Os resultados contribuem para definição da conduta clínica, identificação de infecções prévias e organização do seguimento assistencial (BRASIL, 2024b).Sempre que possível, outros exames poderão ser solicitados conforme avaliação clínica e protocolos vigentes.</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endParaRPr sz="1100">
              <a:solidFill>
                <a:schemeClr val="dk1"/>
              </a:solidFill>
            </a:endParaRPr>
          </a:p>
          <a:p>
            <a:pPr marL="0" lvl="0" indent="0" algn="l" rtl="0">
              <a:lnSpc>
                <a:spcPct val="115000"/>
              </a:lnSpc>
              <a:spcBef>
                <a:spcPts val="2400"/>
              </a:spcBef>
              <a:spcAft>
                <a:spcPts val="0"/>
              </a:spcAft>
              <a:buClr>
                <a:schemeClr val="dk1"/>
              </a:buClr>
              <a:buSzPts val="1100"/>
              <a:buFont typeface="Arial" panose="020B0604020202020204"/>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l" rtl="0">
              <a:lnSpc>
                <a:spcPct val="103000"/>
              </a:lnSpc>
              <a:spcBef>
                <a:spcPts val="1200"/>
              </a:spcBef>
              <a:spcAft>
                <a:spcPts val="0"/>
              </a:spcAft>
              <a:buNone/>
            </a:pPr>
            <a:endParaRPr sz="1200"/>
          </a:p>
          <a:p>
            <a:pPr marL="0" lvl="0" indent="0" algn="l" rtl="0">
              <a:lnSpc>
                <a:spcPct val="103000"/>
              </a:lnSpc>
              <a:spcBef>
                <a:spcPts val="0"/>
              </a:spcBef>
              <a:spcAft>
                <a:spcPts val="0"/>
              </a:spcAft>
              <a:buNone/>
            </a:pPr>
            <a:endParaRPr sz="1200"/>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71" name="Shape 71"/>
        <p:cNvGrpSpPr/>
        <p:nvPr/>
      </p:nvGrpSpPr>
      <p:grpSpPr>
        <a:xfrm>
          <a:off x="0" y="0"/>
          <a:ext cx="0" cy="0"/>
          <a:chOff x="0" y="0"/>
          <a:chExt cx="0" cy="0"/>
        </a:xfrm>
      </p:grpSpPr>
      <p:sp>
        <p:nvSpPr>
          <p:cNvPr id="72" name="Google Shape;72;g3ee7949a61d_0_49"/>
          <p:cNvSpPr txBox="1"/>
          <p:nvPr/>
        </p:nvSpPr>
        <p:spPr>
          <a:xfrm>
            <a:off x="679025" y="525100"/>
            <a:ext cx="6201600" cy="101553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800"/>
              </a:spcBef>
              <a:spcAft>
                <a:spcPts val="0"/>
              </a:spcAft>
              <a:buNone/>
            </a:pPr>
            <a:r>
              <a:rPr lang="pt-BR" sz="1700" b="1">
                <a:solidFill>
                  <a:schemeClr val="dk1"/>
                </a:solidFill>
              </a:rPr>
              <a:t>10.4 Prescrição da PEP</a:t>
            </a:r>
            <a:endParaRPr sz="1700" b="1">
              <a:solidFill>
                <a:schemeClr val="dk1"/>
              </a:solidFill>
            </a:endParaRPr>
          </a:p>
          <a:p>
            <a:pPr marL="0" lvl="0" indent="0" algn="just" rtl="0">
              <a:lnSpc>
                <a:spcPct val="115000"/>
              </a:lnSpc>
              <a:spcBef>
                <a:spcPts val="1200"/>
              </a:spcBef>
              <a:spcAft>
                <a:spcPts val="0"/>
              </a:spcAft>
              <a:buNone/>
            </a:pPr>
            <a:r>
              <a:rPr lang="pt-BR" sz="1100">
                <a:solidFill>
                  <a:schemeClr val="dk1"/>
                </a:solidFill>
              </a:rPr>
              <a:t>Confirmada a indicação, o tratamento deve ser iniciado imediatamente, sem aguardar resultados laboratoriais que possam retardar o início da profilaxia (BRASIL, 2024b).</a:t>
            </a:r>
            <a:endParaRPr sz="1100">
              <a:solidFill>
                <a:schemeClr val="dk1"/>
              </a:solidFill>
            </a:endParaRPr>
          </a:p>
          <a:p>
            <a:pPr marL="0" lvl="0" indent="0" algn="l" rtl="0">
              <a:lnSpc>
                <a:spcPct val="115000"/>
              </a:lnSpc>
              <a:spcBef>
                <a:spcPts val="1200"/>
              </a:spcBef>
              <a:spcAft>
                <a:spcPts val="0"/>
              </a:spcAft>
              <a:buNone/>
            </a:pPr>
            <a:r>
              <a:rPr lang="pt-BR" sz="1100">
                <a:solidFill>
                  <a:schemeClr val="dk1"/>
                </a:solidFill>
              </a:rPr>
              <a:t>O esquema preferencial recomendado pelo Ministério da Saúde é composto por:</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Tenofovir (300 mg);</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Lamivudina (300 mg);</a:t>
            </a:r>
            <a:endParaRPr sz="1100">
              <a:solidFill>
                <a:schemeClr val="dk1"/>
              </a:solidFill>
            </a:endParaRPr>
          </a:p>
          <a:p>
            <a:pPr marL="457200" lvl="0" indent="-298450" algn="just" rtl="0">
              <a:lnSpc>
                <a:spcPct val="115000"/>
              </a:lnSpc>
              <a:spcBef>
                <a:spcPts val="0"/>
              </a:spcBef>
              <a:spcAft>
                <a:spcPts val="0"/>
              </a:spcAft>
              <a:buClr>
                <a:schemeClr val="dk1"/>
              </a:buClr>
              <a:buSzPts val="1100"/>
              <a:buChar char="●"/>
            </a:pPr>
            <a:r>
              <a:rPr lang="pt-BR" sz="1100">
                <a:solidFill>
                  <a:schemeClr val="dk1"/>
                </a:solidFill>
              </a:rPr>
              <a:t>Dolutegravir (50 mg).</a:t>
            </a:r>
            <a:endParaRPr sz="1100">
              <a:solidFill>
                <a:schemeClr val="dk1"/>
              </a:solidFill>
            </a:endParaRPr>
          </a:p>
          <a:p>
            <a:pPr marL="0" lvl="0" indent="0" algn="just" rtl="0">
              <a:lnSpc>
                <a:spcPct val="115000"/>
              </a:lnSpc>
              <a:spcBef>
                <a:spcPts val="1200"/>
              </a:spcBef>
              <a:spcAft>
                <a:spcPts val="0"/>
              </a:spcAft>
              <a:buNone/>
            </a:pPr>
            <a:r>
              <a:rPr lang="pt-BR" sz="1100">
                <a:solidFill>
                  <a:schemeClr val="dk1"/>
                </a:solidFill>
              </a:rPr>
              <a:t>A adesão ao tratamento durante os 28 dias é fundamental para garantir a efetividade da profilaxia, devendo ser estimulada por toda a equipe multiprofissional (BRASIL, 2024b).</a:t>
            </a:r>
            <a:endParaRPr sz="1100">
              <a:solidFill>
                <a:schemeClr val="dk1"/>
              </a:solidFill>
            </a:endParaRPr>
          </a:p>
          <a:p>
            <a:pPr marL="0" lvl="0" indent="0" algn="l" rtl="0">
              <a:lnSpc>
                <a:spcPct val="115000"/>
              </a:lnSpc>
              <a:spcBef>
                <a:spcPts val="1800"/>
              </a:spcBef>
              <a:spcAft>
                <a:spcPts val="0"/>
              </a:spcAft>
              <a:buNone/>
            </a:pPr>
            <a:r>
              <a:rPr lang="pt-BR" sz="1700" b="1">
                <a:solidFill>
                  <a:schemeClr val="dk1"/>
                </a:solidFill>
              </a:rPr>
              <a:t>10.5 Acompanhamento</a:t>
            </a:r>
            <a:endParaRPr sz="1700" b="1">
              <a:solidFill>
                <a:schemeClr val="dk1"/>
              </a:solidFill>
            </a:endParaRPr>
          </a:p>
          <a:p>
            <a:pPr marL="0" lvl="0" indent="0" algn="l" rtl="0">
              <a:lnSpc>
                <a:spcPct val="115000"/>
              </a:lnSpc>
              <a:spcBef>
                <a:spcPts val="1200"/>
              </a:spcBef>
              <a:spcAft>
                <a:spcPts val="0"/>
              </a:spcAft>
              <a:buNone/>
            </a:pPr>
            <a:r>
              <a:rPr lang="pt-BR" sz="1100">
                <a:solidFill>
                  <a:schemeClr val="dk1"/>
                </a:solidFill>
              </a:rPr>
              <a:t>O acompanhamento clínico é indispensável para monitorar:</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Adesão ao tratamento;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Ocorrência de eventos adversos;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Realização dos exames laboratoriais;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Evolução clínica;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Necessidade de encaminhamento para PrEP.</a:t>
            </a:r>
            <a:endParaRPr sz="1100">
              <a:solidFill>
                <a:schemeClr val="dk1"/>
              </a:solidFill>
            </a:endParaRPr>
          </a:p>
          <a:p>
            <a:pPr marL="0" lvl="0" indent="0" algn="just" rtl="0">
              <a:lnSpc>
                <a:spcPct val="115000"/>
              </a:lnSpc>
              <a:spcBef>
                <a:spcPts val="1200"/>
              </a:spcBef>
              <a:spcAft>
                <a:spcPts val="0"/>
              </a:spcAft>
              <a:buNone/>
            </a:pPr>
            <a:r>
              <a:rPr lang="pt-BR" sz="1100">
                <a:solidFill>
                  <a:schemeClr val="dk1"/>
                </a:solidFill>
              </a:rPr>
              <a:t>Os retornos recomendados incluem avaliação clínica durante o tratamento e testagens posteriores conforme calendário estabelecido pelo Ministério da Saúde, garantindo acompanhamento seguro e integral da pessoa exposta (BRASIL, 2024b).</a:t>
            </a:r>
            <a:endParaRPr sz="1300" b="1"/>
          </a:p>
          <a:p>
            <a:pPr marL="0" lvl="0" indent="0" algn="l" rtl="0">
              <a:lnSpc>
                <a:spcPct val="115000"/>
              </a:lnSpc>
              <a:spcBef>
                <a:spcPts val="2400"/>
              </a:spcBef>
              <a:spcAft>
                <a:spcPts val="0"/>
              </a:spcAft>
              <a:buNone/>
            </a:pPr>
            <a:r>
              <a:rPr lang="pt-BR" sz="2000">
                <a:solidFill>
                  <a:srgbClr val="24A637"/>
                </a:solidFill>
                <a:latin typeface="Kanit SemiBold"/>
                <a:ea typeface="Kanit SemiBold"/>
                <a:cs typeface="Kanit SemiBold"/>
                <a:sym typeface="Kanit SemiBold"/>
              </a:rPr>
              <a:t>11. ORGANIZAÇÃO DO SERVIÇO NA APS</a:t>
            </a:r>
            <a:endParaRPr sz="1200">
              <a:latin typeface="Kanit SemiBold"/>
              <a:ea typeface="Kanit SemiBold"/>
              <a:cs typeface="Kanit SemiBold"/>
              <a:sym typeface="Kanit SemiBold"/>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 implantação da PrEP e da PEP na Atenção Primária à Saúde deve ocorrer de forma integrada entre os diferentes pontos da Rede de Atenção à Saúde, favorecendo o acesso oportuno, a continuidade do cuidado e a integralidade da assistência (BRASIL, 2024a; BRASIL, 2024b).</a:t>
            </a:r>
            <a:endParaRPr sz="1100">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 articulação permanente entre Atenção Primária à Saúde, Vigilância em Saúde, Assistência Farmacêutica e Serviços de Atenção Especializada permite maior resolutividade das ações, redução das barreiras de acesso e fortalecimento da prevenção combinada.</a:t>
            </a:r>
            <a:endParaRPr sz="1100">
              <a:solidFill>
                <a:schemeClr val="dk1"/>
              </a:solidFill>
            </a:endParaRPr>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l" rtl="0">
              <a:lnSpc>
                <a:spcPct val="103000"/>
              </a:lnSpc>
              <a:spcBef>
                <a:spcPts val="1200"/>
              </a:spcBef>
              <a:spcAft>
                <a:spcPts val="0"/>
              </a:spcAft>
              <a:buNone/>
            </a:pPr>
            <a:endParaRPr sz="1200"/>
          </a:p>
          <a:p>
            <a:pPr marL="0" lvl="0" indent="0" algn="l" rtl="0">
              <a:lnSpc>
                <a:spcPct val="103000"/>
              </a:lnSpc>
              <a:spcBef>
                <a:spcPts val="0"/>
              </a:spcBef>
              <a:spcAft>
                <a:spcPts val="0"/>
              </a:spcAft>
              <a:buNone/>
            </a:pPr>
            <a:endParaRPr sz="1200"/>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76" name="Shape 76"/>
        <p:cNvGrpSpPr/>
        <p:nvPr/>
      </p:nvGrpSpPr>
      <p:grpSpPr>
        <a:xfrm>
          <a:off x="0" y="0"/>
          <a:ext cx="0" cy="0"/>
          <a:chOff x="0" y="0"/>
          <a:chExt cx="0" cy="0"/>
        </a:xfrm>
      </p:grpSpPr>
      <p:sp>
        <p:nvSpPr>
          <p:cNvPr id="77" name="Google Shape;77;g3f0092d818d_1_23"/>
          <p:cNvSpPr txBox="1"/>
          <p:nvPr/>
        </p:nvSpPr>
        <p:spPr>
          <a:xfrm>
            <a:off x="773850" y="0"/>
            <a:ext cx="6190800" cy="8890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800"/>
              </a:spcBef>
              <a:spcAft>
                <a:spcPts val="0"/>
              </a:spcAft>
              <a:buNone/>
            </a:pPr>
            <a:r>
              <a:rPr lang="pt-BR" sz="1700" b="1">
                <a:solidFill>
                  <a:schemeClr val="dk1"/>
                </a:solidFill>
              </a:rPr>
              <a:t>Recomendações organizacionais</a:t>
            </a:r>
            <a:endParaRPr sz="1700" b="1">
              <a:solidFill>
                <a:schemeClr val="dk1"/>
              </a:solidFill>
            </a:endParaRPr>
          </a:p>
          <a:p>
            <a:pPr marL="0" lvl="0" indent="0" algn="l" rtl="0">
              <a:lnSpc>
                <a:spcPct val="115000"/>
              </a:lnSpc>
              <a:spcBef>
                <a:spcPts val="1200"/>
              </a:spcBef>
              <a:spcAft>
                <a:spcPts val="0"/>
              </a:spcAft>
              <a:buNone/>
            </a:pPr>
            <a:r>
              <a:rPr lang="pt-BR" sz="1100">
                <a:solidFill>
                  <a:schemeClr val="dk1"/>
                </a:solidFill>
              </a:rPr>
              <a:t>Os serviços devem estabelecer fluxos assistenciais claros para:</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Acolhimento dos usuários;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Avaliação clínica;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Indicação da PrEP e da PEP;</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Prescrição dos medicamentos;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Dispensação;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Realização de exames;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Encaminhamentos quando necessários;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Acompanhamento longitudinal.</a:t>
            </a:r>
            <a:endParaRPr sz="1100">
              <a:solidFill>
                <a:schemeClr val="dk1"/>
              </a:solidFill>
            </a:endParaRPr>
          </a:p>
          <a:p>
            <a:pPr marL="0" lvl="0" indent="0" algn="l" rtl="0">
              <a:lnSpc>
                <a:spcPct val="115000"/>
              </a:lnSpc>
              <a:spcBef>
                <a:spcPts val="1200"/>
              </a:spcBef>
              <a:spcAft>
                <a:spcPts val="0"/>
              </a:spcAft>
              <a:buNone/>
            </a:pPr>
            <a:r>
              <a:rPr lang="pt-BR" sz="1100">
                <a:solidFill>
                  <a:schemeClr val="dk1"/>
                </a:solidFill>
              </a:rPr>
              <a:t>A definição desses fluxos contribui para maior segurança assistencial, otimização dos processos de trabalho e qualificação da atenção prestada (BRASIL, 2017).</a:t>
            </a:r>
            <a:endParaRPr sz="1100">
              <a:solidFill>
                <a:schemeClr val="dk1"/>
              </a:solidFill>
            </a:endParaRPr>
          </a:p>
          <a:p>
            <a:pPr marL="0" lvl="0" indent="0" algn="l" rtl="0">
              <a:lnSpc>
                <a:spcPct val="115000"/>
              </a:lnSpc>
              <a:spcBef>
                <a:spcPts val="1400"/>
              </a:spcBef>
              <a:spcAft>
                <a:spcPts val="0"/>
              </a:spcAft>
              <a:buNone/>
            </a:pPr>
            <a:r>
              <a:rPr lang="pt-BR" sz="1300" b="1">
                <a:solidFill>
                  <a:schemeClr val="dk1"/>
                </a:solidFill>
              </a:rPr>
              <a:t>Profissionais de referência</a:t>
            </a:r>
            <a:endParaRPr sz="1300" b="1">
              <a:solidFill>
                <a:schemeClr val="dk1"/>
              </a:solidFill>
            </a:endParaRPr>
          </a:p>
          <a:p>
            <a:pPr marL="0" lvl="0" indent="0" algn="l" rtl="0">
              <a:lnSpc>
                <a:spcPct val="115000"/>
              </a:lnSpc>
              <a:spcBef>
                <a:spcPts val="1200"/>
              </a:spcBef>
              <a:spcAft>
                <a:spcPts val="0"/>
              </a:spcAft>
              <a:buNone/>
            </a:pPr>
            <a:r>
              <a:rPr lang="pt-BR" sz="1100">
                <a:solidFill>
                  <a:schemeClr val="dk1"/>
                </a:solidFill>
              </a:rPr>
              <a:t>Recomenda-se que cada serviço identifique profissionais responsáveis pelo acompanhamento dos usuários em PrEP e PEP, favorecendo a continuidade do cuidado e o fortalecimento do vínculo.</a:t>
            </a:r>
            <a:endParaRPr sz="1100">
              <a:solidFill>
                <a:schemeClr val="dk1"/>
              </a:solidFill>
            </a:endParaRPr>
          </a:p>
          <a:p>
            <a:pPr marL="0" lvl="0" indent="0" algn="l" rtl="0">
              <a:lnSpc>
                <a:spcPct val="115000"/>
              </a:lnSpc>
              <a:spcBef>
                <a:spcPts val="1400"/>
              </a:spcBef>
              <a:spcAft>
                <a:spcPts val="0"/>
              </a:spcAft>
              <a:buNone/>
            </a:pPr>
            <a:r>
              <a:rPr lang="pt-BR" sz="1300" b="1">
                <a:solidFill>
                  <a:schemeClr val="dk1"/>
                </a:solidFill>
              </a:rPr>
              <a:t>Pontos de prescrição</a:t>
            </a:r>
            <a:endParaRPr sz="1300" b="1">
              <a:solidFill>
                <a:schemeClr val="dk1"/>
              </a:solidFill>
            </a:endParaRPr>
          </a:p>
          <a:p>
            <a:pPr marL="0" lvl="0" indent="0" algn="l" rtl="0">
              <a:lnSpc>
                <a:spcPct val="115000"/>
              </a:lnSpc>
              <a:spcBef>
                <a:spcPts val="1200"/>
              </a:spcBef>
              <a:spcAft>
                <a:spcPts val="0"/>
              </a:spcAft>
              <a:buNone/>
            </a:pPr>
            <a:r>
              <a:rPr lang="pt-BR" sz="1100">
                <a:solidFill>
                  <a:schemeClr val="dk1"/>
                </a:solidFill>
              </a:rPr>
              <a:t>Sempre que possível:</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A PrEP deve ser ofertada preferencialmente na Atenção Primária à Saúde;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 PEP poderá ser iniciada na APS, em serviços de urgência ou em unidades de referência habilitadas, conforme organização local da Rede de Atenção à Saúde (BRASIL, 2024b).</a:t>
            </a:r>
            <a:endParaRPr sz="1100">
              <a:solidFill>
                <a:schemeClr val="dk1"/>
              </a:solidFill>
            </a:endParaRPr>
          </a:p>
          <a:p>
            <a:pPr marL="0" lvl="0" indent="0" algn="l" rtl="0">
              <a:lnSpc>
                <a:spcPct val="115000"/>
              </a:lnSpc>
              <a:spcBef>
                <a:spcPts val="1400"/>
              </a:spcBef>
              <a:spcAft>
                <a:spcPts val="0"/>
              </a:spcAft>
              <a:buNone/>
            </a:pPr>
            <a:r>
              <a:rPr lang="pt-BR" sz="1300" b="1">
                <a:solidFill>
                  <a:schemeClr val="dk1"/>
                </a:solidFill>
              </a:rPr>
              <a:t>Dispensação</a:t>
            </a:r>
            <a:endParaRPr sz="1300" b="1">
              <a:solidFill>
                <a:schemeClr val="dk1"/>
              </a:solidFill>
            </a:endParaRPr>
          </a:p>
          <a:p>
            <a:pPr marL="0" lvl="0" indent="0" algn="l" rtl="0">
              <a:lnSpc>
                <a:spcPct val="115000"/>
              </a:lnSpc>
              <a:spcBef>
                <a:spcPts val="1200"/>
              </a:spcBef>
              <a:spcAft>
                <a:spcPts val="0"/>
              </a:spcAft>
              <a:buNone/>
            </a:pPr>
            <a:r>
              <a:rPr lang="pt-BR" sz="1100">
                <a:solidFill>
                  <a:schemeClr val="dk1"/>
                </a:solidFill>
              </a:rPr>
              <a:t>A organização da assistência farmacêutica deve contemplar:</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Definição da Central de Abastecimento Farmacêutico (CAF);</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Definição das unidades dispensadoras;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Logística de abastecimento;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Cadastramento e acompanhamento dos usuários no Sistema de Controle Logístico de Medicamentos (SICLOM).</a:t>
            </a:r>
            <a:endParaRPr sz="1100">
              <a:solidFill>
                <a:schemeClr val="dk1"/>
              </a:solidFill>
            </a:endParaRPr>
          </a:p>
          <a:p>
            <a:pPr marL="0" lvl="0" indent="0" algn="l" rtl="0">
              <a:lnSpc>
                <a:spcPct val="115000"/>
              </a:lnSpc>
              <a:spcBef>
                <a:spcPts val="1200"/>
              </a:spcBef>
              <a:spcAft>
                <a:spcPts val="0"/>
              </a:spcAft>
              <a:buNone/>
            </a:pPr>
            <a:r>
              <a:rPr lang="pt-BR" sz="1100">
                <a:solidFill>
                  <a:schemeClr val="dk1"/>
                </a:solidFill>
              </a:rPr>
              <a:t>A adequada organização da dispensação garante disponibilidade dos medicamentos, continuidade do tratamento e monitoramento da utilização das tecnologias de prevenção no âmbito do SUS (BRASIL, 2024b).</a:t>
            </a:r>
            <a:endParaRPr sz="1100">
              <a:solidFill>
                <a:schemeClr val="dk1"/>
              </a:solidFill>
            </a:endParaRPr>
          </a:p>
          <a:p>
            <a:pPr marL="0" lvl="0" indent="0" algn="just" rtl="0">
              <a:lnSpc>
                <a:spcPct val="115000"/>
              </a:lnSpc>
              <a:spcBef>
                <a:spcPts val="1200"/>
              </a:spcBef>
              <a:spcAft>
                <a:spcPts val="1200"/>
              </a:spcAft>
              <a:buNone/>
            </a:pPr>
            <a:endParaRPr sz="12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81" name="Shape 81"/>
        <p:cNvGrpSpPr/>
        <p:nvPr/>
      </p:nvGrpSpPr>
      <p:grpSpPr>
        <a:xfrm>
          <a:off x="0" y="0"/>
          <a:ext cx="0" cy="0"/>
          <a:chOff x="0" y="0"/>
          <a:chExt cx="0" cy="0"/>
        </a:xfrm>
      </p:grpSpPr>
      <p:sp>
        <p:nvSpPr>
          <p:cNvPr id="82" name="Google Shape;82;g3ee7949a61d_0_54"/>
          <p:cNvSpPr txBox="1"/>
          <p:nvPr/>
        </p:nvSpPr>
        <p:spPr>
          <a:xfrm>
            <a:off x="679038" y="343025"/>
            <a:ext cx="6201600" cy="106848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2400"/>
              </a:spcBef>
              <a:spcAft>
                <a:spcPts val="0"/>
              </a:spcAft>
              <a:buNone/>
            </a:pPr>
            <a:r>
              <a:rPr lang="pt-BR" sz="2000">
                <a:solidFill>
                  <a:srgbClr val="24A637"/>
                </a:solidFill>
                <a:latin typeface="Kanit SemiBold"/>
                <a:ea typeface="Kanit SemiBold"/>
                <a:cs typeface="Kanit SemiBold"/>
                <a:sym typeface="Kanit SemiBold"/>
              </a:rPr>
              <a:t>12. PAPEL DAS EQUIPES MULTIPROFISSIONAIS</a:t>
            </a:r>
            <a:endParaRPr sz="1200"/>
          </a:p>
          <a:p>
            <a:pPr marL="0" lvl="0" indent="0" algn="just"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As equipes multiprofissionais desempenham papel estratégico na implementação, qualificação e sustentabilidade das ações de prevenção ao HIV na Atenção Primária à Saúde (APS). A atuação integrada dos diferentes profissionais favorece a oferta de cuidado integral, centrado na pessoa e orientado pelos princípios da prevenção combinada, da integralidade e da equidade (BRASIL, 2017; BRASIL, 2024c).</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Entre as principais atribuições das equipes destacam-se:</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Acolhimento qualificado e humanizado;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Aconselhamento em saúde sexual e reprodutiva;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Educação em saúde;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Identificação de pessoas em situação de vulnerabilidade;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Realização de testes rápidos;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Indicação, prescrição e acompanhamento da PrEP e da PEP, conforme habilitação Profissional e protocolos vigentes;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Monitoramento da adesão ao tratamento;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Acompanhamento longitudinal dos usuários.</a:t>
            </a:r>
            <a:endParaRPr sz="1100">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 atuação integrada entre médicos, enfermeiros, farmacêuticos, profissionais da vigilância em saúde, agentes comunitários de saúde e demais categorias fortalece a continuidade do cuidado e amplia a efetividade das ações de prevenção do HIV e de outras infecções sexualmente transmissíveis (BRASIL, 2024a; BRASIL, 2024b).</a:t>
            </a:r>
            <a:endParaRPr sz="1100">
              <a:solidFill>
                <a:schemeClr val="dk1"/>
              </a:solidFill>
            </a:endParaRPr>
          </a:p>
          <a:p>
            <a:pPr marL="0" lvl="0" indent="0" algn="just" rtl="0">
              <a:lnSpc>
                <a:spcPct val="115000"/>
              </a:lnSpc>
              <a:spcBef>
                <a:spcPts val="1200"/>
              </a:spcBef>
              <a:spcAft>
                <a:spcPts val="0"/>
              </a:spcAft>
              <a:buNone/>
            </a:pPr>
            <a:endParaRPr sz="1100">
              <a:solidFill>
                <a:schemeClr val="dk1"/>
              </a:solidFill>
            </a:endParaRPr>
          </a:p>
          <a:p>
            <a:pPr marL="0" lvl="0" indent="0" algn="l" rtl="0">
              <a:lnSpc>
                <a:spcPct val="115000"/>
              </a:lnSpc>
              <a:spcBef>
                <a:spcPts val="2400"/>
              </a:spcBef>
              <a:spcAft>
                <a:spcPts val="0"/>
              </a:spcAft>
              <a:buClr>
                <a:schemeClr val="dk1"/>
              </a:buClr>
              <a:buSzPts val="1100"/>
              <a:buFont typeface="Arial" panose="020B0604020202020204"/>
              <a:buNone/>
            </a:pPr>
            <a:r>
              <a:rPr lang="pt-BR" sz="2000">
                <a:solidFill>
                  <a:srgbClr val="24A637"/>
                </a:solidFill>
                <a:latin typeface="Kanit SemiBold"/>
                <a:ea typeface="Kanit SemiBold"/>
                <a:cs typeface="Kanit SemiBold"/>
                <a:sym typeface="Kanit SemiBold"/>
              </a:rPr>
              <a:t>13. TESTAGEM E EXAMES LABORATORIAIS</a:t>
            </a:r>
            <a:endParaRPr sz="1200" b="1">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A testagem constitui etapa indispensável para a segurança clínica dos usuários da PrEP e da PEP, permitindo o diagnóstico precoce da infecção pelo HIV, das IST e das hepatites virais, bem como o monitoramento do tratamento (BRASIL, 2024a; BRASIL, 2024b).</a:t>
            </a:r>
            <a:endParaRPr sz="1100">
              <a:solidFill>
                <a:schemeClr val="dk1"/>
              </a:solidFill>
            </a:endParaRPr>
          </a:p>
          <a:p>
            <a:pPr marL="0" lvl="0" indent="0" algn="l" rtl="0">
              <a:lnSpc>
                <a:spcPct val="115000"/>
              </a:lnSpc>
              <a:spcBef>
                <a:spcPts val="1800"/>
              </a:spcBef>
              <a:spcAft>
                <a:spcPts val="0"/>
              </a:spcAft>
              <a:buClr>
                <a:schemeClr val="dk1"/>
              </a:buClr>
              <a:buSzPts val="1100"/>
              <a:buFont typeface="Arial" panose="020B0604020202020204"/>
              <a:buNone/>
            </a:pPr>
            <a:r>
              <a:rPr lang="pt-BR" sz="1700" b="1">
                <a:solidFill>
                  <a:schemeClr val="dk1"/>
                </a:solidFill>
              </a:rPr>
              <a:t>Exames recomendados para usuários da PrEP</a:t>
            </a:r>
            <a:endParaRPr sz="17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Teste para HIV;</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Sífilis;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Hepatites B e C;</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Creatinina sérica;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Avaliação clínica para outras IST.</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Outros exames poderão ser solicitados conforme avaliação individual e protocolos clínicos vigentes.</a:t>
            </a:r>
            <a:endParaRPr sz="1100">
              <a:solidFill>
                <a:schemeClr val="dk1"/>
              </a:solidFill>
            </a:endParaRPr>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just" rtl="0">
              <a:lnSpc>
                <a:spcPct val="115000"/>
              </a:lnSpc>
              <a:spcBef>
                <a:spcPts val="1200"/>
              </a:spcBef>
              <a:spcAft>
                <a:spcPts val="0"/>
              </a:spcAft>
              <a:buNone/>
            </a:pPr>
            <a:endParaRPr sz="1200"/>
          </a:p>
          <a:p>
            <a:pPr marL="0" lvl="0" indent="0" algn="l" rtl="0">
              <a:lnSpc>
                <a:spcPct val="103000"/>
              </a:lnSpc>
              <a:spcBef>
                <a:spcPts val="1200"/>
              </a:spcBef>
              <a:spcAft>
                <a:spcPts val="0"/>
              </a:spcAft>
              <a:buNone/>
            </a:pPr>
            <a:endParaRPr sz="1200"/>
          </a:p>
          <a:p>
            <a:pPr marL="0" lvl="0" indent="0" algn="l" rtl="0">
              <a:lnSpc>
                <a:spcPct val="103000"/>
              </a:lnSpc>
              <a:spcBef>
                <a:spcPts val="0"/>
              </a:spcBef>
              <a:spcAft>
                <a:spcPts val="0"/>
              </a:spcAft>
              <a:buNone/>
            </a:pPr>
            <a:endParaRPr sz="1200"/>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86" name="Shape 86"/>
        <p:cNvGrpSpPr/>
        <p:nvPr/>
      </p:nvGrpSpPr>
      <p:grpSpPr>
        <a:xfrm>
          <a:off x="0" y="0"/>
          <a:ext cx="0" cy="0"/>
          <a:chOff x="0" y="0"/>
          <a:chExt cx="0" cy="0"/>
        </a:xfrm>
      </p:grpSpPr>
      <p:sp>
        <p:nvSpPr>
          <p:cNvPr id="87" name="Google Shape;87;g3ee7949a61d_0_58"/>
          <p:cNvSpPr txBox="1"/>
          <p:nvPr/>
        </p:nvSpPr>
        <p:spPr>
          <a:xfrm>
            <a:off x="679025" y="525100"/>
            <a:ext cx="6201600" cy="92964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2400"/>
              </a:spcBef>
              <a:spcAft>
                <a:spcPts val="0"/>
              </a:spcAft>
              <a:buNone/>
            </a:pPr>
            <a:r>
              <a:rPr lang="pt-BR" sz="1700" b="1">
                <a:solidFill>
                  <a:schemeClr val="dk1"/>
                </a:solidFill>
              </a:rPr>
              <a:t>Exames recomendados para usuários da PEP</a:t>
            </a:r>
            <a:endParaRPr sz="17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Teste para HIV;</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Hepatites B e C;</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Sífilis;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Exames laboratoriais de seguimento previstos no PCDT.</a:t>
            </a:r>
            <a:endParaRPr sz="1100">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100">
                <a:solidFill>
                  <a:schemeClr val="dk1"/>
                </a:solidFill>
              </a:rPr>
              <a:t>O acompanhamento laboratorial periódico permite avaliar segurança, adesão, resposta clínica e necessidade de continuidade ou interrupção das estratégias preventivas (BRASIL, 2024a; BRASIL, 2024b).</a:t>
            </a:r>
            <a:endParaRPr sz="1100">
              <a:solidFill>
                <a:schemeClr val="dk1"/>
              </a:solidFill>
            </a:endParaRPr>
          </a:p>
          <a:p>
            <a:pPr marL="0" lvl="0" indent="0" algn="l" rtl="0">
              <a:lnSpc>
                <a:spcPct val="115000"/>
              </a:lnSpc>
              <a:spcBef>
                <a:spcPts val="1200"/>
              </a:spcBef>
              <a:spcAft>
                <a:spcPts val="0"/>
              </a:spcAft>
              <a:buNone/>
            </a:pPr>
            <a:endParaRPr sz="1100">
              <a:solidFill>
                <a:schemeClr val="dk1"/>
              </a:solidFill>
            </a:endParaRPr>
          </a:p>
          <a:p>
            <a:pPr marL="0" lvl="0" indent="0" algn="l" rtl="0">
              <a:lnSpc>
                <a:spcPct val="115000"/>
              </a:lnSpc>
              <a:spcBef>
                <a:spcPts val="2400"/>
              </a:spcBef>
              <a:spcAft>
                <a:spcPts val="0"/>
              </a:spcAft>
              <a:buClr>
                <a:schemeClr val="dk1"/>
              </a:buClr>
              <a:buSzPts val="1100"/>
              <a:buFont typeface="Arial" panose="020B0604020202020204"/>
              <a:buNone/>
            </a:pPr>
            <a:r>
              <a:rPr lang="pt-BR" sz="2000">
                <a:solidFill>
                  <a:srgbClr val="24A637"/>
                </a:solidFill>
                <a:latin typeface="Kanit SemiBold"/>
                <a:ea typeface="Kanit SemiBold"/>
                <a:cs typeface="Kanit SemiBold"/>
                <a:sym typeface="Kanit SemiBold"/>
              </a:rPr>
              <a:t>1</a:t>
            </a:r>
            <a:r>
              <a:rPr lang="pt-BR" sz="2000">
                <a:solidFill>
                  <a:srgbClr val="24A637"/>
                </a:solidFill>
                <a:latin typeface="Kanit SemiBold"/>
                <a:ea typeface="Kanit SemiBold"/>
                <a:cs typeface="Kanit SemiBold"/>
                <a:sym typeface="Kanit SemiBold"/>
              </a:rPr>
              <a:t>4. DISPENSAÇÃO E SICLOM</a:t>
            </a:r>
            <a:endParaRPr sz="1200">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O Sistema de Controle Logístico de Medicamentos (SICLOM) constitui ferramenta estratégica para organização da assistência farmacêutica no âmbito do Sistema Único de Saúde, permitindo o monitoramento da dispensação dos medicamentos utilizados na prevenção e tratamento da infecção pelo HIV (BRASIL, 2024e).</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Entre suas principais funcionalidades destacam-se:</a:t>
            </a:r>
            <a:endParaRPr sz="12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200">
                <a:solidFill>
                  <a:schemeClr val="dk1"/>
                </a:solidFill>
              </a:rPr>
              <a:t>Cadastro dos usuários;</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Controle logístico dos medicamentos;</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Monitoramento da dispensação;</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Acompanhamento da adesão ao tratamento;</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Geração de informações para gestão e planejamento.</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A dispensação da PrEP e da PEP deve ocorrer mediante:</a:t>
            </a:r>
            <a:endParaRPr sz="12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200">
                <a:solidFill>
                  <a:schemeClr val="dk1"/>
                </a:solidFill>
              </a:rPr>
              <a:t>Cadastro atualizado no SICLOM;</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Avaliação clínica realizada por profissional habilitado;</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Exames laboratoriais previstos nos protocolos;</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Registro adequado das dispensações.</a:t>
            </a:r>
            <a:endParaRPr sz="1200">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A utilização correta do SICLOM contribui para a organização da assistência farmacêutica, a continuidade do cuidado e o monitoramento das políticas públicas de prevenção do HIV (BRASIL, 2024e).</a:t>
            </a:r>
            <a:endParaRPr sz="1200">
              <a:solidFill>
                <a:schemeClr val="dk1"/>
              </a:solidFill>
            </a:endParaRPr>
          </a:p>
          <a:p>
            <a:pPr marL="0" lvl="0" indent="0" algn="l" rtl="0">
              <a:lnSpc>
                <a:spcPct val="115000"/>
              </a:lnSpc>
              <a:spcBef>
                <a:spcPts val="1200"/>
              </a:spcBef>
              <a:spcAft>
                <a:spcPts val="0"/>
              </a:spcAft>
              <a:buNone/>
            </a:pPr>
            <a:endParaRPr sz="1100">
              <a:solidFill>
                <a:schemeClr val="dk1"/>
              </a:solidFill>
            </a:endParaRPr>
          </a:p>
          <a:p>
            <a:pPr marL="0" lvl="0" indent="0" algn="l" rtl="0">
              <a:lnSpc>
                <a:spcPct val="115000"/>
              </a:lnSpc>
              <a:spcBef>
                <a:spcPts val="2400"/>
              </a:spcBef>
              <a:spcAft>
                <a:spcPts val="0"/>
              </a:spcAft>
              <a:buClr>
                <a:schemeClr val="dk1"/>
              </a:buClr>
              <a:buSzPts val="1100"/>
              <a:buFont typeface="Arial" panose="020B0604020202020204"/>
              <a:buNone/>
            </a:pPr>
            <a:endParaRPr sz="1200"/>
          </a:p>
          <a:p>
            <a:pPr marL="0" lvl="0" indent="0" algn="l" rtl="0">
              <a:lnSpc>
                <a:spcPct val="103000"/>
              </a:lnSpc>
              <a:spcBef>
                <a:spcPts val="600"/>
              </a:spcBef>
              <a:spcAft>
                <a:spcPts val="0"/>
              </a:spcAft>
              <a:buNone/>
            </a:pPr>
            <a:endParaRPr sz="1200"/>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91" name="Shape 91"/>
        <p:cNvGrpSpPr/>
        <p:nvPr/>
      </p:nvGrpSpPr>
      <p:grpSpPr>
        <a:xfrm>
          <a:off x="0" y="0"/>
          <a:ext cx="0" cy="0"/>
          <a:chOff x="0" y="0"/>
          <a:chExt cx="0" cy="0"/>
        </a:xfrm>
      </p:grpSpPr>
      <p:sp>
        <p:nvSpPr>
          <p:cNvPr id="92" name="Google Shape;92;g3ee7949a61d_0_62"/>
          <p:cNvSpPr txBox="1"/>
          <p:nvPr/>
        </p:nvSpPr>
        <p:spPr>
          <a:xfrm>
            <a:off x="679025" y="525100"/>
            <a:ext cx="6201600" cy="98418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2400"/>
              </a:spcBef>
              <a:spcAft>
                <a:spcPts val="0"/>
              </a:spcAft>
              <a:buNone/>
            </a:pPr>
            <a:r>
              <a:rPr lang="pt-BR" sz="2000">
                <a:solidFill>
                  <a:srgbClr val="24A637"/>
                </a:solidFill>
                <a:latin typeface="Kanit SemiBold"/>
                <a:ea typeface="Kanit SemiBold"/>
                <a:cs typeface="Kanit SemiBold"/>
                <a:sym typeface="Kanit SemiBold"/>
              </a:rPr>
              <a:t>15. EDUCAÇÃO EM SAÚDE E BUSCA ATIVA</a:t>
            </a:r>
            <a:endParaRPr sz="1200" b="1">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As ações de educação em saúde constituem componente essencial da prevenção combinada, favorecendo a ampliação do acesso às tecnologias preventivas, o fortalecimento da autonomia dos usuários e a redução das vulnerabilidades relacionadas ao HIV (BRASIL, 2024c).</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As atividades educativas devem promover:</a:t>
            </a:r>
            <a:endParaRPr sz="12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200">
                <a:solidFill>
                  <a:schemeClr val="dk1"/>
                </a:solidFill>
              </a:rPr>
              <a:t>Conhecimento sobre prevenção combinada;</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Incentivo à testagem regular;</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Adesão à PrEP e à PEP;</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Uso consistente de preservativos;</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Redução do estigma relacionado ao HIV e às IST;</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Fortalecimento do vínculo entre usuários e equipes de saúde.</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Entre as estratégias recomendadas destacam-se:</a:t>
            </a:r>
            <a:endParaRPr sz="12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200">
                <a:solidFill>
                  <a:schemeClr val="dk1"/>
                </a:solidFill>
              </a:rPr>
              <a:t>Salas de espera;</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Grupos educativos;</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Atividades comunitárias;</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Redes sociais institucionais;</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Atuação dos Agentes Comunitários de Saúde;</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Articulação com escolas, universidades e organizações comunitárias.</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A busca ativa de pessoas em situação de vulnerabilidade amplia o acesso às ações preventivas e favorece o diagnóstico precoce da infecção pelo HIV (BRASIL, 2024c).</a:t>
            </a:r>
            <a:endParaRPr sz="1200">
              <a:solidFill>
                <a:schemeClr val="dk1"/>
              </a:solidFill>
            </a:endParaRPr>
          </a:p>
          <a:p>
            <a:pPr marL="0" lvl="0" indent="0" algn="l" rtl="0">
              <a:lnSpc>
                <a:spcPct val="115000"/>
              </a:lnSpc>
              <a:spcBef>
                <a:spcPts val="1200"/>
              </a:spcBef>
              <a:spcAft>
                <a:spcPts val="0"/>
              </a:spcAft>
              <a:buClr>
                <a:schemeClr val="dk1"/>
              </a:buClr>
              <a:buSzPts val="1100"/>
              <a:buFont typeface="Arial" panose="020B0604020202020204"/>
              <a:buNone/>
            </a:pPr>
            <a:r>
              <a:rPr lang="pt-BR" sz="2000">
                <a:solidFill>
                  <a:srgbClr val="24A637"/>
                </a:solidFill>
                <a:latin typeface="Kanit SemiBold"/>
                <a:ea typeface="Kanit SemiBold"/>
                <a:cs typeface="Kanit SemiBold"/>
                <a:sym typeface="Kanit SemiBold"/>
              </a:rPr>
              <a:t>16. REDUÇÃO DO ESTIGMA E DISCRIMINAÇÃO</a:t>
            </a:r>
            <a:endParaRPr sz="1200"/>
          </a:p>
          <a:p>
            <a:pPr marL="0" lvl="0" indent="0" algn="just" rtl="0">
              <a:lnSpc>
                <a:spcPct val="115000"/>
              </a:lnSpc>
              <a:spcBef>
                <a:spcPts val="1200"/>
              </a:spcBef>
              <a:spcAft>
                <a:spcPts val="0"/>
              </a:spcAft>
              <a:buNone/>
            </a:pPr>
            <a:r>
              <a:rPr lang="pt-BR" sz="1200">
                <a:solidFill>
                  <a:schemeClr val="dk1"/>
                </a:solidFill>
              </a:rPr>
              <a:t>O enfrentamento do estigma constitui elemento indispensável para o sucesso das estratégias de prevenção do HIV. Barreiras relacionadas ao preconceito, discriminação e violências institucionais dificultam o acesso aos serviços de saúde e comprometem a adesão às medidas preventivas (UNAIDS, 2024; BRASIL, 2024c).</a:t>
            </a:r>
            <a:endParaRPr sz="1200">
              <a:solidFill>
                <a:schemeClr val="dk1"/>
              </a:solidFill>
            </a:endParaRPr>
          </a:p>
          <a:p>
            <a:pPr marL="0" lvl="0" indent="0" algn="l" rtl="0">
              <a:lnSpc>
                <a:spcPct val="115000"/>
              </a:lnSpc>
              <a:spcBef>
                <a:spcPts val="1200"/>
              </a:spcBef>
              <a:spcAft>
                <a:spcPts val="0"/>
              </a:spcAft>
              <a:buNone/>
            </a:pPr>
            <a:r>
              <a:rPr lang="pt-BR" sz="1200">
                <a:solidFill>
                  <a:schemeClr val="dk1"/>
                </a:solidFill>
              </a:rPr>
              <a:t>Os serviços da APS devem assegurar atendimento:</a:t>
            </a:r>
            <a:endParaRPr sz="12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200">
                <a:solidFill>
                  <a:schemeClr val="dk1"/>
                </a:solidFill>
              </a:rPr>
              <a:t>Humanizado;</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Ético;</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Sigiloso;</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Acolhedor;</a:t>
            </a:r>
            <a:endParaRPr sz="12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200">
                <a:solidFill>
                  <a:schemeClr val="dk1"/>
                </a:solidFill>
              </a:rPr>
              <a:t>Livre de qualquer forma de discriminação.</a:t>
            </a:r>
            <a:endParaRPr sz="1200">
              <a:solidFill>
                <a:schemeClr val="dk1"/>
              </a:solidFill>
            </a:endParaRPr>
          </a:p>
          <a:p>
            <a:pPr marL="0" lvl="0" indent="0" algn="just" rtl="0">
              <a:lnSpc>
                <a:spcPct val="115000"/>
              </a:lnSpc>
              <a:spcBef>
                <a:spcPts val="1200"/>
              </a:spcBef>
              <a:spcAft>
                <a:spcPts val="0"/>
              </a:spcAft>
              <a:buNone/>
            </a:pPr>
            <a:r>
              <a:rPr lang="pt-BR" sz="1200">
                <a:solidFill>
                  <a:schemeClr val="dk1"/>
                </a:solidFill>
              </a:rPr>
              <a:t>É fundamental desenvolver ações permanentes de enfrentamento à LGBTfobia, ao racismo, ao estigma relacionado ao HIV e às demais formas de exclusão social, fortalecendo os princípios da equidade e dos direitos humanos (BRASIL, 2024c).</a:t>
            </a:r>
            <a:endParaRPr sz="1200">
              <a:solidFill>
                <a:schemeClr val="dk1"/>
              </a:solidFill>
            </a:endParaRPr>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96" name="Shape 96"/>
        <p:cNvGrpSpPr/>
        <p:nvPr/>
      </p:nvGrpSpPr>
      <p:grpSpPr>
        <a:xfrm>
          <a:off x="0" y="0"/>
          <a:ext cx="0" cy="0"/>
          <a:chOff x="0" y="0"/>
          <a:chExt cx="0" cy="0"/>
        </a:xfrm>
      </p:grpSpPr>
      <p:sp>
        <p:nvSpPr>
          <p:cNvPr id="97" name="Google Shape;97;g3ee7949a61d_0_67"/>
          <p:cNvSpPr txBox="1"/>
          <p:nvPr/>
        </p:nvSpPr>
        <p:spPr>
          <a:xfrm>
            <a:off x="679025" y="525100"/>
            <a:ext cx="6201600" cy="46299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2400"/>
              </a:spcBef>
              <a:spcAft>
                <a:spcPts val="0"/>
              </a:spcAft>
              <a:buNone/>
            </a:pPr>
            <a:r>
              <a:rPr lang="pt-BR" sz="2000">
                <a:solidFill>
                  <a:srgbClr val="24A637"/>
                </a:solidFill>
                <a:latin typeface="Kanit SemiBold"/>
                <a:ea typeface="Kanit SemiBold"/>
                <a:cs typeface="Kanit SemiBold"/>
                <a:sym typeface="Kanit SemiBold"/>
              </a:rPr>
              <a:t>17. INDICADORES E MONITORAMENTO</a:t>
            </a:r>
            <a:endParaRPr sz="2000">
              <a:solidFill>
                <a:srgbClr val="24A637"/>
              </a:solidFill>
              <a:latin typeface="Kanit SemiBold"/>
              <a:ea typeface="Kanit SemiBold"/>
              <a:cs typeface="Kanit SemiBold"/>
              <a:sym typeface="Kanit SemiBold"/>
            </a:endParaRPr>
          </a:p>
          <a:p>
            <a:pPr marL="0" lvl="0" indent="0" algn="l" rtl="0">
              <a:lnSpc>
                <a:spcPct val="115000"/>
              </a:lnSpc>
              <a:spcBef>
                <a:spcPts val="1200"/>
              </a:spcBef>
              <a:spcAft>
                <a:spcPts val="0"/>
              </a:spcAft>
              <a:buNone/>
            </a:pPr>
            <a:r>
              <a:rPr lang="pt-BR" sz="1100">
                <a:solidFill>
                  <a:schemeClr val="dk1"/>
                </a:solidFill>
              </a:rPr>
              <a:t>O monitoramento das ações de prevenção constitui instrumento fundamental para avaliação da efetividade das políticas públicas e planejamento das ações de saúde.</a:t>
            </a:r>
            <a:endParaRPr sz="1100">
              <a:solidFill>
                <a:schemeClr val="dk1"/>
              </a:solidFill>
            </a:endParaRPr>
          </a:p>
          <a:p>
            <a:pPr marL="0" lvl="0" indent="0" algn="l" rtl="0">
              <a:lnSpc>
                <a:spcPct val="115000"/>
              </a:lnSpc>
              <a:spcBef>
                <a:spcPts val="1200"/>
              </a:spcBef>
              <a:spcAft>
                <a:spcPts val="0"/>
              </a:spcAft>
              <a:buNone/>
            </a:pPr>
            <a:r>
              <a:rPr lang="pt-BR" sz="1100">
                <a:solidFill>
                  <a:schemeClr val="dk1"/>
                </a:solidFill>
              </a:rPr>
              <a:t>As Diretrizes Nacionais para Eliminação da Aids estabelecem como prioridades:</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pt-BR" sz="1100">
                <a:solidFill>
                  <a:schemeClr val="dk1"/>
                </a:solidFill>
              </a:rPr>
              <a:t>Ampliação do acesso à prevenção combinada;</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Expansão da oferta da PrEP;</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Redução das novas infecções pelo HIV;</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Ampliação do diagnóstico precoce;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Fortalecimento da vinculação ao cuidado;</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pt-BR" sz="1100">
                <a:solidFill>
                  <a:schemeClr val="dk1"/>
                </a:solidFill>
              </a:rPr>
              <a:t>Redução do estigma e discriminação.</a:t>
            </a:r>
            <a:endParaRPr sz="1100">
              <a:solidFill>
                <a:schemeClr val="dk1"/>
              </a:solidFill>
            </a:endParaRPr>
          </a:p>
          <a:p>
            <a:pPr marL="0" lvl="0" indent="0" algn="l" rtl="0">
              <a:lnSpc>
                <a:spcPct val="115000"/>
              </a:lnSpc>
              <a:spcBef>
                <a:spcPts val="1200"/>
              </a:spcBef>
              <a:spcAft>
                <a:spcPts val="0"/>
              </a:spcAft>
              <a:buNone/>
            </a:pPr>
            <a:r>
              <a:rPr lang="pt-BR" sz="1100">
                <a:solidFill>
                  <a:schemeClr val="dk1"/>
                </a:solidFill>
              </a:rPr>
              <a:t>Esses indicadores devem subsidiar o planejamento local das ações desenvolvidas pela Atenção Primária à Saúde (BRASIL, 2024c).</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endParaRPr sz="1100">
              <a:solidFill>
                <a:schemeClr val="dk1"/>
              </a:solidFill>
            </a:endParaRPr>
          </a:p>
          <a:p>
            <a:pPr marL="0" lvl="0" indent="0" algn="l" rtl="0">
              <a:lnSpc>
                <a:spcPct val="115000"/>
              </a:lnSpc>
              <a:spcBef>
                <a:spcPts val="2400"/>
              </a:spcBef>
              <a:spcAft>
                <a:spcPts val="0"/>
              </a:spcAft>
              <a:buNone/>
            </a:pPr>
            <a:endParaRPr sz="2000">
              <a:solidFill>
                <a:srgbClr val="24A637"/>
              </a:solidFill>
              <a:latin typeface="Kanit SemiBold"/>
              <a:ea typeface="Kanit SemiBold"/>
              <a:cs typeface="Kanit SemiBold"/>
              <a:sym typeface="Kanit SemiBold"/>
            </a:endParaRPr>
          </a:p>
          <a:p>
            <a:pPr marL="0" lvl="0" indent="0" algn="l" rtl="0">
              <a:spcBef>
                <a:spcPts val="1800"/>
              </a:spcBef>
              <a:spcAft>
                <a:spcPts val="400"/>
              </a:spcAft>
              <a:buNone/>
            </a:pPr>
            <a:endParaRPr sz="1200"/>
          </a:p>
        </p:txBody>
      </p:sp>
      <p:pic>
        <p:nvPicPr>
          <p:cNvPr id="98" name="Google Shape;98;g3ee7949a61d_0_67"/>
          <p:cNvPicPr preferRelativeResize="0"/>
          <p:nvPr/>
        </p:nvPicPr>
        <p:blipFill>
          <a:blip r:embed="rId1"/>
          <a:stretch>
            <a:fillRect/>
          </a:stretch>
        </p:blipFill>
        <p:spPr>
          <a:xfrm>
            <a:off x="520275" y="3736800"/>
            <a:ext cx="6110575" cy="6065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02" name="Shape 102"/>
        <p:cNvGrpSpPr/>
        <p:nvPr/>
      </p:nvGrpSpPr>
      <p:grpSpPr>
        <a:xfrm>
          <a:off x="0" y="0"/>
          <a:ext cx="0" cy="0"/>
          <a:chOff x="0" y="0"/>
          <a:chExt cx="0" cy="0"/>
        </a:xfrm>
      </p:grpSpPr>
      <p:pic>
        <p:nvPicPr>
          <p:cNvPr id="103" name="Google Shape;103;g3ee7949a61d_0_73"/>
          <p:cNvPicPr preferRelativeResize="0"/>
          <p:nvPr/>
        </p:nvPicPr>
        <p:blipFill>
          <a:blip r:embed="rId1"/>
          <a:stretch>
            <a:fillRect/>
          </a:stretch>
        </p:blipFill>
        <p:spPr>
          <a:xfrm>
            <a:off x="370425" y="1350475"/>
            <a:ext cx="6973575" cy="72588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07" name="Shape 107"/>
        <p:cNvGrpSpPr/>
        <p:nvPr/>
      </p:nvGrpSpPr>
      <p:grpSpPr>
        <a:xfrm>
          <a:off x="0" y="0"/>
          <a:ext cx="0" cy="0"/>
          <a:chOff x="0" y="0"/>
          <a:chExt cx="0" cy="0"/>
        </a:xfrm>
      </p:grpSpPr>
      <p:sp>
        <p:nvSpPr>
          <p:cNvPr id="108" name="Google Shape;108;g3ee7949a61d_0_77"/>
          <p:cNvSpPr txBox="1"/>
          <p:nvPr/>
        </p:nvSpPr>
        <p:spPr>
          <a:xfrm>
            <a:off x="770113" y="563800"/>
            <a:ext cx="6201600" cy="40080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2400"/>
              </a:spcBef>
              <a:spcAft>
                <a:spcPts val="0"/>
              </a:spcAft>
              <a:buClr>
                <a:schemeClr val="dk1"/>
              </a:buClr>
              <a:buSzPts val="1100"/>
              <a:buFont typeface="Arial" panose="020B0604020202020204"/>
              <a:buNone/>
            </a:pPr>
            <a:r>
              <a:rPr lang="pt-BR" sz="2000">
                <a:solidFill>
                  <a:srgbClr val="24A637"/>
                </a:solidFill>
                <a:latin typeface="Kanit SemiBold"/>
                <a:ea typeface="Kanit SemiBold"/>
                <a:cs typeface="Kanit SemiBold"/>
                <a:sym typeface="Kanit SemiBold"/>
              </a:rPr>
              <a:t>19. CONSIDERAÇÕES FINAIS</a:t>
            </a:r>
            <a:endParaRPr sz="2000">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A ampliação da oferta da PrEP e da PEP na Atenção Primária à Saúde representa importante estratégia para fortalecimento da prevenção combinada e redução da transmissão do HIV no Brasil. A descentralização dessas tecnologias amplia o acesso da população, reduz desigualdades territoriais e fortalece o cuidado integral ofertado pelo Sistema Único de Saúde (BRASIL, 2024c).</a:t>
            </a:r>
            <a:endParaRPr sz="1200">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O êxito dessas estratégias depende da integração entre Vigilância em Saúde, Atenção Primária, Assistência Farmacêutica e serviços especializados, bem como da qualificação permanente dos profissionais, da organização dos fluxos assistenciais e da promoção de ambientes acolhedores e livres de discriminação.</a:t>
            </a:r>
            <a:endParaRPr sz="1200">
              <a:solidFill>
                <a:schemeClr val="dk1"/>
              </a:solidFill>
            </a:endParaRPr>
          </a:p>
          <a:p>
            <a:pPr marL="0" lvl="0" indent="0" algn="just" rtl="0">
              <a:lnSpc>
                <a:spcPct val="115000"/>
              </a:lnSpc>
              <a:spcBef>
                <a:spcPts val="1200"/>
              </a:spcBef>
              <a:spcAft>
                <a:spcPts val="0"/>
              </a:spcAft>
              <a:buClr>
                <a:schemeClr val="dk1"/>
              </a:buClr>
              <a:buSzPts val="1100"/>
              <a:buFont typeface="Arial" panose="020B0604020202020204"/>
              <a:buNone/>
            </a:pPr>
            <a:r>
              <a:rPr lang="pt-BR" sz="1200">
                <a:solidFill>
                  <a:schemeClr val="dk1"/>
                </a:solidFill>
              </a:rPr>
              <a:t>A prevenção do HIV deve permanecer centrada na pessoa, orientada pelos princípios da equidade, integralidade, universalidade e respeito aos direitos humanos, contribuindo para o alcance das metas nacionais de eliminação da Aids como problema de saúde pública até 2030 (BRASIL, 2024c).</a:t>
            </a:r>
            <a:endParaRPr sz="1200">
              <a:solidFill>
                <a:schemeClr val="dk1"/>
              </a:solidFill>
            </a:endParaRPr>
          </a:p>
          <a:p>
            <a:pPr marL="0" lvl="0" indent="0" algn="l" rtl="0">
              <a:lnSpc>
                <a:spcPct val="115000"/>
              </a:lnSpc>
              <a:spcBef>
                <a:spcPts val="1200"/>
              </a:spcBef>
              <a:spcAft>
                <a:spcPts val="1200"/>
              </a:spcAft>
              <a:buClr>
                <a:schemeClr val="dk1"/>
              </a:buClr>
              <a:buSzPts val="1100"/>
              <a:buFont typeface="Arial" panose="020B0604020202020204"/>
              <a:buNone/>
            </a:pPr>
            <a:endParaRPr sz="12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12" name="Shape 112"/>
        <p:cNvGrpSpPr/>
        <p:nvPr/>
      </p:nvGrpSpPr>
      <p:grpSpPr>
        <a:xfrm>
          <a:off x="0" y="0"/>
          <a:ext cx="0" cy="0"/>
          <a:chOff x="0" y="0"/>
          <a:chExt cx="0" cy="0"/>
        </a:xfrm>
      </p:grpSpPr>
      <p:sp>
        <p:nvSpPr>
          <p:cNvPr id="113" name="Google Shape;113;g3f0092d818d_1_3"/>
          <p:cNvSpPr txBox="1"/>
          <p:nvPr/>
        </p:nvSpPr>
        <p:spPr>
          <a:xfrm>
            <a:off x="679038" y="539900"/>
            <a:ext cx="6201600" cy="64539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2400"/>
              </a:spcBef>
              <a:spcAft>
                <a:spcPts val="0"/>
              </a:spcAft>
              <a:buNone/>
            </a:pPr>
            <a:r>
              <a:rPr lang="pt-BR" sz="2000">
                <a:solidFill>
                  <a:srgbClr val="24A637"/>
                </a:solidFill>
                <a:latin typeface="Kanit SemiBold"/>
                <a:ea typeface="Kanit SemiBold"/>
                <a:cs typeface="Kanit SemiBold"/>
                <a:sym typeface="Kanit SemiBold"/>
              </a:rPr>
              <a:t>20. REFERÊNCIAS TÉCNICAS</a:t>
            </a:r>
            <a:endParaRPr sz="2000">
              <a:solidFill>
                <a:srgbClr val="24A637"/>
              </a:solidFill>
              <a:latin typeface="Kanit SemiBold"/>
              <a:ea typeface="Kanit SemiBold"/>
              <a:cs typeface="Kanit SemiBold"/>
              <a:sym typeface="Kanit SemiBold"/>
            </a:endParaRPr>
          </a:p>
          <a:p>
            <a:pPr marL="0" lvl="0" indent="0" algn="just" rtl="0">
              <a:lnSpc>
                <a:spcPct val="115000"/>
              </a:lnSpc>
              <a:spcBef>
                <a:spcPts val="1200"/>
              </a:spcBef>
              <a:spcAft>
                <a:spcPts val="0"/>
              </a:spcAft>
              <a:buNone/>
            </a:pPr>
            <a:r>
              <a:rPr lang="pt-BR" sz="1100">
                <a:solidFill>
                  <a:schemeClr val="dk1"/>
                </a:solidFill>
              </a:rPr>
              <a:t>BRASIL. Ministério da Saúde. </a:t>
            </a:r>
            <a:r>
              <a:rPr lang="pt-BR" sz="1100" b="1">
                <a:solidFill>
                  <a:schemeClr val="dk1"/>
                </a:solidFill>
              </a:rPr>
              <a:t>Política Nacional de Atenção Básica</a:t>
            </a:r>
            <a:r>
              <a:rPr lang="pt-BR" sz="1100">
                <a:solidFill>
                  <a:schemeClr val="dk1"/>
                </a:solidFill>
              </a:rPr>
              <a:t>. Brasília: Ministério da Saúde, 2017.</a:t>
            </a:r>
            <a:endParaRPr sz="1100">
              <a:solidFill>
                <a:schemeClr val="dk1"/>
              </a:solidFill>
            </a:endParaRPr>
          </a:p>
          <a:p>
            <a:pPr marL="0" lvl="0" indent="0" algn="just" rtl="0">
              <a:lnSpc>
                <a:spcPct val="115000"/>
              </a:lnSpc>
              <a:spcBef>
                <a:spcPts val="1200"/>
              </a:spcBef>
              <a:spcAft>
                <a:spcPts val="0"/>
              </a:spcAft>
              <a:buNone/>
            </a:pPr>
            <a:r>
              <a:rPr lang="pt-BR" sz="1100">
                <a:solidFill>
                  <a:schemeClr val="dk1"/>
                </a:solidFill>
              </a:rPr>
              <a:t>BRASIL. Ministério da Saúde. Secretaria de Vigilância em Saúde e Ambiente. </a:t>
            </a:r>
            <a:r>
              <a:rPr lang="pt-BR" sz="1100" b="1">
                <a:solidFill>
                  <a:schemeClr val="dk1"/>
                </a:solidFill>
              </a:rPr>
              <a:t>Protocolo Clínico e Diretrizes Terapêuticas para Profilaxia Pré-Exposição (PrEP) ao HIV</a:t>
            </a:r>
            <a:r>
              <a:rPr lang="pt-BR" sz="1100">
                <a:solidFill>
                  <a:schemeClr val="dk1"/>
                </a:solidFill>
              </a:rPr>
              <a:t>. Brasília: Ministério da Saúde, 2024.</a:t>
            </a:r>
            <a:endParaRPr sz="1100">
              <a:solidFill>
                <a:schemeClr val="dk1"/>
              </a:solidFill>
            </a:endParaRPr>
          </a:p>
          <a:p>
            <a:pPr marL="0" lvl="0" indent="0" algn="just" rtl="0">
              <a:lnSpc>
                <a:spcPct val="115000"/>
              </a:lnSpc>
              <a:spcBef>
                <a:spcPts val="1200"/>
              </a:spcBef>
              <a:spcAft>
                <a:spcPts val="0"/>
              </a:spcAft>
              <a:buNone/>
            </a:pPr>
            <a:r>
              <a:rPr lang="pt-BR" sz="1100">
                <a:solidFill>
                  <a:schemeClr val="dk1"/>
                </a:solidFill>
              </a:rPr>
              <a:t>BRASIL. Ministério da Saúde. Secretaria de Vigilância em Saúde e Ambiente. </a:t>
            </a:r>
            <a:r>
              <a:rPr lang="pt-BR" sz="1100" b="1">
                <a:solidFill>
                  <a:schemeClr val="dk1"/>
                </a:solidFill>
              </a:rPr>
              <a:t>Protocolo Clínico e Diretrizes Terapêuticas para Profilaxia Pós-Exposição (PEP) de Risco à Infecção pelo HIV, IST e Hepatites Virais</a:t>
            </a:r>
            <a:r>
              <a:rPr lang="pt-BR" sz="1100">
                <a:solidFill>
                  <a:schemeClr val="dk1"/>
                </a:solidFill>
              </a:rPr>
              <a:t>. Brasília: Ministério da Saúde, 2024.</a:t>
            </a:r>
            <a:endParaRPr sz="1100">
              <a:solidFill>
                <a:schemeClr val="dk1"/>
              </a:solidFill>
            </a:endParaRPr>
          </a:p>
          <a:p>
            <a:pPr marL="0" lvl="0" indent="0" algn="just" rtl="0">
              <a:lnSpc>
                <a:spcPct val="115000"/>
              </a:lnSpc>
              <a:spcBef>
                <a:spcPts val="1200"/>
              </a:spcBef>
              <a:spcAft>
                <a:spcPts val="0"/>
              </a:spcAft>
              <a:buNone/>
            </a:pPr>
            <a:r>
              <a:rPr lang="pt-BR" sz="1100">
                <a:solidFill>
                  <a:schemeClr val="dk1"/>
                </a:solidFill>
              </a:rPr>
              <a:t>BRASIL. Ministério da Saúde. Secretaria de Vigilância em Saúde e Ambiente. </a:t>
            </a:r>
            <a:r>
              <a:rPr lang="pt-BR" sz="1100" b="1">
                <a:solidFill>
                  <a:schemeClr val="dk1"/>
                </a:solidFill>
              </a:rPr>
              <a:t>Diretrizes para a Eliminação da Aids e da Transmissão do HIV como Problema de Saúde Pública no Brasil até 2030</a:t>
            </a:r>
            <a:r>
              <a:rPr lang="pt-BR" sz="1100">
                <a:solidFill>
                  <a:schemeClr val="dk1"/>
                </a:solidFill>
              </a:rPr>
              <a:t>. Brasília: Ministério da Saúde, 2024.</a:t>
            </a:r>
            <a:endParaRPr sz="1100">
              <a:solidFill>
                <a:schemeClr val="dk1"/>
              </a:solidFill>
            </a:endParaRPr>
          </a:p>
          <a:p>
            <a:pPr marL="0" lvl="0" indent="0" algn="just" rtl="0">
              <a:lnSpc>
                <a:spcPct val="115000"/>
              </a:lnSpc>
              <a:spcBef>
                <a:spcPts val="1200"/>
              </a:spcBef>
              <a:spcAft>
                <a:spcPts val="0"/>
              </a:spcAft>
              <a:buNone/>
            </a:pPr>
            <a:r>
              <a:rPr lang="pt-BR" sz="1100">
                <a:solidFill>
                  <a:schemeClr val="dk1"/>
                </a:solidFill>
              </a:rPr>
              <a:t>BRASIL. Ministério da Saúde. Secretaria de Vigilância em Saúde e Ambiente. </a:t>
            </a:r>
            <a:r>
              <a:rPr lang="pt-BR" sz="1100" b="1">
                <a:solidFill>
                  <a:schemeClr val="dk1"/>
                </a:solidFill>
              </a:rPr>
              <a:t>Protocolo Clínico e Diretrizes Terapêuticas para Atenção Integral às Pessoas com Infecções Sexualmente Transmissíveis (IST)</a:t>
            </a:r>
            <a:r>
              <a:rPr lang="pt-BR" sz="1100">
                <a:solidFill>
                  <a:schemeClr val="dk1"/>
                </a:solidFill>
              </a:rPr>
              <a:t>. Brasília: Ministério da Saúde, 2024.</a:t>
            </a:r>
            <a:endParaRPr sz="1100">
              <a:solidFill>
                <a:schemeClr val="dk1"/>
              </a:solidFill>
            </a:endParaRPr>
          </a:p>
          <a:p>
            <a:pPr marL="0" lvl="0" indent="0" algn="just" rtl="0">
              <a:lnSpc>
                <a:spcPct val="115000"/>
              </a:lnSpc>
              <a:spcBef>
                <a:spcPts val="1200"/>
              </a:spcBef>
              <a:spcAft>
                <a:spcPts val="0"/>
              </a:spcAft>
              <a:buNone/>
            </a:pPr>
            <a:r>
              <a:rPr lang="pt-BR" sz="1100">
                <a:solidFill>
                  <a:schemeClr val="dk1"/>
                </a:solidFill>
              </a:rPr>
              <a:t>BRASIL. Ministério da Saúde. </a:t>
            </a:r>
            <a:r>
              <a:rPr lang="pt-BR" sz="1100" b="1">
                <a:solidFill>
                  <a:schemeClr val="dk1"/>
                </a:solidFill>
              </a:rPr>
              <a:t>Sistema de Controle Logístico de Medicamentos (SICLOM): Manual do Usuário</a:t>
            </a:r>
            <a:r>
              <a:rPr lang="pt-BR" sz="1100">
                <a:solidFill>
                  <a:schemeClr val="dk1"/>
                </a:solidFill>
              </a:rPr>
              <a:t>. Brasília: Ministério da Saúde, 2024.</a:t>
            </a:r>
            <a:endParaRPr sz="1100">
              <a:solidFill>
                <a:schemeClr val="dk1"/>
              </a:solidFill>
            </a:endParaRPr>
          </a:p>
          <a:p>
            <a:pPr marL="0" lvl="0" indent="0" algn="just" rtl="0">
              <a:lnSpc>
                <a:spcPct val="115000"/>
              </a:lnSpc>
              <a:spcBef>
                <a:spcPts val="1200"/>
              </a:spcBef>
              <a:spcAft>
                <a:spcPts val="0"/>
              </a:spcAft>
              <a:buNone/>
            </a:pPr>
            <a:r>
              <a:rPr lang="pt-BR" sz="1100">
                <a:solidFill>
                  <a:schemeClr val="dk1"/>
                </a:solidFill>
              </a:rPr>
              <a:t>ORGANIZAÇÃO MUNDIAL DA SAÚDE (WHO). </a:t>
            </a:r>
            <a:r>
              <a:rPr lang="pt-BR" sz="1100" b="1">
                <a:solidFill>
                  <a:schemeClr val="dk1"/>
                </a:solidFill>
              </a:rPr>
              <a:t>Consolidated Guidelines on HIV Prevention, Testing, Treatment, Service Delivery and Monitoring: Recommendations for a Public Health Approach</a:t>
            </a:r>
            <a:r>
              <a:rPr lang="pt-BR" sz="1100">
                <a:solidFill>
                  <a:schemeClr val="dk1"/>
                </a:solidFill>
              </a:rPr>
              <a:t>. Genebra: WHO, 2024.</a:t>
            </a:r>
            <a:endParaRPr sz="1100">
              <a:solidFill>
                <a:schemeClr val="dk1"/>
              </a:solidFill>
            </a:endParaRPr>
          </a:p>
          <a:p>
            <a:pPr marL="0" lvl="0" indent="0" algn="just" rtl="0">
              <a:lnSpc>
                <a:spcPct val="115000"/>
              </a:lnSpc>
              <a:spcBef>
                <a:spcPts val="1200"/>
              </a:spcBef>
              <a:spcAft>
                <a:spcPts val="0"/>
              </a:spcAft>
              <a:buNone/>
            </a:pPr>
            <a:r>
              <a:rPr lang="pt-BR" sz="1100">
                <a:solidFill>
                  <a:schemeClr val="dk1"/>
                </a:solidFill>
              </a:rPr>
              <a:t>PROGRAMA CONJUNTO DAS NAÇÕES UNIDAS SOBRE HIV/AIDS (UNAIDS). </a:t>
            </a:r>
            <a:r>
              <a:rPr lang="pt-BR" sz="1100" b="1">
                <a:solidFill>
                  <a:schemeClr val="dk1"/>
                </a:solidFill>
              </a:rPr>
              <a:t>Global AIDS Update 2024</a:t>
            </a:r>
            <a:r>
              <a:rPr lang="pt-BR" sz="1100">
                <a:solidFill>
                  <a:schemeClr val="dk1"/>
                </a:solidFill>
              </a:rPr>
              <a:t>. Genebra: UNAIDS, 2024.</a:t>
            </a:r>
            <a:endParaRPr sz="1100">
              <a:solidFill>
                <a:schemeClr val="dk1"/>
              </a:solidFill>
            </a:endParaRPr>
          </a:p>
          <a:p>
            <a:pPr marL="0" lvl="0" indent="0" algn="l" rtl="0">
              <a:lnSpc>
                <a:spcPct val="115000"/>
              </a:lnSpc>
              <a:spcBef>
                <a:spcPts val="1200"/>
              </a:spcBef>
              <a:spcAft>
                <a:spcPts val="0"/>
              </a:spcAft>
              <a:buNone/>
            </a:pPr>
            <a:endParaRPr sz="1100">
              <a:solidFill>
                <a:schemeClr val="dk1"/>
              </a:solidFill>
            </a:endParaRPr>
          </a:p>
          <a:p>
            <a:pPr marL="0" marR="0" lvl="0" indent="0" algn="just" rtl="0">
              <a:lnSpc>
                <a:spcPct val="150000"/>
              </a:lnSpc>
              <a:spcBef>
                <a:spcPts val="1200"/>
              </a:spcBef>
              <a:spcAft>
                <a:spcPts val="1200"/>
              </a:spcAft>
              <a:buClr>
                <a:srgbClr val="000000"/>
              </a:buClr>
              <a:buSzPts val="1100"/>
              <a:buFont typeface="Arial" panose="020B0604020202020204"/>
              <a:buNone/>
            </a:pPr>
            <a:endParaRPr sz="12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17" name="Shape 11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25225</Words>
  <Application>WPS Presentation</Application>
  <PresentationFormat/>
  <Paragraphs>427</Paragraphs>
  <Slides>19</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19</vt:i4>
      </vt:variant>
    </vt:vector>
  </HeadingPairs>
  <TitlesOfParts>
    <vt:vector size="29" baseType="lpstr">
      <vt:lpstr>Arial</vt:lpstr>
      <vt:lpstr>SimSun</vt:lpstr>
      <vt:lpstr>Wingdings</vt:lpstr>
      <vt:lpstr>Arial</vt:lpstr>
      <vt:lpstr>Kanit SemiBold</vt:lpstr>
      <vt:lpstr>Kanit Medium</vt:lpstr>
      <vt:lpstr>Kanit</vt:lpstr>
      <vt:lpstr>Microsoft YaHei</vt:lpstr>
      <vt:lpstr>Arial Unicode MS</vt:lpstr>
      <vt:lpstr>2_Simple Light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dyego.silva</cp:lastModifiedBy>
  <cp:revision>1</cp:revision>
  <dcterms:created xsi:type="dcterms:W3CDTF">2026-07-20T18:06:26Z</dcterms:created>
  <dcterms:modified xsi:type="dcterms:W3CDTF">2026-07-20T18:06:26Z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8B66A707A0A2423B898FCC18B1191F3C_12</vt:lpwstr>
  </property>
  <property fmtid="{D5CDD505-2E9C-101B-9397-08002B2CF9AE}" pid="3" name="KSOProductBuildVer">
    <vt:lpwstr>1046-12.1.0.27458</vt:lpwstr>
  </property>
</Properties>
</file>