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4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94" r:id="rId2"/>
    <p:sldMasterId id="2147483830" r:id="rId3"/>
    <p:sldMasterId id="2147483848" r:id="rId4"/>
  </p:sldMasterIdLst>
  <p:notesMasterIdLst>
    <p:notesMasterId r:id="rId76"/>
  </p:notesMasterIdLst>
  <p:handoutMasterIdLst>
    <p:handoutMasterId r:id="rId77"/>
  </p:handoutMasterIdLst>
  <p:sldIdLst>
    <p:sldId id="356" r:id="rId5"/>
    <p:sldId id="603" r:id="rId6"/>
    <p:sldId id="605" r:id="rId7"/>
    <p:sldId id="480" r:id="rId8"/>
    <p:sldId id="481" r:id="rId9"/>
    <p:sldId id="600" r:id="rId10"/>
    <p:sldId id="599" r:id="rId11"/>
    <p:sldId id="598" r:id="rId12"/>
    <p:sldId id="601" r:id="rId13"/>
    <p:sldId id="573" r:id="rId14"/>
    <p:sldId id="574" r:id="rId15"/>
    <p:sldId id="585" r:id="rId16"/>
    <p:sldId id="584" r:id="rId17"/>
    <p:sldId id="586" r:id="rId18"/>
    <p:sldId id="587" r:id="rId19"/>
    <p:sldId id="568" r:id="rId20"/>
    <p:sldId id="482" r:id="rId21"/>
    <p:sldId id="483" r:id="rId22"/>
    <p:sldId id="528" r:id="rId23"/>
    <p:sldId id="455" r:id="rId24"/>
    <p:sldId id="495" r:id="rId25"/>
    <p:sldId id="491" r:id="rId26"/>
    <p:sldId id="595" r:id="rId27"/>
    <p:sldId id="543" r:id="rId28"/>
    <p:sldId id="530" r:id="rId29"/>
    <p:sldId id="493" r:id="rId30"/>
    <p:sldId id="596" r:id="rId31"/>
    <p:sldId id="494" r:id="rId32"/>
    <p:sldId id="575" r:id="rId33"/>
    <p:sldId id="576" r:id="rId34"/>
    <p:sldId id="541" r:id="rId35"/>
    <p:sldId id="496" r:id="rId36"/>
    <p:sldId id="499" r:id="rId37"/>
    <p:sldId id="542" r:id="rId38"/>
    <p:sldId id="500" r:id="rId39"/>
    <p:sldId id="544" r:id="rId40"/>
    <p:sldId id="545" r:id="rId41"/>
    <p:sldId id="497" r:id="rId42"/>
    <p:sldId id="502" r:id="rId43"/>
    <p:sldId id="503" r:id="rId44"/>
    <p:sldId id="498" r:id="rId45"/>
    <p:sldId id="534" r:id="rId46"/>
    <p:sldId id="510" r:id="rId47"/>
    <p:sldId id="527" r:id="rId48"/>
    <p:sldId id="593" r:id="rId49"/>
    <p:sldId id="592" r:id="rId50"/>
    <p:sldId id="590" r:id="rId51"/>
    <p:sldId id="591" r:id="rId52"/>
    <p:sldId id="594" r:id="rId53"/>
    <p:sldId id="531" r:id="rId54"/>
    <p:sldId id="513" r:id="rId55"/>
    <p:sldId id="540" r:id="rId56"/>
    <p:sldId id="515" r:id="rId57"/>
    <p:sldId id="516" r:id="rId58"/>
    <p:sldId id="517" r:id="rId59"/>
    <p:sldId id="518" r:id="rId60"/>
    <p:sldId id="519" r:id="rId61"/>
    <p:sldId id="520" r:id="rId62"/>
    <p:sldId id="521" r:id="rId63"/>
    <p:sldId id="522" r:id="rId64"/>
    <p:sldId id="523" r:id="rId65"/>
    <p:sldId id="524" r:id="rId66"/>
    <p:sldId id="532" r:id="rId67"/>
    <p:sldId id="507" r:id="rId68"/>
    <p:sldId id="536" r:id="rId69"/>
    <p:sldId id="538" r:id="rId70"/>
    <p:sldId id="508" r:id="rId71"/>
    <p:sldId id="511" r:id="rId72"/>
    <p:sldId id="525" r:id="rId73"/>
    <p:sldId id="526" r:id="rId74"/>
    <p:sldId id="60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ferty,Charles" initials="R" lastIdx="3" clrIdx="0">
    <p:extLst>
      <p:ext uri="{19B8F6BF-5375-455C-9EA6-DF929625EA0E}">
        <p15:presenceInfo xmlns:p15="http://schemas.microsoft.com/office/powerpoint/2012/main" userId="S-1-5-21-802951002-2094223479-794563710-77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86F"/>
    <a:srgbClr val="0052D7"/>
    <a:srgbClr val="355578"/>
    <a:srgbClr val="8E0000"/>
    <a:srgbClr val="F4F4F4"/>
    <a:srgbClr val="172A54"/>
    <a:srgbClr val="6E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B626A-EA47-6849-AF40-3785F535FCED}" v="139" dt="2018-09-10T14:04:4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1" autoAdjust="0"/>
    <p:restoredTop sz="95405" autoAdjust="0"/>
  </p:normalViewPr>
  <p:slideViewPr>
    <p:cSldViewPr snapToGrid="0">
      <p:cViewPr varScale="1">
        <p:scale>
          <a:sx n="67" d="100"/>
          <a:sy n="67" d="100"/>
        </p:scale>
        <p:origin x="360" y="62"/>
      </p:cViewPr>
      <p:guideLst/>
    </p:cSldViewPr>
  </p:slideViewPr>
  <p:outlineViewPr>
    <p:cViewPr>
      <p:scale>
        <a:sx n="33" d="100"/>
        <a:sy n="33" d="100"/>
      </p:scale>
      <p:origin x="0" y="-6972"/>
    </p:cViewPr>
    <p:sldLst>
      <p:sld r:id="rId1" collapse="1"/>
    </p:sldLst>
  </p:outlineViewPr>
  <p:notesTextViewPr>
    <p:cViewPr>
      <p:scale>
        <a:sx n="3" d="2"/>
        <a:sy n="3" d="2"/>
      </p:scale>
      <p:origin x="0" y="0"/>
    </p:cViewPr>
  </p:notesTextViewPr>
  <p:sorterViewPr>
    <p:cViewPr>
      <p:scale>
        <a:sx n="114" d="100"/>
        <a:sy n="114" d="100"/>
      </p:scale>
      <p:origin x="0" y="0"/>
    </p:cViewPr>
  </p:sorterViewPr>
  <p:notesViewPr>
    <p:cSldViewPr snapToGrid="0">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_rels/viewProps.xml.rels><?xml version="1.0" encoding="UTF-8" standalone="yes"?>
<Relationships xmlns="http://schemas.openxmlformats.org/package/2006/relationships"><Relationship Id="rId1"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Faria" userId="313ebc5ecadc956b" providerId="LiveId" clId="{A44B626A-EA47-6849-AF40-3785F535FCED}"/>
    <pc:docChg chg="custSel addSld delSld modSld sldOrd">
      <pc:chgData name="Mario Faria" userId="313ebc5ecadc956b" providerId="LiveId" clId="{A44B626A-EA47-6849-AF40-3785F535FCED}" dt="2018-09-10T14:29:41.481" v="375" actId="1076"/>
      <pc:docMkLst>
        <pc:docMk/>
      </pc:docMkLst>
      <pc:sldChg chg="modSp">
        <pc:chgData name="Mario Faria" userId="313ebc5ecadc956b" providerId="LiveId" clId="{A44B626A-EA47-6849-AF40-3785F535FCED}" dt="2018-09-10T14:04:30.071" v="137" actId="20577"/>
        <pc:sldMkLst>
          <pc:docMk/>
          <pc:sldMk cId="3486835403" sldId="357"/>
        </pc:sldMkLst>
        <pc:spChg chg="mod">
          <ac:chgData name="Mario Faria" userId="313ebc5ecadc956b" providerId="LiveId" clId="{A44B626A-EA47-6849-AF40-3785F535FCED}" dt="2018-09-10T14:04:30.071" v="137" actId="20577"/>
          <ac:spMkLst>
            <pc:docMk/>
            <pc:sldMk cId="3486835403" sldId="357"/>
            <ac:spMk id="3" creationId="{00000000-0000-0000-0000-000000000000}"/>
          </ac:spMkLst>
        </pc:spChg>
      </pc:sldChg>
      <pc:sldChg chg="del">
        <pc:chgData name="Mario Faria" userId="313ebc5ecadc956b" providerId="LiveId" clId="{A44B626A-EA47-6849-AF40-3785F535FCED}" dt="2018-09-10T14:06:23.144" v="145" actId="2696"/>
        <pc:sldMkLst>
          <pc:docMk/>
          <pc:sldMk cId="1799858013" sldId="361"/>
        </pc:sldMkLst>
      </pc:sldChg>
      <pc:sldChg chg="ord">
        <pc:chgData name="Mario Faria" userId="313ebc5ecadc956b" providerId="LiveId" clId="{A44B626A-EA47-6849-AF40-3785F535FCED}" dt="2018-09-10T14:06:20.413" v="144"/>
        <pc:sldMkLst>
          <pc:docMk/>
          <pc:sldMk cId="1757022378" sldId="362"/>
        </pc:sldMkLst>
      </pc:sldChg>
      <pc:sldChg chg="del">
        <pc:chgData name="Mario Faria" userId="313ebc5ecadc956b" providerId="LiveId" clId="{A44B626A-EA47-6849-AF40-3785F535FCED}" dt="2018-09-10T14:06:42.784" v="146" actId="2696"/>
        <pc:sldMkLst>
          <pc:docMk/>
          <pc:sldMk cId="3116579925" sldId="364"/>
        </pc:sldMkLst>
      </pc:sldChg>
      <pc:sldChg chg="del">
        <pc:chgData name="Mario Faria" userId="313ebc5ecadc956b" providerId="LiveId" clId="{A44B626A-EA47-6849-AF40-3785F535FCED}" dt="2018-09-10T14:09:14.504" v="174" actId="2696"/>
        <pc:sldMkLst>
          <pc:docMk/>
          <pc:sldMk cId="1078779854" sldId="373"/>
        </pc:sldMkLst>
      </pc:sldChg>
      <pc:sldChg chg="ord">
        <pc:chgData name="Mario Faria" userId="313ebc5ecadc956b" providerId="LiveId" clId="{A44B626A-EA47-6849-AF40-3785F535FCED}" dt="2018-09-10T14:12:24.872" v="193"/>
        <pc:sldMkLst>
          <pc:docMk/>
          <pc:sldMk cId="1143958538" sldId="374"/>
        </pc:sldMkLst>
      </pc:sldChg>
      <pc:sldChg chg="del">
        <pc:chgData name="Mario Faria" userId="313ebc5ecadc956b" providerId="LiveId" clId="{A44B626A-EA47-6849-AF40-3785F535FCED}" dt="2018-09-10T14:09:35.014" v="175" actId="2696"/>
        <pc:sldMkLst>
          <pc:docMk/>
          <pc:sldMk cId="550075080" sldId="376"/>
        </pc:sldMkLst>
      </pc:sldChg>
      <pc:sldChg chg="del">
        <pc:chgData name="Mario Faria" userId="313ebc5ecadc956b" providerId="LiveId" clId="{A44B626A-EA47-6849-AF40-3785F535FCED}" dt="2018-09-10T14:09:37.937" v="176" actId="2696"/>
        <pc:sldMkLst>
          <pc:docMk/>
          <pc:sldMk cId="2246719103" sldId="377"/>
        </pc:sldMkLst>
      </pc:sldChg>
      <pc:sldChg chg="modSp">
        <pc:chgData name="Mario Faria" userId="313ebc5ecadc956b" providerId="LiveId" clId="{A44B626A-EA47-6849-AF40-3785F535FCED}" dt="2018-09-10T14:20:22.649" v="274" actId="20577"/>
        <pc:sldMkLst>
          <pc:docMk/>
          <pc:sldMk cId="3031284966" sldId="381"/>
        </pc:sldMkLst>
        <pc:spChg chg="mod">
          <ac:chgData name="Mario Faria" userId="313ebc5ecadc956b" providerId="LiveId" clId="{A44B626A-EA47-6849-AF40-3785F535FCED}" dt="2018-09-10T14:20:22.649" v="274" actId="20577"/>
          <ac:spMkLst>
            <pc:docMk/>
            <pc:sldMk cId="3031284966" sldId="381"/>
            <ac:spMk id="6" creationId="{11A05BC6-6924-E242-AC79-C145B1BD2F84}"/>
          </ac:spMkLst>
        </pc:spChg>
      </pc:sldChg>
      <pc:sldChg chg="del">
        <pc:chgData name="Mario Faria" userId="313ebc5ecadc956b" providerId="LiveId" clId="{A44B626A-EA47-6849-AF40-3785F535FCED}" dt="2018-09-10T14:29:06.386" v="370" actId="2696"/>
        <pc:sldMkLst>
          <pc:docMk/>
          <pc:sldMk cId="17186045" sldId="382"/>
        </pc:sldMkLst>
      </pc:sldChg>
      <pc:sldChg chg="add">
        <pc:chgData name="Mario Faria" userId="313ebc5ecadc956b" providerId="LiveId" clId="{A44B626A-EA47-6849-AF40-3785F535FCED}" dt="2018-09-10T14:29:16.399" v="373"/>
        <pc:sldMkLst>
          <pc:docMk/>
          <pc:sldMk cId="2893360876" sldId="382"/>
        </pc:sldMkLst>
      </pc:sldChg>
      <pc:sldChg chg="add del">
        <pc:chgData name="Mario Faria" userId="313ebc5ecadc956b" providerId="LiveId" clId="{A44B626A-EA47-6849-AF40-3785F535FCED}" dt="2018-09-10T14:29:16.344" v="372"/>
        <pc:sldMkLst>
          <pc:docMk/>
          <pc:sldMk cId="3748652735" sldId="382"/>
        </pc:sldMkLst>
      </pc:sldChg>
      <pc:sldChg chg="ord">
        <pc:chgData name="Mario Faria" userId="313ebc5ecadc956b" providerId="LiveId" clId="{A44B626A-EA47-6849-AF40-3785F535FCED}" dt="2018-09-10T14:12:15.139" v="191"/>
        <pc:sldMkLst>
          <pc:docMk/>
          <pc:sldMk cId="3301075438" sldId="383"/>
        </pc:sldMkLst>
      </pc:sldChg>
      <pc:sldChg chg="ord">
        <pc:chgData name="Mario Faria" userId="313ebc5ecadc956b" providerId="LiveId" clId="{A44B626A-EA47-6849-AF40-3785F535FCED}" dt="2018-09-10T14:12:19.068" v="192"/>
        <pc:sldMkLst>
          <pc:docMk/>
          <pc:sldMk cId="2441097329" sldId="384"/>
        </pc:sldMkLst>
      </pc:sldChg>
      <pc:sldChg chg="ord">
        <pc:chgData name="Mario Faria" userId="313ebc5ecadc956b" providerId="LiveId" clId="{A44B626A-EA47-6849-AF40-3785F535FCED}" dt="2018-09-10T14:12:10.134" v="190"/>
        <pc:sldMkLst>
          <pc:docMk/>
          <pc:sldMk cId="350029616" sldId="385"/>
        </pc:sldMkLst>
      </pc:sldChg>
      <pc:sldChg chg="ord">
        <pc:chgData name="Mario Faria" userId="313ebc5ecadc956b" providerId="LiveId" clId="{A44B626A-EA47-6849-AF40-3785F535FCED}" dt="2018-09-10T14:12:33.149" v="194"/>
        <pc:sldMkLst>
          <pc:docMk/>
          <pc:sldMk cId="1331215083" sldId="388"/>
        </pc:sldMkLst>
      </pc:sldChg>
      <pc:sldChg chg="del">
        <pc:chgData name="Mario Faria" userId="313ebc5ecadc956b" providerId="LiveId" clId="{A44B626A-EA47-6849-AF40-3785F535FCED}" dt="2018-09-10T14:23:48.123" v="333" actId="2696"/>
        <pc:sldMkLst>
          <pc:docMk/>
          <pc:sldMk cId="1038039854" sldId="389"/>
        </pc:sldMkLst>
      </pc:sldChg>
      <pc:sldChg chg="modSp add">
        <pc:chgData name="Mario Faria" userId="313ebc5ecadc956b" providerId="LiveId" clId="{A44B626A-EA47-6849-AF40-3785F535FCED}" dt="2018-09-10T14:24:28.781" v="354" actId="20577"/>
        <pc:sldMkLst>
          <pc:docMk/>
          <pc:sldMk cId="3117490422" sldId="389"/>
        </pc:sldMkLst>
        <pc:spChg chg="mod">
          <ac:chgData name="Mario Faria" userId="313ebc5ecadc956b" providerId="LiveId" clId="{A44B626A-EA47-6849-AF40-3785F535FCED}" dt="2018-09-10T14:24:28.781" v="354" actId="20577"/>
          <ac:spMkLst>
            <pc:docMk/>
            <pc:sldMk cId="3117490422" sldId="389"/>
            <ac:spMk id="10" creationId="{00000000-0000-0000-0000-000000000000}"/>
          </ac:spMkLst>
        </pc:spChg>
      </pc:sldChg>
      <pc:sldChg chg="del">
        <pc:chgData name="Mario Faria" userId="313ebc5ecadc956b" providerId="LiveId" clId="{A44B626A-EA47-6849-AF40-3785F535FCED}" dt="2018-09-10T14:08:11.796" v="154" actId="2696"/>
        <pc:sldMkLst>
          <pc:docMk/>
          <pc:sldMk cId="1083049617" sldId="390"/>
        </pc:sldMkLst>
      </pc:sldChg>
      <pc:sldChg chg="modSp add">
        <pc:chgData name="Mario Faria" userId="313ebc5ecadc956b" providerId="LiveId" clId="{A44B626A-EA47-6849-AF40-3785F535FCED}" dt="2018-09-10T14:08:36.609" v="173" actId="20577"/>
        <pc:sldMkLst>
          <pc:docMk/>
          <pc:sldMk cId="4246876968" sldId="390"/>
        </pc:sldMkLst>
        <pc:spChg chg="mod">
          <ac:chgData name="Mario Faria" userId="313ebc5ecadc956b" providerId="LiveId" clId="{A44B626A-EA47-6849-AF40-3785F535FCED}" dt="2018-09-10T14:08:36.609" v="173" actId="20577"/>
          <ac:spMkLst>
            <pc:docMk/>
            <pc:sldMk cId="4246876968" sldId="390"/>
            <ac:spMk id="2" creationId="{00000000-0000-0000-0000-000000000000}"/>
          </ac:spMkLst>
        </pc:spChg>
      </pc:sldChg>
      <pc:sldChg chg="modSp ord">
        <pc:chgData name="Mario Faria" userId="313ebc5ecadc956b" providerId="LiveId" clId="{A44B626A-EA47-6849-AF40-3785F535FCED}" dt="2018-09-10T14:23:24.647" v="332" actId="20577"/>
        <pc:sldMkLst>
          <pc:docMk/>
          <pc:sldMk cId="584256730" sldId="391"/>
        </pc:sldMkLst>
        <pc:spChg chg="mod">
          <ac:chgData name="Mario Faria" userId="313ebc5ecadc956b" providerId="LiveId" clId="{A44B626A-EA47-6849-AF40-3785F535FCED}" dt="2018-09-10T14:23:24.647" v="332" actId="20577"/>
          <ac:spMkLst>
            <pc:docMk/>
            <pc:sldMk cId="584256730" sldId="391"/>
            <ac:spMk id="3" creationId="{00000000-0000-0000-0000-000000000000}"/>
          </ac:spMkLst>
        </pc:spChg>
      </pc:sldChg>
      <pc:sldChg chg="ord">
        <pc:chgData name="Mario Faria" userId="313ebc5ecadc956b" providerId="LiveId" clId="{A44B626A-EA47-6849-AF40-3785F535FCED}" dt="2018-09-10T14:11:49.626" v="189"/>
        <pc:sldMkLst>
          <pc:docMk/>
          <pc:sldMk cId="2069339771" sldId="392"/>
        </pc:sldMkLst>
      </pc:sldChg>
      <pc:sldChg chg="del">
        <pc:chgData name="Mario Faria" userId="313ebc5ecadc956b" providerId="LiveId" clId="{A44B626A-EA47-6849-AF40-3785F535FCED}" dt="2018-09-10T14:14:59.839" v="222" actId="2696"/>
        <pc:sldMkLst>
          <pc:docMk/>
          <pc:sldMk cId="2980105080" sldId="393"/>
        </pc:sldMkLst>
      </pc:sldChg>
      <pc:sldChg chg="del">
        <pc:chgData name="Mario Faria" userId="313ebc5ecadc956b" providerId="LiveId" clId="{A44B626A-EA47-6849-AF40-3785F535FCED}" dt="2018-09-10T14:14:59.848" v="223" actId="2696"/>
        <pc:sldMkLst>
          <pc:docMk/>
          <pc:sldMk cId="1223735235" sldId="394"/>
        </pc:sldMkLst>
      </pc:sldChg>
      <pc:sldChg chg="del">
        <pc:chgData name="Mario Faria" userId="313ebc5ecadc956b" providerId="LiveId" clId="{A44B626A-EA47-6849-AF40-3785F535FCED}" dt="2018-09-10T14:14:59.860" v="224" actId="2696"/>
        <pc:sldMkLst>
          <pc:docMk/>
          <pc:sldMk cId="836935151" sldId="395"/>
        </pc:sldMkLst>
      </pc:sldChg>
      <pc:sldChg chg="del">
        <pc:chgData name="Mario Faria" userId="313ebc5ecadc956b" providerId="LiveId" clId="{A44B626A-EA47-6849-AF40-3785F535FCED}" dt="2018-09-10T14:14:59.869" v="225" actId="2696"/>
        <pc:sldMkLst>
          <pc:docMk/>
          <pc:sldMk cId="2104559214" sldId="396"/>
        </pc:sldMkLst>
      </pc:sldChg>
      <pc:sldChg chg="modSp ord">
        <pc:chgData name="Mario Faria" userId="313ebc5ecadc956b" providerId="LiveId" clId="{A44B626A-EA47-6849-AF40-3785F535FCED}" dt="2018-09-10T14:13:39.750" v="219" actId="20577"/>
        <pc:sldMkLst>
          <pc:docMk/>
          <pc:sldMk cId="3301485928" sldId="397"/>
        </pc:sldMkLst>
        <pc:spChg chg="mod">
          <ac:chgData name="Mario Faria" userId="313ebc5ecadc956b" providerId="LiveId" clId="{A44B626A-EA47-6849-AF40-3785F535FCED}" dt="2018-09-10T14:13:15.124" v="210" actId="20577"/>
          <ac:spMkLst>
            <pc:docMk/>
            <pc:sldMk cId="3301485928" sldId="397"/>
            <ac:spMk id="6147" creationId="{00000000-0000-0000-0000-000000000000}"/>
          </ac:spMkLst>
        </pc:spChg>
        <pc:spChg chg="mod">
          <ac:chgData name="Mario Faria" userId="313ebc5ecadc956b" providerId="LiveId" clId="{A44B626A-EA47-6849-AF40-3785F535FCED}" dt="2018-09-10T14:13:39.750" v="219" actId="20577"/>
          <ac:spMkLst>
            <pc:docMk/>
            <pc:sldMk cId="3301485928" sldId="397"/>
            <ac:spMk id="6148" creationId="{00000000-0000-0000-0000-000000000000}"/>
          </ac:spMkLst>
        </pc:spChg>
      </pc:sldChg>
      <pc:sldChg chg="del">
        <pc:chgData name="Mario Faria" userId="313ebc5ecadc956b" providerId="LiveId" clId="{A44B626A-EA47-6849-AF40-3785F535FCED}" dt="2018-09-10T14:14:59.876" v="226" actId="2696"/>
        <pc:sldMkLst>
          <pc:docMk/>
          <pc:sldMk cId="2175826034" sldId="398"/>
        </pc:sldMkLst>
      </pc:sldChg>
      <pc:sldChg chg="ord">
        <pc:chgData name="Mario Faria" userId="313ebc5ecadc956b" providerId="LiveId" clId="{A44B626A-EA47-6849-AF40-3785F535FCED}" dt="2018-09-10T14:14:41.161" v="221"/>
        <pc:sldMkLst>
          <pc:docMk/>
          <pc:sldMk cId="575385647" sldId="399"/>
        </pc:sldMkLst>
      </pc:sldChg>
      <pc:sldChg chg="del">
        <pc:chgData name="Mario Faria" userId="313ebc5ecadc956b" providerId="LiveId" clId="{A44B626A-EA47-6849-AF40-3785F535FCED}" dt="2018-09-10T14:14:59.883" v="227" actId="2696"/>
        <pc:sldMkLst>
          <pc:docMk/>
          <pc:sldMk cId="1814272081" sldId="400"/>
        </pc:sldMkLst>
      </pc:sldChg>
      <pc:sldChg chg="del">
        <pc:chgData name="Mario Faria" userId="313ebc5ecadc956b" providerId="LiveId" clId="{A44B626A-EA47-6849-AF40-3785F535FCED}" dt="2018-09-10T14:14:59.901" v="229" actId="2696"/>
        <pc:sldMkLst>
          <pc:docMk/>
          <pc:sldMk cId="3484869440" sldId="401"/>
        </pc:sldMkLst>
      </pc:sldChg>
      <pc:sldChg chg="ord">
        <pc:chgData name="Mario Faria" userId="313ebc5ecadc956b" providerId="LiveId" clId="{A44B626A-EA47-6849-AF40-3785F535FCED}" dt="2018-09-10T14:14:26.324" v="220"/>
        <pc:sldMkLst>
          <pc:docMk/>
          <pc:sldMk cId="386348946" sldId="402"/>
        </pc:sldMkLst>
      </pc:sldChg>
      <pc:sldChg chg="del">
        <pc:chgData name="Mario Faria" userId="313ebc5ecadc956b" providerId="LiveId" clId="{A44B626A-EA47-6849-AF40-3785F535FCED}" dt="2018-09-10T14:14:59.909" v="230" actId="2696"/>
        <pc:sldMkLst>
          <pc:docMk/>
          <pc:sldMk cId="3787402395" sldId="403"/>
        </pc:sldMkLst>
      </pc:sldChg>
      <pc:sldChg chg="del">
        <pc:chgData name="Mario Faria" userId="313ebc5ecadc956b" providerId="LiveId" clId="{A44B626A-EA47-6849-AF40-3785F535FCED}" dt="2018-09-10T14:14:59.913" v="231" actId="2696"/>
        <pc:sldMkLst>
          <pc:docMk/>
          <pc:sldMk cId="829385973" sldId="404"/>
        </pc:sldMkLst>
      </pc:sldChg>
      <pc:sldChg chg="modAnim">
        <pc:chgData name="Mario Faria" userId="313ebc5ecadc956b" providerId="LiveId" clId="{A44B626A-EA47-6849-AF40-3785F535FCED}" dt="2018-09-10T14:22:07.048" v="276"/>
        <pc:sldMkLst>
          <pc:docMk/>
          <pc:sldMk cId="1080639652" sldId="406"/>
        </pc:sldMkLst>
      </pc:sldChg>
      <pc:sldChg chg="modAnim">
        <pc:chgData name="Mario Faria" userId="313ebc5ecadc956b" providerId="LiveId" clId="{A44B626A-EA47-6849-AF40-3785F535FCED}" dt="2018-09-10T14:22:21.626" v="277"/>
        <pc:sldMkLst>
          <pc:docMk/>
          <pc:sldMk cId="1915426030" sldId="407"/>
        </pc:sldMkLst>
      </pc:sldChg>
      <pc:sldChg chg="modAnim">
        <pc:chgData name="Mario Faria" userId="313ebc5ecadc956b" providerId="LiveId" clId="{A44B626A-EA47-6849-AF40-3785F535FCED}" dt="2018-09-10T14:22:38.704" v="278"/>
        <pc:sldMkLst>
          <pc:docMk/>
          <pc:sldMk cId="3407617077" sldId="408"/>
        </pc:sldMkLst>
      </pc:sldChg>
      <pc:sldChg chg="modSp">
        <pc:chgData name="Mario Faria" userId="313ebc5ecadc956b" providerId="LiveId" clId="{A44B626A-EA47-6849-AF40-3785F535FCED}" dt="2018-09-10T14:15:32.590" v="234" actId="207"/>
        <pc:sldMkLst>
          <pc:docMk/>
          <pc:sldMk cId="3850760483" sldId="409"/>
        </pc:sldMkLst>
        <pc:spChg chg="mod">
          <ac:chgData name="Mario Faria" userId="313ebc5ecadc956b" providerId="LiveId" clId="{A44B626A-EA47-6849-AF40-3785F535FCED}" dt="2018-09-10T14:15:32.590" v="234" actId="207"/>
          <ac:spMkLst>
            <pc:docMk/>
            <pc:sldMk cId="3850760483" sldId="409"/>
            <ac:spMk id="3" creationId="{00000000-0000-0000-0000-000000000000}"/>
          </ac:spMkLst>
        </pc:spChg>
      </pc:sldChg>
      <pc:sldChg chg="add del">
        <pc:chgData name="Mario Faria" userId="313ebc5ecadc956b" providerId="LiveId" clId="{A44B626A-EA47-6849-AF40-3785F535FCED}" dt="2018-09-10T14:19:05.271" v="240" actId="2696"/>
        <pc:sldMkLst>
          <pc:docMk/>
          <pc:sldMk cId="492018155" sldId="430"/>
        </pc:sldMkLst>
      </pc:sldChg>
      <pc:sldChg chg="add">
        <pc:chgData name="Mario Faria" userId="313ebc5ecadc956b" providerId="LiveId" clId="{A44B626A-EA47-6849-AF40-3785F535FCED}" dt="2018-09-10T14:19:30.824" v="245"/>
        <pc:sldMkLst>
          <pc:docMk/>
          <pc:sldMk cId="704390115" sldId="430"/>
        </pc:sldMkLst>
      </pc:sldChg>
      <pc:sldChg chg="modSp add del">
        <pc:chgData name="Mario Faria" userId="313ebc5ecadc956b" providerId="LiveId" clId="{A44B626A-EA47-6849-AF40-3785F535FCED}" dt="2018-09-10T14:05:10.750" v="142" actId="2696"/>
        <pc:sldMkLst>
          <pc:docMk/>
          <pc:sldMk cId="2075322004" sldId="430"/>
        </pc:sldMkLst>
        <pc:spChg chg="mod">
          <ac:chgData name="Mario Faria" userId="313ebc5ecadc956b" providerId="LiveId" clId="{A44B626A-EA47-6849-AF40-3785F535FCED}" dt="2018-09-10T14:05:07.239" v="141" actId="20577"/>
          <ac:spMkLst>
            <pc:docMk/>
            <pc:sldMk cId="2075322004" sldId="430"/>
            <ac:spMk id="3" creationId="{00000000-0000-0000-0000-000000000000}"/>
          </ac:spMkLst>
        </pc:spChg>
      </pc:sldChg>
      <pc:sldChg chg="modSp add modTransition">
        <pc:chgData name="Mario Faria" userId="313ebc5ecadc956b" providerId="LiveId" clId="{A44B626A-EA47-6849-AF40-3785F535FCED}" dt="2018-09-10T14:27:26.541" v="357" actId="404"/>
        <pc:sldMkLst>
          <pc:docMk/>
          <pc:sldMk cId="3365090128" sldId="831"/>
        </pc:sldMkLst>
        <pc:spChg chg="mod">
          <ac:chgData name="Mario Faria" userId="313ebc5ecadc956b" providerId="LiveId" clId="{A44B626A-EA47-6849-AF40-3785F535FCED}" dt="2018-09-10T14:27:26.541" v="357" actId="404"/>
          <ac:spMkLst>
            <pc:docMk/>
            <pc:sldMk cId="3365090128" sldId="831"/>
            <ac:spMk id="86" creationId="{00000000-0000-0000-0000-000000000000}"/>
          </ac:spMkLst>
        </pc:spChg>
      </pc:sldChg>
      <pc:sldChg chg="add del">
        <pc:chgData name="Mario Faria" userId="313ebc5ecadc956b" providerId="LiveId" clId="{A44B626A-EA47-6849-AF40-3785F535FCED}" dt="2018-09-10T14:28:28.331" v="368" actId="2696"/>
        <pc:sldMkLst>
          <pc:docMk/>
          <pc:sldMk cId="576313400" sldId="832"/>
        </pc:sldMkLst>
      </pc:sldChg>
      <pc:sldChg chg="modSp add ord modTransition modAnim">
        <pc:chgData name="Mario Faria" userId="313ebc5ecadc956b" providerId="LiveId" clId="{A44B626A-EA47-6849-AF40-3785F535FCED}" dt="2018-09-10T14:29:41.481" v="375" actId="1076"/>
        <pc:sldMkLst>
          <pc:docMk/>
          <pc:sldMk cId="2244719121" sldId="842"/>
        </pc:sldMkLst>
        <pc:spChg chg="mod">
          <ac:chgData name="Mario Faria" userId="313ebc5ecadc956b" providerId="LiveId" clId="{A44B626A-EA47-6849-AF40-3785F535FCED}" dt="2018-09-10T14:28:19.549" v="367" actId="1076"/>
          <ac:spMkLst>
            <pc:docMk/>
            <pc:sldMk cId="2244719121" sldId="842"/>
            <ac:spMk id="6" creationId="{00000000-0000-0000-0000-000000000000}"/>
          </ac:spMkLst>
        </pc:spChg>
        <pc:spChg chg="mod">
          <ac:chgData name="Mario Faria" userId="313ebc5ecadc956b" providerId="LiveId" clId="{A44B626A-EA47-6849-AF40-3785F535FCED}" dt="2018-09-10T14:29:41.481" v="375" actId="1076"/>
          <ac:spMkLst>
            <pc:docMk/>
            <pc:sldMk cId="2244719121" sldId="842"/>
            <ac:spMk id="26" creationId="{00000000-0000-0000-0000-000000000000}"/>
          </ac:spMkLst>
        </pc:spChg>
        <pc:spChg chg="mod">
          <ac:chgData name="Mario Faria" userId="313ebc5ecadc956b" providerId="LiveId" clId="{A44B626A-EA47-6849-AF40-3785F535FCED}" dt="2018-09-10T14:28:01.747" v="363" actId="313"/>
          <ac:spMkLst>
            <pc:docMk/>
            <pc:sldMk cId="2244719121" sldId="842"/>
            <ac:spMk id="27" creationId="{00000000-0000-0000-0000-000000000000}"/>
          </ac:spMkLst>
        </pc:spChg>
      </pc:sldChg>
      <pc:sldChg chg="modSp add modTransition">
        <pc:chgData name="Mario Faria" userId="313ebc5ecadc956b" providerId="LiveId" clId="{A44B626A-EA47-6849-AF40-3785F535FCED}" dt="2018-09-10T14:28:49.866" v="369" actId="20577"/>
        <pc:sldMkLst>
          <pc:docMk/>
          <pc:sldMk cId="194491796" sldId="843"/>
        </pc:sldMkLst>
        <pc:spChg chg="mod">
          <ac:chgData name="Mario Faria" userId="313ebc5ecadc956b" providerId="LiveId" clId="{A44B626A-EA47-6849-AF40-3785F535FCED}" dt="2018-09-10T14:28:49.866" v="369" actId="20577"/>
          <ac:spMkLst>
            <pc:docMk/>
            <pc:sldMk cId="194491796" sldId="843"/>
            <ac:spMk id="6" creationId="{00000000-0000-0000-0000-000000000000}"/>
          </ac:spMkLst>
        </pc:spChg>
      </pc:sldChg>
      <pc:sldChg chg="add del modTransition">
        <pc:chgData name="Mario Faria" userId="313ebc5ecadc956b" providerId="LiveId" clId="{A44B626A-EA47-6849-AF40-3785F535FCED}" dt="2018-09-10T14:19:05.277" v="241" actId="2696"/>
        <pc:sldMkLst>
          <pc:docMk/>
          <pc:sldMk cId="2831573875" sldId="893"/>
        </pc:sldMkLst>
      </pc:sldChg>
      <pc:sldChg chg="add">
        <pc:chgData name="Mario Faria" userId="313ebc5ecadc956b" providerId="LiveId" clId="{A44B626A-EA47-6849-AF40-3785F535FCED}" dt="2018-09-10T14:19:30.824" v="245"/>
        <pc:sldMkLst>
          <pc:docMk/>
          <pc:sldMk cId="3654919272" sldId="893"/>
        </pc:sldMkLst>
      </pc:sldChg>
      <pc:sldChg chg="modSp add del modTransition">
        <pc:chgData name="Mario Faria" userId="313ebc5ecadc956b" providerId="LiveId" clId="{A44B626A-EA47-6849-AF40-3785F535FCED}" dt="2018-09-10T14:19:05.287" v="242" actId="2696"/>
        <pc:sldMkLst>
          <pc:docMk/>
          <pc:sldMk cId="3153850420" sldId="900"/>
        </pc:sldMkLst>
        <pc:spChg chg="mod">
          <ac:chgData name="Mario Faria" userId="313ebc5ecadc956b" providerId="LiveId" clId="{A44B626A-EA47-6849-AF40-3785F535FCED}" dt="2018-09-10T14:18:15.390" v="239" actId="14100"/>
          <ac:spMkLst>
            <pc:docMk/>
            <pc:sldMk cId="3153850420" sldId="900"/>
            <ac:spMk id="19" creationId="{00000000-0000-0000-0000-000000000000}"/>
          </ac:spMkLst>
        </pc:spChg>
      </pc:sldChg>
      <pc:sldChg chg="add modAnim">
        <pc:chgData name="Mario Faria" userId="313ebc5ecadc956b" providerId="LiveId" clId="{A44B626A-EA47-6849-AF40-3785F535FCED}" dt="2018-09-10T14:21:43.407" v="275"/>
        <pc:sldMkLst>
          <pc:docMk/>
          <pc:sldMk cId="3978925378" sldId="900"/>
        </pc:sldMkLst>
      </pc:sldChg>
      <pc:sldChg chg="add del modTransition">
        <pc:chgData name="Mario Faria" userId="313ebc5ecadc956b" providerId="LiveId" clId="{A44B626A-EA47-6849-AF40-3785F535FCED}" dt="2018-09-10T14:19:05.300" v="244" actId="2696"/>
        <pc:sldMkLst>
          <pc:docMk/>
          <pc:sldMk cId="2772057814" sldId="901"/>
        </pc:sldMkLst>
      </pc:sldChg>
      <pc:sldChg chg="add">
        <pc:chgData name="Mario Faria" userId="313ebc5ecadc956b" providerId="LiveId" clId="{A44B626A-EA47-6849-AF40-3785F535FCED}" dt="2018-09-10T14:19:30.824" v="245"/>
        <pc:sldMkLst>
          <pc:docMk/>
          <pc:sldMk cId="3164531765" sldId="901"/>
        </pc:sldMkLst>
      </pc:sldChg>
      <pc:sldChg chg="add">
        <pc:chgData name="Mario Faria" userId="313ebc5ecadc956b" providerId="LiveId" clId="{A44B626A-EA47-6849-AF40-3785F535FCED}" dt="2018-09-10T14:19:30.824" v="245"/>
        <pc:sldMkLst>
          <pc:docMk/>
          <pc:sldMk cId="766672612" sldId="910"/>
        </pc:sldMkLst>
      </pc:sldChg>
      <pc:sldChg chg="add del modTransition">
        <pc:chgData name="Mario Faria" userId="313ebc5ecadc956b" providerId="LiveId" clId="{A44B626A-EA47-6849-AF40-3785F535FCED}" dt="2018-09-10T14:19:05.293" v="243" actId="2696"/>
        <pc:sldMkLst>
          <pc:docMk/>
          <pc:sldMk cId="855766353" sldId="910"/>
        </pc:sldMkLst>
      </pc:sldChg>
      <pc:sldMasterChg chg="delSldLayout">
        <pc:chgData name="Mario Faria" userId="313ebc5ecadc956b" providerId="LiveId" clId="{A44B626A-EA47-6849-AF40-3785F535FCED}" dt="2018-09-10T14:23:48.125" v="334" actId="2696"/>
        <pc:sldMasterMkLst>
          <pc:docMk/>
          <pc:sldMasterMk cId="3362298311" sldId="2147483744"/>
        </pc:sldMasterMkLst>
        <pc:sldLayoutChg chg="del">
          <pc:chgData name="Mario Faria" userId="313ebc5ecadc956b" providerId="LiveId" clId="{A44B626A-EA47-6849-AF40-3785F535FCED}" dt="2018-09-10T14:23:48.125" v="334" actId="2696"/>
          <pc:sldLayoutMkLst>
            <pc:docMk/>
            <pc:sldMasterMk cId="3362298311" sldId="2147483744"/>
            <pc:sldLayoutMk cId="1269357187" sldId="2147483816"/>
          </pc:sldLayoutMkLst>
        </pc:sldLayoutChg>
        <pc:sldLayoutChg chg="del">
          <pc:chgData name="Mario Faria" userId="313ebc5ecadc956b" providerId="LiveId" clId="{A44B626A-EA47-6849-AF40-3785F535FCED}" dt="2018-09-10T14:14:59.886" v="228" actId="2696"/>
          <pc:sldLayoutMkLst>
            <pc:docMk/>
            <pc:sldMasterMk cId="3362298311" sldId="2147483744"/>
            <pc:sldLayoutMk cId="2499079239" sldId="2147483818"/>
          </pc:sldLayoutMkLst>
        </pc:sldLayoutChg>
        <pc:sldLayoutChg chg="del">
          <pc:chgData name="Mario Faria" userId="313ebc5ecadc956b" providerId="LiveId" clId="{A44B626A-EA47-6849-AF40-3785F535FCED}" dt="2018-09-10T14:14:59.914" v="232" actId="2696"/>
          <pc:sldLayoutMkLst>
            <pc:docMk/>
            <pc:sldMasterMk cId="3362298311" sldId="2147483744"/>
            <pc:sldLayoutMk cId="2103973650" sldId="214748381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D0E8F3FD-8012-4C7C-BCFB-C23E18FC275E}" type="datetimeFigureOut">
              <a:rPr lang="en-US" smtClean="0"/>
              <a:t>6/27/2019</a:t>
            </a:fld>
            <a:endParaRPr lang="en-US" dirty="0"/>
          </a:p>
        </p:txBody>
      </p:sp>
      <p:sp>
        <p:nvSpPr>
          <p:cNvPr id="6" name="TextBox 5"/>
          <p:cNvSpPr txBox="1"/>
          <p:nvPr/>
        </p:nvSpPr>
        <p:spPr>
          <a:xfrm>
            <a:off x="164123" y="8858218"/>
            <a:ext cx="6459416" cy="215444"/>
          </a:xfrm>
          <a:prstGeom prst="rect">
            <a:avLst/>
          </a:prstGeom>
          <a:noFill/>
        </p:spPr>
        <p:txBody>
          <a:bodyPr wrap="square" lIns="0" tIns="0" rIns="0" bIns="0" rtlCol="0" anchor="b" anchorCtr="0">
            <a:spAutoFit/>
          </a:bodyPr>
          <a:lstStyle/>
          <a:p>
            <a:pPr marL="228580" indent="-228580" defTabSz="914318">
              <a:tabLst>
                <a:tab pos="228580" algn="l"/>
              </a:tabLst>
              <a:defRPr/>
            </a:pPr>
            <a:fld id="{1CE9EA8B-DBE7-492B-893F-AD13AC039ED7}" type="slidenum">
              <a:rPr lang="en-US" sz="700">
                <a:solidFill>
                  <a:srgbClr val="979D9D"/>
                </a:solidFill>
              </a:rPr>
              <a:pPr marL="228580" indent="-228580" defTabSz="914318">
                <a:tabLst>
                  <a:tab pos="228580" algn="l"/>
                </a:tabLst>
                <a:defRPr/>
              </a:pPr>
              <a:t>‹#›</a:t>
            </a:fld>
            <a:r>
              <a:rPr lang="en-US" sz="700" dirty="0">
                <a:solidFill>
                  <a:srgbClr val="979D9D"/>
                </a:solidFill>
              </a:rPr>
              <a:t>	© 2018 Gartner, Inc. and/or its affiliates. All rights reserved. Gartner is a registered trademark of Gartner, Inc. and its affiliates.</a:t>
            </a:r>
            <a:br>
              <a:rPr lang="en-US" sz="700" dirty="0">
                <a:solidFill>
                  <a:srgbClr val="979D9D"/>
                </a:solidFill>
              </a:rPr>
            </a:br>
            <a:r>
              <a:rPr lang="en-US" sz="700" b="1" dirty="0">
                <a:solidFill>
                  <a:srgbClr val="979D9D"/>
                </a:solidFill>
              </a:rPr>
              <a:t>INTERNAL — FOR INTERNAL USE ONLY or RESTRICTED [CHOSE ONE – DELETE AS APPROPRIATE] </a:t>
            </a:r>
            <a:r>
              <a:rPr lang="en-US" sz="700" dirty="0">
                <a:solidFill>
                  <a:srgbClr val="979D9D"/>
                </a:solidFill>
              </a:rPr>
              <a:t>| Version X.X  Last updated [insert date format: DD Month YYYY]</a:t>
            </a:r>
          </a:p>
        </p:txBody>
      </p:sp>
    </p:spTree>
    <p:extLst>
      <p:ext uri="{BB962C8B-B14F-4D97-AF65-F5344CB8AC3E}">
        <p14:creationId xmlns:p14="http://schemas.microsoft.com/office/powerpoint/2010/main" val="10234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31875" y="712788"/>
            <a:ext cx="4794250" cy="2697162"/>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242371" y="4255477"/>
            <a:ext cx="6373258" cy="457186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rot="16200000">
            <a:off x="-1050929"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2" name="TextBox 11"/>
          <p:cNvSpPr txBox="1"/>
          <p:nvPr/>
        </p:nvSpPr>
        <p:spPr>
          <a:xfrm rot="5400000">
            <a:off x="5183828"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4" name="Text Box 86"/>
          <p:cNvSpPr txBox="1">
            <a:spLocks noChangeArrowheads="1"/>
          </p:cNvSpPr>
          <p:nvPr/>
        </p:nvSpPr>
        <p:spPr bwMode="gray">
          <a:xfrm>
            <a:off x="242374" y="128260"/>
            <a:ext cx="6326067" cy="264356"/>
          </a:xfrm>
          <a:prstGeom prst="rect">
            <a:avLst/>
          </a:prstGeom>
          <a:noFill/>
          <a:ln w="12700">
            <a:noFill/>
            <a:miter lim="800000"/>
            <a:headEnd type="none" w="sm" len="sm"/>
            <a:tailEnd type="none" w="sm" len="sm"/>
          </a:ln>
          <a:effectLst/>
        </p:spPr>
        <p:txBody>
          <a:bodyPr wrap="square" lIns="0" tIns="45678" rIns="91358" bIns="45678" anchor="t" anchorCtr="0">
            <a:spAutoFit/>
          </a:bodyPr>
          <a:lstStyle/>
          <a:p>
            <a:pPr marL="0" marR="0" lvl="0" indent="0" algn="l" defTabSz="912732" rtl="0" eaLnBrk="1" fontAlgn="auto" latinLnBrk="0" hangingPunct="1">
              <a:lnSpc>
                <a:spcPct val="90000"/>
              </a:lnSpc>
              <a:spcBef>
                <a:spcPct val="0"/>
              </a:spcBef>
              <a:spcAft>
                <a:spcPct val="0"/>
              </a:spcAft>
              <a:buClrTx/>
              <a:buSzTx/>
              <a:buFontTx/>
              <a:buNone/>
              <a:tabLst/>
              <a:defRPr/>
            </a:pPr>
            <a:r>
              <a:rPr lang="en-US" sz="1200" b="1" dirty="0"/>
              <a:t>Presentation Title</a:t>
            </a:r>
          </a:p>
        </p:txBody>
      </p:sp>
      <p:sp>
        <p:nvSpPr>
          <p:cNvPr id="8" name="TextBox 7"/>
          <p:cNvSpPr txBox="1"/>
          <p:nvPr/>
        </p:nvSpPr>
        <p:spPr>
          <a:xfrm>
            <a:off x="242372" y="8887702"/>
            <a:ext cx="6373258" cy="184666"/>
          </a:xfrm>
          <a:prstGeom prst="rect">
            <a:avLst/>
          </a:prstGeom>
          <a:noFill/>
        </p:spPr>
        <p:txBody>
          <a:bodyPr wrap="square" lIns="0" tIns="0" rIns="0" bIns="0" rtlCol="0" anchor="b" anchorCtr="0">
            <a:spAutoFit/>
          </a:bodyPr>
          <a:lstStyle/>
          <a:p>
            <a:pPr marL="228580" marR="0" lvl="0" indent="-228580" algn="l" defTabSz="914318" rtl="0" eaLnBrk="1" fontAlgn="auto" latinLnBrk="0" hangingPunct="1">
              <a:lnSpc>
                <a:spcPct val="100000"/>
              </a:lnSpc>
              <a:spcBef>
                <a:spcPts val="0"/>
              </a:spcBef>
              <a:spcAft>
                <a:spcPts val="0"/>
              </a:spcAft>
              <a:buClrTx/>
              <a:buSzTx/>
              <a:buFontTx/>
              <a:buNone/>
              <a:tabLst>
                <a:tab pos="228580" algn="l"/>
              </a:tabLst>
              <a:defRPr/>
            </a:pPr>
            <a:fld id="{1CE9EA8B-DBE7-492B-893F-AD13AC039ED7}" type="slidenum">
              <a:rPr lang="en-US" sz="600" smtClean="0">
                <a:solidFill>
                  <a:srgbClr val="6E7878"/>
                </a:solidFill>
              </a:rPr>
              <a:pPr marL="228580" marR="0" lvl="0" indent="-228580" algn="l" defTabSz="914318" rtl="0" eaLnBrk="1" fontAlgn="auto" latinLnBrk="0" hangingPunct="1">
                <a:lnSpc>
                  <a:spcPct val="100000"/>
                </a:lnSpc>
                <a:spcBef>
                  <a:spcPts val="0"/>
                </a:spcBef>
                <a:spcAft>
                  <a:spcPts val="0"/>
                </a:spcAft>
                <a:buClrTx/>
                <a:buSzTx/>
                <a:buFontTx/>
                <a:buNone/>
                <a:tabLst>
                  <a:tab pos="228580" algn="l"/>
                </a:tabLst>
                <a:defRPr/>
              </a:pPr>
              <a:t>‹#›</a:t>
            </a:fld>
            <a:r>
              <a:rPr lang="en-US" sz="600" dirty="0">
                <a:solidFill>
                  <a:srgbClr val="6E7878"/>
                </a:solidFill>
              </a:rPr>
              <a:t>	© 2018 Gartner, Inc. and/or its affiliates. All rights reserved. Gartner is a registered trademark of Gartner, Inc. and its affiliates.</a:t>
            </a:r>
            <a:br>
              <a:rPr lang="en-US" sz="600" dirty="0">
                <a:solidFill>
                  <a:srgbClr val="6E7878"/>
                </a:solidFill>
              </a:rPr>
            </a:br>
            <a:r>
              <a:rPr lang="en-US" sz="600" b="1" dirty="0">
                <a:solidFill>
                  <a:srgbClr val="6E7878"/>
                </a:solidFill>
              </a:rPr>
              <a:t>INTERNAL — FOR INTERNAL USE ONLY or RESTRICTED [CHOOSE ONE – DELETE AS APPROPRIATE] </a:t>
            </a:r>
            <a:r>
              <a:rPr lang="en-US" sz="600" b="0" baseline="0" dirty="0">
                <a:solidFill>
                  <a:srgbClr val="6E7878"/>
                </a:solidFill>
              </a:rPr>
              <a:t>| </a:t>
            </a:r>
            <a:r>
              <a:rPr lang="en-US" sz="600" dirty="0">
                <a:solidFill>
                  <a:srgbClr val="6E7878"/>
                </a:solidFill>
              </a:rPr>
              <a:t>Version X.X  Last updated [insert date format: DD Month YYYY]</a:t>
            </a:r>
          </a:p>
        </p:txBody>
      </p:sp>
    </p:spTree>
    <p:extLst>
      <p:ext uri="{BB962C8B-B14F-4D97-AF65-F5344CB8AC3E}">
        <p14:creationId xmlns:p14="http://schemas.microsoft.com/office/powerpoint/2010/main" val="1265795583"/>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lnSpc>
        <a:spcPct val="90000"/>
      </a:lnSpc>
      <a:spcAft>
        <a:spcPts val="600"/>
      </a:spcAft>
      <a:buFont typeface="Arial" panose="020B0604020202020204" pitchFamily="34" charset="0"/>
      <a:buNone/>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21570"/>
            <a:ext cx="6742627" cy="3866906"/>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202036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260288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347590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89548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122804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2666282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pPr marL="171435" indent="-171435">
              <a:buFont typeface="Arial" panose="020B0604020202020204" pitchFamily="34" charset="0"/>
              <a:buChar char="•"/>
            </a:pPr>
            <a:r>
              <a:rPr lang="en-US" dirty="0" smtClean="0"/>
              <a:t>Cost optimization in 2016 is not an IT-only activity—it is a stress test for digital business.</a:t>
            </a:r>
          </a:p>
          <a:p>
            <a:pPr marL="171435" indent="-171435">
              <a:buFont typeface="Arial" panose="020B0604020202020204" pitchFamily="34" charset="0"/>
              <a:buChar char="•"/>
            </a:pPr>
            <a:r>
              <a:rPr lang="en-US" dirty="0" smtClean="0"/>
              <a:t>Cost-pressured organizations need to look at optimizing business costs as well, and this often involves using more information technology throughout the business. </a:t>
            </a:r>
          </a:p>
          <a:p>
            <a:pPr marL="171435" indent="-171435">
              <a:buFont typeface="Arial" panose="020B0604020202020204" pitchFamily="34" charset="0"/>
              <a:buChar char="•"/>
            </a:pPr>
            <a:r>
              <a:rPr lang="en-US" dirty="0" smtClean="0"/>
              <a:t>IT costs represent a small fraction—4% on average—of business costs. So, the greatest opportunities to “optimize” in an organization are outside of IT. We have said this to clients before, but the cultural and political barriers to optimizing business costs are great, and many CIOs avoid it.</a:t>
            </a:r>
          </a:p>
          <a:p>
            <a:pPr marL="171435" indent="-171435">
              <a:buFont typeface="Arial" panose="020B0604020202020204" pitchFamily="34" charset="0"/>
              <a:buChar char="•"/>
            </a:pPr>
            <a:r>
              <a:rPr lang="en-US" dirty="0" smtClean="0"/>
              <a:t>We believe that organizations in heavily impacted industries (those being disrupted by digital business or under severe economic pressure) can no longer avoid looking more holistically at cost optimization. IT cost cutting is not a business growth strategy. </a:t>
            </a:r>
          </a:p>
          <a:p>
            <a:pPr marL="171435" indent="-171435">
              <a:buFont typeface="Arial" panose="020B0604020202020204" pitchFamily="34" charset="0"/>
              <a:buChar char="•"/>
            </a:pPr>
            <a:r>
              <a:rPr lang="en-US" dirty="0" smtClean="0"/>
              <a:t>Investments in digital business must and will be made. Increasingly, they are being made outside of the CIO’s budget. Our advice to CIOs is to take an aggressive stance toward leading business optimization to prepare for digital business. </a:t>
            </a:r>
          </a:p>
          <a:p>
            <a:pPr marL="171435" indent="-171435">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04880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7924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45016"/>
            <a:ext cx="6742627" cy="3843460"/>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25018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3315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461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47713"/>
            <a:ext cx="5035550" cy="2832100"/>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a:xfrm>
            <a:off x="4419826" y="9575448"/>
            <a:ext cx="3381248" cy="505812"/>
          </a:xfrm>
          <a:prstGeom prst="rect">
            <a:avLst/>
          </a:prstGeom>
        </p:spPr>
        <p:txBody>
          <a:bodyPr lIns="96653" tIns="48326" rIns="96653" bIns="48326"/>
          <a:lstStyle/>
          <a:p>
            <a:fld id="{EC0C817E-25EB-4C70-B757-6C279D14B50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98067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pPr marL="234455" indent="-234455">
              <a:buFont typeface="+mj-lt"/>
              <a:buAutoNum type="arabicPeriod"/>
            </a:pPr>
            <a:r>
              <a:rPr lang="en-US" altLang="en-US" dirty="0" smtClean="0"/>
              <a:t>Are you satisfied with your current IT cost optimization activities?</a:t>
            </a:r>
          </a:p>
          <a:p>
            <a:pPr marL="234455" indent="-234455">
              <a:buFont typeface="+mj-lt"/>
              <a:buAutoNum type="arabicPeriod"/>
            </a:pPr>
            <a:r>
              <a:rPr lang="en-US" altLang="en-US" dirty="0" smtClean="0"/>
              <a:t>Is your approach to cost optimization proactive or reactive?</a:t>
            </a:r>
          </a:p>
          <a:p>
            <a:pPr marL="234455" indent="-234455">
              <a:buFont typeface="+mj-lt"/>
              <a:buAutoNum type="arabicPeriod"/>
            </a:pPr>
            <a:r>
              <a:rPr lang="en-US" altLang="en-US" dirty="0" smtClean="0"/>
              <a:t>Are there internal targets set within IT leadership to optimize costs?</a:t>
            </a:r>
          </a:p>
          <a:p>
            <a:pPr marL="234455" indent="-234455">
              <a:buFont typeface="+mj-lt"/>
              <a:buAutoNum type="arabicPeriod"/>
            </a:pPr>
            <a:r>
              <a:rPr lang="en-US" altLang="en-US" dirty="0" smtClean="0"/>
              <a:t>What can be done to improve cost optimization activities?</a:t>
            </a:r>
          </a:p>
          <a:p>
            <a:pPr marL="234455" indent="-234455">
              <a:buFont typeface="+mj-lt"/>
              <a:buAutoNum type="arabicPeriod"/>
            </a:pPr>
            <a:endParaRPr lang="en-US" altLang="en-US" dirty="0" smtClean="0"/>
          </a:p>
        </p:txBody>
      </p:sp>
      <p:sp>
        <p:nvSpPr>
          <p:cNvPr id="3" name="Slide Image Placeholder 2"/>
          <p:cNvSpPr>
            <a:spLocks noGrp="1" noRot="1" noChangeAspect="1"/>
          </p:cNvSpPr>
          <p:nvPr>
            <p:ph type="sldImg"/>
          </p:nvPr>
        </p:nvSpPr>
        <p:spPr>
          <a:xfrm>
            <a:off x="746125" y="1276350"/>
            <a:ext cx="5857875" cy="3295650"/>
          </a:xfrm>
        </p:spPr>
      </p:sp>
    </p:spTree>
    <p:extLst>
      <p:ext uri="{BB962C8B-B14F-4D97-AF65-F5344CB8AC3E}">
        <p14:creationId xmlns:p14="http://schemas.microsoft.com/office/powerpoint/2010/main" val="1188913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F80094-4EA2-4546-BB15-134A4227135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73042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45016"/>
            <a:ext cx="6742627" cy="3843460"/>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949131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r>
              <a:rPr lang="pt-BR" dirty="0" smtClean="0"/>
              <a:t>A Otimização de Custos (Slide 5) é apensa um</a:t>
            </a:r>
            <a:r>
              <a:rPr lang="pt-BR" baseline="0" dirty="0" smtClean="0"/>
              <a:t> pilar do todo que se precisa fazer. Aqui o Gartner mostra como se fazer uma gestão financeira fim-a-fim, que vai além da otimização dos custos.</a:t>
            </a:r>
          </a:p>
          <a:p>
            <a:r>
              <a:rPr lang="pt-BR" baseline="0" dirty="0" smtClean="0"/>
              <a:t>Otimização de custos faz parte de um assunto maior e que precisa ser tratado dessa forma para a boa gestão financeira.</a:t>
            </a:r>
          </a:p>
          <a:p>
            <a:endParaRPr lang="pt-BR" baseline="0" dirty="0" smtClean="0"/>
          </a:p>
          <a:p>
            <a:endParaRPr lang="pt-BR" baseline="0" dirty="0" smtClean="0"/>
          </a:p>
          <a:p>
            <a:endParaRPr lang="pt-BR" baseline="0" dirty="0" smtClean="0"/>
          </a:p>
          <a:p>
            <a:endParaRPr lang="pt-BR" baseline="0" dirty="0" smtClean="0"/>
          </a:p>
          <a:p>
            <a:endParaRPr lang="pt-BR" baseline="0" dirty="0" smtClean="0"/>
          </a:p>
          <a:p>
            <a:endParaRPr lang="pt-BR" baseline="0" dirty="0" smtClean="0"/>
          </a:p>
          <a:p>
            <a:endParaRPr lang="pt-BR" dirty="0" smtClean="0"/>
          </a:p>
          <a:p>
            <a:endParaRPr lang="pt-BR" dirty="0" smtClean="0"/>
          </a:p>
          <a:p>
            <a:endParaRPr lang="pt-BR" dirty="0" smtClean="0"/>
          </a:p>
          <a:p>
            <a:r>
              <a:rPr lang="pt-BR" dirty="0" smtClean="0"/>
              <a:t>Maturidade em gestão financeira de TI ajuda muito nos processos de otimização de custo</a:t>
            </a:r>
          </a:p>
          <a:p>
            <a:endParaRPr lang="pt-BR" dirty="0" smtClean="0"/>
          </a:p>
          <a:p>
            <a:pPr defTabSz="941836">
              <a:spcBef>
                <a:spcPts val="397"/>
              </a:spcBef>
              <a:defRPr/>
            </a:pPr>
            <a:r>
              <a:rPr lang="en-US" dirty="0"/>
              <a:t>Para </a:t>
            </a:r>
            <a:r>
              <a:rPr lang="en-US" dirty="0" err="1"/>
              <a:t>ajudá</a:t>
            </a:r>
            <a:r>
              <a:rPr lang="en-US" dirty="0"/>
              <a:t>-los a </a:t>
            </a:r>
            <a:r>
              <a:rPr lang="en-US" dirty="0" err="1"/>
              <a:t>obter</a:t>
            </a:r>
            <a:r>
              <a:rPr lang="en-US" dirty="0"/>
              <a:t> </a:t>
            </a:r>
            <a:r>
              <a:rPr lang="en-US" dirty="0" err="1"/>
              <a:t>melhor</a:t>
            </a:r>
            <a:r>
              <a:rPr lang="en-US" dirty="0"/>
              <a:t> </a:t>
            </a:r>
            <a:r>
              <a:rPr lang="en-US" dirty="0" err="1"/>
              <a:t>transparência</a:t>
            </a:r>
            <a:r>
              <a:rPr lang="en-US" dirty="0"/>
              <a:t> </a:t>
            </a:r>
            <a:r>
              <a:rPr lang="en-US" dirty="0" err="1"/>
              <a:t>financeira,o</a:t>
            </a:r>
            <a:r>
              <a:rPr lang="en-US" dirty="0"/>
              <a:t> Gartner </a:t>
            </a:r>
            <a:r>
              <a:rPr lang="en-US" dirty="0" err="1"/>
              <a:t>recomenda</a:t>
            </a:r>
            <a:r>
              <a:rPr lang="en-US" dirty="0"/>
              <a:t> </a:t>
            </a:r>
            <a:r>
              <a:rPr lang="en-US" dirty="0" err="1"/>
              <a:t>utilizar</a:t>
            </a:r>
            <a:r>
              <a:rPr lang="en-US" dirty="0"/>
              <a:t>  </a:t>
            </a:r>
            <a:r>
              <a:rPr lang="en-US" dirty="0" err="1"/>
              <a:t>este</a:t>
            </a:r>
            <a:r>
              <a:rPr lang="en-US" dirty="0"/>
              <a:t> framework, </a:t>
            </a:r>
            <a:r>
              <a:rPr lang="en-US" dirty="0" err="1"/>
              <a:t>chamado</a:t>
            </a:r>
            <a:r>
              <a:rPr lang="en-US" dirty="0"/>
              <a:t> </a:t>
            </a:r>
            <a:r>
              <a:rPr lang="en-US" dirty="0" err="1"/>
              <a:t>os</a:t>
            </a:r>
            <a:r>
              <a:rPr lang="en-US" dirty="0"/>
              <a:t> 6 </a:t>
            </a:r>
            <a:r>
              <a:rPr lang="en-US" dirty="0" err="1"/>
              <a:t>pilares</a:t>
            </a:r>
            <a:r>
              <a:rPr lang="en-US" dirty="0"/>
              <a:t> da </a:t>
            </a:r>
            <a:r>
              <a:rPr lang="en-US" dirty="0" err="1"/>
              <a:t>transparência</a:t>
            </a:r>
            <a:r>
              <a:rPr lang="en-US" dirty="0"/>
              <a:t> </a:t>
            </a:r>
            <a:r>
              <a:rPr lang="en-US" dirty="0" err="1"/>
              <a:t>financeira</a:t>
            </a:r>
            <a:r>
              <a:rPr lang="en-US" dirty="0"/>
              <a:t>. Estes </a:t>
            </a:r>
            <a:r>
              <a:rPr lang="en-US" dirty="0" err="1"/>
              <a:t>conceitos</a:t>
            </a:r>
            <a:r>
              <a:rPr lang="en-US" dirty="0"/>
              <a:t> </a:t>
            </a:r>
            <a:r>
              <a:rPr lang="en-US" dirty="0" err="1"/>
              <a:t>serão</a:t>
            </a:r>
            <a:r>
              <a:rPr lang="en-US" dirty="0"/>
              <a:t> a base do </a:t>
            </a:r>
            <a:r>
              <a:rPr lang="en-US" dirty="0" err="1"/>
              <a:t>nosso</a:t>
            </a:r>
            <a:r>
              <a:rPr lang="en-US" dirty="0"/>
              <a:t> workshop.  </a:t>
            </a:r>
          </a:p>
          <a:p>
            <a:endParaRPr lang="en-US" dirty="0"/>
          </a:p>
        </p:txBody>
      </p:sp>
    </p:spTree>
    <p:extLst>
      <p:ext uri="{BB962C8B-B14F-4D97-AF65-F5344CB8AC3E}">
        <p14:creationId xmlns:p14="http://schemas.microsoft.com/office/powerpoint/2010/main" val="8010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276350"/>
            <a:ext cx="5857875" cy="3295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485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276350"/>
            <a:ext cx="5857875" cy="3295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099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234950" y="1698625"/>
            <a:ext cx="6388100" cy="3594100"/>
          </a:xfrm>
        </p:spPr>
      </p:sp>
    </p:spTree>
    <p:extLst>
      <p:ext uri="{BB962C8B-B14F-4D97-AF65-F5344CB8AC3E}">
        <p14:creationId xmlns:p14="http://schemas.microsoft.com/office/powerpoint/2010/main" val="300243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928688"/>
            <a:ext cx="4262437" cy="2397125"/>
          </a:xfrm>
        </p:spPr>
      </p:sp>
      <p:sp>
        <p:nvSpPr>
          <p:cNvPr id="4" name="Notes Placeholder 3"/>
          <p:cNvSpPr>
            <a:spLocks noGrp="1"/>
          </p:cNvSpPr>
          <p:nvPr>
            <p:ph type="body" sz="quarter" idx="10"/>
          </p:nvPr>
        </p:nvSpPr>
        <p:spPr/>
        <p:txBody>
          <a:bodyPr>
            <a:normAutofit/>
          </a:bodyPr>
          <a:lstStyle/>
          <a:p>
            <a:r>
              <a:rPr lang="en-US" b="1" dirty="0" smtClean="0"/>
              <a:t>IT Cost Optimization: </a:t>
            </a:r>
            <a:r>
              <a:rPr lang="en-US" dirty="0" smtClean="0">
                <a:solidFill>
                  <a:srgbClr val="FF0000"/>
                </a:solidFill>
              </a:rPr>
              <a:t>IT cost optimization is a continuous discipline to drive spending and cost reduction, while maximizing business value. It includes:</a:t>
            </a:r>
          </a:p>
          <a:p>
            <a:pPr marL="169189" indent="-169189">
              <a:buFont typeface="Arial" panose="020B0604020202020204" pitchFamily="34" charset="0"/>
              <a:buChar char="•"/>
            </a:pPr>
            <a:r>
              <a:rPr lang="en-US" dirty="0" smtClean="0">
                <a:solidFill>
                  <a:srgbClr val="FF0000"/>
                </a:solidFill>
              </a:rPr>
              <a:t>Renegotiation of contracts for hardware, software and services</a:t>
            </a:r>
          </a:p>
          <a:p>
            <a:pPr marL="169189" indent="-169189">
              <a:buFont typeface="Arial" panose="020B0604020202020204" pitchFamily="34" charset="0"/>
              <a:buChar char="•"/>
            </a:pPr>
            <a:r>
              <a:rPr lang="en-US" dirty="0" smtClean="0">
                <a:solidFill>
                  <a:srgbClr val="FF0000"/>
                </a:solidFill>
              </a:rPr>
              <a:t>Standardization and simplification of platforms, providers, applications and services</a:t>
            </a:r>
          </a:p>
          <a:p>
            <a:pPr marL="169189" indent="-169189">
              <a:buFont typeface="Arial" panose="020B0604020202020204" pitchFamily="34" charset="0"/>
              <a:buChar char="•"/>
            </a:pPr>
            <a:r>
              <a:rPr lang="en-US" dirty="0" smtClean="0">
                <a:solidFill>
                  <a:srgbClr val="FF0000"/>
                </a:solidFill>
              </a:rPr>
              <a:t>Automation and utilization of processes, resources and capacity</a:t>
            </a:r>
          </a:p>
          <a:p>
            <a:pPr marL="169189" indent="-169189">
              <a:buFont typeface="Arial" panose="020B0604020202020204" pitchFamily="34" charset="0"/>
              <a:buChar char="•"/>
            </a:pPr>
            <a:r>
              <a:rPr lang="en-US" dirty="0" smtClean="0">
                <a:solidFill>
                  <a:srgbClr val="FF0000"/>
                </a:solidFill>
              </a:rPr>
              <a:t>Elimination and centralization of redundancies, organizations, business unit IT and personnel</a:t>
            </a:r>
          </a:p>
          <a:p>
            <a:r>
              <a:rPr lang="en-US" b="1" dirty="0" smtClean="0"/>
              <a:t> </a:t>
            </a:r>
            <a:r>
              <a:rPr lang="en-US" dirty="0" smtClean="0"/>
              <a:t>IT cost optimization has been a strong area of focus for Gartner for the past decade. We have cost optimization research across all the domains of IT (infrastructure, applications, end-user computing, supply chain, etc.). We have a well-tested approach for helping CIOs drive successful cost optimization initiatives. </a:t>
            </a:r>
          </a:p>
          <a:p>
            <a:r>
              <a:rPr lang="en-US" b="1" dirty="0" smtClean="0"/>
              <a:t>Business Cost Optimization: </a:t>
            </a:r>
            <a:r>
              <a:rPr lang="en-US" dirty="0" smtClean="0"/>
              <a:t>IT costs only represent about 4% of the typical organization’s expenses, so the biggest opportunities to reduce overall business costs are outside of IT. In fact, investments in IT generally lower business costs. Our work on optimizing business costs touches many areas, including: business process management and business process outsourcing; supply chain optimization, information management, and the Internet of Things.</a:t>
            </a:r>
          </a:p>
          <a:p>
            <a:r>
              <a:rPr lang="en-US" b="1" dirty="0" smtClean="0"/>
              <a:t>Digital Business: </a:t>
            </a:r>
            <a:r>
              <a:rPr lang="en-US" dirty="0" smtClean="0"/>
              <a:t>Gartner’s research has helped define digital business. We help organizations understand the potential impact of digital business on their organizations, devise digital strategies and transform into digital businesses. </a:t>
            </a:r>
          </a:p>
          <a:p>
            <a:endParaRPr lang="en-US" dirty="0"/>
          </a:p>
        </p:txBody>
      </p:sp>
    </p:spTree>
    <p:extLst>
      <p:ext uri="{BB962C8B-B14F-4D97-AF65-F5344CB8AC3E}">
        <p14:creationId xmlns:p14="http://schemas.microsoft.com/office/powerpoint/2010/main" val="2522477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9748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45016"/>
            <a:ext cx="6742627" cy="3843460"/>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165223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47713"/>
            <a:ext cx="5035550" cy="2832100"/>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a:xfrm>
            <a:off x="4419826" y="9575448"/>
            <a:ext cx="3381248" cy="505812"/>
          </a:xfrm>
          <a:prstGeom prst="rect">
            <a:avLst/>
          </a:prstGeom>
        </p:spPr>
        <p:txBody>
          <a:bodyPr lIns="96653" tIns="48326" rIns="96653" bIns="48326"/>
          <a:lstStyle/>
          <a:p>
            <a:fld id="{EC0C817E-25EB-4C70-B757-6C279D14B50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53889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34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r>
              <a:rPr lang="pt-BR" dirty="0" smtClean="0"/>
              <a:t>Aqui são alguns exemplos de otimização de custos</a:t>
            </a:r>
            <a:r>
              <a:rPr lang="pt-BR" baseline="0" dirty="0" smtClean="0"/>
              <a:t> no nível 1. Vou deixar os slides para que vocês possam ver o que cabe e se vocês estão ou não fazendo algo nesse sentido. Por exemplo:</a:t>
            </a:r>
            <a:endParaRPr lang="pt-BR" dirty="0" smtClean="0"/>
          </a:p>
          <a:p>
            <a:endParaRPr lang="pt-BR" dirty="0" smtClean="0"/>
          </a:p>
          <a:p>
            <a:pPr marL="171435" indent="-171435">
              <a:buFontTx/>
              <a:buChar char="-"/>
            </a:pPr>
            <a:r>
              <a:rPr lang="pt-BR" dirty="0" smtClean="0"/>
              <a:t>No item</a:t>
            </a:r>
            <a:r>
              <a:rPr lang="pt-BR" baseline="0" dirty="0" smtClean="0"/>
              <a:t> telefonia: Vocês estão fazendo algo nesse sentido? Como a gente faz com NET, por exemplo?</a:t>
            </a:r>
          </a:p>
          <a:p>
            <a:pPr marL="171435" indent="-171435">
              <a:buFontTx/>
              <a:buChar char="-"/>
            </a:pPr>
            <a:r>
              <a:rPr lang="pt-BR" baseline="0" dirty="0" smtClean="0"/>
              <a:t>No item seguinte, existem contratações onde se contrata suporte Premium. Mas será que já não existe o conhecimento dentro da empresa e isto não seja mais necessário?</a:t>
            </a:r>
          </a:p>
          <a:p>
            <a:pPr marL="171435" indent="-171435">
              <a:buFontTx/>
              <a:buChar char="-"/>
            </a:pPr>
            <a:r>
              <a:rPr lang="pt-BR" baseline="0" dirty="0" smtClean="0"/>
              <a:t>No ITAM é preciso ver se a quantidade de </a:t>
            </a:r>
            <a:r>
              <a:rPr lang="pt-BR" baseline="0" dirty="0" err="1" smtClean="0"/>
              <a:t>lincenças</a:t>
            </a:r>
            <a:r>
              <a:rPr lang="pt-BR" baseline="0" dirty="0" smtClean="0"/>
              <a:t> que existem aqui, são realmente necessárias!! </a:t>
            </a:r>
            <a:r>
              <a:rPr lang="pt-BR" baseline="0" dirty="0" err="1" smtClean="0"/>
              <a:t>Ex</a:t>
            </a:r>
            <a:r>
              <a:rPr lang="pt-BR" baseline="0" dirty="0" smtClean="0"/>
              <a:t>: MS Project</a:t>
            </a:r>
          </a:p>
          <a:p>
            <a:pPr marL="171435" indent="-171435">
              <a:buFontTx/>
              <a:buChar char="-"/>
            </a:pPr>
            <a:r>
              <a:rPr lang="pt-BR" baseline="0" dirty="0" smtClean="0"/>
              <a:t>Sobre </a:t>
            </a:r>
            <a:r>
              <a:rPr lang="pt-BR" baseline="0" dirty="0" err="1" smtClean="0"/>
              <a:t>mnt</a:t>
            </a:r>
            <a:r>
              <a:rPr lang="pt-BR" baseline="0" dirty="0" smtClean="0"/>
              <a:t> estendida x aquisição de novos equipamentos, a gente pode dar apoio a vocês.</a:t>
            </a:r>
          </a:p>
          <a:p>
            <a:pPr marL="171435" indent="-171435">
              <a:buFontTx/>
              <a:buChar char="-"/>
            </a:pPr>
            <a:endParaRPr lang="pt-BR" baseline="0" dirty="0" smtClean="0"/>
          </a:p>
          <a:p>
            <a:pPr marL="171435" indent="-171435">
              <a:buFontTx/>
              <a:buChar char="-"/>
            </a:pPr>
            <a:endParaRPr lang="pt-BR" baseline="0" dirty="0" smtClean="0"/>
          </a:p>
          <a:p>
            <a:pPr marL="171435" indent="-171435">
              <a:buFontTx/>
              <a:buChar char="-"/>
            </a:pPr>
            <a:endParaRPr lang="pt-BR" baseline="0" dirty="0" smtClean="0"/>
          </a:p>
          <a:p>
            <a:pPr marL="171435" indent="-171435">
              <a:buFontTx/>
              <a:buChar char="-"/>
            </a:pPr>
            <a:endParaRPr lang="pt-BR" baseline="0" dirty="0" smtClean="0"/>
          </a:p>
          <a:p>
            <a:pPr marL="171435" indent="-171435">
              <a:buFontTx/>
              <a:buChar char="-"/>
            </a:pPr>
            <a:endParaRPr lang="pt-BR" baseline="0" dirty="0" smtClean="0"/>
          </a:p>
          <a:p>
            <a:pPr marL="171435" indent="-171435">
              <a:buFontTx/>
              <a:buChar char="-"/>
            </a:pPr>
            <a:endParaRPr lang="pt-BR" baseline="0" dirty="0" smtClean="0"/>
          </a:p>
          <a:p>
            <a:pPr marL="171435" indent="-171435">
              <a:buFontTx/>
              <a:buChar char="-"/>
            </a:pPr>
            <a:endParaRPr lang="pt-BR" dirty="0" smtClean="0"/>
          </a:p>
          <a:p>
            <a:endParaRPr lang="pt-BR" dirty="0" smtClean="0"/>
          </a:p>
          <a:p>
            <a:endParaRPr lang="pt-BR" dirty="0" smtClean="0"/>
          </a:p>
          <a:p>
            <a:endParaRPr lang="pt-BR" dirty="0" smtClean="0"/>
          </a:p>
          <a:p>
            <a:endParaRPr lang="pt-BR" dirty="0" smtClean="0"/>
          </a:p>
          <a:p>
            <a:r>
              <a:rPr lang="pt-BR" dirty="0" smtClean="0"/>
              <a:t>Visão mais</a:t>
            </a:r>
            <a:r>
              <a:rPr lang="pt-BR" baseline="0" dirty="0" smtClean="0"/>
              <a:t> de curto prazo:</a:t>
            </a:r>
            <a:endParaRPr lang="pt-BR" dirty="0" smtClean="0"/>
          </a:p>
          <a:p>
            <a:r>
              <a:rPr lang="pt-BR" dirty="0" smtClean="0"/>
              <a:t>- Existe</a:t>
            </a:r>
            <a:r>
              <a:rPr lang="pt-BR" baseline="0" dirty="0" smtClean="0"/>
              <a:t> uma tendência de queda dos preços dos serviços de rede, portanto é importante implantar algumas melhores práticas, como renegociar os preços pagos pelos serviços de rede</a:t>
            </a:r>
          </a:p>
          <a:p>
            <a:pPr marL="170097" indent="-170097">
              <a:buFontTx/>
              <a:buChar char="-"/>
            </a:pPr>
            <a:r>
              <a:rPr lang="pt-BR" baseline="0" dirty="0" smtClean="0"/>
              <a:t>Renegociar as taxas pagas pelos </a:t>
            </a:r>
            <a:r>
              <a:rPr lang="pt-BR" baseline="0" dirty="0" err="1" smtClean="0"/>
              <a:t>skills</a:t>
            </a:r>
            <a:r>
              <a:rPr lang="pt-BR" baseline="0" dirty="0" smtClean="0"/>
              <a:t> contratados, pare de pagar por </a:t>
            </a:r>
            <a:r>
              <a:rPr lang="pt-BR" baseline="0" dirty="0" err="1" smtClean="0"/>
              <a:t>skills</a:t>
            </a:r>
            <a:r>
              <a:rPr lang="pt-BR" baseline="0" dirty="0" smtClean="0"/>
              <a:t> </a:t>
            </a:r>
            <a:r>
              <a:rPr lang="pt-BR" baseline="0" dirty="0" err="1" smtClean="0"/>
              <a:t>premiums</a:t>
            </a:r>
            <a:r>
              <a:rPr lang="pt-BR" baseline="0" dirty="0" smtClean="0"/>
              <a:t>, </a:t>
            </a:r>
          </a:p>
          <a:p>
            <a:pPr marL="170097" indent="-170097">
              <a:buFontTx/>
              <a:buChar char="-"/>
            </a:pPr>
            <a:r>
              <a:rPr lang="pt-BR" baseline="0" dirty="0" smtClean="0"/>
              <a:t>Consolidação dos contratos de uma maneira geral; olhando o GDF como um todo, deve existir uma boa oportunidade de redução de custos aqui</a:t>
            </a:r>
          </a:p>
          <a:p>
            <a:pPr marL="170097" indent="-170097">
              <a:buFontTx/>
              <a:buChar char="-"/>
            </a:pPr>
            <a:r>
              <a:rPr lang="pt-BR" baseline="0" dirty="0" smtClean="0"/>
              <a:t>Busque eliminar as licenças de softwares que são considerados “</a:t>
            </a:r>
            <a:r>
              <a:rPr lang="pt-BR" baseline="0" dirty="0" err="1" smtClean="0"/>
              <a:t>nice</a:t>
            </a:r>
            <a:r>
              <a:rPr lang="pt-BR" baseline="0" dirty="0" smtClean="0"/>
              <a:t> </a:t>
            </a:r>
            <a:r>
              <a:rPr lang="pt-BR" baseline="0" dirty="0" err="1" smtClean="0"/>
              <a:t>to</a:t>
            </a:r>
            <a:r>
              <a:rPr lang="pt-BR" baseline="0" dirty="0" smtClean="0"/>
              <a:t> </a:t>
            </a:r>
            <a:r>
              <a:rPr lang="pt-BR" baseline="0" dirty="0" err="1" smtClean="0"/>
              <a:t>have</a:t>
            </a:r>
            <a:r>
              <a:rPr lang="pt-BR" baseline="0" dirty="0" smtClean="0"/>
              <a:t>”, ou seja que não são críticas</a:t>
            </a:r>
          </a:p>
          <a:p>
            <a:pPr marL="170097" indent="-170097">
              <a:buFontTx/>
              <a:buChar char="-"/>
            </a:pPr>
            <a:r>
              <a:rPr lang="pt-BR" baseline="0" dirty="0" smtClean="0"/>
              <a:t>Cancele ou renegocie os contratos d manutenção de software, busque oportunidade de eliminar duplicidade em funcionalidade e padronização para reduzir custos</a:t>
            </a:r>
          </a:p>
          <a:p>
            <a:pPr marL="170097" indent="-170097">
              <a:buFontTx/>
              <a:buChar char="-"/>
            </a:pPr>
            <a:r>
              <a:rPr lang="pt-BR" baseline="0" dirty="0" smtClean="0"/>
              <a:t>Diferimento de algumas compras: postergue o </a:t>
            </a:r>
            <a:r>
              <a:rPr lang="pt-BR" baseline="0" dirty="0" err="1" smtClean="0"/>
              <a:t>m;aximo</a:t>
            </a:r>
            <a:r>
              <a:rPr lang="pt-BR" baseline="0" dirty="0" smtClean="0"/>
              <a:t> possível a compra nova ou a renovação o </a:t>
            </a:r>
            <a:r>
              <a:rPr lang="pt-BR" baseline="0" dirty="0" err="1" smtClean="0"/>
              <a:t>m;aximo</a:t>
            </a:r>
            <a:r>
              <a:rPr lang="pt-BR" baseline="0" dirty="0" smtClean="0"/>
              <a:t> possível até o próximo ano </a:t>
            </a:r>
            <a:r>
              <a:rPr lang="pt-BR" baseline="0" dirty="0" err="1" smtClean="0"/>
              <a:t>fisca</a:t>
            </a:r>
            <a:r>
              <a:rPr lang="pt-BR" baseline="0" dirty="0" smtClean="0"/>
              <a:t>; para algumas classes de equipamentos, a manutenção </a:t>
            </a:r>
            <a:r>
              <a:rPr lang="pt-BR" baseline="0" dirty="0" err="1" smtClean="0"/>
              <a:t>extendida</a:t>
            </a:r>
            <a:r>
              <a:rPr lang="pt-BR" baseline="0" dirty="0" smtClean="0"/>
              <a:t> pode baixar custo mais do que adquirir novos equipamentos;</a:t>
            </a:r>
          </a:p>
          <a:p>
            <a:pPr marL="170097" indent="-170097">
              <a:buFontTx/>
              <a:buChar char="-"/>
            </a:pPr>
            <a:r>
              <a:rPr lang="pt-BR" baseline="0" dirty="0" smtClean="0"/>
              <a:t> Em tempos difíceis os fornecedores estão mais abertos a fazerem maiores reduções de preços porque perder o contrato custa muito caro nestes tempos;</a:t>
            </a:r>
          </a:p>
          <a:p>
            <a:pPr marL="170097" indent="-170097">
              <a:buFontTx/>
              <a:buChar char="-"/>
            </a:pPr>
            <a:r>
              <a:rPr lang="pt-BR" baseline="0" dirty="0" smtClean="0"/>
              <a:t>Renegociar os níveis de serviço dos contratos para níveis que sejam mais baratos e ainda consigam atender as necessidades das áreas usuárias;</a:t>
            </a:r>
          </a:p>
          <a:p>
            <a:pPr marL="170097" indent="-170097">
              <a:buFontTx/>
              <a:buChar char="-"/>
            </a:pPr>
            <a:endParaRPr lang="pt-BR" baseline="0" dirty="0" smtClean="0"/>
          </a:p>
          <a:p>
            <a:pPr marL="170097" indent="-170097">
              <a:buFontTx/>
              <a:buChar char="-"/>
            </a:pPr>
            <a:endParaRPr lang="pt-BR" baseline="0" dirty="0" smtClean="0"/>
          </a:p>
          <a:p>
            <a:pPr marL="170097" indent="-170097">
              <a:buFontTx/>
              <a:buChar char="-"/>
            </a:pPr>
            <a:endParaRPr lang="pt-BR" baseline="0" dirty="0" smtClean="0"/>
          </a:p>
          <a:p>
            <a:pPr marL="170097" indent="-170097">
              <a:buFontTx/>
              <a:buChar char="-"/>
            </a:pPr>
            <a:endParaRPr lang="pt-BR" baseline="0" dirty="0" smtClean="0"/>
          </a:p>
          <a:p>
            <a:endParaRPr lang="pt-BR" baseline="0" dirty="0" smtClean="0"/>
          </a:p>
          <a:p>
            <a:endParaRPr lang="en-US" dirty="0"/>
          </a:p>
        </p:txBody>
      </p:sp>
    </p:spTree>
    <p:extLst>
      <p:ext uri="{BB962C8B-B14F-4D97-AF65-F5344CB8AC3E}">
        <p14:creationId xmlns:p14="http://schemas.microsoft.com/office/powerpoint/2010/main" val="371785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536575" y="1287463"/>
            <a:ext cx="5791200" cy="3257550"/>
          </a:xfrm>
          <a:ln/>
        </p:spPr>
      </p:sp>
      <p:sp>
        <p:nvSpPr>
          <p:cNvPr id="165891" name="Rectangle 3"/>
          <p:cNvSpPr>
            <a:spLocks noGrp="1" noChangeArrowheads="1"/>
          </p:cNvSpPr>
          <p:nvPr>
            <p:ph type="body" idx="1"/>
          </p:nvPr>
        </p:nvSpPr>
        <p:spPr>
          <a:xfrm>
            <a:off x="161023" y="4989700"/>
            <a:ext cx="6592697" cy="3279189"/>
          </a:xfrm>
        </p:spPr>
        <p:txBody>
          <a:bodyPr/>
          <a:lstStyle/>
          <a:p>
            <a:r>
              <a:rPr lang="en-US" dirty="0" err="1" smtClean="0"/>
              <a:t>Aqio</a:t>
            </a:r>
            <a:r>
              <a:rPr lang="en-US" dirty="0" smtClean="0"/>
              <a:t> </a:t>
            </a:r>
            <a:r>
              <a:rPr lang="en-US" dirty="0" err="1" smtClean="0"/>
              <a:t>sao</a:t>
            </a:r>
            <a:r>
              <a:rPr lang="en-US" dirty="0" smtClean="0"/>
              <a:t> </a:t>
            </a:r>
            <a:r>
              <a:rPr lang="en-US" dirty="0" err="1" smtClean="0"/>
              <a:t>ferramentas</a:t>
            </a:r>
            <a:r>
              <a:rPr lang="en-US" dirty="0" smtClean="0"/>
              <a:t> </a:t>
            </a:r>
            <a:r>
              <a:rPr lang="en-US" dirty="0" err="1" smtClean="0"/>
              <a:t>que</a:t>
            </a:r>
            <a:r>
              <a:rPr lang="en-US" dirty="0" smtClean="0"/>
              <a:t> </a:t>
            </a:r>
            <a:r>
              <a:rPr lang="en-US" dirty="0" err="1" smtClean="0"/>
              <a:t>estao</a:t>
            </a:r>
            <a:r>
              <a:rPr lang="en-US" dirty="0" smtClean="0"/>
              <a:t> </a:t>
            </a:r>
            <a:r>
              <a:rPr lang="en-US" dirty="0" err="1" smtClean="0"/>
              <a:t>disponíveis</a:t>
            </a:r>
            <a:r>
              <a:rPr lang="en-US" baseline="0" dirty="0" smtClean="0"/>
              <a:t> para </a:t>
            </a:r>
            <a:r>
              <a:rPr lang="en-US" baseline="0" dirty="0" err="1" smtClean="0"/>
              <a:t>isso</a:t>
            </a:r>
            <a:endParaRPr lang="en-US" dirty="0"/>
          </a:p>
        </p:txBody>
      </p:sp>
    </p:spTree>
    <p:extLst>
      <p:ext uri="{BB962C8B-B14F-4D97-AF65-F5344CB8AC3E}">
        <p14:creationId xmlns:p14="http://schemas.microsoft.com/office/powerpoint/2010/main" val="3412731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pPr marL="170097" indent="-170097">
              <a:buFontTx/>
              <a:buChar char="-"/>
            </a:pPr>
            <a:r>
              <a:rPr lang="pt-BR" baseline="0" dirty="0" smtClean="0"/>
              <a:t>Aqui é como podemos apoiar na avaliação dos contratos: Escopo, Preços e Termos e Condições</a:t>
            </a:r>
          </a:p>
          <a:p>
            <a:endParaRPr lang="pt-BR" baseline="0" dirty="0" smtClean="0"/>
          </a:p>
          <a:p>
            <a:endParaRPr lang="en-US" dirty="0"/>
          </a:p>
        </p:txBody>
      </p:sp>
    </p:spTree>
    <p:extLst>
      <p:ext uri="{BB962C8B-B14F-4D97-AF65-F5344CB8AC3E}">
        <p14:creationId xmlns:p14="http://schemas.microsoft.com/office/powerpoint/2010/main" val="25706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706438" y="1247775"/>
            <a:ext cx="5726112" cy="3222625"/>
          </a:xfrm>
          <a:ln/>
        </p:spPr>
      </p:sp>
      <p:sp>
        <p:nvSpPr>
          <p:cNvPr id="39939" name="Notes Placeholder 2"/>
          <p:cNvSpPr>
            <a:spLocks noGrp="1"/>
          </p:cNvSpPr>
          <p:nvPr>
            <p:ph type="body"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7230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5064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r>
              <a:rPr lang="pt-BR" dirty="0" smtClean="0"/>
              <a:t>Aqui temos algumas</a:t>
            </a:r>
            <a:r>
              <a:rPr lang="pt-BR" baseline="0" dirty="0" smtClean="0"/>
              <a:t> oportunidades de redução de custos referentes ao nível 2! Citar algumas delas apresentadas no slide</a:t>
            </a:r>
            <a:endParaRPr lang="pt-BR" dirty="0" smtClean="0"/>
          </a:p>
          <a:p>
            <a:endParaRPr lang="pt-BR" dirty="0" smtClean="0"/>
          </a:p>
          <a:p>
            <a:r>
              <a:rPr lang="pt-BR" dirty="0" smtClean="0"/>
              <a:t>Citar que além destas existem muitas outras ações</a:t>
            </a:r>
            <a:r>
              <a:rPr lang="pt-BR" baseline="0" dirty="0" smtClean="0"/>
              <a:t> que </a:t>
            </a:r>
            <a:r>
              <a:rPr lang="pt-BR" baseline="0" dirty="0" err="1" smtClean="0"/>
              <a:t>tb</a:t>
            </a:r>
            <a:r>
              <a:rPr lang="pt-BR" baseline="0" dirty="0" smtClean="0"/>
              <a:t> trazem melhorias:</a:t>
            </a:r>
          </a:p>
          <a:p>
            <a:endParaRPr lang="pt-BR" baseline="0" dirty="0" smtClean="0"/>
          </a:p>
          <a:p>
            <a:r>
              <a:rPr lang="pt-BR" dirty="0" err="1"/>
              <a:t>Reduce</a:t>
            </a:r>
            <a:r>
              <a:rPr lang="pt-BR" dirty="0"/>
              <a:t> </a:t>
            </a:r>
            <a:r>
              <a:rPr lang="pt-BR" dirty="0" err="1"/>
              <a:t>service</a:t>
            </a:r>
            <a:r>
              <a:rPr lang="pt-BR" dirty="0"/>
              <a:t> </a:t>
            </a:r>
            <a:r>
              <a:rPr lang="pt-BR" dirty="0" err="1"/>
              <a:t>level</a:t>
            </a:r>
            <a:endParaRPr lang="en-US" dirty="0"/>
          </a:p>
          <a:p>
            <a:r>
              <a:rPr lang="en-US" dirty="0"/>
              <a:t>Automate software distribution.</a:t>
            </a:r>
          </a:p>
          <a:p>
            <a:r>
              <a:rPr lang="en-US" dirty="0"/>
              <a:t>Get rid of underused IT assets.</a:t>
            </a:r>
          </a:p>
          <a:p>
            <a:r>
              <a:rPr lang="en-US" dirty="0"/>
              <a:t>Enforce cell phone policy, and audit telecommunications invoices. </a:t>
            </a:r>
            <a:r>
              <a:rPr lang="en-US" dirty="0" err="1"/>
              <a:t>Falar</a:t>
            </a:r>
            <a:r>
              <a:rPr lang="en-US" dirty="0"/>
              <a:t> do TEM</a:t>
            </a:r>
          </a:p>
          <a:p>
            <a:r>
              <a:rPr lang="en-US" dirty="0"/>
              <a:t>Centralize portal management.</a:t>
            </a:r>
          </a:p>
          <a:p>
            <a:r>
              <a:rPr lang="en-US" dirty="0"/>
              <a:t>Outsource repetitive software testing.</a:t>
            </a:r>
          </a:p>
          <a:p>
            <a:r>
              <a:rPr lang="en-US" dirty="0"/>
              <a:t>Turn off legacy system maintenance.</a:t>
            </a:r>
          </a:p>
          <a:p>
            <a:r>
              <a:rPr lang="en-US" dirty="0"/>
              <a:t>Rationalize desktop printers.</a:t>
            </a:r>
          </a:p>
          <a:p>
            <a:r>
              <a:rPr lang="pt-BR" dirty="0"/>
              <a:t>Use open-</a:t>
            </a:r>
            <a:r>
              <a:rPr lang="pt-BR" dirty="0" err="1"/>
              <a:t>source</a:t>
            </a:r>
            <a:r>
              <a:rPr lang="pt-BR" dirty="0"/>
              <a:t> software</a:t>
            </a:r>
          </a:p>
          <a:p>
            <a:endParaRPr lang="en-US" dirty="0"/>
          </a:p>
          <a:p>
            <a:endParaRPr lang="en-US" dirty="0"/>
          </a:p>
        </p:txBody>
      </p:sp>
    </p:spTree>
    <p:extLst>
      <p:ext uri="{BB962C8B-B14F-4D97-AF65-F5344CB8AC3E}">
        <p14:creationId xmlns:p14="http://schemas.microsoft.com/office/powerpoint/2010/main" val="1413053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r>
              <a:rPr lang="en-US" dirty="0" err="1" smtClean="0"/>
              <a:t>Continuação</a:t>
            </a:r>
            <a:r>
              <a:rPr lang="en-US" dirty="0" smtClean="0"/>
              <a:t> do item anterior</a:t>
            </a:r>
            <a:endParaRPr lang="en-US" dirty="0"/>
          </a:p>
        </p:txBody>
      </p:sp>
    </p:spTree>
    <p:extLst>
      <p:ext uri="{BB962C8B-B14F-4D97-AF65-F5344CB8AC3E}">
        <p14:creationId xmlns:p14="http://schemas.microsoft.com/office/powerpoint/2010/main" val="2401655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743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r>
              <a:rPr lang="en-US" dirty="0" smtClean="0"/>
              <a:t>Fazer </a:t>
            </a:r>
            <a:r>
              <a:rPr lang="en-US" dirty="0" err="1" smtClean="0"/>
              <a:t>uma</a:t>
            </a:r>
            <a:r>
              <a:rPr lang="en-US" dirty="0" smtClean="0"/>
              <a:t> </a:t>
            </a:r>
            <a:r>
              <a:rPr lang="en-US" dirty="0" err="1" smtClean="0"/>
              <a:t>análise</a:t>
            </a:r>
            <a:r>
              <a:rPr lang="en-US" dirty="0" smtClean="0"/>
              <a:t> dos </a:t>
            </a:r>
            <a:r>
              <a:rPr lang="en-US" dirty="0" err="1" smtClean="0"/>
              <a:t>custos</a:t>
            </a:r>
            <a:r>
              <a:rPr lang="en-US" dirty="0" smtClean="0"/>
              <a:t>, NÃO SOMENTE DA AQUISIÇÃO,</a:t>
            </a:r>
            <a:r>
              <a:rPr lang="en-US" baseline="0" dirty="0" smtClean="0"/>
              <a:t> mas do </a:t>
            </a:r>
            <a:r>
              <a:rPr lang="en-US" baseline="0" dirty="0" err="1" smtClean="0"/>
              <a:t>todo</a:t>
            </a:r>
            <a:r>
              <a:rPr lang="en-US" baseline="0" dirty="0" smtClean="0"/>
              <a:t>, de </a:t>
            </a:r>
            <a:r>
              <a:rPr lang="en-US" baseline="0" dirty="0" err="1" smtClean="0"/>
              <a:t>quanto</a:t>
            </a:r>
            <a:r>
              <a:rPr lang="en-US" baseline="0" dirty="0" smtClean="0"/>
              <a:t> </a:t>
            </a:r>
            <a:r>
              <a:rPr lang="en-US" baseline="0" dirty="0" err="1" smtClean="0"/>
              <a:t>ele</a:t>
            </a:r>
            <a:r>
              <a:rPr lang="en-US" baseline="0" dirty="0" smtClean="0"/>
              <a:t> </a:t>
            </a:r>
            <a:r>
              <a:rPr lang="en-US" baseline="0" dirty="0" err="1" smtClean="0"/>
              <a:t>custa</a:t>
            </a:r>
            <a:r>
              <a:rPr lang="en-US" baseline="0" dirty="0" smtClean="0"/>
              <a:t> para </a:t>
            </a:r>
            <a:r>
              <a:rPr lang="en-US" baseline="0" dirty="0" err="1" smtClean="0"/>
              <a:t>suportar</a:t>
            </a:r>
            <a:r>
              <a:rPr lang="en-US" baseline="0" dirty="0" smtClean="0"/>
              <a:t> é </a:t>
            </a:r>
            <a:r>
              <a:rPr lang="en-US" baseline="0" dirty="0" err="1" smtClean="0"/>
              <a:t>importante</a:t>
            </a:r>
            <a:r>
              <a:rPr lang="en-US" baseline="0" dirty="0" smtClean="0"/>
              <a:t> </a:t>
            </a:r>
            <a:r>
              <a:rPr lang="en-US" baseline="0" dirty="0" err="1" smtClean="0"/>
              <a:t>também</a:t>
            </a:r>
            <a:r>
              <a:rPr lang="en-US" baseline="0" dirty="0" smtClean="0"/>
              <a:t>!</a:t>
            </a:r>
          </a:p>
          <a:p>
            <a:endParaRPr lang="en-US" baseline="0" dirty="0" smtClean="0"/>
          </a:p>
          <a:p>
            <a:r>
              <a:rPr lang="en-US" baseline="0" dirty="0" err="1" smtClean="0"/>
              <a:t>Explorar</a:t>
            </a:r>
            <a:r>
              <a:rPr lang="en-US" baseline="0" dirty="0" smtClean="0"/>
              <a:t> um </a:t>
            </a:r>
            <a:r>
              <a:rPr lang="en-US" baseline="0" dirty="0" err="1" smtClean="0"/>
              <a:t>pouco</a:t>
            </a:r>
            <a:r>
              <a:rPr lang="en-US" baseline="0" dirty="0" smtClean="0"/>
              <a:t> </a:t>
            </a:r>
            <a:r>
              <a:rPr lang="en-US" baseline="0" dirty="0" err="1" smtClean="0"/>
              <a:t>cada</a:t>
            </a:r>
            <a:r>
              <a:rPr lang="en-US" baseline="0" dirty="0" smtClean="0"/>
              <a:t> um dos </a:t>
            </a:r>
            <a:r>
              <a:rPr lang="en-US" baseline="0" dirty="0" err="1" smtClean="0"/>
              <a:t>itens</a:t>
            </a:r>
            <a:r>
              <a:rPr lang="en-US" baseline="0" dirty="0" smtClean="0"/>
              <a:t> </a:t>
            </a:r>
            <a:r>
              <a:rPr lang="en-US" baseline="0" dirty="0" err="1" smtClean="0"/>
              <a:t>apresentados</a:t>
            </a:r>
            <a:r>
              <a:rPr lang="en-US" baseline="0" dirty="0" smtClean="0"/>
              <a:t>.</a:t>
            </a:r>
          </a:p>
          <a:p>
            <a:endParaRPr lang="en-US" baseline="0" dirty="0" smtClean="0"/>
          </a:p>
          <a:p>
            <a:endParaRPr lang="en-US" dirty="0"/>
          </a:p>
        </p:txBody>
      </p:sp>
    </p:spTree>
    <p:extLst>
      <p:ext uri="{BB962C8B-B14F-4D97-AF65-F5344CB8AC3E}">
        <p14:creationId xmlns:p14="http://schemas.microsoft.com/office/powerpoint/2010/main" val="415608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1551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1711325"/>
            <a:ext cx="6434137" cy="36195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8772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790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45016"/>
            <a:ext cx="6742627" cy="3843460"/>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1611226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211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17603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4435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07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3450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06388" y="1725613"/>
            <a:ext cx="6489700" cy="3651250"/>
          </a:xfrm>
        </p:spPr>
      </p:sp>
      <p:sp>
        <p:nvSpPr>
          <p:cNvPr id="7" name="Notes Placeholder 6"/>
          <p:cNvSpPr>
            <a:spLocks noGrp="1"/>
          </p:cNvSpPr>
          <p:nvPr>
            <p:ph type="body" idx="1"/>
          </p:nvPr>
        </p:nvSpPr>
        <p:spPr/>
        <p:txBody>
          <a:bodyPr>
            <a:normAutofit/>
          </a:bodyPr>
          <a:lstStyle/>
          <a:p>
            <a:pPr>
              <a:spcBef>
                <a:spcPts val="300"/>
              </a:spcBef>
              <a:spcAft>
                <a:spcPts val="300"/>
              </a:spcAft>
            </a:pPr>
            <a:r>
              <a:rPr lang="en-US" b="1" dirty="0" smtClean="0">
                <a:solidFill>
                  <a:srgbClr val="000000"/>
                </a:solidFill>
                <a:latin typeface="Arial" pitchFamily="34" charset="0"/>
                <a:cs typeface="Arial" pitchFamily="34" charset="0"/>
              </a:rPr>
              <a:t>Key Issue: What are Gartner's two views of the IT budget and why are both necessary?</a:t>
            </a:r>
          </a:p>
          <a:p>
            <a:pPr>
              <a:spcBef>
                <a:spcPts val="300"/>
              </a:spcBef>
              <a:spcAft>
                <a:spcPts val="300"/>
              </a:spcAft>
            </a:pPr>
            <a:r>
              <a:rPr lang="en-US" dirty="0" smtClean="0">
                <a:solidFill>
                  <a:srgbClr val="000000"/>
                </a:solidFill>
              </a:rPr>
              <a:t>IT budgets must be presented using categories that make it easy for business executives to link IT expenses with business needs. How else can they judge the level of spending needed? The answer is what Gartner calls the service-based view of the IT budget. The service-based view does not replace the asset-based view — it complements it.</a:t>
            </a:r>
          </a:p>
          <a:p>
            <a:pPr>
              <a:spcBef>
                <a:spcPts val="300"/>
              </a:spcBef>
              <a:spcAft>
                <a:spcPts val="300"/>
              </a:spcAft>
            </a:pPr>
            <a:r>
              <a:rPr lang="en-US" dirty="0" smtClean="0">
                <a:solidFill>
                  <a:srgbClr val="000000"/>
                </a:solidFill>
              </a:rPr>
              <a:t>The reason to make this distinction in purposes is that most organizations stop with the asset view. This is understandable because the asset view is all that is required by the finance department. But the asset view does not address the second purpose. Although optional, IT leaders must develop the services view so that business executives can gauge the level of spending against business needs.</a:t>
            </a:r>
            <a:endParaRPr lang="en-US" dirty="0">
              <a:solidFill>
                <a:srgbClr val="000000"/>
              </a:solidFill>
            </a:endParaRPr>
          </a:p>
        </p:txBody>
      </p:sp>
    </p:spTree>
    <p:extLst>
      <p:ext uri="{BB962C8B-B14F-4D97-AF65-F5344CB8AC3E}">
        <p14:creationId xmlns:p14="http://schemas.microsoft.com/office/powerpoint/2010/main" val="1947871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06388" y="1725613"/>
            <a:ext cx="6489700" cy="3651250"/>
          </a:xfrm>
        </p:spPr>
      </p:sp>
      <p:sp>
        <p:nvSpPr>
          <p:cNvPr id="7" name="Notes Placeholder 6"/>
          <p:cNvSpPr>
            <a:spLocks noGrp="1"/>
          </p:cNvSpPr>
          <p:nvPr>
            <p:ph type="body" idx="1"/>
          </p:nvPr>
        </p:nvSpPr>
        <p:spPr/>
        <p:txBody>
          <a:bodyPr>
            <a:normAutofit/>
          </a:bodyPr>
          <a:lstStyle/>
          <a:p>
            <a:pPr>
              <a:spcBef>
                <a:spcPts val="300"/>
              </a:spcBef>
              <a:spcAft>
                <a:spcPts val="300"/>
              </a:spcAft>
            </a:pPr>
            <a:r>
              <a:rPr lang="en-US" b="1" dirty="0" smtClean="0">
                <a:solidFill>
                  <a:srgbClr val="000000"/>
                </a:solidFill>
                <a:latin typeface="Arial" pitchFamily="34" charset="0"/>
                <a:cs typeface="Arial" pitchFamily="34" charset="0"/>
              </a:rPr>
              <a:t>Key Issue: What are Gartner's two views of the IT budget and why are both necessary?</a:t>
            </a:r>
          </a:p>
          <a:p>
            <a:pPr>
              <a:spcBef>
                <a:spcPts val="300"/>
              </a:spcBef>
              <a:spcAft>
                <a:spcPts val="300"/>
              </a:spcAft>
            </a:pPr>
            <a:r>
              <a:rPr lang="en-US" dirty="0" smtClean="0">
                <a:solidFill>
                  <a:srgbClr val="000000"/>
                </a:solidFill>
              </a:rPr>
              <a:t>IT budgets must be presented using categories that make it easy for business executives to link IT expenses with business needs. How else can they judge the level of spending needed? The answer is what Gartner calls the service-based view of the IT budget. The service-based view does not replace the asset-based view — it complements it.</a:t>
            </a:r>
          </a:p>
          <a:p>
            <a:pPr>
              <a:spcBef>
                <a:spcPts val="300"/>
              </a:spcBef>
              <a:spcAft>
                <a:spcPts val="300"/>
              </a:spcAft>
            </a:pPr>
            <a:r>
              <a:rPr lang="en-US" dirty="0" smtClean="0">
                <a:solidFill>
                  <a:srgbClr val="000000"/>
                </a:solidFill>
              </a:rPr>
              <a:t>The reason to make this distinction in purposes is that most organizations stop with the asset view. This is understandable because the asset view is all that is required by the finance department. But the asset view does not address the second purpose. Although optional, IT leaders must develop the services view so that business executives can gauge the level of spending against business needs.</a:t>
            </a:r>
            <a:endParaRPr lang="en-US" dirty="0">
              <a:solidFill>
                <a:srgbClr val="000000"/>
              </a:solidFill>
            </a:endParaRPr>
          </a:p>
        </p:txBody>
      </p:sp>
    </p:spTree>
    <p:extLst>
      <p:ext uri="{BB962C8B-B14F-4D97-AF65-F5344CB8AC3E}">
        <p14:creationId xmlns:p14="http://schemas.microsoft.com/office/powerpoint/2010/main" val="236227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4" name="Notes Placeholder 3"/>
          <p:cNvSpPr>
            <a:spLocks noGrp="1"/>
          </p:cNvSpPr>
          <p:nvPr>
            <p:ph type="body" sz="quarter" idx="10"/>
          </p:nvPr>
        </p:nvSpPr>
        <p:spPr/>
        <p:txBody>
          <a:bodyPr/>
          <a:lstStyle/>
          <a:p>
            <a:pPr marL="171435" indent="-171435">
              <a:buFont typeface="Arial" panose="020B0604020202020204" pitchFamily="34" charset="0"/>
              <a:buChar char="•"/>
            </a:pPr>
            <a:r>
              <a:rPr lang="en-US" dirty="0" smtClean="0"/>
              <a:t>Many clients and prospects are caught in a challenging place. </a:t>
            </a:r>
          </a:p>
          <a:p>
            <a:pPr marL="171435" indent="-171435">
              <a:buFont typeface="Arial" panose="020B0604020202020204" pitchFamily="34" charset="0"/>
              <a:buChar char="•"/>
            </a:pPr>
            <a:r>
              <a:rPr lang="en-US" dirty="0" smtClean="0"/>
              <a:t>The economic uncertainty in some sectors and geographies — and concerns that it could spread </a:t>
            </a:r>
            <a:r>
              <a:rPr lang="en-US" dirty="0" smtClean="0">
                <a:solidFill>
                  <a:srgbClr val="FF0000"/>
                </a:solidFill>
              </a:rPr>
              <a:t>further — will put</a:t>
            </a:r>
            <a:r>
              <a:rPr lang="en-US" dirty="0" smtClean="0"/>
              <a:t> cost pressure on CIOs. </a:t>
            </a:r>
          </a:p>
          <a:p>
            <a:pPr marL="171435" indent="-171435">
              <a:buFont typeface="Arial" panose="020B0604020202020204" pitchFamily="34" charset="0"/>
              <a:buChar char="•"/>
            </a:pPr>
            <a:r>
              <a:rPr lang="en-US" dirty="0" smtClean="0"/>
              <a:t>At the same time, many of our clients and prospects need to make significant investments in IT to fund digital business.</a:t>
            </a:r>
          </a:p>
          <a:p>
            <a:pPr marL="171435" indent="-171435">
              <a:buFont typeface="Arial" panose="020B0604020202020204" pitchFamily="34" charset="0"/>
              <a:buChar char="•"/>
            </a:pPr>
            <a:r>
              <a:rPr lang="en-US" dirty="0" smtClean="0"/>
              <a:t>Many of our clients have delayed in making the necessary investments to fund digital business; the economic uncertainty</a:t>
            </a:r>
            <a:r>
              <a:rPr lang="en-US" baseline="0" dirty="0" smtClean="0"/>
              <a:t> </a:t>
            </a:r>
            <a:r>
              <a:rPr lang="en-US" dirty="0" smtClean="0"/>
              <a:t>further threatens their ability to make these investments. </a:t>
            </a:r>
          </a:p>
          <a:p>
            <a:pPr marL="171435" indent="-171435">
              <a:buFont typeface="Arial" panose="020B0604020202020204" pitchFamily="34" charset="0"/>
              <a:buChar char="•"/>
            </a:pPr>
            <a:r>
              <a:rPr lang="en-US" dirty="0" smtClean="0"/>
              <a:t>Not making digital business investments creates risk; business models will become obsolete.</a:t>
            </a:r>
          </a:p>
          <a:p>
            <a:endParaRPr lang="en-US" dirty="0"/>
          </a:p>
        </p:txBody>
      </p:sp>
    </p:spTree>
    <p:extLst>
      <p:ext uri="{BB962C8B-B14F-4D97-AF65-F5344CB8AC3E}">
        <p14:creationId xmlns:p14="http://schemas.microsoft.com/office/powerpoint/2010/main" val="2980027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06388" y="1725613"/>
            <a:ext cx="6489700" cy="3651250"/>
          </a:xfrm>
        </p:spPr>
      </p:sp>
      <p:sp>
        <p:nvSpPr>
          <p:cNvPr id="7" name="Notes Placeholder 6"/>
          <p:cNvSpPr>
            <a:spLocks noGrp="1"/>
          </p:cNvSpPr>
          <p:nvPr>
            <p:ph type="body" idx="1"/>
          </p:nvPr>
        </p:nvSpPr>
        <p:spPr/>
        <p:txBody>
          <a:bodyPr>
            <a:normAutofit/>
          </a:bodyPr>
          <a:lstStyle/>
          <a:p>
            <a:pPr>
              <a:spcBef>
                <a:spcPts val="300"/>
              </a:spcBef>
              <a:spcAft>
                <a:spcPts val="300"/>
              </a:spcAft>
            </a:pPr>
            <a:r>
              <a:rPr lang="en-US" b="1" dirty="0" smtClean="0">
                <a:solidFill>
                  <a:srgbClr val="000000"/>
                </a:solidFill>
                <a:latin typeface="Arial" pitchFamily="34" charset="0"/>
                <a:cs typeface="Arial" pitchFamily="34" charset="0"/>
              </a:rPr>
              <a:t>Key Issue: What are Gartner's two views of the IT budget and why are both necessary?</a:t>
            </a:r>
          </a:p>
          <a:p>
            <a:pPr>
              <a:spcBef>
                <a:spcPts val="300"/>
              </a:spcBef>
              <a:spcAft>
                <a:spcPts val="300"/>
              </a:spcAft>
            </a:pPr>
            <a:r>
              <a:rPr lang="en-US" dirty="0" smtClean="0">
                <a:solidFill>
                  <a:srgbClr val="000000"/>
                </a:solidFill>
              </a:rPr>
              <a:t>IT budgets must be presented using categories that make it easy for business executives to link IT expenses with business needs. How else can they judge the level of spending needed? The answer is what Gartner calls the service-based view of the IT budget. The service-based view does not replace the asset-based view — it complements it.</a:t>
            </a:r>
          </a:p>
          <a:p>
            <a:pPr>
              <a:spcBef>
                <a:spcPts val="300"/>
              </a:spcBef>
              <a:spcAft>
                <a:spcPts val="300"/>
              </a:spcAft>
            </a:pPr>
            <a:r>
              <a:rPr lang="en-US" dirty="0" smtClean="0">
                <a:solidFill>
                  <a:srgbClr val="000000"/>
                </a:solidFill>
              </a:rPr>
              <a:t>The reason to make this distinction in purposes is that most organizations stop with the asset view. This is understandable because the asset view is all that is required by the finance department. But the asset view does not address the second purpose. Although optional, IT leaders must develop the services view so that business executives can gauge the level of spending against business needs.</a:t>
            </a:r>
            <a:endParaRPr lang="en-US" dirty="0">
              <a:solidFill>
                <a:srgbClr val="000000"/>
              </a:solidFill>
            </a:endParaRPr>
          </a:p>
        </p:txBody>
      </p:sp>
    </p:spTree>
    <p:extLst>
      <p:ext uri="{BB962C8B-B14F-4D97-AF65-F5344CB8AC3E}">
        <p14:creationId xmlns:p14="http://schemas.microsoft.com/office/powerpoint/2010/main" val="42532302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467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956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3389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7875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45016"/>
            <a:ext cx="6742627" cy="3843460"/>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2189375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Rot="1" noChangeAspect="1" noChangeArrowheads="1" noTextEdit="1"/>
          </p:cNvSpPr>
          <p:nvPr>
            <p:ph type="sldImg"/>
          </p:nvPr>
        </p:nvSpPr>
        <p:spPr>
          <a:xfrm>
            <a:off x="339725" y="1765300"/>
            <a:ext cx="6635750" cy="3733800"/>
          </a:xfrm>
          <a:ln/>
        </p:spPr>
      </p:sp>
      <p:sp>
        <p:nvSpPr>
          <p:cNvPr id="30723" name="Rectangle 7"/>
          <p:cNvSpPr>
            <a:spLocks noGrp="1" noChangeArrowheads="1"/>
          </p:cNvSpPr>
          <p:nvPr>
            <p:ph type="body" idx="1"/>
          </p:nvPr>
        </p:nvSpPr>
        <p:spPr>
          <a:noFill/>
          <a:ln/>
        </p:spPr>
        <p:txBody>
          <a:bodyPr/>
          <a:lstStyle/>
          <a:p>
            <a:pPr eaLnBrk="1" hangingPunct="1"/>
            <a:r>
              <a:rPr lang="en-US" dirty="0" smtClean="0"/>
              <a:t>In doing IT cost optimization, it must be recognized that not all ideas are worth the effort. To this end, Gartner recommends a decision framework that takes into account all of the categories listed in the graphic above. </a:t>
            </a:r>
          </a:p>
          <a:p>
            <a:pPr eaLnBrk="1" hangingPunct="1"/>
            <a:r>
              <a:rPr lang="en-US" dirty="0" smtClean="0"/>
              <a:t>Potential benefit must be measured to get a sense as to whether the effort might be worth it. Customer impact must be assessed (though not necessarily quantified) to determine if an effort might have large financial benefits, but create ill-will with customers and thus undermine the value of moving forward. This is especially important in the public sector where customer impact is often a primary concern of elected officials.</a:t>
            </a:r>
          </a:p>
          <a:p>
            <a:pPr eaLnBrk="1" hangingPunct="1"/>
            <a:r>
              <a:rPr lang="en-US" dirty="0" smtClean="0"/>
              <a:t>But, in assessing the options, the IT governance decision makers must also take into account how long it will take to accomplish the reduction, whether the technical and organizational risks are so high that it may not be worth the effort, and whether an upfront cash investment is required to achieve downstream savings. The issues of time, risk and investment requirement may be so severe as to diminish the likelihood of ever achieving any of the desired benefits.</a:t>
            </a:r>
          </a:p>
          <a:p>
            <a:pPr eaLnBrk="1" hangingPunct="1"/>
            <a:r>
              <a:rPr lang="en-US" i="1" dirty="0" smtClean="0"/>
              <a:t>Advice: When considering IT cost optimization, do not focus just on benefits. Create a decision framework that assesses the impact on customers and the actual achievability of the intended reduction.</a:t>
            </a:r>
          </a:p>
        </p:txBody>
      </p:sp>
    </p:spTree>
    <p:extLst>
      <p:ext uri="{BB962C8B-B14F-4D97-AF65-F5344CB8AC3E}">
        <p14:creationId xmlns:p14="http://schemas.microsoft.com/office/powerpoint/2010/main" val="3831311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1698625"/>
            <a:ext cx="6388100" cy="3594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1560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247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276350"/>
            <a:ext cx="5857875" cy="3295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520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Meet Your Peers</a:t>
            </a:r>
          </a:p>
        </p:txBody>
      </p:sp>
    </p:spTree>
    <p:extLst>
      <p:ext uri="{BB962C8B-B14F-4D97-AF65-F5344CB8AC3E}">
        <p14:creationId xmlns:p14="http://schemas.microsoft.com/office/powerpoint/2010/main" val="3146897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r>
              <a:rPr lang="en-US" dirty="0" smtClean="0">
                <a:solidFill>
                  <a:srgbClr val="FF0000"/>
                </a:solidFill>
              </a:rPr>
              <a:t>There are many Gartner research areas that may be brought to bear to support cost optimization in the age of digital business. The ones listed here (beginning with IT cost transparency and moving clockwise) represent a common path that clients tend to follow. (For example, the cost optimization journey often begins with gathering IT cost data and comparing spending levels to industry averages, to identify cost optimization opportunities.) From there, organizations generally move to techniques such as contract reviews, application rationalization and sourcing strategy refinements.</a:t>
            </a:r>
          </a:p>
          <a:p>
            <a:r>
              <a:rPr lang="en-US" dirty="0" smtClean="0">
                <a:solidFill>
                  <a:srgbClr val="FF0000"/>
                </a:solidFill>
              </a:rPr>
              <a:t>This chart is designed to help identify the areas that are important to organizations undertaking cost optimization in the age of digital business. </a:t>
            </a:r>
          </a:p>
          <a:p>
            <a:r>
              <a:rPr lang="en-US" dirty="0" smtClean="0">
                <a:solidFill>
                  <a:srgbClr val="FF0000"/>
                </a:solidFill>
              </a:rPr>
              <a:t>It is important to note that, while these disciplines are listed in a logical order, organizations will work in several areas at the same time. In addition, they will go around this circle, repeating and refining the work done in each area. </a:t>
            </a:r>
          </a:p>
          <a:p>
            <a:endParaRPr lang="en-US" dirty="0"/>
          </a:p>
        </p:txBody>
      </p:sp>
    </p:spTree>
    <p:extLst>
      <p:ext uri="{BB962C8B-B14F-4D97-AF65-F5344CB8AC3E}">
        <p14:creationId xmlns:p14="http://schemas.microsoft.com/office/powerpoint/2010/main" val="11251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r>
              <a:rPr lang="en-US" dirty="0" smtClean="0">
                <a:solidFill>
                  <a:schemeClr val="accent6"/>
                </a:solidFill>
              </a:rPr>
              <a:t>In the 2008 time frame, many clients waited to be told to cut their budgets. This put them under pressure, and limited their options for reducing IT costs. Given the current economic environment, CIOs should be prepared to reduce their budgets — particularly the money spent on "run" investments — even further. This can be a difficult exercise for an organization that has been in cost-cutting mode for years. In some organizations, further reducing IT costs will mean exploring more radical cost-cutting measures, such as moving off Tier 1 systems, retiring (rather than replacing) systems and turning to third-parties for support of key systems. Such decisions are inherently more risky than traditional IT cost optimization techniques, so clients need more guidance and validation here. </a:t>
            </a:r>
          </a:p>
          <a:p>
            <a:r>
              <a:rPr lang="en-US" dirty="0" smtClean="0">
                <a:solidFill>
                  <a:schemeClr val="accent6"/>
                </a:solidFill>
              </a:rPr>
              <a:t>In addition to proactively exploiting both traditional and nontraditional cost optimization techniques, IT executives should take a leadership stance on helping the rest of the organization reduce costs — particularly regarding nondifferentiating activities. IT capabilities such as bimodal, lean and DevOps can be spread to other parts of the organization to achieve better financial results. </a:t>
            </a:r>
          </a:p>
          <a:p>
            <a:endParaRPr lang="en-US" dirty="0" smtClean="0"/>
          </a:p>
          <a:p>
            <a:endParaRPr lang="en-US" dirty="0"/>
          </a:p>
        </p:txBody>
      </p:sp>
    </p:spTree>
    <p:extLst>
      <p:ext uri="{BB962C8B-B14F-4D97-AF65-F5344CB8AC3E}">
        <p14:creationId xmlns:p14="http://schemas.microsoft.com/office/powerpoint/2010/main" val="3714575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247775"/>
            <a:ext cx="5726112"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98577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a:xfrm>
            <a:off x="179925" y="5521570"/>
            <a:ext cx="6742627" cy="3866906"/>
          </a:xfrm>
        </p:spPr>
        <p:txBody>
          <a:bodyPr>
            <a:normAutofit/>
          </a:bodyPr>
          <a:lstStyle/>
          <a:p>
            <a:r>
              <a:rPr lang="en-GB" sz="1600" dirty="0">
                <a:latin typeface="Calibri" panose="020F0502020204030204" pitchFamily="34" charset="0"/>
              </a:rPr>
              <a:t>Interest in the role of chief data officer (CDO) is growing and the title is becoming more prevalent. What do these executives do and how do they succeed?</a:t>
            </a:r>
            <a:endParaRPr lang="en-US" sz="1600" dirty="0">
              <a:latin typeface="Calibri" panose="020F0502020204030204" pitchFamily="34" charset="0"/>
            </a:endParaRPr>
          </a:p>
        </p:txBody>
      </p:sp>
    </p:spTree>
    <p:extLst>
      <p:ext uri="{BB962C8B-B14F-4D97-AF65-F5344CB8AC3E}">
        <p14:creationId xmlns:p14="http://schemas.microsoft.com/office/powerpoint/2010/main" val="426034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r>
              <a:rPr lang="en-US" dirty="0"/>
              <a:t>Open text – what would y say is your organizations top priorities for 20018/2019  VS  digital initiatives and growth (globally)</a:t>
            </a:r>
          </a:p>
        </p:txBody>
      </p:sp>
    </p:spTree>
    <p:extLst>
      <p:ext uri="{BB962C8B-B14F-4D97-AF65-F5344CB8AC3E}">
        <p14:creationId xmlns:p14="http://schemas.microsoft.com/office/powerpoint/2010/main" val="91416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31585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78488" cy="3195637"/>
          </a:xfrm>
          <a:noFill/>
          <a:ln w="9525">
            <a:solidFill>
              <a:schemeClr val="tx1"/>
            </a:solidFill>
            <a:miter lim="800000"/>
            <a:headEnd/>
            <a:tailEnd/>
          </a:ln>
        </p:spPr>
      </p:sp>
      <p:sp>
        <p:nvSpPr>
          <p:cNvPr id="3" name="Notes Placeholder 2"/>
          <p:cNvSpPr>
            <a:spLocks noGrp="1" noChangeAspect="1"/>
          </p:cNvSpPr>
          <p:nvPr>
            <p:ph type="body" idx="1"/>
          </p:nvPr>
        </p:nvSpPr>
        <p:spPr>
          <a:xfrm>
            <a:off x="239665" y="4670603"/>
            <a:ext cx="6667274" cy="3967941"/>
          </a:xfrm>
        </p:spPr>
        <p:txBody>
          <a:bodyPr vert="horz" lIns="0" tIns="45273" rIns="0" bIns="45273" rtlCol="0"/>
          <a:lstStyle/>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Applications have gone from being something you install and use in one place, to being something you experience at many times and places through many devices and things.</a:t>
            </a:r>
          </a:p>
          <a:p>
            <a:pPr marL="342870" indent="-342870">
              <a:lnSpc>
                <a:spcPct val="107000"/>
              </a:lnSpc>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Now, applications come to us, wherever we are. Today this is mainly due to smartphones, but with the continuing emergence of machine learning and the </a:t>
            </a:r>
            <a:r>
              <a:rPr lang="en-US" sz="1600" dirty="0" err="1">
                <a:latin typeface="Calibri" panose="020F0502020204030204" pitchFamily="34" charset="0"/>
                <a:ea typeface="Calibri" panose="020F0502020204030204" pitchFamily="34" charset="0"/>
                <a:cs typeface="Times New Roman" panose="02020603050405020304" pitchFamily="18" charset="0"/>
              </a:rPr>
              <a:t>IoT</a:t>
            </a:r>
            <a:r>
              <a:rPr lang="en-US" sz="1600" dirty="0">
                <a:latin typeface="Calibri" panose="020F0502020204030204" pitchFamily="34" charset="0"/>
                <a:ea typeface="Calibri" panose="020F0502020204030204" pitchFamily="34" charset="0"/>
                <a:cs typeface="Times New Roman" panose="02020603050405020304" pitchFamily="18" charset="0"/>
              </a:rPr>
              <a:t>, the very nature of the application changes – do we even know where and what the “application” is, when we use Siri, Alexa, or Cortana?</a:t>
            </a:r>
          </a:p>
        </p:txBody>
      </p:sp>
    </p:spTree>
    <p:extLst>
      <p:ext uri="{BB962C8B-B14F-4D97-AF65-F5344CB8AC3E}">
        <p14:creationId xmlns:p14="http://schemas.microsoft.com/office/powerpoint/2010/main" val="3729397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www.gartner.com/technology/about/ombudsman/omb_guide2.jsp" TargetMode="External"/><Relationship Id="rId2" Type="http://schemas.openxmlformats.org/officeDocument/2006/relationships/hyperlink" Target="https://www.gartner.com/technology/about/policies/usage_policy.jsp#_blank" TargetMode="Externa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hyperlink" Target="https://www.gartner.com/technology/about/ombudsman/omb_guide2.jsp"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endParaRPr lang="en-US" dirty="0"/>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9686167" y="5975402"/>
            <a:ext cx="2057400" cy="469087"/>
          </a:xfrm>
          <a:prstGeom prst="rect">
            <a:avLst/>
          </a:prstGeom>
        </p:spPr>
      </p:pic>
      <p:sp>
        <p:nvSpPr>
          <p:cNvPr id="17" name="TextBox 16"/>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D3D3D3"/>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a:t>
            </a:r>
            <a:r>
              <a:rPr lang="en-US" sz="700" b="0" i="0" u="none" strike="noStrike" kern="1200">
                <a:solidFill>
                  <a:srgbClr val="D3D3D3"/>
                </a:solidFill>
                <a:effectLst/>
                <a:latin typeface="Arial" charset="0"/>
                <a:ea typeface="Arial Unicode MS" pitchFamily="34" charset="-128"/>
                <a:cs typeface="Arial Unicode MS" pitchFamily="34" charset="-128"/>
              </a:rPr>
              <a:t>is confidential, </a:t>
            </a:r>
            <a:r>
              <a:rPr lang="en-US" sz="700" b="0" i="0" u="none" strike="noStrike" kern="1200" dirty="0">
                <a:solidFill>
                  <a:srgbClr val="D3D3D3"/>
                </a:solidFill>
                <a:effectLst/>
                <a:latin typeface="Arial" charset="0"/>
                <a:ea typeface="Arial Unicode MS" pitchFamily="34" charset="-128"/>
                <a:cs typeface="Arial Unicode MS" pitchFamily="34" charset="-128"/>
              </a:rPr>
              <a:t>proprietary or otherwise legally protected, it may not be further copied, distributed or publicly displayed without the express written permission of Gartner, Inc. or its affiliates.</a:t>
            </a:r>
            <a:endParaRPr lang="en-US" sz="700" dirty="0">
              <a:solidFill>
                <a:srgbClr val="D3D3D3"/>
              </a:solidFill>
              <a:ea typeface="Arial Unicode MS" pitchFamily="34" charset="-128"/>
              <a:cs typeface="Arial Unicode MS" pitchFamily="34" charset="-128"/>
            </a:endParaRPr>
          </a:p>
        </p:txBody>
      </p:sp>
    </p:spTree>
    <p:extLst>
      <p:ext uri="{BB962C8B-B14F-4D97-AF65-F5344CB8AC3E}">
        <p14:creationId xmlns:p14="http://schemas.microsoft.com/office/powerpoint/2010/main" val="8077582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8"/>
          </p:nvPr>
        </p:nvSpPr>
        <p:spPr>
          <a:xfrm>
            <a:off x="337534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p:cNvSpPr>
            <a:spLocks noGrp="1"/>
          </p:cNvSpPr>
          <p:nvPr>
            <p:ph type="body" sz="quarter" idx="19"/>
          </p:nvPr>
        </p:nvSpPr>
        <p:spPr>
          <a:xfrm>
            <a:off x="625475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20"/>
          </p:nvPr>
        </p:nvSpPr>
        <p:spPr>
          <a:xfrm>
            <a:off x="9169718"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710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6" name="Text Placeholder 11"/>
          <p:cNvSpPr>
            <a:spLocks noGrp="1"/>
          </p:cNvSpPr>
          <p:nvPr>
            <p:ph type="body" sz="quarter" idx="18"/>
          </p:nvPr>
        </p:nvSpPr>
        <p:spPr>
          <a:xfrm>
            <a:off x="457200"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9"/>
          </p:nvPr>
        </p:nvSpPr>
        <p:spPr>
          <a:xfrm>
            <a:off x="3363487"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1"/>
          <p:cNvSpPr>
            <a:spLocks noGrp="1"/>
          </p:cNvSpPr>
          <p:nvPr>
            <p:ph type="body" sz="quarter" idx="20"/>
          </p:nvPr>
        </p:nvSpPr>
        <p:spPr>
          <a:xfrm>
            <a:off x="6266602"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21"/>
          </p:nvPr>
        </p:nvSpPr>
        <p:spPr>
          <a:xfrm>
            <a:off x="9166542" y="1527175"/>
            <a:ext cx="256349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147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 xmlns:a16="http://schemas.microsoft.com/office/drawing/2014/main"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
        <p:nvSpPr>
          <p:cNvPr id="14" name="Rectangle 13">
            <a:extLst>
              <a:ext uri="{FF2B5EF4-FFF2-40B4-BE49-F238E27FC236}">
                <a16:creationId xmlns="" xmlns:a16="http://schemas.microsoft.com/office/drawing/2014/main"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9542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367EBE-ACE4-6A4A-8194-81828A72B691}"/>
              </a:ext>
            </a:extLst>
          </p:cNvPr>
          <p:cNvSpPr/>
          <p:nvPr userDrawn="1"/>
        </p:nvSpPr>
        <p:spPr bwMode="ltGray">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 xmlns:a16="http://schemas.microsoft.com/office/drawing/2014/main" id="{433B9AE8-D471-4240-AAF9-7F4A822FF5B3}"/>
              </a:ext>
            </a:extLst>
          </p:cNvPr>
          <p:cNvSpPr/>
          <p:nvPr userDrawn="1"/>
        </p:nvSpPr>
        <p:spPr bwMode="ltGray">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188874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417568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3553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endParaRPr lang="en-US" dirty="0"/>
          </a:p>
        </p:txBody>
      </p:sp>
      <p:sp>
        <p:nvSpPr>
          <p:cNvPr id="17" name="Text Placeholder 11">
            <a:extLst>
              <a:ext uri="{FF2B5EF4-FFF2-40B4-BE49-F238E27FC236}">
                <a16:creationId xmlns=""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47847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endParaRPr lang="en-US" dirty="0"/>
          </a:p>
        </p:txBody>
      </p:sp>
      <p:sp>
        <p:nvSpPr>
          <p:cNvPr id="17" name="Text Placeholder 11">
            <a:extLst>
              <a:ext uri="{FF2B5EF4-FFF2-40B4-BE49-F238E27FC236}">
                <a16:creationId xmlns=""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169590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algn="ctr" defTabSz="685766" eaLnBrk="0" fontAlgn="base" hangingPunct="0">
              <a:spcBef>
                <a:spcPct val="50000"/>
              </a:spcBef>
              <a:spcAft>
                <a:spcPct val="0"/>
              </a:spcAft>
            </a:pPr>
            <a:endParaRPr lang="en-US" sz="1350" dirty="0">
              <a:solidFill>
                <a:srgbClr val="FFFFFF"/>
              </a:solidFill>
            </a:endParaRPr>
          </a:p>
        </p:txBody>
      </p:sp>
      <p:sp>
        <p:nvSpPr>
          <p:cNvPr id="2" name="Title 1"/>
          <p:cNvSpPr>
            <a:spLocks noGrp="1"/>
          </p:cNvSpPr>
          <p:nvPr>
            <p:ph type="title"/>
          </p:nvPr>
        </p:nvSpPr>
        <p:spPr>
          <a:xfrm>
            <a:off x="461434" y="3140535"/>
            <a:ext cx="11272839" cy="609398"/>
          </a:xfrm>
        </p:spPr>
        <p:txBody>
          <a:bodyPr tIns="0" anchor="ctr" anchorCtr="0"/>
          <a:lstStyle>
            <a:lvl1pPr algn="ctr">
              <a:defRPr sz="4400">
                <a:solidFill>
                  <a:schemeClr val="bg1"/>
                </a:solidFill>
              </a:defRPr>
            </a:lvl1pPr>
          </a:lstStyle>
          <a:p>
            <a:r>
              <a:rPr lang="en-US"/>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317118" y="6206897"/>
            <a:ext cx="1417320" cy="323040"/>
          </a:xfrm>
          <a:prstGeom prst="rect">
            <a:avLst/>
          </a:prstGeom>
        </p:spPr>
      </p:pic>
      <p:sp>
        <p:nvSpPr>
          <p:cNvPr id="11" name="TextBox 10"/>
          <p:cNvSpPr txBox="1"/>
          <p:nvPr userDrawn="1"/>
        </p:nvSpPr>
        <p:spPr bwMode="gray">
          <a:xfrm>
            <a:off x="310897" y="6497491"/>
            <a:ext cx="9685359" cy="290849"/>
          </a:xfrm>
          <a:prstGeom prst="rect">
            <a:avLst/>
          </a:prstGeom>
          <a:solidFill>
            <a:srgbClr val="00529B"/>
          </a:solidFill>
        </p:spPr>
        <p:txBody>
          <a:bodyPr wrap="square" lIns="0" tIns="0" rIns="0" bIns="0" anchor="t" anchorCtr="0">
            <a:noAutofit/>
          </a:bodyPr>
          <a:lstStyle/>
          <a:p>
            <a:pPr eaLnBrk="0" fontAlgn="base" hangingPunct="0">
              <a:lnSpc>
                <a:spcPct val="90000"/>
              </a:lnSpc>
              <a:defRPr/>
            </a:pPr>
            <a:r>
              <a:rPr lang="en-US" sz="800" b="1" kern="1200" dirty="0">
                <a:solidFill>
                  <a:schemeClr val="bg1">
                    <a:lumMod val="85000"/>
                  </a:schemeClr>
                </a:solidFill>
                <a:effectLst/>
                <a:latin typeface="+mn-lt"/>
                <a:ea typeface="+mn-ea"/>
                <a:cs typeface="+mn-cs"/>
              </a:rPr>
              <a:t>PROPRIETARY   I   © 2018 Gartner, Inc. and/or its affiliates. All rights reserved</a:t>
            </a:r>
            <a:endParaRPr lang="en-US" sz="700" dirty="0">
              <a:solidFill>
                <a:schemeClr val="bg1">
                  <a:lumMod val="85000"/>
                </a:schemeClr>
              </a:solidFill>
            </a:endParaRPr>
          </a:p>
        </p:txBody>
      </p:sp>
    </p:spTree>
    <p:extLst>
      <p:ext uri="{BB962C8B-B14F-4D97-AF65-F5344CB8AC3E}">
        <p14:creationId xmlns:p14="http://schemas.microsoft.com/office/powerpoint/2010/main" val="6186795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1626646"/>
      </p:ext>
    </p:extLst>
  </p:cSld>
  <p:clrMapOvr>
    <a:masterClrMapping/>
  </p:clrMapOvr>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endParaRPr lang="en-US" dirty="0"/>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540" y="5975402"/>
            <a:ext cx="2050653" cy="469087"/>
          </a:xfrm>
          <a:prstGeom prst="rect">
            <a:avLst/>
          </a:prstGeom>
        </p:spPr>
      </p:pic>
      <p:sp>
        <p:nvSpPr>
          <p:cNvPr id="17" name="TextBox 16"/>
          <p:cNvSpPr txBox="1"/>
          <p:nvPr userDrawn="1"/>
        </p:nvSpPr>
        <p:spPr bwMode="gray">
          <a:xfrm>
            <a:off x="460256"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a:t>
            </a:r>
            <a:r>
              <a:rPr lang="en-US" sz="700" b="0" i="0" u="none" strike="noStrike" kern="1200">
                <a:solidFill>
                  <a:srgbClr val="979D9D"/>
                </a:solidFill>
                <a:effectLst/>
                <a:latin typeface="Arial" charset="0"/>
                <a:ea typeface="Arial Unicode MS" pitchFamily="34" charset="-128"/>
                <a:cs typeface="Arial Unicode MS" pitchFamily="34" charset="-128"/>
              </a:rPr>
              <a:t>is confidential, </a:t>
            </a:r>
            <a:r>
              <a:rPr lang="en-US" sz="700" b="0" i="0" u="none" strike="noStrike" kern="1200" dirty="0">
                <a:solidFill>
                  <a:srgbClr val="979D9D"/>
                </a:solidFill>
                <a:effectLst/>
                <a:latin typeface="Arial" charset="0"/>
                <a:ea typeface="Arial Unicode MS" pitchFamily="34" charset="-128"/>
                <a:cs typeface="Arial Unicode MS" pitchFamily="34" charset="-128"/>
              </a:rPr>
              <a:t>proprietary or otherwise legally protected, it may not be further copied, distributed or publicly displayed without the express written permission of Gartner, Inc. or its affiliates.</a:t>
            </a:r>
            <a:endParaRPr lang="en-US" sz="700" dirty="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327179709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53367478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702906"/>
              </a:solidFill>
            </a:endParaRPr>
          </a:p>
        </p:txBody>
      </p:sp>
      <p:sp>
        <p:nvSpPr>
          <p:cNvPr id="6" name="Title 5"/>
          <p:cNvSpPr>
            <a:spLocks noGrp="1"/>
          </p:cNvSpPr>
          <p:nvPr>
            <p:ph type="title" hasCustomPrompt="1"/>
          </p:nvPr>
        </p:nvSpPr>
        <p:spPr bwMode="gray">
          <a:xfrm>
            <a:off x="304800" y="1325563"/>
            <a:ext cx="3767138" cy="1329595"/>
          </a:xfrm>
        </p:spPr>
        <p:txBody>
          <a:bodyPr wrap="square" tIns="0" anchor="b" anchorCtr="0">
            <a:noAutofit/>
          </a:bodyPr>
          <a:lstStyle>
            <a:lvl1pPr algn="ctr">
              <a:defRPr sz="8800">
                <a:solidFill>
                  <a:schemeClr val="bg1"/>
                </a:solidFill>
              </a:defRPr>
            </a:lvl1pPr>
          </a:lstStyle>
          <a:p>
            <a:r>
              <a:rPr lang="en-US" dirty="0" smtClean="0"/>
              <a:t>Title</a:t>
            </a:r>
            <a:endParaRPr lang="en-US" dirty="0"/>
          </a:p>
        </p:txBody>
      </p:sp>
      <p:sp>
        <p:nvSpPr>
          <p:cNvPr id="8" name="Text Placeholder 7"/>
          <p:cNvSpPr>
            <a:spLocks noGrp="1"/>
          </p:cNvSpPr>
          <p:nvPr>
            <p:ph type="body" sz="quarter" idx="12"/>
          </p:nvPr>
        </p:nvSpPr>
        <p:spPr bwMode="gray">
          <a:xfrm>
            <a:off x="304800" y="2703059"/>
            <a:ext cx="3767138" cy="775597"/>
          </a:xfrm>
        </p:spPr>
        <p:txBody>
          <a:bodyPr wrap="square" lIns="45720">
            <a:spAutoFit/>
          </a:bodyPr>
          <a:lstStyle>
            <a:lvl1pPr marL="0" indent="0" algn="ctr">
              <a:lnSpc>
                <a:spcPct val="90000"/>
              </a:lnSpc>
              <a:spcBef>
                <a:spcPts val="300"/>
              </a:spcBef>
              <a:buFontTx/>
              <a:buNone/>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endParaRPr lang="en-US" dirty="0"/>
          </a:p>
        </p:txBody>
      </p:sp>
      <p:sp>
        <p:nvSpPr>
          <p:cNvPr id="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4330668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2565">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983464511"/>
      </p:ext>
    </p:extLst>
  </p:cSld>
  <p:clrMapOvr>
    <a:masterClrMapping/>
  </p:clrMapOvr>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82788889"/>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6410797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Box 91"/>
          <p:cNvSpPr txBox="1">
            <a:spLocks noChangeAspect="1" noChangeArrowheads="1"/>
          </p:cNvSpPr>
          <p:nvPr userDrawn="1"/>
        </p:nvSpPr>
        <p:spPr bwMode="gray">
          <a:xfrm>
            <a:off x="304800" y="6131173"/>
            <a:ext cx="6229673" cy="30931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For information, please contact your Gartner representative.</a:t>
            </a:r>
          </a:p>
        </p:txBody>
      </p:sp>
    </p:spTree>
    <p:extLst>
      <p:ext uri="{BB962C8B-B14F-4D97-AF65-F5344CB8AC3E}">
        <p14:creationId xmlns:p14="http://schemas.microsoft.com/office/powerpoint/2010/main" val="84452077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896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15519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465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69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1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4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0478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bwMode="ltGray">
          <a:xfrm>
            <a:off x="4424192"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p:cNvSpPr>
            <a:spLocks noGrp="1"/>
          </p:cNvSpPr>
          <p:nvPr>
            <p:ph type="body" sz="quarter" idx="20"/>
          </p:nvPr>
        </p:nvSpPr>
        <p:spPr bwMode="ltGray">
          <a:xfrm>
            <a:off x="8391523"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18"/>
          </p:nvPr>
        </p:nvSpPr>
        <p:spPr bwMode="ltGray">
          <a:xfrm>
            <a:off x="457200"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5568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8"/>
          </p:nvPr>
        </p:nvSpPr>
        <p:spPr>
          <a:xfrm>
            <a:off x="337534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9"/>
          </p:nvPr>
        </p:nvSpPr>
        <p:spPr>
          <a:xfrm>
            <a:off x="6254752"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20"/>
          </p:nvPr>
        </p:nvSpPr>
        <p:spPr>
          <a:xfrm>
            <a:off x="9169718" y="1527175"/>
            <a:ext cx="2563495" cy="4460875"/>
          </a:xfrm>
          <a:noFill/>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474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6" name="Text Placeholder 11"/>
          <p:cNvSpPr>
            <a:spLocks noGrp="1"/>
          </p:cNvSpPr>
          <p:nvPr>
            <p:ph type="body" sz="quarter" idx="18"/>
          </p:nvPr>
        </p:nvSpPr>
        <p:spPr bwMode="ltGray">
          <a:xfrm>
            <a:off x="457200"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19"/>
          </p:nvPr>
        </p:nvSpPr>
        <p:spPr bwMode="ltGray">
          <a:xfrm>
            <a:off x="3363487"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p:cNvSpPr>
            <a:spLocks noGrp="1"/>
          </p:cNvSpPr>
          <p:nvPr>
            <p:ph type="body" sz="quarter" idx="20"/>
          </p:nvPr>
        </p:nvSpPr>
        <p:spPr bwMode="ltGray">
          <a:xfrm>
            <a:off x="6266602"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p:cNvSpPr>
            <a:spLocks noGrp="1"/>
          </p:cNvSpPr>
          <p:nvPr>
            <p:ph type="body" sz="quarter" idx="21"/>
          </p:nvPr>
        </p:nvSpPr>
        <p:spPr bwMode="ltGray">
          <a:xfrm>
            <a:off x="9166542" y="1527175"/>
            <a:ext cx="256349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1756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B1_Sky">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 xmlns:a16="http://schemas.microsoft.com/office/drawing/2014/main" id="{433B9AE8-D471-4240-AAF9-7F4A822FF5B3}"/>
              </a:ext>
            </a:extLst>
          </p:cNvPr>
          <p:cNvSpPr/>
          <p:nvPr userDrawn="1"/>
        </p:nvSpPr>
        <p:spPr bwMode="auto">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177489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inv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938165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B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35458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inv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392693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B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18680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8316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268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3440514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62136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78780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9321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457200" y="1527175"/>
            <a:ext cx="54991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6234113"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1798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13124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20"/>
          </p:nvPr>
        </p:nvSpPr>
        <p:spPr>
          <a:xfrm>
            <a:off x="8391523"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639318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B1_Tanger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367EBE-ACE4-6A4A-8194-81828A72B691}"/>
              </a:ext>
            </a:extLst>
          </p:cNvPr>
          <p:cNvSpPr/>
          <p:nvPr userDrawn="1"/>
        </p:nvSpPr>
        <p:spPr bwMode="ltGray">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6" name="Rectangle 5">
            <a:extLst>
              <a:ext uri="{FF2B5EF4-FFF2-40B4-BE49-F238E27FC236}">
                <a16:creationId xmlns:a16="http://schemas.microsoft.com/office/drawing/2014/main" xmlns="" id="{433B9AE8-D471-4240-AAF9-7F4A822FF5B3}"/>
              </a:ext>
            </a:extLst>
          </p:cNvPr>
          <p:cNvSpPr/>
          <p:nvPr userDrawn="1"/>
        </p:nvSpPr>
        <p:spPr bwMode="ltGray">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7" name="Title 5">
            <a:extLst>
              <a:ext uri="{FF2B5EF4-FFF2-40B4-BE49-F238E27FC236}">
                <a16:creationId xmlns:a16="http://schemas.microsoft.com/office/drawing/2014/main" xmlns=""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8497347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2" name="Rectangle 1"/>
          <p:cNvSpPr>
            <a:spLocks noChangeAspect="1"/>
          </p:cNvSpPr>
          <p:nvPr userDrawn="1"/>
        </p:nvSpPr>
        <p:spPr bwMode="inv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12" name="Text Placeholder 11">
            <a:extLst>
              <a:ext uri="{FF2B5EF4-FFF2-40B4-BE49-F238E27FC236}">
                <a16:creationId xmlns:a16="http://schemas.microsoft.com/office/drawing/2014/main" xmlns=""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5623369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0199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1_Tangerin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2" name="Rectangle 1"/>
          <p:cNvSpPr>
            <a:spLocks noChangeAspect="1"/>
          </p:cNvSpPr>
          <p:nvPr userDrawn="1"/>
        </p:nvSpPr>
        <p:spPr bwMode="auto">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12" name="Text Placeholder 11">
            <a:extLst>
              <a:ext uri="{FF2B5EF4-FFF2-40B4-BE49-F238E27FC236}">
                <a16:creationId xmlns:a16="http://schemas.microsoft.com/office/drawing/2014/main" xmlns=""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406523689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xmlns=""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16" name="Rectangle 15"/>
          <p:cNvSpPr>
            <a:spLocks noChangeAspect="1"/>
          </p:cNvSpPr>
          <p:nvPr userDrawn="1"/>
        </p:nvSpPr>
        <p:spPr bwMode="inv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Tree>
    <p:extLst>
      <p:ext uri="{BB962C8B-B14F-4D97-AF65-F5344CB8AC3E}">
        <p14:creationId xmlns:p14="http://schemas.microsoft.com/office/powerpoint/2010/main" val="4157959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B1_Tangerin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xmlns=""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16" name="Rectangle 15"/>
          <p:cNvSpPr>
            <a:spLocks noChangeAspect="1"/>
          </p:cNvSpPr>
          <p:nvPr userDrawn="1"/>
        </p:nvSpPr>
        <p:spPr bwMode="auto">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000000"/>
              </a:solidFill>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2059528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 Footnote">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1"/>
            <p:custDataLst>
              <p:tags r:id="rId1"/>
            </p:custDataLst>
          </p:nvPr>
        </p:nvSpPr>
        <p:spPr>
          <a:xfrm>
            <a:off x="460375" y="6298116"/>
            <a:ext cx="9316270" cy="235449"/>
          </a:xfrm>
          <a:noFill/>
          <a:ln/>
          <a:extLst>
            <a:ext uri="{909E8E84-426E-40DD-AFC4-6F175D3DCCD1}">
              <a14:hiddenFill xmlns:a14="http://schemas.microsoft.com/office/drawing/2010/main">
                <a:solidFill>
                  <a:srgbClr val="FFFFFF">
                    <a:alpha val="0"/>
                  </a:srgbClr>
                </a:solidFill>
              </a14:hiddenFill>
            </a:ext>
          </a:extLst>
        </p:spPr>
        <p:txBody>
          <a:bodyPr vert="horz" wrap="square" lIns="0" tIns="0" rIns="91440" bIns="137160" anchor="b" anchorCtr="0">
            <a:spAutoFit/>
          </a:bodyPr>
          <a:lstStyle>
            <a:lvl1pPr marL="0" indent="0" algn="l">
              <a:lnSpc>
                <a:spcPct val="90000"/>
              </a:lnSpc>
              <a:spcBef>
                <a:spcPct val="0"/>
              </a:spcBef>
              <a:spcAft>
                <a:spcPts val="200"/>
              </a:spcAft>
              <a:buNone/>
              <a:defRPr sz="700" b="0">
                <a:solidFill>
                  <a:srgbClr val="7F7F7F"/>
                </a:solidFill>
                <a:latin typeface="Arial" panose="020B0604020202020204" pitchFamily="34" charset="0"/>
              </a:defRPr>
            </a:lvl1pPr>
            <a:lvl2pPr algn="l">
              <a:lnSpc>
                <a:spcPct val="100000"/>
              </a:lnSpc>
              <a:spcBef>
                <a:spcPct val="0"/>
              </a:spcBef>
              <a:spcAft>
                <a:spcPct val="0"/>
              </a:spcAft>
              <a:defRPr sz="700" b="0">
                <a:solidFill>
                  <a:srgbClr val="7F7F7F"/>
                </a:solidFill>
                <a:latin typeface="Arial" panose="020B0604020202020204" pitchFamily="34" charset="0"/>
              </a:defRPr>
            </a:lvl2pPr>
            <a:lvl3pPr algn="l">
              <a:lnSpc>
                <a:spcPct val="100000"/>
              </a:lnSpc>
              <a:spcBef>
                <a:spcPct val="0"/>
              </a:spcBef>
              <a:spcAft>
                <a:spcPct val="0"/>
              </a:spcAft>
              <a:defRPr sz="700" b="0">
                <a:solidFill>
                  <a:srgbClr val="7F7F7F"/>
                </a:solidFill>
                <a:latin typeface="Arial" panose="020B0604020202020204" pitchFamily="34" charset="0"/>
              </a:defRPr>
            </a:lvl3pPr>
            <a:lvl4pPr algn="l">
              <a:lnSpc>
                <a:spcPct val="100000"/>
              </a:lnSpc>
              <a:spcBef>
                <a:spcPct val="0"/>
              </a:spcBef>
              <a:spcAft>
                <a:spcPct val="0"/>
              </a:spcAft>
              <a:defRPr sz="700" b="0">
                <a:solidFill>
                  <a:srgbClr val="7F7F7F"/>
                </a:solidFill>
                <a:latin typeface="Arial" panose="020B0604020202020204" pitchFamily="34" charset="0"/>
              </a:defRPr>
            </a:lvl4pPr>
            <a:lvl5pPr algn="l">
              <a:lnSpc>
                <a:spcPct val="100000"/>
              </a:lnSpc>
              <a:spcBef>
                <a:spcPct val="0"/>
              </a:spcBef>
              <a:spcAft>
                <a:spcPct val="0"/>
              </a:spcAft>
              <a:defRPr sz="700" b="0">
                <a:solidFill>
                  <a:srgbClr val="7F7F7F"/>
                </a:solidFill>
                <a:latin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508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1"/>
            <p:custDataLst>
              <p:tags r:id="rId1"/>
            </p:custDataLst>
          </p:nvPr>
        </p:nvSpPr>
        <p:spPr>
          <a:xfrm>
            <a:off x="460375" y="6298116"/>
            <a:ext cx="9316270" cy="235449"/>
          </a:xfrm>
          <a:noFill/>
          <a:ln/>
          <a:extLst>
            <a:ext uri="{909E8E84-426E-40DD-AFC4-6F175D3DCCD1}">
              <a14:hiddenFill xmlns:a14="http://schemas.microsoft.com/office/drawing/2010/main">
                <a:solidFill>
                  <a:srgbClr val="FFFFFF">
                    <a:alpha val="0"/>
                  </a:srgbClr>
                </a:solidFill>
              </a14:hiddenFill>
            </a:ext>
          </a:extLst>
        </p:spPr>
        <p:txBody>
          <a:bodyPr vert="horz" wrap="square" lIns="0" tIns="0" rIns="91440" bIns="137160" anchor="b" anchorCtr="0">
            <a:spAutoFit/>
          </a:bodyPr>
          <a:lstStyle>
            <a:lvl1pPr marL="0" indent="0" algn="l">
              <a:lnSpc>
                <a:spcPct val="90000"/>
              </a:lnSpc>
              <a:spcBef>
                <a:spcPct val="0"/>
              </a:spcBef>
              <a:spcAft>
                <a:spcPts val="200"/>
              </a:spcAft>
              <a:buNone/>
              <a:defRPr sz="700" b="0">
                <a:solidFill>
                  <a:srgbClr val="7F7F7F"/>
                </a:solidFill>
                <a:latin typeface="Arial" panose="020B0604020202020204" pitchFamily="34" charset="0"/>
              </a:defRPr>
            </a:lvl1pPr>
            <a:lvl2pPr algn="l">
              <a:lnSpc>
                <a:spcPct val="100000"/>
              </a:lnSpc>
              <a:spcBef>
                <a:spcPct val="0"/>
              </a:spcBef>
              <a:spcAft>
                <a:spcPct val="0"/>
              </a:spcAft>
              <a:defRPr sz="700" b="0">
                <a:solidFill>
                  <a:srgbClr val="7F7F7F"/>
                </a:solidFill>
                <a:latin typeface="Arial" panose="020B0604020202020204" pitchFamily="34" charset="0"/>
              </a:defRPr>
            </a:lvl2pPr>
            <a:lvl3pPr algn="l">
              <a:lnSpc>
                <a:spcPct val="100000"/>
              </a:lnSpc>
              <a:spcBef>
                <a:spcPct val="0"/>
              </a:spcBef>
              <a:spcAft>
                <a:spcPct val="0"/>
              </a:spcAft>
              <a:defRPr sz="700" b="0">
                <a:solidFill>
                  <a:srgbClr val="7F7F7F"/>
                </a:solidFill>
                <a:latin typeface="Arial" panose="020B0604020202020204" pitchFamily="34" charset="0"/>
              </a:defRPr>
            </a:lvl3pPr>
            <a:lvl4pPr algn="l">
              <a:lnSpc>
                <a:spcPct val="100000"/>
              </a:lnSpc>
              <a:spcBef>
                <a:spcPct val="0"/>
              </a:spcBef>
              <a:spcAft>
                <a:spcPct val="0"/>
              </a:spcAft>
              <a:defRPr sz="700" b="0">
                <a:solidFill>
                  <a:srgbClr val="7F7F7F"/>
                </a:solidFill>
                <a:latin typeface="Arial" panose="020B0604020202020204" pitchFamily="34" charset="0"/>
              </a:defRPr>
            </a:lvl4pPr>
            <a:lvl5pPr algn="l">
              <a:lnSpc>
                <a:spcPct val="100000"/>
              </a:lnSpc>
              <a:spcBef>
                <a:spcPct val="0"/>
              </a:spcBef>
              <a:spcAft>
                <a:spcPct val="0"/>
              </a:spcAft>
              <a:defRPr sz="700" b="0">
                <a:solidFill>
                  <a:srgbClr val="7F7F7F"/>
                </a:solidFill>
                <a:latin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2754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1"/>
            <p:custDataLst>
              <p:tags r:id="rId1"/>
            </p:custDataLst>
          </p:nvPr>
        </p:nvSpPr>
        <p:spPr>
          <a:xfrm>
            <a:off x="460375" y="6298116"/>
            <a:ext cx="9316270" cy="235449"/>
          </a:xfrm>
          <a:noFill/>
          <a:ln/>
          <a:extLst>
            <a:ext uri="{909E8E84-426E-40DD-AFC4-6F175D3DCCD1}">
              <a14:hiddenFill xmlns:a14="http://schemas.microsoft.com/office/drawing/2010/main">
                <a:solidFill>
                  <a:srgbClr val="FFFFFF">
                    <a:alpha val="0"/>
                  </a:srgbClr>
                </a:solidFill>
              </a14:hiddenFill>
            </a:ext>
          </a:extLst>
        </p:spPr>
        <p:txBody>
          <a:bodyPr vert="horz" wrap="square" lIns="0" tIns="0" rIns="91440" bIns="137160" anchor="b" anchorCtr="0">
            <a:spAutoFit/>
          </a:bodyPr>
          <a:lstStyle>
            <a:lvl1pPr marL="0" indent="0" algn="l">
              <a:lnSpc>
                <a:spcPct val="90000"/>
              </a:lnSpc>
              <a:spcBef>
                <a:spcPct val="0"/>
              </a:spcBef>
              <a:spcAft>
                <a:spcPts val="200"/>
              </a:spcAft>
              <a:buNone/>
              <a:defRPr sz="700" b="0">
                <a:solidFill>
                  <a:srgbClr val="7F7F7F"/>
                </a:solidFill>
                <a:latin typeface="Arial" panose="020B0604020202020204" pitchFamily="34" charset="0"/>
              </a:defRPr>
            </a:lvl1pPr>
            <a:lvl2pPr algn="l">
              <a:lnSpc>
                <a:spcPct val="100000"/>
              </a:lnSpc>
              <a:spcBef>
                <a:spcPct val="0"/>
              </a:spcBef>
              <a:spcAft>
                <a:spcPct val="0"/>
              </a:spcAft>
              <a:defRPr sz="700" b="0">
                <a:solidFill>
                  <a:srgbClr val="7F7F7F"/>
                </a:solidFill>
                <a:latin typeface="Arial" panose="020B0604020202020204" pitchFamily="34" charset="0"/>
              </a:defRPr>
            </a:lvl2pPr>
            <a:lvl3pPr algn="l">
              <a:lnSpc>
                <a:spcPct val="100000"/>
              </a:lnSpc>
              <a:spcBef>
                <a:spcPct val="0"/>
              </a:spcBef>
              <a:spcAft>
                <a:spcPct val="0"/>
              </a:spcAft>
              <a:defRPr sz="700" b="0">
                <a:solidFill>
                  <a:srgbClr val="7F7F7F"/>
                </a:solidFill>
                <a:latin typeface="Arial" panose="020B0604020202020204" pitchFamily="34" charset="0"/>
              </a:defRPr>
            </a:lvl3pPr>
            <a:lvl4pPr algn="l">
              <a:lnSpc>
                <a:spcPct val="100000"/>
              </a:lnSpc>
              <a:spcBef>
                <a:spcPct val="0"/>
              </a:spcBef>
              <a:spcAft>
                <a:spcPct val="0"/>
              </a:spcAft>
              <a:defRPr sz="700" b="0">
                <a:solidFill>
                  <a:srgbClr val="7F7F7F"/>
                </a:solidFill>
                <a:latin typeface="Arial" panose="020B0604020202020204" pitchFamily="34" charset="0"/>
              </a:defRPr>
            </a:lvl4pPr>
            <a:lvl5pPr algn="l">
              <a:lnSpc>
                <a:spcPct val="100000"/>
              </a:lnSpc>
              <a:spcBef>
                <a:spcPct val="0"/>
              </a:spcBef>
              <a:spcAft>
                <a:spcPct val="0"/>
              </a:spcAft>
              <a:defRPr sz="700" b="0">
                <a:solidFill>
                  <a:srgbClr val="7F7F7F"/>
                </a:solidFill>
                <a:latin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7357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1"/>
            <p:custDataLst>
              <p:tags r:id="rId1"/>
            </p:custDataLst>
          </p:nvPr>
        </p:nvSpPr>
        <p:spPr>
          <a:xfrm>
            <a:off x="460375" y="6298116"/>
            <a:ext cx="9316270" cy="235449"/>
          </a:xfrm>
          <a:noFill/>
          <a:ln/>
          <a:extLst>
            <a:ext uri="{909E8E84-426E-40DD-AFC4-6F175D3DCCD1}">
              <a14:hiddenFill xmlns:a14="http://schemas.microsoft.com/office/drawing/2010/main">
                <a:solidFill>
                  <a:srgbClr val="FFFFFF">
                    <a:alpha val="0"/>
                  </a:srgbClr>
                </a:solidFill>
              </a14:hiddenFill>
            </a:ext>
          </a:extLst>
        </p:spPr>
        <p:txBody>
          <a:bodyPr vert="horz" wrap="square" lIns="0" tIns="0" rIns="91440" bIns="137160" anchor="b" anchorCtr="0">
            <a:spAutoFit/>
          </a:bodyPr>
          <a:lstStyle>
            <a:lvl1pPr marL="0" indent="0" algn="l">
              <a:lnSpc>
                <a:spcPct val="90000"/>
              </a:lnSpc>
              <a:spcBef>
                <a:spcPct val="0"/>
              </a:spcBef>
              <a:spcAft>
                <a:spcPts val="200"/>
              </a:spcAft>
              <a:buNone/>
              <a:defRPr sz="700" b="0">
                <a:solidFill>
                  <a:srgbClr val="7F7F7F"/>
                </a:solidFill>
                <a:latin typeface="Arial" panose="020B0604020202020204" pitchFamily="34" charset="0"/>
              </a:defRPr>
            </a:lvl1pPr>
            <a:lvl2pPr algn="l">
              <a:lnSpc>
                <a:spcPct val="100000"/>
              </a:lnSpc>
              <a:spcBef>
                <a:spcPct val="0"/>
              </a:spcBef>
              <a:spcAft>
                <a:spcPct val="0"/>
              </a:spcAft>
              <a:defRPr sz="700" b="0">
                <a:solidFill>
                  <a:srgbClr val="7F7F7F"/>
                </a:solidFill>
                <a:latin typeface="Arial" panose="020B0604020202020204" pitchFamily="34" charset="0"/>
              </a:defRPr>
            </a:lvl2pPr>
            <a:lvl3pPr algn="l">
              <a:lnSpc>
                <a:spcPct val="100000"/>
              </a:lnSpc>
              <a:spcBef>
                <a:spcPct val="0"/>
              </a:spcBef>
              <a:spcAft>
                <a:spcPct val="0"/>
              </a:spcAft>
              <a:defRPr sz="700" b="0">
                <a:solidFill>
                  <a:srgbClr val="7F7F7F"/>
                </a:solidFill>
                <a:latin typeface="Arial" panose="020B0604020202020204" pitchFamily="34" charset="0"/>
              </a:defRPr>
            </a:lvl3pPr>
            <a:lvl4pPr algn="l">
              <a:lnSpc>
                <a:spcPct val="100000"/>
              </a:lnSpc>
              <a:spcBef>
                <a:spcPct val="0"/>
              </a:spcBef>
              <a:spcAft>
                <a:spcPct val="0"/>
              </a:spcAft>
              <a:defRPr sz="700" b="0">
                <a:solidFill>
                  <a:srgbClr val="7F7F7F"/>
                </a:solidFill>
                <a:latin typeface="Arial" panose="020B0604020202020204" pitchFamily="34" charset="0"/>
              </a:defRPr>
            </a:lvl4pPr>
            <a:lvl5pPr algn="l">
              <a:lnSpc>
                <a:spcPct val="100000"/>
              </a:lnSpc>
              <a:spcBef>
                <a:spcPct val="0"/>
              </a:spcBef>
              <a:spcAft>
                <a:spcPct val="0"/>
              </a:spcAft>
              <a:defRPr sz="700" b="0">
                <a:solidFill>
                  <a:srgbClr val="7F7F7F"/>
                </a:solidFill>
                <a:latin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214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3" name="Title 5">
            <a:extLst>
              <a:ext uri="{FF2B5EF4-FFF2-40B4-BE49-F238E27FC236}">
                <a16:creationId xmlns:a16="http://schemas.microsoft.com/office/drawing/2014/main" xmlns=""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
        <p:nvSpPr>
          <p:cNvPr id="14" name="Rectangle 13">
            <a:extLst>
              <a:ext uri="{FF2B5EF4-FFF2-40B4-BE49-F238E27FC236}">
                <a16:creationId xmlns:a16="http://schemas.microsoft.com/office/drawing/2014/main" xmlns=""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Tree>
    <p:extLst>
      <p:ext uri="{BB962C8B-B14F-4D97-AF65-F5344CB8AC3E}">
        <p14:creationId xmlns:p14="http://schemas.microsoft.com/office/powerpoint/2010/main" val="591067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YM-Title Slide B1_Tangerine">
    <p:spTree>
      <p:nvGrpSpPr>
        <p:cNvPr id="1" name=""/>
        <p:cNvGrpSpPr/>
        <p:nvPr/>
      </p:nvGrpSpPr>
      <p:grpSpPr>
        <a:xfrm>
          <a:off x="0" y="0"/>
          <a:ext cx="0" cy="0"/>
          <a:chOff x="0" y="0"/>
          <a:chExt cx="0" cy="0"/>
        </a:xfrm>
      </p:grpSpPr>
      <p:sp>
        <p:nvSpPr>
          <p:cNvPr id="34" name="Copyright Text"/>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r>
              <a:rPr lang="en-US" dirty="0">
                <a:solidFill>
                  <a:srgbClr val="979D9D"/>
                </a:solidFill>
              </a:rPr>
              <a:t>© 2018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2"/>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3"/>
              </a:rPr>
              <a:t>Guiding Principles on Independence and Objectivity."</a:t>
            </a:r>
            <a:endParaRPr lang="en-US" dirty="0">
              <a:solidFill>
                <a:srgbClr val="979D9D"/>
              </a:solidFill>
            </a:endParaRPr>
          </a:p>
        </p:txBody>
      </p:sp>
      <p:sp>
        <p:nvSpPr>
          <p:cNvPr id="20" name="Text - Presenter Name"/>
          <p:cNvSpPr>
            <a:spLocks noGrp="1" noChangeArrowheads="1"/>
          </p:cNvSpPr>
          <p:nvPr>
            <p:ph type="subTitle" idx="1" hasCustomPrompt="1"/>
          </p:nvPr>
        </p:nvSpPr>
        <p:spPr bwMode="invGray">
          <a:xfrm>
            <a:off x="987462" y="4559021"/>
            <a:ext cx="8375613"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chemeClr val="tx1"/>
                </a:solidFill>
              </a:defRPr>
            </a:lvl1pPr>
          </a:lstStyle>
          <a:p>
            <a:pPr lvl="0"/>
            <a:r>
              <a:rPr lang="en-US" dirty="0"/>
              <a:t>Click to add Presenter Name</a:t>
            </a:r>
          </a:p>
        </p:txBody>
      </p:sp>
      <p:sp>
        <p:nvSpPr>
          <p:cNvPr id="19" name="Text - Presentation Title"/>
          <p:cNvSpPr>
            <a:spLocks noGrp="1" noChangeArrowheads="1"/>
          </p:cNvSpPr>
          <p:nvPr>
            <p:ph type="ctrTitle" hasCustomPrompt="1"/>
          </p:nvPr>
        </p:nvSpPr>
        <p:spPr bwMode="invGray">
          <a:xfrm>
            <a:off x="987463" y="2442223"/>
            <a:ext cx="8375612" cy="1994392"/>
          </a:xfrm>
          <a:ln>
            <a:noFill/>
          </a:ln>
        </p:spPr>
        <p:txBody>
          <a:bodyPr wrap="square" tIns="0" bIns="0" anchor="ctr" anchorCtr="0">
            <a:noAutofit/>
          </a:bodyPr>
          <a:lstStyle>
            <a:lvl1pPr>
              <a:lnSpc>
                <a:spcPct val="90000"/>
              </a:lnSpc>
              <a:spcBef>
                <a:spcPts val="1000"/>
              </a:spcBef>
              <a:spcAft>
                <a:spcPts val="300"/>
              </a:spcAft>
              <a:defRPr sz="3600" b="0" baseline="0">
                <a:solidFill>
                  <a:schemeClr val="tx1"/>
                </a:solidFill>
                <a:latin typeface="Arial Black" panose="020B0A04020102020204" pitchFamily="34" charset="0"/>
                <a:cs typeface="Arial"/>
              </a:defRPr>
            </a:lvl1pPr>
          </a:lstStyle>
          <a:p>
            <a:r>
              <a:rPr lang="en-US" dirty="0"/>
              <a:t>Title Here</a:t>
            </a:r>
          </a:p>
        </p:txBody>
      </p:sp>
      <p:sp>
        <p:nvSpPr>
          <p:cNvPr id="32" name="Focus Frame 2"/>
          <p:cNvSpPr>
            <a:spLocks noChangeAspect="1"/>
          </p:cNvSpPr>
          <p:nvPr userDrawn="1"/>
        </p:nvSpPr>
        <p:spPr bwMode="auto">
          <a:xfrm>
            <a:off x="9625072"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spcBef>
                <a:spcPct val="50000"/>
              </a:spcBef>
              <a:spcAft>
                <a:spcPct val="0"/>
              </a:spcAft>
            </a:pPr>
            <a:endParaRPr lang="en-US" dirty="0">
              <a:solidFill>
                <a:srgbClr val="000000"/>
              </a:solidFill>
            </a:endParaRPr>
          </a:p>
        </p:txBody>
      </p:sp>
      <p:sp>
        <p:nvSpPr>
          <p:cNvPr id="33" name="Focus Frame 2"/>
          <p:cNvSpPr>
            <a:spLocks noChangeAspect="1"/>
          </p:cNvSpPr>
          <p:nvPr userDrawn="1"/>
        </p:nvSpPr>
        <p:spPr bwMode="auto">
          <a:xfrm>
            <a:off x="460256"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spcBef>
                <a:spcPct val="50000"/>
              </a:spcBef>
              <a:spcAft>
                <a:spcPct val="0"/>
              </a:spcAft>
            </a:pPr>
            <a:endParaRPr lang="en-US" dirty="0">
              <a:solidFill>
                <a:srgbClr val="000000"/>
              </a:solidFill>
            </a:endParaRPr>
          </a:p>
        </p:txBody>
      </p:sp>
    </p:spTree>
    <p:extLst>
      <p:ext uri="{BB962C8B-B14F-4D97-AF65-F5344CB8AC3E}">
        <p14:creationId xmlns:p14="http://schemas.microsoft.com/office/powerpoint/2010/main" val="35444955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YM-GTP-Title Slide B1_Tangerine">
    <p:spTree>
      <p:nvGrpSpPr>
        <p:cNvPr id="1" name=""/>
        <p:cNvGrpSpPr/>
        <p:nvPr/>
      </p:nvGrpSpPr>
      <p:grpSpPr>
        <a:xfrm>
          <a:off x="0" y="0"/>
          <a:ext cx="0" cy="0"/>
          <a:chOff x="0" y="0"/>
          <a:chExt cx="0" cy="0"/>
        </a:xfrm>
      </p:grpSpPr>
      <p:pic>
        <p:nvPicPr>
          <p:cNvPr id="35" name="Summits Logo Bt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0256" y="309896"/>
            <a:ext cx="3291254" cy="773444"/>
          </a:xfrm>
          <a:prstGeom prst="rect">
            <a:avLst/>
          </a:prstGeom>
        </p:spPr>
      </p:pic>
      <p:sp>
        <p:nvSpPr>
          <p:cNvPr id="34" name="Copyright Text"/>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r>
              <a:rPr lang="en-US" dirty="0">
                <a:solidFill>
                  <a:srgbClr val="979D9D"/>
                </a:solidFill>
              </a:rPr>
              <a:t>© 2018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3"/>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4"/>
              </a:rPr>
              <a:t>Guiding Principles on Independence and Objectivity."</a:t>
            </a:r>
            <a:endParaRPr lang="en-US" dirty="0">
              <a:solidFill>
                <a:srgbClr val="979D9D"/>
              </a:solidFill>
            </a:endParaRPr>
          </a:p>
        </p:txBody>
      </p:sp>
      <p:sp>
        <p:nvSpPr>
          <p:cNvPr id="20" name="Text - Presenter Name"/>
          <p:cNvSpPr>
            <a:spLocks noGrp="1" noChangeArrowheads="1"/>
          </p:cNvSpPr>
          <p:nvPr>
            <p:ph type="subTitle" idx="1" hasCustomPrompt="1"/>
          </p:nvPr>
        </p:nvSpPr>
        <p:spPr bwMode="invGray">
          <a:xfrm>
            <a:off x="987462" y="4559021"/>
            <a:ext cx="8375613"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chemeClr val="tx1"/>
                </a:solidFill>
              </a:defRPr>
            </a:lvl1pPr>
          </a:lstStyle>
          <a:p>
            <a:pPr lvl="0"/>
            <a:r>
              <a:rPr lang="en-US" dirty="0"/>
              <a:t>Click to add Presenter Name</a:t>
            </a:r>
          </a:p>
        </p:txBody>
      </p:sp>
      <p:sp>
        <p:nvSpPr>
          <p:cNvPr id="19" name="Text - Presentation Title"/>
          <p:cNvSpPr>
            <a:spLocks noGrp="1" noChangeArrowheads="1"/>
          </p:cNvSpPr>
          <p:nvPr>
            <p:ph type="ctrTitle" hasCustomPrompt="1"/>
          </p:nvPr>
        </p:nvSpPr>
        <p:spPr bwMode="invGray">
          <a:xfrm>
            <a:off x="987463" y="2442223"/>
            <a:ext cx="8375612" cy="1994392"/>
          </a:xfrm>
          <a:ln>
            <a:noFill/>
          </a:ln>
        </p:spPr>
        <p:txBody>
          <a:bodyPr wrap="square" tIns="0" bIns="0" anchor="ctr" anchorCtr="0">
            <a:noAutofit/>
          </a:bodyPr>
          <a:lstStyle>
            <a:lvl1pPr>
              <a:lnSpc>
                <a:spcPct val="90000"/>
              </a:lnSpc>
              <a:spcBef>
                <a:spcPts val="1000"/>
              </a:spcBef>
              <a:spcAft>
                <a:spcPts val="300"/>
              </a:spcAft>
              <a:defRPr sz="3600" b="0" baseline="0">
                <a:solidFill>
                  <a:schemeClr val="tx1"/>
                </a:solidFill>
                <a:latin typeface="Arial Black" panose="020B0A04020102020204" pitchFamily="34" charset="0"/>
                <a:cs typeface="Arial"/>
              </a:defRPr>
            </a:lvl1pPr>
          </a:lstStyle>
          <a:p>
            <a:r>
              <a:rPr lang="en-US" dirty="0"/>
              <a:t>Title Here</a:t>
            </a:r>
          </a:p>
        </p:txBody>
      </p:sp>
      <p:sp>
        <p:nvSpPr>
          <p:cNvPr id="25" name="Text - Summit Date"/>
          <p:cNvSpPr>
            <a:spLocks noGrp="1"/>
          </p:cNvSpPr>
          <p:nvPr>
            <p:ph type="body" sz="quarter" idx="11" hasCustomPrompt="1"/>
          </p:nvPr>
        </p:nvSpPr>
        <p:spPr bwMode="gray">
          <a:xfrm>
            <a:off x="460256" y="1177429"/>
            <a:ext cx="5635744" cy="252695"/>
          </a:xfrm>
        </p:spPr>
        <p:txBody>
          <a:bodyPr wrap="square" rIns="0" anchor="t" anchorCtr="0">
            <a:noAutofit/>
          </a:bodyPr>
          <a:lstStyle>
            <a:lvl1pPr marL="0" indent="0">
              <a:lnSpc>
                <a:spcPct val="90000"/>
              </a:lnSpc>
              <a:spcBef>
                <a:spcPts val="0"/>
              </a:spcBef>
              <a:spcAft>
                <a:spcPts val="0"/>
              </a:spcAft>
              <a:buFontTx/>
              <a:buNone/>
              <a:defRPr sz="1400" b="1">
                <a:solidFill>
                  <a:srgbClr val="979D9D"/>
                </a:solidFill>
                <a:latin typeface="+mj-lt"/>
                <a:cs typeface="Arial" panose="020B0604020202020204" pitchFamily="34" charset="0"/>
              </a:defRPr>
            </a:lvl1pPr>
            <a:lvl2pPr marL="0" indent="0">
              <a:lnSpc>
                <a:spcPct val="90000"/>
              </a:lnSpc>
              <a:spcBef>
                <a:spcPts val="600"/>
              </a:spcBef>
              <a:spcAft>
                <a:spcPts val="0"/>
              </a:spcAft>
              <a:buFontTx/>
              <a:buNone/>
              <a:defRPr sz="1200" b="1" baseline="0">
                <a:solidFill>
                  <a:srgbClr val="B2B2B2"/>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pPr lvl="0"/>
            <a:r>
              <a:rPr lang="en-US" dirty="0"/>
              <a:t>First Level Date</a:t>
            </a:r>
          </a:p>
        </p:txBody>
      </p:sp>
      <p:sp>
        <p:nvSpPr>
          <p:cNvPr id="32" name="Focus Frame 2"/>
          <p:cNvSpPr>
            <a:spLocks noChangeAspect="1"/>
          </p:cNvSpPr>
          <p:nvPr userDrawn="1"/>
        </p:nvSpPr>
        <p:spPr bwMode="auto">
          <a:xfrm>
            <a:off x="9625072"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spcBef>
                <a:spcPct val="50000"/>
              </a:spcBef>
              <a:spcAft>
                <a:spcPct val="0"/>
              </a:spcAft>
            </a:pPr>
            <a:endParaRPr lang="en-US" dirty="0">
              <a:solidFill>
                <a:srgbClr val="000000"/>
              </a:solidFill>
            </a:endParaRPr>
          </a:p>
        </p:txBody>
      </p:sp>
      <p:sp>
        <p:nvSpPr>
          <p:cNvPr id="33" name="Focus Frame 2"/>
          <p:cNvSpPr>
            <a:spLocks noChangeAspect="1"/>
          </p:cNvSpPr>
          <p:nvPr userDrawn="1"/>
        </p:nvSpPr>
        <p:spPr bwMode="auto">
          <a:xfrm>
            <a:off x="460256"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spcBef>
                <a:spcPct val="50000"/>
              </a:spcBef>
              <a:spcAft>
                <a:spcPct val="0"/>
              </a:spcAft>
            </a:pPr>
            <a:endParaRPr lang="en-US" dirty="0">
              <a:solidFill>
                <a:srgbClr val="000000"/>
              </a:solidFill>
            </a:endParaRPr>
          </a:p>
        </p:txBody>
      </p:sp>
      <p:pic>
        <p:nvPicPr>
          <p:cNvPr id="9" name="Summits Logo Btm"/>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21623" y="5746457"/>
            <a:ext cx="2711590" cy="606718"/>
          </a:xfrm>
          <a:prstGeom prst="rect">
            <a:avLst/>
          </a:prstGeom>
        </p:spPr>
      </p:pic>
    </p:spTree>
    <p:extLst>
      <p:ext uri="{BB962C8B-B14F-4D97-AF65-F5344CB8AC3E}">
        <p14:creationId xmlns:p14="http://schemas.microsoft.com/office/powerpoint/2010/main" val="26919914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1335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83064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181783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7263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lvl1pPr marL="365760" indent="-365760">
              <a:buFont typeface="+mj-lt"/>
              <a:buAutoNum type="arabicPeriod"/>
              <a:defRPr/>
            </a:lvl1pPr>
            <a:lvl2pPr marL="731520">
              <a:defRPr/>
            </a:lvl2pPr>
            <a:lvl3pPr marL="1005840">
              <a:defRPr/>
            </a:lvl3pPr>
            <a:lvl4pPr marL="1325880">
              <a:defRPr/>
            </a:lvl4pPr>
            <a:lvl5pPr marL="155448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16591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lvl1pPr marL="365760" indent="-365760">
              <a:buClr>
                <a:schemeClr val="accent2"/>
              </a:buClr>
              <a:buFont typeface="+mj-lt"/>
              <a:buAutoNum type="arabicPeriod"/>
              <a:defRPr>
                <a:solidFill>
                  <a:schemeClr val="accent2"/>
                </a:solidFill>
              </a:defRPr>
            </a:lvl1pPr>
            <a:lvl2pPr marL="731520">
              <a:buClr>
                <a:schemeClr val="accent2"/>
              </a:buClr>
              <a:defRPr>
                <a:solidFill>
                  <a:schemeClr val="accent2"/>
                </a:solidFill>
              </a:defRPr>
            </a:lvl2pPr>
            <a:lvl3pPr marL="1005840">
              <a:buClr>
                <a:schemeClr val="accent2"/>
              </a:buClr>
              <a:defRPr>
                <a:solidFill>
                  <a:schemeClr val="accent2"/>
                </a:solidFill>
              </a:defRPr>
            </a:lvl3pPr>
            <a:lvl4pPr marL="1325880">
              <a:buClr>
                <a:schemeClr val="accent2"/>
              </a:buClr>
              <a:defRPr>
                <a:solidFill>
                  <a:schemeClr val="accent2"/>
                </a:solidFill>
              </a:defRPr>
            </a:lvl4pPr>
            <a:lvl5pPr marL="1554480">
              <a:buClr>
                <a:schemeClr val="accent2"/>
              </a:buCl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1729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1527175"/>
            <a:ext cx="54991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0060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457200" y="1527175"/>
            <a:ext cx="54991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6234113"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132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1"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5"/>
          </p:nvPr>
        </p:nvSpPr>
        <p:spPr bwMode="ltGray">
          <a:xfrm>
            <a:off x="457200" y="976313"/>
            <a:ext cx="11276013" cy="1047750"/>
          </a:xfrm>
          <a:solidFill>
            <a:schemeClr val="tx2"/>
          </a:solidFill>
        </p:spPr>
        <p:txBody>
          <a:bodyPr lIns="0" rIns="91440" anchor="ctr" anchorCtr="0"/>
          <a:lstStyle>
            <a:lvl1pPr marL="146304" indent="0">
              <a:buNone/>
              <a:defRPr sz="2400">
                <a:solidFill>
                  <a:schemeClr val="bg2"/>
                </a:solidFill>
              </a:defRPr>
            </a:lvl1pPr>
          </a:lstStyle>
          <a:p>
            <a:pPr lvl="0"/>
            <a:r>
              <a:rPr lang="en-US" dirty="0"/>
              <a:t>Click to edit Master text styles</a:t>
            </a:r>
          </a:p>
        </p:txBody>
      </p:sp>
      <p:sp>
        <p:nvSpPr>
          <p:cNvPr id="7" name="Text Placeholder 11"/>
          <p:cNvSpPr>
            <a:spLocks noGrp="1"/>
          </p:cNvSpPr>
          <p:nvPr>
            <p:ph type="body" sz="quarter" idx="16"/>
          </p:nvPr>
        </p:nvSpPr>
        <p:spPr>
          <a:xfrm>
            <a:off x="6234113"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493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rgbClr val="C00000"/>
              </a:buClr>
              <a:buFont typeface="Wingdings" panose="05000000000000000000" pitchFamily="2" charset="2"/>
              <a:buChar char="ü"/>
              <a:defRPr/>
            </a:lvl1pPr>
            <a:lvl2pPr marL="731520" indent="-274320">
              <a:buClr>
                <a:srgbClr val="C00000"/>
              </a:buClr>
              <a:defRPr/>
            </a:lvl2pPr>
            <a:lvl3pPr marL="1005840">
              <a:buClr>
                <a:srgbClr val="C00000"/>
              </a:buClr>
              <a:defRPr/>
            </a:lvl3pPr>
            <a:lvl4pPr marL="1325880" indent="-274320">
              <a:buClr>
                <a:srgbClr val="C00000"/>
              </a:buClr>
              <a:defRPr/>
            </a:lvl4pPr>
            <a:lvl5pPr marL="1600200">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711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49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736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rgbClr val="002856"/>
              </a:buClr>
              <a:buFont typeface="Wingdings 3" panose="05040102010807070707" pitchFamily="18" charset="2"/>
              <a:buChar char="u"/>
              <a:defRPr/>
            </a:lvl1pPr>
            <a:lvl2pPr marL="731520">
              <a:buClrTx/>
              <a:defRPr/>
            </a:lvl2pPr>
            <a:lvl3pPr marL="1005840">
              <a:buClrTx/>
              <a:defRPr/>
            </a:lvl3pPr>
            <a:lvl4pPr marL="1325880">
              <a:buClrTx/>
              <a:defRPr/>
            </a:lvl4pPr>
            <a:lvl5pPr marL="1600200">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91"/>
          <p:cNvSpPr txBox="1">
            <a:spLocks noChangeAspect="1" noChangeArrowheads="1"/>
          </p:cNvSpPr>
          <p:nvPr userDrawn="1"/>
        </p:nvSpPr>
        <p:spPr bwMode="gray">
          <a:xfrm>
            <a:off x="457200" y="6183898"/>
            <a:ext cx="6229673" cy="169277"/>
          </a:xfrm>
          <a:prstGeom prst="rect">
            <a:avLst/>
          </a:prstGeom>
          <a:noFill/>
        </p:spPr>
        <p:txBody>
          <a:bodyPr wrap="square" lIns="0" rIns="0" bIns="0" rtlCol="0" anchor="b" anchorCtr="0">
            <a:spAutoFit/>
          </a:bodyPr>
          <a:lstStyle>
            <a:defPPr>
              <a:defRPr lang="en-US"/>
            </a:defPPr>
            <a:lvl1pPr>
              <a:defRPr sz="800"/>
            </a:lvl1pPr>
          </a:lstStyle>
          <a:p>
            <a:r>
              <a:rPr lang="en-US" dirty="0">
                <a:solidFill>
                  <a:srgbClr val="979D9D"/>
                </a:solidFill>
              </a:rPr>
              <a:t>For information, please contact your Gartner representative.</a:t>
            </a:r>
          </a:p>
        </p:txBody>
      </p:sp>
    </p:spTree>
    <p:extLst>
      <p:ext uri="{BB962C8B-B14F-4D97-AF65-F5344CB8AC3E}">
        <p14:creationId xmlns:p14="http://schemas.microsoft.com/office/powerpoint/2010/main" val="2217329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3"/>
            <a:ext cx="9020175" cy="443198"/>
          </a:xfrm>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795490" y="255408"/>
            <a:ext cx="2085360" cy="465730"/>
          </a:xfrm>
          <a:prstGeom prst="rect">
            <a:avLst/>
          </a:prstGeom>
        </p:spPr>
      </p:pic>
      <p:sp>
        <p:nvSpPr>
          <p:cNvPr id="7" name="Text Box 91"/>
          <p:cNvSpPr txBox="1">
            <a:spLocks noChangeAspect="1" noChangeArrowheads="1"/>
          </p:cNvSpPr>
          <p:nvPr userDrawn="1"/>
        </p:nvSpPr>
        <p:spPr bwMode="gray">
          <a:xfrm>
            <a:off x="457200" y="6060787"/>
            <a:ext cx="6229673" cy="292388"/>
          </a:xfrm>
          <a:prstGeom prst="rect">
            <a:avLst/>
          </a:prstGeom>
          <a:noFill/>
        </p:spPr>
        <p:txBody>
          <a:bodyPr wrap="square" lIns="0" rIns="0" bIns="0" rtlCol="0" anchor="b" anchorCtr="0">
            <a:spAutoFit/>
          </a:bodyPr>
          <a:lstStyle>
            <a:defPPr>
              <a:defRPr lang="en-US"/>
            </a:defPPr>
            <a:lvl1pPr>
              <a:defRPr sz="800"/>
            </a:lvl1pPr>
          </a:lstStyle>
          <a:p>
            <a:r>
              <a:rPr lang="en-US" dirty="0">
                <a:solidFill>
                  <a:srgbClr val="979D9D"/>
                </a:solidFill>
              </a:rPr>
              <a:t>The above research is from the Gartner for Technical Professionals Research Library. For information, please contact your Gartner representative or visit </a:t>
            </a:r>
            <a:r>
              <a:rPr lang="en-US" dirty="0">
                <a:solidFill>
                  <a:srgbClr val="979D9D"/>
                </a:solidFill>
                <a:hlinkClick r:id="rId3"/>
              </a:rPr>
              <a:t>http://www.gartner.com/technology/research/technical-professionals.jsp</a:t>
            </a:r>
            <a:endParaRPr lang="en-US" dirty="0">
              <a:solidFill>
                <a:srgbClr val="979D9D"/>
              </a:solidFill>
            </a:endParaRPr>
          </a:p>
        </p:txBody>
      </p:sp>
      <p:sp>
        <p:nvSpPr>
          <p:cNvPr id="9" name="Text Placeholder 3"/>
          <p:cNvSpPr>
            <a:spLocks noGrp="1"/>
          </p:cNvSpPr>
          <p:nvPr>
            <p:ph type="body" sz="quarter" idx="10"/>
          </p:nvPr>
        </p:nvSpPr>
        <p:spPr>
          <a:xfrm>
            <a:off x="457200" y="1527175"/>
            <a:ext cx="11276013" cy="4460873"/>
          </a:xfrm>
        </p:spPr>
        <p:txBody>
          <a:bodyPr/>
          <a:lstStyle>
            <a:lvl1pPr marL="365760" indent="-365760">
              <a:buClr>
                <a:srgbClr val="002856"/>
              </a:buClr>
              <a:buFont typeface="Wingdings 3" panose="05040102010807070707" pitchFamily="18" charset="2"/>
              <a:buChar char="u"/>
              <a:defRPr/>
            </a:lvl1pPr>
            <a:lvl2pPr marL="731520">
              <a:buClrTx/>
              <a:defRPr/>
            </a:lvl2pPr>
            <a:lvl3pPr marL="1005840">
              <a:buClrTx/>
              <a:defRPr/>
            </a:lvl3pPr>
            <a:lvl4pPr marL="1325880">
              <a:buClrTx/>
              <a:defRPr/>
            </a:lvl4pPr>
            <a:lvl5pPr marL="1600200">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74092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325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p:nvPr>
        </p:nvSpPr>
        <p:spPr>
          <a:xfrm>
            <a:off x="457200" y="4778375"/>
            <a:ext cx="11276013" cy="1209675"/>
          </a:xfrm>
          <a:solidFill>
            <a:srgbClr val="F4F4F4"/>
          </a:solidFill>
        </p:spPr>
        <p:txBody>
          <a:bodyPr lIns="137160" tIns="91440" rIns="91440" bIns="91440" anchor="ctr" anchorCtr="0"/>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253367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6321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p:cNvSpPr>
            <a:spLocks noGrp="1"/>
          </p:cNvSpPr>
          <p:nvPr>
            <p:ph type="body" sz="quarter" idx="20"/>
          </p:nvPr>
        </p:nvSpPr>
        <p:spPr>
          <a:xfrm>
            <a:off x="8391523"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32797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3" name="Title 5">
            <a:extLst>
              <a:ext uri="{FF2B5EF4-FFF2-40B4-BE49-F238E27FC236}">
                <a16:creationId xmlns:a16="http://schemas.microsoft.com/office/drawing/2014/main" xmlns=""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
        <p:nvSpPr>
          <p:cNvPr id="14" name="Rectangle 13">
            <a:extLst>
              <a:ext uri="{FF2B5EF4-FFF2-40B4-BE49-F238E27FC236}">
                <a16:creationId xmlns:a16="http://schemas.microsoft.com/office/drawing/2014/main" xmlns=""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Tree>
    <p:extLst>
      <p:ext uri="{BB962C8B-B14F-4D97-AF65-F5344CB8AC3E}">
        <p14:creationId xmlns:p14="http://schemas.microsoft.com/office/powerpoint/2010/main" val="3902459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W1_Tanger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367EBE-ACE4-6A4A-8194-81828A72B691}"/>
              </a:ext>
            </a:extLst>
          </p:cNvPr>
          <p:cNvSpPr/>
          <p:nvPr userDrawn="1"/>
        </p:nvSpPr>
        <p:spPr bwMode="ltGray">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6" name="Rectangle 5">
            <a:extLst>
              <a:ext uri="{FF2B5EF4-FFF2-40B4-BE49-F238E27FC236}">
                <a16:creationId xmlns:a16="http://schemas.microsoft.com/office/drawing/2014/main" xmlns="" id="{433B9AE8-D471-4240-AAF9-7F4A822FF5B3}"/>
              </a:ext>
            </a:extLst>
          </p:cNvPr>
          <p:cNvSpPr/>
          <p:nvPr userDrawn="1"/>
        </p:nvSpPr>
        <p:spPr bwMode="ltGray">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7" name="Title 5">
            <a:extLst>
              <a:ext uri="{FF2B5EF4-FFF2-40B4-BE49-F238E27FC236}">
                <a16:creationId xmlns:a16="http://schemas.microsoft.com/office/drawing/2014/main" xmlns=""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14545461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2" name="Text Placeholder 11">
            <a:extLst>
              <a:ext uri="{FF2B5EF4-FFF2-40B4-BE49-F238E27FC236}">
                <a16:creationId xmlns:a16="http://schemas.microsoft.com/office/drawing/2014/main" xmlns=""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307126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W1_Tangerin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2" name="Rectangle 1"/>
          <p:cNvSpPr>
            <a:spLocks noChangeAspect="1"/>
          </p:cNvSpPr>
          <p:nvPr userDrawn="1"/>
        </p:nvSpPr>
        <p:spPr bwMode="auto">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2" name="Text Placeholder 11">
            <a:extLst>
              <a:ext uri="{FF2B5EF4-FFF2-40B4-BE49-F238E27FC236}">
                <a16:creationId xmlns:a16="http://schemas.microsoft.com/office/drawing/2014/main" xmlns=""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2495057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xmlns=""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Tree>
    <p:extLst>
      <p:ext uri="{BB962C8B-B14F-4D97-AF65-F5344CB8AC3E}">
        <p14:creationId xmlns:p14="http://schemas.microsoft.com/office/powerpoint/2010/main" val="209503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0468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W1_Tangerin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xmlns=""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6" name="Rectangle 15"/>
          <p:cNvSpPr>
            <a:spLocks noChangeAspect="1"/>
          </p:cNvSpPr>
          <p:nvPr userDrawn="1"/>
        </p:nvSpPr>
        <p:spPr bwMode="auto">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2506632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1" hasCustomPrompt="1"/>
            <p:custDataLst>
              <p:tags r:id="rId1"/>
            </p:custDataLst>
          </p:nvPr>
        </p:nvSpPr>
        <p:spPr>
          <a:xfrm>
            <a:off x="460375" y="6270416"/>
            <a:ext cx="9316270" cy="263149"/>
          </a:xfrm>
          <a:noFill/>
          <a:ln/>
          <a:extLst>
            <a:ext uri="{909E8E84-426E-40DD-AFC4-6F175D3DCCD1}">
              <a14:hiddenFill xmlns:a14="http://schemas.microsoft.com/office/drawing/2010/main">
                <a:solidFill>
                  <a:srgbClr val="FFFFFF">
                    <a:alpha val="0"/>
                  </a:srgbClr>
                </a:solidFill>
              </a14:hiddenFill>
            </a:ext>
          </a:extLst>
        </p:spPr>
        <p:txBody>
          <a:bodyPr vert="horz" wrap="square" lIns="0" tIns="0" rIns="91440" bIns="137160" rtlCol="0" anchor="b" anchorCtr="0">
            <a:spAutoFit/>
          </a:bodyPr>
          <a:lstStyle>
            <a:lvl1pPr marL="0" indent="0">
              <a:spcAft>
                <a:spcPts val="200"/>
              </a:spcAft>
              <a:buNone/>
              <a:defRPr lang="en-US" sz="900" b="0" dirty="0">
                <a:solidFill>
                  <a:srgbClr val="535A54"/>
                </a:solidFill>
                <a:latin typeface="Arial" panose="020B0604020202020204" pitchFamily="34" charset="0"/>
              </a:defRPr>
            </a:lvl1pPr>
          </a:lstStyle>
          <a:p>
            <a:pPr marL="274320" lvl="0" indent="-274320">
              <a:lnSpc>
                <a:spcPct val="90000"/>
              </a:lnSpc>
              <a:spcBef>
                <a:spcPct val="0"/>
              </a:spcBef>
              <a:spcAft>
                <a:spcPts val="200"/>
              </a:spcAft>
            </a:pPr>
            <a:r>
              <a:rPr lang="en-US" dirty="0"/>
              <a:t>Click to edit Master text styles</a:t>
            </a:r>
          </a:p>
        </p:txBody>
      </p:sp>
    </p:spTree>
    <p:extLst>
      <p:ext uri="{BB962C8B-B14F-4D97-AF65-F5344CB8AC3E}">
        <p14:creationId xmlns:p14="http://schemas.microsoft.com/office/powerpoint/2010/main" val="234306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Quote B1_Tangerin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2" name="Rectangle 1"/>
          <p:cNvSpPr>
            <a:spLocks noChangeAspect="1"/>
          </p:cNvSpPr>
          <p:nvPr userDrawn="1"/>
        </p:nvSpPr>
        <p:spPr bwMode="auto">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2" name="Text Placeholder 11">
            <a:extLst>
              <a:ext uri="{FF2B5EF4-FFF2-40B4-BE49-F238E27FC236}">
                <a16:creationId xmlns:a16="http://schemas.microsoft.com/office/drawing/2014/main" xmlns=""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43892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ivider B1_Tanger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367EBE-ACE4-6A4A-8194-81828A72B691}"/>
              </a:ext>
            </a:extLst>
          </p:cNvPr>
          <p:cNvSpPr/>
          <p:nvPr userDrawn="1"/>
        </p:nvSpPr>
        <p:spPr bwMode="ltGray">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6" name="Rectangle 5">
            <a:extLst>
              <a:ext uri="{FF2B5EF4-FFF2-40B4-BE49-F238E27FC236}">
                <a16:creationId xmlns:a16="http://schemas.microsoft.com/office/drawing/2014/main" xmlns="" id="{433B9AE8-D471-4240-AAF9-7F4A822FF5B3}"/>
              </a:ext>
            </a:extLst>
          </p:cNvPr>
          <p:cNvSpPr/>
          <p:nvPr userDrawn="1"/>
        </p:nvSpPr>
        <p:spPr bwMode="ltGray">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7" name="Title 5">
            <a:extLst>
              <a:ext uri="{FF2B5EF4-FFF2-40B4-BE49-F238E27FC236}">
                <a16:creationId xmlns:a16="http://schemas.microsoft.com/office/drawing/2014/main" xmlns=""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28282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Quote B1_Tangerine with photo">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xmlns=""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102939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D2DF5-5F74-4C52-B5BD-9320183D171E}"/>
              </a:ext>
            </a:extLst>
          </p:cNvPr>
          <p:cNvSpPr>
            <a:spLocks noGrp="1"/>
          </p:cNvSpPr>
          <p:nvPr>
            <p:ph type="title"/>
          </p:nvPr>
        </p:nvSpPr>
        <p:spPr>
          <a:xfrm>
            <a:off x="457200" y="3096602"/>
            <a:ext cx="11276013" cy="664797"/>
          </a:xfrm>
        </p:spPr>
        <p:txBody>
          <a:bodyPr anchor="ctr" anchorCtr="0">
            <a:spAutoFit/>
          </a:bodyPr>
          <a:lstStyle>
            <a:lvl1pPr algn="ctr">
              <a:defRPr sz="4800"/>
            </a:lvl1pPr>
          </a:lstStyle>
          <a:p>
            <a:r>
              <a:rPr lang="en-US"/>
              <a:t>Click to edit Master title style</a:t>
            </a:r>
          </a:p>
        </p:txBody>
      </p:sp>
    </p:spTree>
    <p:extLst>
      <p:ext uri="{BB962C8B-B14F-4D97-AF65-F5344CB8AC3E}">
        <p14:creationId xmlns:p14="http://schemas.microsoft.com/office/powerpoint/2010/main" val="26032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1" y="7"/>
            <a:ext cx="12191207" cy="5880093"/>
          </a:xfrm>
          <a:prstGeom prst="rect">
            <a:avLst/>
          </a:prstGeom>
          <a:solidFill>
            <a:schemeClr val="accent1"/>
          </a:solidFill>
          <a:ln w="9525" algn="ctr">
            <a:noFill/>
            <a:miter lim="800000"/>
            <a:headEnd type="none" w="sm" len="sm"/>
            <a:tailEnd type="none" w="sm" len="sm"/>
          </a:ln>
        </p:spPr>
        <p:txBody>
          <a:bodyPr wrap="none" anchor="t" anchorCtr="0"/>
          <a:lstStyle/>
          <a:p>
            <a:pPr>
              <a:spcBef>
                <a:spcPct val="0"/>
              </a:spcBef>
              <a:spcAft>
                <a:spcPct val="0"/>
              </a:spcAft>
              <a:tabLst>
                <a:tab pos="230177" algn="l"/>
              </a:tabLst>
            </a:pPr>
            <a:endParaRPr lang="en-US" sz="1051" kern="0" dirty="0">
              <a:solidFill>
                <a:srgbClr val="FFFFFF"/>
              </a:solidFill>
            </a:endParaRPr>
          </a:p>
        </p:txBody>
      </p:sp>
      <p:sp>
        <p:nvSpPr>
          <p:cNvPr id="4" name="Text Placeholder 3"/>
          <p:cNvSpPr>
            <a:spLocks noGrp="1"/>
          </p:cNvSpPr>
          <p:nvPr>
            <p:ph type="body" sz="quarter" idx="10"/>
          </p:nvPr>
        </p:nvSpPr>
        <p:spPr bwMode="gray">
          <a:xfrm>
            <a:off x="460374" y="1325563"/>
            <a:ext cx="11272839"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452232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573315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Only - Footnote">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1"/>
            <p:custDataLst>
              <p:tags r:id="rId1"/>
            </p:custDataLst>
          </p:nvPr>
        </p:nvSpPr>
        <p:spPr>
          <a:xfrm>
            <a:off x="460375" y="6298116"/>
            <a:ext cx="9316270" cy="235449"/>
          </a:xfrm>
          <a:noFill/>
          <a:ln/>
          <a:extLst>
            <a:ext uri="{909E8E84-426E-40DD-AFC4-6F175D3DCCD1}">
              <a14:hiddenFill xmlns:a14="http://schemas.microsoft.com/office/drawing/2010/main">
                <a:solidFill>
                  <a:srgbClr val="FFFFFF">
                    <a:alpha val="0"/>
                  </a:srgbClr>
                </a:solidFill>
              </a14:hiddenFill>
            </a:ext>
          </a:extLst>
        </p:spPr>
        <p:txBody>
          <a:bodyPr vert="horz" wrap="square" lIns="0" tIns="0" rIns="91440" bIns="137160" anchor="b" anchorCtr="0">
            <a:spAutoFit/>
          </a:bodyPr>
          <a:lstStyle>
            <a:lvl1pPr marL="0" indent="0" algn="l">
              <a:lnSpc>
                <a:spcPct val="90000"/>
              </a:lnSpc>
              <a:spcBef>
                <a:spcPct val="0"/>
              </a:spcBef>
              <a:spcAft>
                <a:spcPts val="200"/>
              </a:spcAft>
              <a:buNone/>
              <a:defRPr sz="700" b="0">
                <a:solidFill>
                  <a:srgbClr val="7F7F7F"/>
                </a:solidFill>
                <a:latin typeface="Arial" panose="020B0604020202020204" pitchFamily="34" charset="0"/>
              </a:defRPr>
            </a:lvl1pPr>
            <a:lvl2pPr algn="l">
              <a:lnSpc>
                <a:spcPct val="100000"/>
              </a:lnSpc>
              <a:spcBef>
                <a:spcPct val="0"/>
              </a:spcBef>
              <a:spcAft>
                <a:spcPct val="0"/>
              </a:spcAft>
              <a:defRPr sz="700" b="0">
                <a:solidFill>
                  <a:srgbClr val="7F7F7F"/>
                </a:solidFill>
                <a:latin typeface="Arial" panose="020B0604020202020204" pitchFamily="34" charset="0"/>
              </a:defRPr>
            </a:lvl2pPr>
            <a:lvl3pPr algn="l">
              <a:lnSpc>
                <a:spcPct val="100000"/>
              </a:lnSpc>
              <a:spcBef>
                <a:spcPct val="0"/>
              </a:spcBef>
              <a:spcAft>
                <a:spcPct val="0"/>
              </a:spcAft>
              <a:defRPr sz="700" b="0">
                <a:solidFill>
                  <a:srgbClr val="7F7F7F"/>
                </a:solidFill>
                <a:latin typeface="Arial" panose="020B0604020202020204" pitchFamily="34" charset="0"/>
              </a:defRPr>
            </a:lvl3pPr>
            <a:lvl4pPr algn="l">
              <a:lnSpc>
                <a:spcPct val="100000"/>
              </a:lnSpc>
              <a:spcBef>
                <a:spcPct val="0"/>
              </a:spcBef>
              <a:spcAft>
                <a:spcPct val="0"/>
              </a:spcAft>
              <a:defRPr sz="700" b="0">
                <a:solidFill>
                  <a:srgbClr val="7F7F7F"/>
                </a:solidFill>
                <a:latin typeface="Arial" panose="020B0604020202020204" pitchFamily="34" charset="0"/>
              </a:defRPr>
            </a:lvl4pPr>
            <a:lvl5pPr algn="l">
              <a:lnSpc>
                <a:spcPct val="100000"/>
              </a:lnSpc>
              <a:spcBef>
                <a:spcPct val="0"/>
              </a:spcBef>
              <a:spcAft>
                <a:spcPct val="0"/>
              </a:spcAft>
              <a:defRPr sz="700" b="0">
                <a:solidFill>
                  <a:srgbClr val="7F7F7F"/>
                </a:solidFill>
                <a:latin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2934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457200" y="1325563"/>
            <a:ext cx="5409248" cy="4660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34113" y="1325563"/>
            <a:ext cx="5499100" cy="4660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460375" y="228600"/>
            <a:ext cx="11272838" cy="535531"/>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418019653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20"/>
          </p:nvPr>
        </p:nvSpPr>
        <p:spPr>
          <a:xfrm>
            <a:off x="8391523"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580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theme" Target="../theme/theme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Gartner Logo"/>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452994" y="6241458"/>
            <a:ext cx="1280218" cy="292850"/>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439286"/>
            <a:ext cx="730673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
        <p:nvSpPr>
          <p:cNvPr id="8" name="TextBox 7"/>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rgbClr val="979D9D"/>
                </a:solidFill>
                <a:latin typeface="+mn-lt"/>
                <a:ea typeface="+mn-ea"/>
                <a:cs typeface="+mn-cs"/>
              </a:rPr>
              <a:t>RESTRICTED</a:t>
            </a:r>
          </a:p>
        </p:txBody>
      </p:sp>
    </p:spTree>
    <p:extLst>
      <p:ext uri="{BB962C8B-B14F-4D97-AF65-F5344CB8AC3E}">
        <p14:creationId xmlns:p14="http://schemas.microsoft.com/office/powerpoint/2010/main" val="3362298311"/>
      </p:ext>
    </p:extLst>
  </p:cSld>
  <p:clrMap bg1="lt1" tx1="dk1" bg2="lt2" tx2="dk2" accent1="accent1" accent2="accent2" accent3="accent3" accent4="accent4" accent5="accent5" accent6="accent6" hlink="hlink" folHlink="folHlink"/>
  <p:sldLayoutIdLst>
    <p:sldLayoutId id="2147483745" r:id="rId1"/>
    <p:sldLayoutId id="2147483786" r:id="rId2"/>
    <p:sldLayoutId id="2147483751" r:id="rId3"/>
    <p:sldLayoutId id="2147483750" r:id="rId4"/>
    <p:sldLayoutId id="2147483746" r:id="rId5"/>
    <p:sldLayoutId id="2147483759" r:id="rId6"/>
    <p:sldLayoutId id="2147483748" r:id="rId7"/>
    <p:sldLayoutId id="2147483761" r:id="rId8"/>
    <p:sldLayoutId id="2147483762" r:id="rId9"/>
    <p:sldLayoutId id="2147483763" r:id="rId10"/>
    <p:sldLayoutId id="2147483764" r:id="rId11"/>
    <p:sldLayoutId id="2147483788" r:id="rId12"/>
    <p:sldLayoutId id="2147483789" r:id="rId13"/>
    <p:sldLayoutId id="2147483790" r:id="rId14"/>
    <p:sldLayoutId id="2147483791" r:id="rId15"/>
    <p:sldLayoutId id="2147483792" r:id="rId16"/>
    <p:sldLayoutId id="2147483793" r:id="rId17"/>
    <p:sldLayoutId id="2147483814" r:id="rId18"/>
    <p:sldLayoutId id="2147483817" r:id="rId19"/>
    <p:sldLayoutId id="2147483823" r:id="rId20"/>
    <p:sldLayoutId id="2147483824" r:id="rId21"/>
    <p:sldLayoutId id="2147483826" r:id="rId22"/>
    <p:sldLayoutId id="2147483827" r:id="rId23"/>
    <p:sldLayoutId id="2147483828" r:id="rId24"/>
    <p:sldLayoutId id="2147483829" r:id="rId25"/>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3" pos="288" userDrawn="1">
          <p15:clr>
            <a:srgbClr val="5ACBF0"/>
          </p15:clr>
        </p15:guide>
        <p15:guide id="4" orient="horz" pos="2160" userDrawn="1">
          <p15:clr>
            <a:srgbClr val="A4A3A4"/>
          </p15:clr>
        </p15:guide>
        <p15:guide id="5" orient="horz" pos="231" userDrawn="1">
          <p15:clr>
            <a:srgbClr val="5ACBF0"/>
          </p15:clr>
        </p15:guide>
        <p15:guide id="6" pos="7391" userDrawn="1">
          <p15:clr>
            <a:srgbClr val="5ACBF0"/>
          </p15:clr>
        </p15:guide>
        <p15:guide id="7" orient="horz" pos="3772" userDrawn="1">
          <p15:clr>
            <a:srgbClr val="FBAE40"/>
          </p15:clr>
        </p15:guide>
        <p15:guide id="9" orient="horz" pos="4110" userDrawn="1">
          <p15:clr>
            <a:srgbClr val="5ACBF0"/>
          </p15:clr>
        </p15:guide>
        <p15:guide id="10" orient="horz" pos="537" userDrawn="1">
          <p15:clr>
            <a:srgbClr val="FDE53C"/>
          </p15:clr>
        </p15:guide>
        <p15:guide id="11" orient="horz" pos="846" userDrawn="1">
          <p15:clr>
            <a:srgbClr val="FDE53C"/>
          </p15:clr>
        </p15:guide>
        <p15:guide id="12" orient="horz" pos="962" userDrawn="1">
          <p15:clr>
            <a:srgbClr val="5ACBF0"/>
          </p15:clr>
        </p15:guide>
        <p15:guide id="13" orient="horz" pos="4002" userDrawn="1">
          <p15:clr>
            <a:srgbClr val="5ACBF0"/>
          </p15:clr>
        </p15:guide>
        <p15:guide id="14" pos="3752" userDrawn="1">
          <p15:clr>
            <a:srgbClr val="5ACBF0"/>
          </p15:clr>
        </p15:guide>
        <p15:guide id="15" pos="3927"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artner Logo"/>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bwMode="black">
          <a:xfrm>
            <a:off x="10452994" y="6241641"/>
            <a:ext cx="1280218" cy="292484"/>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2018 Gartner, Inc. and/or its affiliates. All rights reserved. Gartner is a registered trademark of Gartner, Inc. and its affiliates. Version 8.2  Last updated 29 June 2018</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b="0" kern="1200" smtClean="0">
                <a:solidFill>
                  <a:srgbClr val="979D9D"/>
                </a:solidFill>
                <a:latin typeface="+mn-lt"/>
                <a:ea typeface="+mn-ea"/>
                <a:cs typeface="+mn-cs"/>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b="0" kern="1200" dirty="0">
                <a:solidFill>
                  <a:srgbClr val="979D9D"/>
                </a:solidFill>
                <a:latin typeface="+mn-lt"/>
                <a:ea typeface="+mn-ea"/>
                <a:cs typeface="+mn-cs"/>
              </a:rPr>
              <a:t>	© 2018 Gartner, Inc. and/or its affiliates. All rights reserved. Gartner is a registered trademark of Gartner, Inc. and its affiliates.</a:t>
            </a:r>
          </a:p>
        </p:txBody>
      </p:sp>
      <p:sp>
        <p:nvSpPr>
          <p:cNvPr id="8" name="Footnote Notice" hidden="1"/>
          <p:cNvSpPr/>
          <p:nvPr userDrawn="1"/>
        </p:nvSpPr>
        <p:spPr>
          <a:xfrm>
            <a:off x="2940424" y="5279208"/>
            <a:ext cx="6311152" cy="1015663"/>
          </a:xfrm>
          <a:prstGeom prst="rect">
            <a:avLst/>
          </a:prstGeom>
          <a:solidFill>
            <a:srgbClr val="FF0000"/>
          </a:solidFill>
          <a:ln w="12700">
            <a:solidFill>
              <a:srgbClr val="FF0000"/>
            </a:solidFill>
          </a:ln>
        </p:spPr>
        <p:txBody>
          <a:bodyPr wrap="square">
            <a:spAutoFit/>
          </a:bodyPr>
          <a:lstStyle/>
          <a:p>
            <a:pPr marL="0" marR="0" indent="0" algn="l">
              <a:lnSpc>
                <a:spcPts val="1200"/>
              </a:lnSpc>
              <a:spcBef>
                <a:spcPts val="0"/>
              </a:spcBef>
              <a:spcAft>
                <a:spcPts val="0"/>
              </a:spcAft>
            </a:pPr>
            <a:r>
              <a:rPr lang="en-US" sz="1200" b="1" dirty="0">
                <a:solidFill>
                  <a:schemeClr val="tx1"/>
                </a:solidFill>
                <a:effectLst/>
                <a:latin typeface="+mn-lt"/>
                <a:ea typeface="Calibri" panose="020F0502020204030204" pitchFamily="34" charset="0"/>
              </a:rPr>
              <a:t>READ AND THEN DELETE THIS BOX</a:t>
            </a:r>
            <a:r>
              <a:rPr lang="en-US" sz="1200" b="1" baseline="0" dirty="0">
                <a:solidFill>
                  <a:schemeClr val="tx1"/>
                </a:solidFill>
                <a:effectLst/>
                <a:latin typeface="+mn-lt"/>
                <a:ea typeface="Calibri" panose="020F0502020204030204" pitchFamily="34" charset="0"/>
              </a:rPr>
              <a:t> | Go tot the VIEW tab, select “Slide Master”</a:t>
            </a:r>
            <a:endParaRPr lang="en-US" sz="1200" b="1" dirty="0">
              <a:solidFill>
                <a:schemeClr val="tx1"/>
              </a:solidFill>
              <a:effectLst/>
              <a:latin typeface="+mn-lt"/>
              <a:ea typeface="Calibri" panose="020F0502020204030204" pitchFamily="34" charset="0"/>
            </a:endParaRPr>
          </a:p>
          <a:p>
            <a:pPr marL="0" marR="0" indent="0" algn="l">
              <a:lnSpc>
                <a:spcPts val="1200"/>
              </a:lnSpc>
              <a:spcBef>
                <a:spcPts val="0"/>
              </a:spcBef>
              <a:spcAft>
                <a:spcPts val="0"/>
              </a:spcAft>
            </a:pPr>
            <a:r>
              <a:rPr lang="en-US" sz="1200" b="0" dirty="0">
                <a:solidFill>
                  <a:schemeClr val="tx1"/>
                </a:solidFill>
                <a:effectLst/>
                <a:latin typeface="+mn-lt"/>
                <a:ea typeface="Calibri" panose="020F0502020204030204" pitchFamily="34" charset="0"/>
              </a:rPr>
              <a:t>To comply with the Information Classification Policy, all employees must modify the footer information for all documents containing Confidential, Restricted or Public Information. Click in the Footer and enter the version, the date the file was last modified, and the appropriate classification—RESTRICTED. For presentations containing only Public Information, delete everything below the copyright line.</a:t>
            </a:r>
          </a:p>
        </p:txBody>
      </p:sp>
      <p:sp>
        <p:nvSpPr>
          <p:cNvPr id="11" name="TextBox 10"/>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rgbClr val="979D9D"/>
                </a:solidFill>
                <a:latin typeface="+mn-lt"/>
                <a:ea typeface="+mn-ea"/>
                <a:cs typeface="+mn-cs"/>
              </a:rPr>
              <a:t>RESTRICTED</a:t>
            </a:r>
          </a:p>
        </p:txBody>
      </p:sp>
    </p:spTree>
    <p:extLst>
      <p:ext uri="{BB962C8B-B14F-4D97-AF65-F5344CB8AC3E}">
        <p14:creationId xmlns:p14="http://schemas.microsoft.com/office/powerpoint/2010/main" val="202564493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3" r:id="rId4"/>
    <p:sldLayoutId id="2147483802" r:id="rId5"/>
    <p:sldLayoutId id="2147483804" r:id="rId6"/>
    <p:sldLayoutId id="2147483805" r:id="rId7"/>
    <p:sldLayoutId id="2147483806" r:id="rId8"/>
    <p:sldLayoutId id="2147483807" r:id="rId9"/>
    <p:sldLayoutId id="2147483809" r:id="rId10"/>
    <p:sldLayoutId id="2147483810" r:id="rId11"/>
    <p:sldLayoutId id="2147483811" r:id="rId12"/>
    <p:sldLayoutId id="2147483812" r:id="rId13"/>
    <p:sldLayoutId id="2147483813" r:id="rId14"/>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3999" userDrawn="1">
          <p15:clr>
            <a:srgbClr val="5ACBF0"/>
          </p15:clr>
        </p15:guide>
        <p15:guide id="12" pos="3752">
          <p15:clr>
            <a:srgbClr val="5ACBF0"/>
          </p15:clr>
        </p15:guide>
        <p15:guide id="13" pos="392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bwMode="invGray">
          <a:xfrm>
            <a:off x="10452994" y="6241641"/>
            <a:ext cx="1280218" cy="292484"/>
          </a:xfrm>
          <a:prstGeom prst="rect">
            <a:avLst/>
          </a:prstGeom>
        </p:spPr>
      </p:pic>
      <p:sp>
        <p:nvSpPr>
          <p:cNvPr id="10" name="Copyright text"/>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indent="-228600">
              <a:tabLst>
                <a:tab pos="228600" algn="l"/>
              </a:tabLst>
              <a:defRPr/>
            </a:pPr>
            <a:fld id="{1CE9EA8B-DBE7-492B-893F-AD13AC039ED7}" type="slidenum">
              <a:rPr lang="en-US" sz="700" smtClean="0">
                <a:solidFill>
                  <a:srgbClr val="979D9D"/>
                </a:solidFill>
              </a:rPr>
              <a:pPr marL="228600" indent="-228600">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727738"/>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81" r:id="rId1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800" kern="1200">
          <a:solidFill>
            <a:schemeClr val="tx1"/>
          </a:solidFill>
          <a:latin typeface="+mn-lt"/>
          <a:ea typeface="+mn-ea"/>
          <a:cs typeface="+mn-cs"/>
        </a:defRPr>
      </a:lvl1pPr>
      <a:lvl2pPr marL="64008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28016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55448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3840">
          <p15:clr>
            <a:srgbClr val="A4A3A4"/>
          </p15:clr>
        </p15:guide>
        <p15:guide id="4294967295" pos="288">
          <p15:clr>
            <a:srgbClr val="5ACBF0"/>
          </p15:clr>
        </p15:guide>
        <p15:guide id="4294967295" orient="horz" pos="2160">
          <p15:clr>
            <a:srgbClr val="A4A3A4"/>
          </p15:clr>
        </p15:guide>
        <p15:guide id="4294967295" orient="horz" pos="231">
          <p15:clr>
            <a:srgbClr val="5ACBF0"/>
          </p15:clr>
        </p15:guide>
        <p15:guide id="4294967295" pos="7391">
          <p15:clr>
            <a:srgbClr val="5ACBF0"/>
          </p15:clr>
        </p15:guide>
        <p15:guide id="4294967295" orient="horz" pos="3772">
          <p15:clr>
            <a:srgbClr val="FBAE40"/>
          </p15:clr>
        </p15:guide>
        <p15:guide id="4294967295" orient="horz" pos="4110">
          <p15:clr>
            <a:srgbClr val="5ACBF0"/>
          </p15:clr>
        </p15:guide>
        <p15:guide id="4294967295" orient="horz" pos="537">
          <p15:clr>
            <a:srgbClr val="FDE53C"/>
          </p15:clr>
        </p15:guide>
        <p15:guide id="4294967295" orient="horz" pos="846">
          <p15:clr>
            <a:srgbClr val="FDE53C"/>
          </p15:clr>
        </p15:guide>
        <p15:guide id="4294967295" orient="horz" pos="962">
          <p15:clr>
            <a:srgbClr val="5ACBF0"/>
          </p15:clr>
        </p15:guide>
        <p15:guide id="4294967295" pos="3752">
          <p15:clr>
            <a:srgbClr val="5ACBF0"/>
          </p15:clr>
        </p15:guide>
        <p15:guide id="4294967295" pos="3927">
          <p15:clr>
            <a:srgbClr val="5ACBF0"/>
          </p15:clr>
        </p15:guide>
        <p15:guide id="4294967295" pos="2655">
          <p15:clr>
            <a:srgbClr val="A4A3A4"/>
          </p15:clr>
        </p15:guide>
        <p15:guide id="4294967295" pos="5024">
          <p15:clr>
            <a:srgbClr val="A4A3A4"/>
          </p15:clr>
        </p15:guide>
        <p15:guide id="4294967295" orient="horz" pos="400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452994" y="6241458"/>
            <a:ext cx="1280218" cy="292850"/>
          </a:xfrm>
          <a:prstGeom prst="rect">
            <a:avLst/>
          </a:prstGeom>
        </p:spPr>
      </p:pic>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pyright and Pg Num"/>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indent="-228600">
              <a:tabLst>
                <a:tab pos="228600" algn="l"/>
              </a:tabLst>
              <a:defRPr/>
            </a:pPr>
            <a:fld id="{1CE9EA8B-DBE7-492B-893F-AD13AC039ED7}" type="slidenum">
              <a:rPr lang="en-US" sz="700" smtClean="0">
                <a:solidFill>
                  <a:srgbClr val="979D9D"/>
                </a:solidFill>
              </a:rPr>
              <a:pPr marL="228600" indent="-228600">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Tree>
    <p:extLst>
      <p:ext uri="{BB962C8B-B14F-4D97-AF65-F5344CB8AC3E}">
        <p14:creationId xmlns:p14="http://schemas.microsoft.com/office/powerpoint/2010/main" val="154295503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800" kern="1200">
          <a:solidFill>
            <a:schemeClr val="tx1"/>
          </a:solidFill>
          <a:latin typeface="+mn-lt"/>
          <a:ea typeface="+mn-ea"/>
          <a:cs typeface="+mn-cs"/>
        </a:defRPr>
      </a:lvl1pPr>
      <a:lvl2pPr marL="64008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28016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55448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3840">
          <p15:clr>
            <a:srgbClr val="A4A3A4"/>
          </p15:clr>
        </p15:guide>
        <p15:guide id="4294967295" pos="288">
          <p15:clr>
            <a:srgbClr val="5ACBF0"/>
          </p15:clr>
        </p15:guide>
        <p15:guide id="4294967295" orient="horz" pos="2160">
          <p15:clr>
            <a:srgbClr val="A4A3A4"/>
          </p15:clr>
        </p15:guide>
        <p15:guide id="4294967295" orient="horz" pos="231">
          <p15:clr>
            <a:srgbClr val="5ACBF0"/>
          </p15:clr>
        </p15:guide>
        <p15:guide id="4294967295" pos="7391">
          <p15:clr>
            <a:srgbClr val="5ACBF0"/>
          </p15:clr>
        </p15:guide>
        <p15:guide id="4294967295" orient="horz" pos="3772">
          <p15:clr>
            <a:srgbClr val="FBAE40"/>
          </p15:clr>
        </p15:guide>
        <p15:guide id="4294967295" orient="horz" pos="4110">
          <p15:clr>
            <a:srgbClr val="5ACBF0"/>
          </p15:clr>
        </p15:guide>
        <p15:guide id="4294967295" orient="horz" pos="537">
          <p15:clr>
            <a:srgbClr val="FDE53C"/>
          </p15:clr>
        </p15:guide>
        <p15:guide id="4294967295" orient="horz" pos="846">
          <p15:clr>
            <a:srgbClr val="FDE53C"/>
          </p15:clr>
        </p15:guide>
        <p15:guide id="4294967295" orient="horz" pos="962">
          <p15:clr>
            <a:srgbClr val="5ACBF0"/>
          </p15:clr>
        </p15:guide>
        <p15:guide id="4294967295" pos="3752">
          <p15:clr>
            <a:srgbClr val="5ACBF0"/>
          </p15:clr>
        </p15:guide>
        <p15:guide id="4294967295" pos="3927">
          <p15:clr>
            <a:srgbClr val="5ACBF0"/>
          </p15:clr>
        </p15:guide>
        <p15:guide id="4294967295" pos="2655">
          <p15:clr>
            <a:srgbClr val="A4A3A4"/>
          </p15:clr>
        </p15:guide>
        <p15:guide id="4294967295" pos="5024">
          <p15:clr>
            <a:srgbClr val="A4A3A4"/>
          </p15:clr>
        </p15:guide>
        <p15:guide id="4294967295" orient="horz" pos="400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image" Target="../media/image22.emf"/><Relationship Id="rId2" Type="http://schemas.openxmlformats.org/officeDocument/2006/relationships/tags" Target="../tags/tag8.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24.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22.emf"/><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oleObject" Target="../embeddings/oleObject2.bin"/><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24.xml"/><Relationship Id="rId11" Type="http://schemas.openxmlformats.org/officeDocument/2006/relationships/notesSlide" Target="../notesSlides/notesSlide25.xml"/><Relationship Id="rId5" Type="http://schemas.openxmlformats.org/officeDocument/2006/relationships/tags" Target="../tags/tag23.xml"/><Relationship Id="rId10" Type="http://schemas.openxmlformats.org/officeDocument/2006/relationships/slideLayout" Target="../slideLayouts/slideLayout4.xml"/><Relationship Id="rId4" Type="http://schemas.openxmlformats.org/officeDocument/2006/relationships/tags" Target="../tags/tag22.xml"/><Relationship Id="rId9"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notesSlide" Target="../notesSlides/notesSlide34.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4" Type="http://schemas.openxmlformats.org/officeDocument/2006/relationships/image" Target="../media/image76.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govtech.blogosfera.uol.com.br/2019/01/25/ulysses-cida-victor-inteligencia-artificial-repensa-os-orgaos-publicos"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rtner.com/document/3847668?ref=solrAll&amp;refval=207504517&amp;qid=9fd8924838f94bf7e88854f7693a9807" TargetMode="External"/><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8.png"/><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87.emf"/><Relationship Id="rId5" Type="http://schemas.openxmlformats.org/officeDocument/2006/relationships/oleObject" Target="../embeddings/oleObject4.bin"/><Relationship Id="rId4"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8" Type="http://schemas.openxmlformats.org/officeDocument/2006/relationships/hyperlink" Target="https://www.gartner.com/document/3097117?ref=solrAll&amp;refval=202133502&amp;qid=4f02c1490fd5ee701f408ea4d32b25e5" TargetMode="External"/><Relationship Id="rId3" Type="http://schemas.openxmlformats.org/officeDocument/2006/relationships/hyperlink" Target="https://www.gartner.com/document/3869911?ref=solrAll&amp;refval=206550357&amp;qid=355e72cfed947b9607f6cd6f49935662" TargetMode="External"/><Relationship Id="rId7" Type="http://schemas.openxmlformats.org/officeDocument/2006/relationships/hyperlink" Target="https://www.gartner.com/explore/initiatives/overview/10390" TargetMode="External"/><Relationship Id="rId12" Type="http://schemas.openxmlformats.org/officeDocument/2006/relationships/hyperlink" Target="https://www.gartner.com/document/3887864" TargetMode="External"/><Relationship Id="rId2" Type="http://schemas.openxmlformats.org/officeDocument/2006/relationships/notesSlide" Target="../notesSlides/notesSlide62.xml"/><Relationship Id="rId1" Type="http://schemas.openxmlformats.org/officeDocument/2006/relationships/slideLayout" Target="../slideLayouts/slideLayout25.xml"/><Relationship Id="rId6" Type="http://schemas.openxmlformats.org/officeDocument/2006/relationships/hyperlink" Target="https://www.gartner.com/document/3756264" TargetMode="External"/><Relationship Id="rId11" Type="http://schemas.openxmlformats.org/officeDocument/2006/relationships/hyperlink" Target="https://www.gartner.com/document/860512" TargetMode="External"/><Relationship Id="rId5" Type="http://schemas.openxmlformats.org/officeDocument/2006/relationships/hyperlink" Target="https://www.gartner.com/document/3669717" TargetMode="External"/><Relationship Id="rId10" Type="http://schemas.openxmlformats.org/officeDocument/2006/relationships/hyperlink" Target="https://www.gartner.com/document/3869911" TargetMode="External"/><Relationship Id="rId4" Type="http://schemas.openxmlformats.org/officeDocument/2006/relationships/hyperlink" Target="https://www.gartner.com/document/code/351012?ref=ddisp&amp;refval=351012" TargetMode="External"/><Relationship Id="rId9" Type="http://schemas.openxmlformats.org/officeDocument/2006/relationships/hyperlink" Target="https://www.gartner.com/document/3898566"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90344" y="1383708"/>
            <a:ext cx="5059095" cy="2273892"/>
          </a:xfrm>
        </p:spPr>
        <p:txBody>
          <a:bodyPr anchor="t"/>
          <a:lstStyle/>
          <a:p>
            <a:r>
              <a:rPr lang="en-GB" sz="3200" dirty="0"/>
              <a:t/>
            </a:r>
            <a:br>
              <a:rPr lang="en-GB" sz="3200" dirty="0"/>
            </a:br>
            <a:r>
              <a:rPr lang="en-GB" sz="2800" dirty="0" smtClean="0"/>
              <a:t>Workshop</a:t>
            </a:r>
            <a:r>
              <a:rPr lang="en-GB" sz="3200" dirty="0" smtClean="0"/>
              <a:t/>
            </a:r>
            <a:br>
              <a:rPr lang="en-GB" sz="3200" dirty="0" smtClean="0"/>
            </a:br>
            <a:r>
              <a:rPr lang="en-GB" sz="2400" dirty="0" err="1" smtClean="0"/>
              <a:t>Otimização</a:t>
            </a:r>
            <a:r>
              <a:rPr lang="en-GB" sz="2400" dirty="0" smtClean="0"/>
              <a:t> de </a:t>
            </a:r>
            <a:r>
              <a:rPr lang="en-GB" sz="2400" dirty="0" err="1" smtClean="0"/>
              <a:t>Custos</a:t>
            </a:r>
            <a:endParaRPr lang="en-US" sz="2400" dirty="0"/>
          </a:p>
        </p:txBody>
      </p:sp>
      <p:sp>
        <p:nvSpPr>
          <p:cNvPr id="4" name="Text Placeholder 4"/>
          <p:cNvSpPr txBox="1">
            <a:spLocks/>
          </p:cNvSpPr>
          <p:nvPr/>
        </p:nvSpPr>
        <p:spPr>
          <a:xfrm>
            <a:off x="1834350" y="3449582"/>
            <a:ext cx="4545024" cy="1077218"/>
          </a:xfrm>
          <a:prstGeom prst="rect">
            <a:avLst/>
          </a:prstGeom>
        </p:spPr>
        <p:txBody>
          <a:bodyPr wrap="square">
            <a:spAutoFit/>
          </a:bodyPr>
          <a:lstStyle>
            <a:lvl1pPr marL="0" indent="0" algn="l" defTabSz="914400" rtl="0" eaLnBrk="1" latinLnBrk="0" hangingPunct="1">
              <a:lnSpc>
                <a:spcPct val="100000"/>
              </a:lnSpc>
              <a:spcBef>
                <a:spcPts val="0"/>
              </a:spcBef>
              <a:spcAft>
                <a:spcPts val="0"/>
              </a:spcAft>
              <a:buClr>
                <a:schemeClr val="tx2"/>
              </a:buClr>
              <a:buSzPct val="90000"/>
              <a:buFont typeface="Wingdings" panose="05000000000000000000" pitchFamily="2" charset="2"/>
              <a:buNone/>
              <a:defRPr sz="1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1200"/>
              </a:spcAft>
              <a:buSzPct val="90000"/>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1200"/>
              </a:spcAft>
              <a:buSzPct val="90000"/>
              <a:buFont typeface="Wingdings" panose="05000000000000000000" pitchFamily="2" charset="2"/>
              <a:buNone/>
              <a:defRPr sz="24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SzPct val="90000"/>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SzPct val="90000"/>
              <a:buFont typeface="Wingdings" panose="05000000000000000000" pitchFamily="2" charset="2"/>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Nei</a:t>
            </a:r>
            <a:r>
              <a:rPr lang="en-US" dirty="0" smtClean="0"/>
              <a:t> Silverio &amp; Jaime Gama</a:t>
            </a:r>
          </a:p>
          <a:p>
            <a:r>
              <a:rPr lang="en-US" dirty="0" err="1" smtClean="0"/>
              <a:t>Diretor</a:t>
            </a:r>
            <a:r>
              <a:rPr lang="en-US" dirty="0" smtClean="0"/>
              <a:t> do </a:t>
            </a:r>
            <a:r>
              <a:rPr lang="en-US" dirty="0" err="1" smtClean="0"/>
              <a:t>Programa</a:t>
            </a:r>
            <a:r>
              <a:rPr lang="en-US" dirty="0" smtClean="0"/>
              <a:t> </a:t>
            </a:r>
            <a:r>
              <a:rPr lang="en-US" dirty="0" err="1" smtClean="0"/>
              <a:t>Executivo</a:t>
            </a:r>
            <a:r>
              <a:rPr lang="en-US" dirty="0" smtClean="0"/>
              <a:t> LATAM </a:t>
            </a:r>
          </a:p>
          <a:p>
            <a:endParaRPr lang="en-US" sz="1400" dirty="0" smtClean="0"/>
          </a:p>
          <a:p>
            <a:r>
              <a:rPr lang="en-US" sz="1400" dirty="0" smtClean="0"/>
              <a:t>JUN 2019</a:t>
            </a:r>
            <a:endParaRPr lang="en-US" sz="1400" dirty="0"/>
          </a:p>
        </p:txBody>
      </p:sp>
    </p:spTree>
    <p:extLst>
      <p:ext uri="{BB962C8B-B14F-4D97-AF65-F5344CB8AC3E}">
        <p14:creationId xmlns:p14="http://schemas.microsoft.com/office/powerpoint/2010/main" val="94679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Maturidade</a:t>
            </a:r>
            <a:r>
              <a:rPr lang="en-US" dirty="0" smtClean="0"/>
              <a:t> </a:t>
            </a:r>
            <a:r>
              <a:rPr lang="en-US" dirty="0" err="1" smtClean="0"/>
              <a:t>em</a:t>
            </a:r>
            <a:r>
              <a:rPr lang="en-US" dirty="0" smtClean="0"/>
              <a:t> </a:t>
            </a:r>
            <a:r>
              <a:rPr lang="en-US" dirty="0" err="1" smtClean="0"/>
              <a:t>Gestão</a:t>
            </a:r>
            <a:r>
              <a:rPr lang="en-US" dirty="0" smtClean="0"/>
              <a:t> </a:t>
            </a:r>
            <a:r>
              <a:rPr lang="en-US" dirty="0" err="1" smtClean="0"/>
              <a:t>Financeira</a:t>
            </a:r>
            <a:endParaRPr lang="en-US" dirty="0"/>
          </a:p>
        </p:txBody>
      </p:sp>
      <p:pic>
        <p:nvPicPr>
          <p:cNvPr id="8" name="Picture 7"/>
          <p:cNvPicPr>
            <a:picLocks noChangeAspect="1"/>
          </p:cNvPicPr>
          <p:nvPr/>
        </p:nvPicPr>
        <p:blipFill>
          <a:blip r:embed="rId3"/>
          <a:stretch>
            <a:fillRect/>
          </a:stretch>
        </p:blipFill>
        <p:spPr>
          <a:xfrm>
            <a:off x="599176" y="974696"/>
            <a:ext cx="6897178" cy="1604966"/>
          </a:xfrm>
          <a:prstGeom prst="rect">
            <a:avLst/>
          </a:prstGeom>
        </p:spPr>
      </p:pic>
      <p:pic>
        <p:nvPicPr>
          <p:cNvPr id="4" name="Picture 3"/>
          <p:cNvPicPr>
            <a:picLocks noChangeAspect="1"/>
          </p:cNvPicPr>
          <p:nvPr/>
        </p:nvPicPr>
        <p:blipFill>
          <a:blip r:embed="rId4"/>
          <a:stretch>
            <a:fillRect/>
          </a:stretch>
        </p:blipFill>
        <p:spPr>
          <a:xfrm>
            <a:off x="3444252" y="1702360"/>
            <a:ext cx="8537839" cy="3507995"/>
          </a:xfrm>
          <a:prstGeom prst="rect">
            <a:avLst/>
          </a:prstGeom>
        </p:spPr>
      </p:pic>
      <p:pic>
        <p:nvPicPr>
          <p:cNvPr id="3" name="Picture 2"/>
          <p:cNvPicPr>
            <a:picLocks noChangeAspect="1"/>
          </p:cNvPicPr>
          <p:nvPr/>
        </p:nvPicPr>
        <p:blipFill>
          <a:blip r:embed="rId5"/>
          <a:stretch>
            <a:fillRect/>
          </a:stretch>
        </p:blipFill>
        <p:spPr>
          <a:xfrm>
            <a:off x="429357" y="2879872"/>
            <a:ext cx="8389327" cy="3766380"/>
          </a:xfrm>
          <a:prstGeom prst="rect">
            <a:avLst/>
          </a:prstGeom>
        </p:spPr>
      </p:pic>
      <p:sp>
        <p:nvSpPr>
          <p:cNvPr id="6" name="Right Arrow 5"/>
          <p:cNvSpPr/>
          <p:nvPr/>
        </p:nvSpPr>
        <p:spPr>
          <a:xfrm rot="10800000">
            <a:off x="7527373" y="3511113"/>
            <a:ext cx="693433" cy="1368616"/>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7" name="Rounded Rectangle 6"/>
          <p:cNvSpPr/>
          <p:nvPr/>
        </p:nvSpPr>
        <p:spPr>
          <a:xfrm>
            <a:off x="2646485" y="3490546"/>
            <a:ext cx="4765430" cy="1397977"/>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Tree>
    <p:extLst>
      <p:ext uri="{BB962C8B-B14F-4D97-AF65-F5344CB8AC3E}">
        <p14:creationId xmlns:p14="http://schemas.microsoft.com/office/powerpoint/2010/main" val="135154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Maturidade</a:t>
            </a:r>
            <a:r>
              <a:rPr lang="en-US" dirty="0" smtClean="0"/>
              <a:t> </a:t>
            </a:r>
            <a:r>
              <a:rPr lang="en-US" dirty="0" err="1" smtClean="0"/>
              <a:t>em</a:t>
            </a:r>
            <a:r>
              <a:rPr lang="en-US" dirty="0" smtClean="0"/>
              <a:t> </a:t>
            </a:r>
            <a:r>
              <a:rPr lang="en-US" dirty="0" err="1" smtClean="0"/>
              <a:t>Gestão</a:t>
            </a:r>
            <a:r>
              <a:rPr lang="en-US" dirty="0" smtClean="0"/>
              <a:t> </a:t>
            </a:r>
            <a:r>
              <a:rPr lang="en-US" dirty="0" err="1" smtClean="0"/>
              <a:t>Financeira</a:t>
            </a:r>
            <a:endParaRPr lang="en-US" dirty="0"/>
          </a:p>
        </p:txBody>
      </p:sp>
      <p:grpSp>
        <p:nvGrpSpPr>
          <p:cNvPr id="7" name="Group 6"/>
          <p:cNvGrpSpPr/>
          <p:nvPr/>
        </p:nvGrpSpPr>
        <p:grpSpPr>
          <a:xfrm>
            <a:off x="379562" y="862648"/>
            <a:ext cx="7712015" cy="2648310"/>
            <a:chOff x="379562" y="925982"/>
            <a:chExt cx="8902461" cy="3533875"/>
          </a:xfrm>
        </p:grpSpPr>
        <p:pic>
          <p:nvPicPr>
            <p:cNvPr id="4" name="Picture 3"/>
            <p:cNvPicPr>
              <a:picLocks noChangeAspect="1"/>
            </p:cNvPicPr>
            <p:nvPr/>
          </p:nvPicPr>
          <p:blipFill>
            <a:blip r:embed="rId3"/>
            <a:stretch>
              <a:fillRect/>
            </a:stretch>
          </p:blipFill>
          <p:spPr>
            <a:xfrm>
              <a:off x="606161" y="925982"/>
              <a:ext cx="8537839" cy="3507995"/>
            </a:xfrm>
            <a:prstGeom prst="rect">
              <a:avLst/>
            </a:prstGeom>
          </p:spPr>
        </p:pic>
        <p:sp>
          <p:nvSpPr>
            <p:cNvPr id="3" name="Rounded Rectangle 2"/>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pic>
        <p:nvPicPr>
          <p:cNvPr id="6146" name="Picture 2" descr="https://www.gartner.com/resources/375600/375611/375611_0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840" y="1384757"/>
            <a:ext cx="7132320" cy="498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3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Maturidade</a:t>
            </a:r>
            <a:r>
              <a:rPr lang="en-US" dirty="0" smtClean="0"/>
              <a:t> </a:t>
            </a:r>
            <a:r>
              <a:rPr lang="en-US" dirty="0" err="1" smtClean="0"/>
              <a:t>em</a:t>
            </a:r>
            <a:r>
              <a:rPr lang="en-US" dirty="0" smtClean="0"/>
              <a:t> </a:t>
            </a:r>
            <a:r>
              <a:rPr lang="en-US" dirty="0" err="1" smtClean="0"/>
              <a:t>Gestão</a:t>
            </a:r>
            <a:r>
              <a:rPr lang="en-US" dirty="0" smtClean="0"/>
              <a:t> </a:t>
            </a:r>
            <a:r>
              <a:rPr lang="en-US" dirty="0" err="1" smtClean="0"/>
              <a:t>Financeira</a:t>
            </a:r>
            <a:endParaRPr lang="en-US" dirty="0"/>
          </a:p>
        </p:txBody>
      </p:sp>
      <p:grpSp>
        <p:nvGrpSpPr>
          <p:cNvPr id="7" name="Group 6"/>
          <p:cNvGrpSpPr/>
          <p:nvPr/>
        </p:nvGrpSpPr>
        <p:grpSpPr>
          <a:xfrm>
            <a:off x="379562" y="862648"/>
            <a:ext cx="7712015" cy="2648310"/>
            <a:chOff x="379562" y="925982"/>
            <a:chExt cx="8902461" cy="3533875"/>
          </a:xfrm>
        </p:grpSpPr>
        <p:pic>
          <p:nvPicPr>
            <p:cNvPr id="4" name="Picture 3"/>
            <p:cNvPicPr>
              <a:picLocks noChangeAspect="1"/>
            </p:cNvPicPr>
            <p:nvPr/>
          </p:nvPicPr>
          <p:blipFill>
            <a:blip r:embed="rId3"/>
            <a:stretch>
              <a:fillRect/>
            </a:stretch>
          </p:blipFill>
          <p:spPr>
            <a:xfrm>
              <a:off x="606161" y="925982"/>
              <a:ext cx="8537839" cy="3507995"/>
            </a:xfrm>
            <a:prstGeom prst="rect">
              <a:avLst/>
            </a:prstGeom>
          </p:spPr>
        </p:pic>
        <p:sp>
          <p:nvSpPr>
            <p:cNvPr id="3" name="Rounded Rectangle 2"/>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pic>
        <p:nvPicPr>
          <p:cNvPr id="8" name="Picture 2" descr="https://www.gartner.com/resources/375600/375611/375611_00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840" y="1384757"/>
            <a:ext cx="7132320" cy="49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8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Maturidade</a:t>
            </a:r>
            <a:r>
              <a:rPr lang="en-US" dirty="0" smtClean="0"/>
              <a:t> </a:t>
            </a:r>
            <a:r>
              <a:rPr lang="en-US" dirty="0" err="1" smtClean="0"/>
              <a:t>em</a:t>
            </a:r>
            <a:r>
              <a:rPr lang="en-US" dirty="0" smtClean="0"/>
              <a:t> </a:t>
            </a:r>
            <a:r>
              <a:rPr lang="en-US" dirty="0" err="1" smtClean="0"/>
              <a:t>Gestão</a:t>
            </a:r>
            <a:r>
              <a:rPr lang="en-US" dirty="0" smtClean="0"/>
              <a:t> </a:t>
            </a:r>
            <a:r>
              <a:rPr lang="en-US" dirty="0" err="1" smtClean="0"/>
              <a:t>Financeira</a:t>
            </a:r>
            <a:endParaRPr lang="en-US" dirty="0"/>
          </a:p>
        </p:txBody>
      </p:sp>
      <p:grpSp>
        <p:nvGrpSpPr>
          <p:cNvPr id="7" name="Group 6"/>
          <p:cNvGrpSpPr/>
          <p:nvPr/>
        </p:nvGrpSpPr>
        <p:grpSpPr>
          <a:xfrm>
            <a:off x="4291299" y="3956666"/>
            <a:ext cx="3967332" cy="1216037"/>
            <a:chOff x="379562" y="925982"/>
            <a:chExt cx="8902461" cy="3533875"/>
          </a:xfrm>
        </p:grpSpPr>
        <p:pic>
          <p:nvPicPr>
            <p:cNvPr id="4" name="Picture 3"/>
            <p:cNvPicPr>
              <a:picLocks noChangeAspect="1"/>
            </p:cNvPicPr>
            <p:nvPr/>
          </p:nvPicPr>
          <p:blipFill>
            <a:blip r:embed="rId3"/>
            <a:stretch>
              <a:fillRect/>
            </a:stretch>
          </p:blipFill>
          <p:spPr>
            <a:xfrm>
              <a:off x="606161" y="925982"/>
              <a:ext cx="8537839" cy="3507995"/>
            </a:xfrm>
            <a:prstGeom prst="rect">
              <a:avLst/>
            </a:prstGeom>
          </p:spPr>
        </p:pic>
        <p:sp>
          <p:nvSpPr>
            <p:cNvPr id="3" name="Rounded Rectangle 2"/>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grpSp>
        <p:nvGrpSpPr>
          <p:cNvPr id="9" name="Group 8"/>
          <p:cNvGrpSpPr/>
          <p:nvPr/>
        </p:nvGrpSpPr>
        <p:grpSpPr>
          <a:xfrm>
            <a:off x="379562" y="862648"/>
            <a:ext cx="7712015" cy="2648310"/>
            <a:chOff x="379562" y="925982"/>
            <a:chExt cx="8902461" cy="3533875"/>
          </a:xfrm>
        </p:grpSpPr>
        <p:pic>
          <p:nvPicPr>
            <p:cNvPr id="10" name="Picture 9"/>
            <p:cNvPicPr>
              <a:picLocks noChangeAspect="1"/>
            </p:cNvPicPr>
            <p:nvPr/>
          </p:nvPicPr>
          <p:blipFill>
            <a:blip r:embed="rId3"/>
            <a:stretch>
              <a:fillRect/>
            </a:stretch>
          </p:blipFill>
          <p:spPr>
            <a:xfrm>
              <a:off x="606161" y="925982"/>
              <a:ext cx="8537839" cy="3507995"/>
            </a:xfrm>
            <a:prstGeom prst="rect">
              <a:avLst/>
            </a:prstGeom>
          </p:spPr>
        </p:pic>
        <p:sp>
          <p:nvSpPr>
            <p:cNvPr id="11" name="Rounded Rectangle 10"/>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pic>
        <p:nvPicPr>
          <p:cNvPr id="6146" name="Picture 2" descr="https://www.gartner.com/resources/375600/375611/375611_0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840" y="1384757"/>
            <a:ext cx="7132320" cy="49893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gartner.com/resources/375600/375611/375611_0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840" y="1384757"/>
            <a:ext cx="7132320" cy="498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05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Maturidade</a:t>
            </a:r>
            <a:r>
              <a:rPr lang="en-US" dirty="0" smtClean="0"/>
              <a:t> </a:t>
            </a:r>
            <a:r>
              <a:rPr lang="en-US" dirty="0" err="1" smtClean="0"/>
              <a:t>em</a:t>
            </a:r>
            <a:r>
              <a:rPr lang="en-US" dirty="0" smtClean="0"/>
              <a:t> </a:t>
            </a:r>
            <a:r>
              <a:rPr lang="en-US" dirty="0" err="1" smtClean="0"/>
              <a:t>Gestão</a:t>
            </a:r>
            <a:r>
              <a:rPr lang="en-US" dirty="0" smtClean="0"/>
              <a:t> </a:t>
            </a:r>
            <a:r>
              <a:rPr lang="en-US" dirty="0" err="1" smtClean="0"/>
              <a:t>Financeira</a:t>
            </a:r>
            <a:endParaRPr lang="en-US" dirty="0"/>
          </a:p>
        </p:txBody>
      </p:sp>
      <p:grpSp>
        <p:nvGrpSpPr>
          <p:cNvPr id="7" name="Group 6"/>
          <p:cNvGrpSpPr/>
          <p:nvPr/>
        </p:nvGrpSpPr>
        <p:grpSpPr>
          <a:xfrm>
            <a:off x="4291299" y="3956666"/>
            <a:ext cx="3967332" cy="1216037"/>
            <a:chOff x="379562" y="925982"/>
            <a:chExt cx="8902461" cy="3533875"/>
          </a:xfrm>
        </p:grpSpPr>
        <p:pic>
          <p:nvPicPr>
            <p:cNvPr id="4" name="Picture 3"/>
            <p:cNvPicPr>
              <a:picLocks noChangeAspect="1"/>
            </p:cNvPicPr>
            <p:nvPr/>
          </p:nvPicPr>
          <p:blipFill>
            <a:blip r:embed="rId3"/>
            <a:stretch>
              <a:fillRect/>
            </a:stretch>
          </p:blipFill>
          <p:spPr>
            <a:xfrm>
              <a:off x="606161" y="925982"/>
              <a:ext cx="8537839" cy="3507995"/>
            </a:xfrm>
            <a:prstGeom prst="rect">
              <a:avLst/>
            </a:prstGeom>
          </p:spPr>
        </p:pic>
        <p:sp>
          <p:nvSpPr>
            <p:cNvPr id="3" name="Rounded Rectangle 2"/>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grpSp>
        <p:nvGrpSpPr>
          <p:cNvPr id="9" name="Group 8"/>
          <p:cNvGrpSpPr/>
          <p:nvPr/>
        </p:nvGrpSpPr>
        <p:grpSpPr>
          <a:xfrm>
            <a:off x="379562" y="862648"/>
            <a:ext cx="7712015" cy="2648310"/>
            <a:chOff x="379562" y="925982"/>
            <a:chExt cx="8902461" cy="3533875"/>
          </a:xfrm>
        </p:grpSpPr>
        <p:pic>
          <p:nvPicPr>
            <p:cNvPr id="10" name="Picture 9"/>
            <p:cNvPicPr>
              <a:picLocks noChangeAspect="1"/>
            </p:cNvPicPr>
            <p:nvPr/>
          </p:nvPicPr>
          <p:blipFill>
            <a:blip r:embed="rId3"/>
            <a:stretch>
              <a:fillRect/>
            </a:stretch>
          </p:blipFill>
          <p:spPr>
            <a:xfrm>
              <a:off x="606161" y="925982"/>
              <a:ext cx="8537839" cy="3507995"/>
            </a:xfrm>
            <a:prstGeom prst="rect">
              <a:avLst/>
            </a:prstGeom>
          </p:spPr>
        </p:pic>
        <p:sp>
          <p:nvSpPr>
            <p:cNvPr id="11" name="Rounded Rectangle 10"/>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pic>
        <p:nvPicPr>
          <p:cNvPr id="6146" name="Picture 2" descr="https://www.gartner.com/resources/375600/375611/375611_0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840" y="1384757"/>
            <a:ext cx="7132320" cy="49893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gartner.com/resources/375600/375611/375611_0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840" y="1384757"/>
            <a:ext cx="7132320" cy="49893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gartner.com/resources/375600/375611/375611_00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840" y="1384757"/>
            <a:ext cx="7132320" cy="498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1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Maturidade</a:t>
            </a:r>
            <a:r>
              <a:rPr lang="en-US" dirty="0" smtClean="0"/>
              <a:t> </a:t>
            </a:r>
            <a:r>
              <a:rPr lang="en-US" dirty="0" err="1" smtClean="0"/>
              <a:t>em</a:t>
            </a:r>
            <a:r>
              <a:rPr lang="en-US" dirty="0" smtClean="0"/>
              <a:t> </a:t>
            </a:r>
            <a:r>
              <a:rPr lang="en-US" dirty="0" err="1" smtClean="0"/>
              <a:t>Gestão</a:t>
            </a:r>
            <a:r>
              <a:rPr lang="en-US" dirty="0" smtClean="0"/>
              <a:t> </a:t>
            </a:r>
            <a:r>
              <a:rPr lang="en-US" dirty="0" err="1" smtClean="0"/>
              <a:t>Financeira</a:t>
            </a:r>
            <a:endParaRPr lang="en-US" dirty="0"/>
          </a:p>
        </p:txBody>
      </p:sp>
      <p:grpSp>
        <p:nvGrpSpPr>
          <p:cNvPr id="7" name="Group 6"/>
          <p:cNvGrpSpPr/>
          <p:nvPr/>
        </p:nvGrpSpPr>
        <p:grpSpPr>
          <a:xfrm>
            <a:off x="4291299" y="3956666"/>
            <a:ext cx="3967332" cy="1216037"/>
            <a:chOff x="379562" y="925982"/>
            <a:chExt cx="8902461" cy="3533875"/>
          </a:xfrm>
        </p:grpSpPr>
        <p:pic>
          <p:nvPicPr>
            <p:cNvPr id="4" name="Picture 3"/>
            <p:cNvPicPr>
              <a:picLocks noChangeAspect="1"/>
            </p:cNvPicPr>
            <p:nvPr/>
          </p:nvPicPr>
          <p:blipFill>
            <a:blip r:embed="rId3"/>
            <a:stretch>
              <a:fillRect/>
            </a:stretch>
          </p:blipFill>
          <p:spPr>
            <a:xfrm>
              <a:off x="606161" y="925982"/>
              <a:ext cx="8537839" cy="3507995"/>
            </a:xfrm>
            <a:prstGeom prst="rect">
              <a:avLst/>
            </a:prstGeom>
          </p:spPr>
        </p:pic>
        <p:sp>
          <p:nvSpPr>
            <p:cNvPr id="3" name="Rounded Rectangle 2"/>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grpSp>
        <p:nvGrpSpPr>
          <p:cNvPr id="9" name="Group 8"/>
          <p:cNvGrpSpPr/>
          <p:nvPr/>
        </p:nvGrpSpPr>
        <p:grpSpPr>
          <a:xfrm>
            <a:off x="379562" y="862648"/>
            <a:ext cx="7712015" cy="2648310"/>
            <a:chOff x="379562" y="925982"/>
            <a:chExt cx="8902461" cy="3533875"/>
          </a:xfrm>
        </p:grpSpPr>
        <p:pic>
          <p:nvPicPr>
            <p:cNvPr id="10" name="Picture 9"/>
            <p:cNvPicPr>
              <a:picLocks noChangeAspect="1"/>
            </p:cNvPicPr>
            <p:nvPr/>
          </p:nvPicPr>
          <p:blipFill>
            <a:blip r:embed="rId3"/>
            <a:stretch>
              <a:fillRect/>
            </a:stretch>
          </p:blipFill>
          <p:spPr>
            <a:xfrm>
              <a:off x="606161" y="925982"/>
              <a:ext cx="8537839" cy="3507995"/>
            </a:xfrm>
            <a:prstGeom prst="rect">
              <a:avLst/>
            </a:prstGeom>
          </p:spPr>
        </p:pic>
        <p:sp>
          <p:nvSpPr>
            <p:cNvPr id="11" name="Rounded Rectangle 10"/>
            <p:cNvSpPr/>
            <p:nvPr/>
          </p:nvSpPr>
          <p:spPr>
            <a:xfrm>
              <a:off x="379562" y="1587260"/>
              <a:ext cx="8902461" cy="2872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pic>
        <p:nvPicPr>
          <p:cNvPr id="6146" name="Picture 2" descr="https://www.gartner.com/resources/375600/375611/375611_0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840" y="1384757"/>
            <a:ext cx="7132320" cy="498937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www.gartner.com/resources/375600/375611/375611_00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840" y="1384757"/>
            <a:ext cx="7132320" cy="498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0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Otimização</a:t>
            </a:r>
            <a:r>
              <a:rPr lang="en-US" dirty="0"/>
              <a:t> de </a:t>
            </a:r>
            <a:r>
              <a:rPr lang="en-US" dirty="0" err="1"/>
              <a:t>Custo</a:t>
            </a:r>
            <a:r>
              <a:rPr lang="en-US" dirty="0"/>
              <a:t> de TI - </a:t>
            </a:r>
            <a:r>
              <a:rPr lang="en-US" dirty="0" smtClean="0"/>
              <a:t> Forma </a:t>
            </a:r>
            <a:r>
              <a:rPr lang="en-US" dirty="0" err="1" smtClean="0"/>
              <a:t>Tradicional</a:t>
            </a:r>
            <a:endParaRPr lang="en-US" dirty="0"/>
          </a:p>
        </p:txBody>
      </p:sp>
      <p:pic>
        <p:nvPicPr>
          <p:cNvPr id="4" name="Picture 3" descr="Jenga.jpg"/>
          <p:cNvPicPr>
            <a:picLocks noChangeAspect="1"/>
          </p:cNvPicPr>
          <p:nvPr/>
        </p:nvPicPr>
        <p:blipFill>
          <a:blip r:embed="rId3" cstate="print"/>
          <a:stretch>
            <a:fillRect/>
          </a:stretch>
        </p:blipFill>
        <p:spPr>
          <a:xfrm>
            <a:off x="1911225" y="1590190"/>
            <a:ext cx="3989239" cy="3550423"/>
          </a:xfrm>
          <a:prstGeom prst="rect">
            <a:avLst/>
          </a:prstGeom>
        </p:spPr>
      </p:pic>
      <p:sp>
        <p:nvSpPr>
          <p:cNvPr id="5" name="Content Placeholder 5"/>
          <p:cNvSpPr txBox="1">
            <a:spLocks/>
          </p:cNvSpPr>
          <p:nvPr/>
        </p:nvSpPr>
        <p:spPr bwMode="gray">
          <a:xfrm>
            <a:off x="6326507" y="1785123"/>
            <a:ext cx="3391044" cy="2726370"/>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a:lnSpc>
                <a:spcPct val="100000"/>
              </a:lnSpc>
              <a:buFont typeface="Arial" panose="020B0604020202020204" pitchFamily="34" charset="0"/>
              <a:buChar char="•"/>
            </a:pPr>
            <a:r>
              <a:rPr lang="pt-BR" sz="2400" kern="0" dirty="0" smtClean="0"/>
              <a:t>Por espasmos</a:t>
            </a:r>
          </a:p>
          <a:p>
            <a:pPr>
              <a:lnSpc>
                <a:spcPct val="100000"/>
              </a:lnSpc>
              <a:buFont typeface="Arial" panose="020B0604020202020204" pitchFamily="34" charset="0"/>
              <a:buChar char="•"/>
            </a:pPr>
            <a:r>
              <a:rPr lang="pt-BR" sz="2400" kern="0" dirty="0" smtClean="0"/>
              <a:t>Verticalizado</a:t>
            </a:r>
          </a:p>
          <a:p>
            <a:pPr>
              <a:lnSpc>
                <a:spcPct val="100000"/>
              </a:lnSpc>
              <a:buFont typeface="Arial" panose="020B0604020202020204" pitchFamily="34" charset="0"/>
              <a:buChar char="•"/>
            </a:pPr>
            <a:r>
              <a:rPr lang="pt-BR" sz="2400" kern="0" dirty="0" smtClean="0"/>
              <a:t>Não Seletivo</a:t>
            </a:r>
          </a:p>
          <a:p>
            <a:pPr>
              <a:lnSpc>
                <a:spcPct val="100000"/>
              </a:lnSpc>
              <a:buFont typeface="Arial" panose="020B0604020202020204" pitchFamily="34" charset="0"/>
              <a:buChar char="•"/>
            </a:pPr>
            <a:r>
              <a:rPr lang="pt-BR" sz="2400" kern="0" dirty="0" smtClean="0"/>
              <a:t>Míope</a:t>
            </a:r>
          </a:p>
          <a:p>
            <a:pPr>
              <a:lnSpc>
                <a:spcPct val="100000"/>
              </a:lnSpc>
              <a:buFont typeface="Arial" panose="020B0604020202020204" pitchFamily="34" charset="0"/>
              <a:buChar char="•"/>
            </a:pPr>
            <a:r>
              <a:rPr lang="pt-BR" sz="2400" kern="0" dirty="0" smtClean="0"/>
              <a:t>Não coordenado</a:t>
            </a:r>
          </a:p>
          <a:p>
            <a:pPr>
              <a:lnSpc>
                <a:spcPct val="100000"/>
              </a:lnSpc>
              <a:buFont typeface="Arial" panose="020B0604020202020204" pitchFamily="34" charset="0"/>
              <a:buChar char="•"/>
            </a:pPr>
            <a:r>
              <a:rPr lang="pt-BR" sz="2400" kern="0" dirty="0" smtClean="0"/>
              <a:t>Pouco engajamento</a:t>
            </a:r>
          </a:p>
        </p:txBody>
      </p:sp>
      <p:sp>
        <p:nvSpPr>
          <p:cNvPr id="6" name="TextBox 5"/>
          <p:cNvSpPr txBox="1"/>
          <p:nvPr/>
        </p:nvSpPr>
        <p:spPr>
          <a:xfrm>
            <a:off x="1333335" y="5700726"/>
            <a:ext cx="9515746" cy="400110"/>
          </a:xfrm>
          <a:prstGeom prst="rect">
            <a:avLst/>
          </a:prstGeom>
          <a:solidFill>
            <a:srgbClr val="FF0000"/>
          </a:solidFill>
        </p:spPr>
        <p:txBody>
          <a:bodyPr wrap="none" lIns="91440" rtlCol="0" anchor="b">
            <a:spAutoFit/>
          </a:bodyPr>
          <a:lstStyle/>
          <a:p>
            <a:r>
              <a:rPr lang="en-GB" sz="2000" b="1" i="1" dirty="0" err="1">
                <a:solidFill>
                  <a:schemeClr val="bg1"/>
                </a:solidFill>
              </a:rPr>
              <a:t>Garanta</a:t>
            </a:r>
            <a:r>
              <a:rPr lang="en-GB" sz="2000" b="1" i="1" dirty="0">
                <a:solidFill>
                  <a:schemeClr val="bg1"/>
                </a:solidFill>
              </a:rPr>
              <a:t> </a:t>
            </a:r>
            <a:r>
              <a:rPr lang="en-GB" sz="2000" b="1" i="1" dirty="0" err="1">
                <a:solidFill>
                  <a:schemeClr val="bg1"/>
                </a:solidFill>
              </a:rPr>
              <a:t>que</a:t>
            </a:r>
            <a:r>
              <a:rPr lang="en-GB" sz="2000" b="1" i="1" dirty="0">
                <a:solidFill>
                  <a:schemeClr val="bg1"/>
                </a:solidFill>
              </a:rPr>
              <a:t> </a:t>
            </a:r>
            <a:r>
              <a:rPr lang="en-GB" sz="2000" b="1" i="1" dirty="0" err="1">
                <a:solidFill>
                  <a:schemeClr val="bg1"/>
                </a:solidFill>
              </a:rPr>
              <a:t>você</a:t>
            </a:r>
            <a:r>
              <a:rPr lang="en-GB" sz="2000" b="1" i="1" dirty="0">
                <a:solidFill>
                  <a:schemeClr val="bg1"/>
                </a:solidFill>
              </a:rPr>
              <a:t> </a:t>
            </a:r>
            <a:r>
              <a:rPr lang="en-GB" sz="2000" b="1" i="1" dirty="0" err="1">
                <a:solidFill>
                  <a:schemeClr val="bg1"/>
                </a:solidFill>
              </a:rPr>
              <a:t>não</a:t>
            </a:r>
            <a:r>
              <a:rPr lang="en-GB" sz="2000" b="1" i="1" dirty="0">
                <a:solidFill>
                  <a:schemeClr val="bg1"/>
                </a:solidFill>
              </a:rPr>
              <a:t> </a:t>
            </a:r>
            <a:r>
              <a:rPr lang="en-GB" sz="2000" b="1" i="1" dirty="0" err="1">
                <a:solidFill>
                  <a:schemeClr val="bg1"/>
                </a:solidFill>
              </a:rPr>
              <a:t>vá</a:t>
            </a:r>
            <a:r>
              <a:rPr lang="en-GB" sz="2000" b="1" i="1" dirty="0">
                <a:solidFill>
                  <a:schemeClr val="bg1"/>
                </a:solidFill>
              </a:rPr>
              <a:t> </a:t>
            </a:r>
            <a:r>
              <a:rPr lang="en-GB" sz="2000" b="1" i="1" dirty="0" err="1">
                <a:solidFill>
                  <a:schemeClr val="bg1"/>
                </a:solidFill>
              </a:rPr>
              <a:t>derrubar</a:t>
            </a:r>
            <a:r>
              <a:rPr lang="en-GB" sz="2000" b="1" i="1" dirty="0">
                <a:solidFill>
                  <a:schemeClr val="bg1"/>
                </a:solidFill>
              </a:rPr>
              <a:t> o </a:t>
            </a:r>
            <a:r>
              <a:rPr lang="en-GB" sz="2000" b="1" i="1" dirty="0" err="1">
                <a:solidFill>
                  <a:schemeClr val="bg1"/>
                </a:solidFill>
              </a:rPr>
              <a:t>negócio</a:t>
            </a:r>
            <a:r>
              <a:rPr lang="en-GB" sz="2000" b="1" i="1" dirty="0">
                <a:solidFill>
                  <a:schemeClr val="bg1"/>
                </a:solidFill>
              </a:rPr>
              <a:t>, </a:t>
            </a:r>
            <a:r>
              <a:rPr lang="en-GB" sz="2000" b="1" i="1" dirty="0" err="1">
                <a:solidFill>
                  <a:schemeClr val="bg1"/>
                </a:solidFill>
              </a:rPr>
              <a:t>removendo</a:t>
            </a:r>
            <a:r>
              <a:rPr lang="en-GB" sz="2000" b="1" i="1" dirty="0">
                <a:solidFill>
                  <a:schemeClr val="bg1"/>
                </a:solidFill>
              </a:rPr>
              <a:t> </a:t>
            </a:r>
            <a:r>
              <a:rPr lang="en-GB" sz="2000" b="1" i="1" dirty="0" err="1">
                <a:solidFill>
                  <a:schemeClr val="bg1"/>
                </a:solidFill>
              </a:rPr>
              <a:t>os</a:t>
            </a:r>
            <a:r>
              <a:rPr lang="en-GB" sz="2000" b="1" i="1" dirty="0">
                <a:solidFill>
                  <a:schemeClr val="bg1"/>
                </a:solidFill>
              </a:rPr>
              <a:t> </a:t>
            </a:r>
            <a:r>
              <a:rPr lang="en-GB" sz="2000" b="1" i="1" dirty="0" err="1">
                <a:solidFill>
                  <a:schemeClr val="bg1"/>
                </a:solidFill>
              </a:rPr>
              <a:t>custos</a:t>
            </a:r>
            <a:r>
              <a:rPr lang="en-GB" sz="2000" b="1" i="1" dirty="0">
                <a:solidFill>
                  <a:schemeClr val="bg1"/>
                </a:solidFill>
              </a:rPr>
              <a:t> </a:t>
            </a:r>
            <a:r>
              <a:rPr lang="en-GB" sz="2000" b="1" i="1" dirty="0" err="1">
                <a:solidFill>
                  <a:schemeClr val="bg1"/>
                </a:solidFill>
              </a:rPr>
              <a:t>errados</a:t>
            </a:r>
            <a:r>
              <a:rPr lang="en-GB" sz="2000" b="1" i="1" dirty="0" smtClean="0">
                <a:solidFill>
                  <a:schemeClr val="bg1"/>
                </a:solidFill>
              </a:rPr>
              <a:t>!</a:t>
            </a:r>
            <a:endParaRPr lang="en-GB" sz="2000" b="1" i="1" dirty="0">
              <a:solidFill>
                <a:schemeClr val="bg1"/>
              </a:solidFill>
            </a:endParaRPr>
          </a:p>
        </p:txBody>
      </p:sp>
    </p:spTree>
    <p:extLst>
      <p:ext uri="{BB962C8B-B14F-4D97-AF65-F5344CB8AC3E}">
        <p14:creationId xmlns:p14="http://schemas.microsoft.com/office/powerpoint/2010/main" val="1268908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04800" y="2067427"/>
            <a:ext cx="3714540" cy="1994392"/>
          </a:xfrm>
        </p:spPr>
        <p:txBody>
          <a:bodyPr/>
          <a:lstStyle/>
          <a:p>
            <a:r>
              <a:rPr lang="en-US" sz="3600" b="1" dirty="0" err="1" smtClean="0"/>
              <a:t>Considerações</a:t>
            </a:r>
            <a:r>
              <a:rPr lang="en-US" sz="3600" b="1" dirty="0" smtClean="0"/>
              <a:t> </a:t>
            </a:r>
            <a:r>
              <a:rPr lang="en-US" sz="3600" b="1" dirty="0" err="1"/>
              <a:t>a</a:t>
            </a:r>
            <a:r>
              <a:rPr lang="en-US" sz="3600" b="1" dirty="0" err="1" smtClean="0"/>
              <a:t>tuais</a:t>
            </a:r>
            <a:r>
              <a:rPr lang="en-US" sz="3600" b="1" dirty="0" smtClean="0"/>
              <a:t> </a:t>
            </a:r>
            <a:r>
              <a:rPr lang="en-US" sz="3600" b="1" dirty="0" err="1" smtClean="0"/>
              <a:t>sobre</a:t>
            </a:r>
            <a:r>
              <a:rPr lang="en-US" sz="3600" b="1" dirty="0" smtClean="0"/>
              <a:t> </a:t>
            </a:r>
            <a:r>
              <a:rPr lang="en-US" sz="3600" b="1" dirty="0" err="1" smtClean="0"/>
              <a:t>Otimização</a:t>
            </a:r>
            <a:r>
              <a:rPr lang="en-US" sz="3600" b="1" dirty="0" smtClean="0"/>
              <a:t> dos </a:t>
            </a:r>
            <a:r>
              <a:rPr lang="en-US" sz="3600" b="1" dirty="0" err="1" smtClean="0"/>
              <a:t>Custos</a:t>
            </a:r>
            <a:endParaRPr lang="en-US" sz="3600" b="1" dirty="0"/>
          </a:p>
        </p:txBody>
      </p:sp>
      <p:sp>
        <p:nvSpPr>
          <p:cNvPr id="4" name="Rectangle 3"/>
          <p:cNvSpPr/>
          <p:nvPr/>
        </p:nvSpPr>
        <p:spPr>
          <a:xfrm>
            <a:off x="4537494" y="556244"/>
            <a:ext cx="7473351" cy="5509200"/>
          </a:xfrm>
          <a:prstGeom prst="rect">
            <a:avLst/>
          </a:prstGeom>
        </p:spPr>
        <p:txBody>
          <a:bodyPr wrap="square">
            <a:spAutoFit/>
          </a:bodyPr>
          <a:lstStyle/>
          <a:p>
            <a:pPr marL="457200" indent="-457200">
              <a:buClr>
                <a:srgbClr val="00529B"/>
              </a:buClr>
              <a:buFont typeface="Wingdings" panose="05000000000000000000" pitchFamily="2" charset="2"/>
              <a:buChar char="§"/>
            </a:pPr>
            <a:r>
              <a:rPr lang="en-US" sz="3200" dirty="0" smtClean="0"/>
              <a:t>As </a:t>
            </a:r>
            <a:r>
              <a:rPr lang="en-US" sz="3200" dirty="0" err="1" smtClean="0"/>
              <a:t>organizações</a:t>
            </a:r>
            <a:r>
              <a:rPr lang="en-US" sz="3200" dirty="0" smtClean="0"/>
              <a:t> </a:t>
            </a:r>
            <a:r>
              <a:rPr lang="en-US" sz="3200" dirty="0" err="1" smtClean="0"/>
              <a:t>precisam</a:t>
            </a:r>
            <a:r>
              <a:rPr lang="en-US" sz="3200" dirty="0" smtClean="0"/>
              <a:t> </a:t>
            </a:r>
            <a:r>
              <a:rPr lang="en-US" sz="3200" dirty="0" err="1" smtClean="0"/>
              <a:t>cortar</a:t>
            </a:r>
            <a:r>
              <a:rPr lang="en-US" sz="3200" dirty="0" smtClean="0"/>
              <a:t> </a:t>
            </a:r>
            <a:r>
              <a:rPr lang="en-US" sz="3200" dirty="0" err="1" smtClean="0"/>
              <a:t>custos</a:t>
            </a:r>
            <a:r>
              <a:rPr lang="en-US" sz="3200" dirty="0" smtClean="0"/>
              <a:t> de TI e de </a:t>
            </a:r>
            <a:r>
              <a:rPr lang="en-US" sz="3200" dirty="0" err="1" smtClean="0"/>
              <a:t>Negócios</a:t>
            </a:r>
            <a:r>
              <a:rPr lang="en-US" sz="3200" dirty="0" smtClean="0"/>
              <a:t>.</a:t>
            </a:r>
          </a:p>
          <a:p>
            <a:pPr>
              <a:buClr>
                <a:srgbClr val="00529B"/>
              </a:buClr>
            </a:pPr>
            <a:endParaRPr lang="en-US" sz="3200" dirty="0"/>
          </a:p>
          <a:p>
            <a:pPr marL="457200" indent="-457200">
              <a:buClr>
                <a:srgbClr val="00529B"/>
              </a:buClr>
              <a:buFont typeface="Wingdings" panose="05000000000000000000" pitchFamily="2" charset="2"/>
              <a:buChar char="§"/>
            </a:pPr>
            <a:r>
              <a:rPr lang="en-US" sz="3200" dirty="0" err="1" smtClean="0"/>
              <a:t>Cenário</a:t>
            </a:r>
            <a:r>
              <a:rPr lang="en-US" sz="3200" dirty="0" smtClean="0"/>
              <a:t> </a:t>
            </a:r>
            <a:r>
              <a:rPr lang="en-US" sz="3200" dirty="0" err="1" smtClean="0"/>
              <a:t>econômico</a:t>
            </a:r>
            <a:r>
              <a:rPr lang="en-US" sz="3200" dirty="0" smtClean="0"/>
              <a:t> </a:t>
            </a:r>
            <a:r>
              <a:rPr lang="en-US" sz="3200" dirty="0" err="1" smtClean="0"/>
              <a:t>torna</a:t>
            </a:r>
            <a:r>
              <a:rPr lang="en-US" sz="3200" dirty="0" smtClean="0"/>
              <a:t>-se um </a:t>
            </a:r>
            <a:r>
              <a:rPr lang="en-US" sz="3200" dirty="0" err="1" smtClean="0"/>
              <a:t>desafio</a:t>
            </a:r>
            <a:r>
              <a:rPr lang="en-US" sz="3200" dirty="0" smtClean="0"/>
              <a:t> para </a:t>
            </a:r>
            <a:r>
              <a:rPr lang="en-US" sz="3200" dirty="0" err="1" smtClean="0"/>
              <a:t>organizações</a:t>
            </a:r>
            <a:r>
              <a:rPr lang="en-US" sz="3200" dirty="0" smtClean="0"/>
              <a:t> que </a:t>
            </a:r>
            <a:r>
              <a:rPr lang="en-US" sz="3200" dirty="0" err="1" smtClean="0"/>
              <a:t>atrasaram</a:t>
            </a:r>
            <a:r>
              <a:rPr lang="en-US" sz="3200" dirty="0" smtClean="0"/>
              <a:t> </a:t>
            </a:r>
            <a:r>
              <a:rPr lang="en-US" sz="3200" dirty="0" err="1" smtClean="0"/>
              <a:t>os</a:t>
            </a:r>
            <a:r>
              <a:rPr lang="en-US" sz="3200" dirty="0" smtClean="0"/>
              <a:t> </a:t>
            </a:r>
            <a:r>
              <a:rPr lang="en-US" sz="3200" dirty="0" err="1" smtClean="0"/>
              <a:t>investimentos</a:t>
            </a:r>
            <a:r>
              <a:rPr lang="en-US" sz="3200" dirty="0" smtClean="0"/>
              <a:t> </a:t>
            </a:r>
            <a:r>
              <a:rPr lang="en-US" sz="3200" dirty="0" err="1" smtClean="0"/>
              <a:t>em</a:t>
            </a:r>
            <a:r>
              <a:rPr lang="en-US" sz="3200" dirty="0" smtClean="0"/>
              <a:t> </a:t>
            </a:r>
            <a:r>
              <a:rPr lang="en-US" sz="3200" dirty="0" err="1" smtClean="0"/>
              <a:t>recuperar</a:t>
            </a:r>
            <a:r>
              <a:rPr lang="en-US" sz="3200" dirty="0" smtClean="0"/>
              <a:t> o </a:t>
            </a:r>
            <a:r>
              <a:rPr lang="en-US" sz="3200" dirty="0" err="1" smtClean="0"/>
              <a:t>atraso</a:t>
            </a:r>
            <a:r>
              <a:rPr lang="en-US" sz="3200" dirty="0" smtClean="0"/>
              <a:t>.</a:t>
            </a:r>
          </a:p>
          <a:p>
            <a:pPr>
              <a:buClr>
                <a:srgbClr val="00529B"/>
              </a:buClr>
            </a:pPr>
            <a:endParaRPr lang="en-US" sz="3200" dirty="0"/>
          </a:p>
          <a:p>
            <a:pPr marL="457200" indent="-457200">
              <a:buClr>
                <a:srgbClr val="00529B"/>
              </a:buClr>
              <a:buFont typeface="Wingdings" panose="05000000000000000000" pitchFamily="2" charset="2"/>
              <a:buChar char="§"/>
            </a:pPr>
            <a:r>
              <a:rPr lang="en-US" sz="3200" dirty="0" err="1" smtClean="0"/>
              <a:t>Em</a:t>
            </a:r>
            <a:r>
              <a:rPr lang="en-US" sz="3200" dirty="0" smtClean="0"/>
              <a:t> </a:t>
            </a:r>
            <a:r>
              <a:rPr lang="en-US" sz="3200" dirty="0" err="1" smtClean="0"/>
              <a:t>organizações</a:t>
            </a:r>
            <a:r>
              <a:rPr lang="en-US" sz="3200" dirty="0" smtClean="0"/>
              <a:t> com </a:t>
            </a:r>
            <a:r>
              <a:rPr lang="en-US" sz="3200" dirty="0" err="1" smtClean="0"/>
              <a:t>redução</a:t>
            </a:r>
            <a:r>
              <a:rPr lang="en-US" sz="3200" dirty="0" smtClean="0"/>
              <a:t> de </a:t>
            </a:r>
            <a:r>
              <a:rPr lang="en-US" sz="3200" dirty="0" err="1" smtClean="0"/>
              <a:t>orçamento</a:t>
            </a:r>
            <a:r>
              <a:rPr lang="en-US" sz="3200" dirty="0" smtClean="0"/>
              <a:t>, </a:t>
            </a:r>
            <a:r>
              <a:rPr lang="en-US" sz="3200" dirty="0" err="1" smtClean="0"/>
              <a:t>há</a:t>
            </a:r>
            <a:r>
              <a:rPr lang="en-US" sz="3200" dirty="0" smtClean="0"/>
              <a:t> </a:t>
            </a:r>
            <a:r>
              <a:rPr lang="en-US" sz="3200" dirty="0" err="1" smtClean="0"/>
              <a:t>pouco</a:t>
            </a:r>
            <a:r>
              <a:rPr lang="en-US" sz="3200" dirty="0" smtClean="0"/>
              <a:t> </a:t>
            </a:r>
            <a:r>
              <a:rPr lang="en-US" sz="3200" dirty="0" err="1" smtClean="0"/>
              <a:t>recurso</a:t>
            </a:r>
            <a:r>
              <a:rPr lang="en-US" sz="3200" dirty="0" smtClean="0"/>
              <a:t> para </a:t>
            </a:r>
            <a:r>
              <a:rPr lang="en-US" sz="3200" dirty="0" err="1" smtClean="0"/>
              <a:t>investir</a:t>
            </a:r>
            <a:r>
              <a:rPr lang="en-US" sz="3200" dirty="0" smtClean="0"/>
              <a:t> </a:t>
            </a:r>
            <a:r>
              <a:rPr lang="en-US" sz="3200" dirty="0" err="1" smtClean="0"/>
              <a:t>em</a:t>
            </a:r>
            <a:r>
              <a:rPr lang="en-US" sz="3200" dirty="0" smtClean="0"/>
              <a:t> </a:t>
            </a:r>
            <a:r>
              <a:rPr lang="en-US" sz="3200" dirty="0" err="1" smtClean="0"/>
              <a:t>negócios</a:t>
            </a:r>
            <a:r>
              <a:rPr lang="en-US" sz="3200" dirty="0" smtClean="0"/>
              <a:t> </a:t>
            </a:r>
            <a:r>
              <a:rPr lang="en-US" sz="3200" dirty="0" err="1" smtClean="0"/>
              <a:t>digitais</a:t>
            </a:r>
            <a:r>
              <a:rPr lang="en-US" sz="3200" dirty="0" smtClean="0"/>
              <a:t>. </a:t>
            </a:r>
            <a:endParaRPr lang="en-US" sz="3200" dirty="0"/>
          </a:p>
        </p:txBody>
      </p:sp>
    </p:spTree>
    <p:extLst>
      <p:ext uri="{BB962C8B-B14F-4D97-AF65-F5344CB8AC3E}">
        <p14:creationId xmlns:p14="http://schemas.microsoft.com/office/powerpoint/2010/main" val="5544120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Barreiras</a:t>
            </a:r>
            <a:r>
              <a:rPr lang="en-US" dirty="0" smtClean="0"/>
              <a:t> para a </a:t>
            </a:r>
            <a:r>
              <a:rPr lang="en-US" dirty="0" err="1" smtClean="0"/>
              <a:t>redução</a:t>
            </a:r>
            <a:r>
              <a:rPr lang="en-US" dirty="0" smtClean="0"/>
              <a:t> - </a:t>
            </a:r>
            <a:r>
              <a:rPr lang="en-US" dirty="0" err="1"/>
              <a:t>e</a:t>
            </a:r>
            <a:r>
              <a:rPr lang="en-US" dirty="0" err="1" smtClean="0"/>
              <a:t>xistem</a:t>
            </a:r>
            <a:r>
              <a:rPr lang="en-US" dirty="0" smtClean="0"/>
              <a:t> </a:t>
            </a:r>
            <a:r>
              <a:rPr lang="en-US" dirty="0" err="1"/>
              <a:t>m</a:t>
            </a:r>
            <a:r>
              <a:rPr lang="en-US" dirty="0" err="1" smtClean="0"/>
              <a:t>uitas</a:t>
            </a:r>
            <a:endParaRPr lang="en-US" dirty="0"/>
          </a:p>
        </p:txBody>
      </p:sp>
      <p:grpSp>
        <p:nvGrpSpPr>
          <p:cNvPr id="24" name="Group 23"/>
          <p:cNvGrpSpPr/>
          <p:nvPr/>
        </p:nvGrpSpPr>
        <p:grpSpPr>
          <a:xfrm>
            <a:off x="1714255" y="1325562"/>
            <a:ext cx="8763491" cy="4554537"/>
            <a:chOff x="1068923" y="1214926"/>
            <a:chExt cx="7498079" cy="4754880"/>
          </a:xfrm>
        </p:grpSpPr>
        <p:sp>
          <p:nvSpPr>
            <p:cNvPr id="25" name="Freeform 24"/>
            <p:cNvSpPr/>
            <p:nvPr/>
          </p:nvSpPr>
          <p:spPr>
            <a:xfrm>
              <a:off x="1068923" y="1214926"/>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lang="en-US" sz="2400" kern="0" dirty="0" err="1" smtClean="0">
                  <a:solidFill>
                    <a:srgbClr val="FFFFFF"/>
                  </a:solidFill>
                  <a:latin typeface="Arial"/>
                  <a:ea typeface="Arial Unicode MS"/>
                  <a:cs typeface="Arial Unicode MS"/>
                </a:rPr>
                <a:t>Políticas</a:t>
              </a:r>
              <a:r>
                <a:rPr lang="en-US" sz="2400" kern="0" dirty="0" smtClean="0">
                  <a:solidFill>
                    <a:srgbClr val="FFFFFF"/>
                  </a:solidFill>
                  <a:latin typeface="Arial"/>
                  <a:ea typeface="Arial Unicode MS"/>
                  <a:cs typeface="Arial Unicode MS"/>
                </a:rPr>
                <a:t> e Silos</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26" name="Freeform 25"/>
            <p:cNvSpPr/>
            <p:nvPr/>
          </p:nvSpPr>
          <p:spPr>
            <a:xfrm>
              <a:off x="3646389" y="1214926"/>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Baixa</a:t>
              </a:r>
              <a:r>
                <a:rPr kumimoji="0" lang="en-US" sz="2400" b="0" i="0" u="none" strike="noStrike" kern="0" cap="none" spc="0" normalizeH="0" noProof="0" dirty="0" smtClean="0">
                  <a:ln>
                    <a:noFill/>
                  </a:ln>
                  <a:solidFill>
                    <a:srgbClr val="FFFFFF"/>
                  </a:solidFill>
                  <a:effectLst/>
                  <a:uLnTx/>
                  <a:uFillTx/>
                  <a:latin typeface="Arial"/>
                  <a:ea typeface="Arial Unicode MS"/>
                  <a:cs typeface="Arial Unicode MS"/>
                </a:rPr>
                <a:t> </a:t>
              </a: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Transpar</a:t>
              </a:r>
              <a:r>
                <a:rPr lang="en-US" sz="2400" kern="0" dirty="0" err="1" smtClean="0">
                  <a:solidFill>
                    <a:srgbClr val="FFFFFF"/>
                  </a:solidFill>
                  <a:latin typeface="Arial"/>
                  <a:ea typeface="Arial Unicode MS"/>
                  <a:cs typeface="Arial Unicode MS"/>
                </a:rPr>
                <a:t>ência</a:t>
              </a:r>
              <a:r>
                <a:rPr lang="en-US" sz="2400" kern="0" dirty="0" smtClean="0">
                  <a:solidFill>
                    <a:srgbClr val="FFFFFF"/>
                  </a:solidFill>
                  <a:latin typeface="Arial"/>
                  <a:ea typeface="Arial Unicode MS"/>
                  <a:cs typeface="Arial Unicode MS"/>
                </a:rPr>
                <a:t> dos </a:t>
              </a:r>
              <a:r>
                <a:rPr lang="en-US" sz="2400" kern="0" dirty="0" err="1" smtClean="0">
                  <a:solidFill>
                    <a:srgbClr val="FFFFFF"/>
                  </a:solidFill>
                  <a:latin typeface="Arial"/>
                  <a:ea typeface="Arial Unicode MS"/>
                  <a:cs typeface="Arial Unicode MS"/>
                </a:rPr>
                <a:t>Custos</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27" name="Freeform 26"/>
            <p:cNvSpPr/>
            <p:nvPr/>
          </p:nvSpPr>
          <p:spPr>
            <a:xfrm>
              <a:off x="6223852" y="1214926"/>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Ausência</a:t>
              </a:r>
              <a:r>
                <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rPr>
                <a:t> do </a:t>
              </a: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Responsável</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28" name="Freeform 27"/>
            <p:cNvSpPr/>
            <p:nvPr/>
          </p:nvSpPr>
          <p:spPr>
            <a:xfrm>
              <a:off x="1068923" y="2879134"/>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Dinheiro</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29" name="Freeform 28"/>
            <p:cNvSpPr/>
            <p:nvPr/>
          </p:nvSpPr>
          <p:spPr>
            <a:xfrm>
              <a:off x="3646389" y="2879134"/>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Baixa</a:t>
              </a:r>
              <a:r>
                <a:rPr lang="en-US" sz="2400" kern="0" dirty="0">
                  <a:solidFill>
                    <a:srgbClr val="FFFFFF"/>
                  </a:solidFill>
                  <a:latin typeface="Arial"/>
                  <a:ea typeface="Arial Unicode MS"/>
                  <a:cs typeface="Arial Unicode MS"/>
                </a:rPr>
                <a:t> </a:t>
              </a:r>
              <a:r>
                <a:rPr lang="en-US" sz="2400" kern="0" dirty="0" err="1" smtClean="0">
                  <a:solidFill>
                    <a:srgbClr val="FFFFFF"/>
                  </a:solidFill>
                  <a:latin typeface="Arial"/>
                  <a:ea typeface="Arial Unicode MS"/>
                  <a:cs typeface="Arial Unicode MS"/>
                </a:rPr>
                <a:t>Tolerância</a:t>
              </a:r>
              <a:r>
                <a:rPr lang="en-US" sz="2400" kern="0" dirty="0" smtClean="0">
                  <a:solidFill>
                    <a:srgbClr val="FFFFFF"/>
                  </a:solidFill>
                  <a:latin typeface="Arial"/>
                  <a:ea typeface="Arial Unicode MS"/>
                  <a:cs typeface="Arial Unicode MS"/>
                </a:rPr>
                <a:t> a </a:t>
              </a:r>
              <a:r>
                <a:rPr lang="en-US" sz="2400" kern="0" dirty="0" err="1" smtClean="0">
                  <a:solidFill>
                    <a:srgbClr val="FFFFFF"/>
                  </a:solidFill>
                  <a:latin typeface="Arial"/>
                  <a:ea typeface="Arial Unicode MS"/>
                  <a:cs typeface="Arial Unicode MS"/>
                </a:rPr>
                <a:t>Riscos</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30" name="Freeform 29"/>
            <p:cNvSpPr/>
            <p:nvPr/>
          </p:nvSpPr>
          <p:spPr>
            <a:xfrm>
              <a:off x="6223852" y="2879134"/>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Falta</a:t>
              </a:r>
              <a:r>
                <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rPr>
                <a:t> de </a:t>
              </a: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Credibilidade</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31" name="Freeform 30"/>
            <p:cNvSpPr/>
            <p:nvPr/>
          </p:nvSpPr>
          <p:spPr>
            <a:xfrm>
              <a:off x="1068923" y="4543342"/>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Falta</a:t>
              </a:r>
              <a:r>
                <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rPr>
                <a:t> de Boas </a:t>
              </a: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Idéias</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32" name="Freeform 31"/>
            <p:cNvSpPr/>
            <p:nvPr/>
          </p:nvSpPr>
          <p:spPr>
            <a:xfrm>
              <a:off x="3646389" y="4543342"/>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Disponibilidad</a:t>
              </a:r>
              <a:r>
                <a:rPr lang="en-US" sz="2400" kern="0" dirty="0" smtClean="0">
                  <a:solidFill>
                    <a:srgbClr val="FFFFFF"/>
                  </a:solidFill>
                  <a:latin typeface="Arial"/>
                  <a:ea typeface="Arial Unicode MS"/>
                  <a:cs typeface="Arial Unicode MS"/>
                </a:rPr>
                <a:t>e de </a:t>
              </a:r>
              <a:r>
                <a:rPr lang="en-US" sz="2400" kern="0" dirty="0" err="1" smtClean="0">
                  <a:solidFill>
                    <a:srgbClr val="FFFFFF"/>
                  </a:solidFill>
                  <a:latin typeface="Arial"/>
                  <a:ea typeface="Arial Unicode MS"/>
                  <a:cs typeface="Arial Unicode MS"/>
                </a:rPr>
                <a:t>Recursos</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
          <p:nvSpPr>
            <p:cNvPr id="33" name="Freeform 32"/>
            <p:cNvSpPr/>
            <p:nvPr/>
          </p:nvSpPr>
          <p:spPr>
            <a:xfrm>
              <a:off x="6223852" y="4543342"/>
              <a:ext cx="2343150" cy="1426464"/>
            </a:xfrm>
            <a:custGeom>
              <a:avLst/>
              <a:gdLst>
                <a:gd name="connsiteX0" fmla="*/ 0 w 2438557"/>
                <a:gd name="connsiteY0" fmla="*/ 0 h 1463134"/>
                <a:gd name="connsiteX1" fmla="*/ 2438557 w 2438557"/>
                <a:gd name="connsiteY1" fmla="*/ 0 h 1463134"/>
                <a:gd name="connsiteX2" fmla="*/ 2438557 w 2438557"/>
                <a:gd name="connsiteY2" fmla="*/ 1463134 h 1463134"/>
                <a:gd name="connsiteX3" fmla="*/ 0 w 2438557"/>
                <a:gd name="connsiteY3" fmla="*/ 1463134 h 1463134"/>
                <a:gd name="connsiteX4" fmla="*/ 0 w 2438557"/>
                <a:gd name="connsiteY4" fmla="*/ 0 h 146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557" h="1463134">
                  <a:moveTo>
                    <a:pt x="0" y="0"/>
                  </a:moveTo>
                  <a:lnTo>
                    <a:pt x="2438557" y="0"/>
                  </a:lnTo>
                  <a:lnTo>
                    <a:pt x="2438557" y="1463134"/>
                  </a:lnTo>
                  <a:lnTo>
                    <a:pt x="0" y="1463134"/>
                  </a:lnTo>
                  <a:lnTo>
                    <a:pt x="0" y="0"/>
                  </a:lnTo>
                  <a:close/>
                </a:path>
              </a:pathLst>
            </a:custGeom>
            <a:solidFill>
              <a:srgbClr val="002856">
                <a:hueOff val="0"/>
                <a:satOff val="0"/>
                <a:lumOff val="0"/>
                <a:alphaOff val="0"/>
              </a:srgbClr>
            </a:solidFill>
            <a:ln w="25400" cap="flat" cmpd="sng" algn="ctr">
              <a:noFill/>
              <a:prstDash val="solid"/>
            </a:ln>
            <a:effectLst/>
          </p:spPr>
          <p:txBody>
            <a:bodyPr spcFirstLastPara="0" vert="horz" wrap="square" lIns="106680" tIns="106680" rIns="106680" bIns="106680" numCol="1" spcCol="1270" anchor="ctr" anchorCtr="0">
              <a:noAutofit/>
            </a:bodyPr>
            <a:lstStyle/>
            <a:p>
              <a:pPr marL="0" marR="0" lvl="0" indent="0" algn="ctr" defTabSz="1244600" eaLnBrk="0" fontAlgn="base" latinLnBrk="0" hangingPunct="0">
                <a:lnSpc>
                  <a:spcPct val="90000"/>
                </a:lnSpc>
                <a:spcBef>
                  <a:spcPct val="0"/>
                </a:spcBef>
                <a:spcAft>
                  <a:spcPct val="35000"/>
                </a:spcAft>
                <a:buClrTx/>
                <a:buSzTx/>
                <a:buFontTx/>
                <a:buNone/>
                <a:tabLst/>
                <a:defRPr/>
              </a:pP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Falta</a:t>
              </a:r>
              <a:r>
                <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rPr>
                <a:t> de </a:t>
              </a:r>
              <a:r>
                <a:rPr kumimoji="0" lang="en-US" sz="2400" b="0" i="0" u="none" strike="noStrike" kern="0" cap="none" spc="0" normalizeH="0" baseline="0" noProof="0" dirty="0" err="1" smtClean="0">
                  <a:ln>
                    <a:noFill/>
                  </a:ln>
                  <a:solidFill>
                    <a:srgbClr val="FFFFFF"/>
                  </a:solidFill>
                  <a:effectLst/>
                  <a:uLnTx/>
                  <a:uFillTx/>
                  <a:latin typeface="Arial"/>
                  <a:ea typeface="Arial Unicode MS"/>
                  <a:cs typeface="Arial Unicode MS"/>
                </a:rPr>
                <a:t>Processos</a:t>
              </a:r>
              <a:endParaRPr kumimoji="0" lang="en-US" sz="24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grpSp>
    </p:spTree>
    <p:extLst>
      <p:ext uri="{BB962C8B-B14F-4D97-AF65-F5344CB8AC3E}">
        <p14:creationId xmlns:p14="http://schemas.microsoft.com/office/powerpoint/2010/main" val="200901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Entendimentos sobre a Otimização dos Custos</a:t>
            </a:r>
            <a:endParaRPr lang="en-US" dirty="0"/>
          </a:p>
        </p:txBody>
      </p:sp>
    </p:spTree>
    <p:extLst>
      <p:ext uri="{BB962C8B-B14F-4D97-AF65-F5344CB8AC3E}">
        <p14:creationId xmlns:p14="http://schemas.microsoft.com/office/powerpoint/2010/main" val="427620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 Gartner</a:t>
            </a:r>
            <a:endParaRPr lang="pt-BR" sz="2800" dirty="0"/>
          </a:p>
        </p:txBody>
      </p:sp>
      <p:sp>
        <p:nvSpPr>
          <p:cNvPr id="3" name="TextBox 2"/>
          <p:cNvSpPr txBox="1"/>
          <p:nvPr/>
        </p:nvSpPr>
        <p:spPr>
          <a:xfrm>
            <a:off x="1416424" y="1032556"/>
            <a:ext cx="8955742" cy="400110"/>
          </a:xfrm>
          <a:prstGeom prst="rect">
            <a:avLst/>
          </a:prstGeom>
          <a:noFill/>
        </p:spPr>
        <p:txBody>
          <a:bodyPr wrap="square" rtlCol="0">
            <a:spAutoFit/>
          </a:bodyPr>
          <a:lstStyle/>
          <a:p>
            <a:pPr algn="ctr"/>
            <a:r>
              <a:rPr lang="pt-BR" sz="2000">
                <a:solidFill>
                  <a:schemeClr val="accent1"/>
                </a:solidFill>
                <a:latin typeface="Arial" panose="020B0604020202020204" pitchFamily="34" charset="0"/>
                <a:ea typeface="Arial Unicode MS"/>
                <a:cs typeface="Arial" panose="020B0604020202020204" pitchFamily="34" charset="0"/>
              </a:rPr>
              <a:t>Líder mundial em </a:t>
            </a:r>
            <a:r>
              <a:rPr lang="pt-BR" sz="2000" b="1">
                <a:solidFill>
                  <a:schemeClr val="accent1"/>
                </a:solidFill>
                <a:latin typeface="Arial" panose="020B0604020202020204" pitchFamily="34" charset="0"/>
                <a:ea typeface="Arial Unicode MS"/>
                <a:cs typeface="Arial" panose="020B0604020202020204" pitchFamily="34" charset="0"/>
              </a:rPr>
              <a:t>Pesquisa e Aconselhamento </a:t>
            </a:r>
            <a:r>
              <a:rPr lang="pt-BR" sz="2000" b="1">
                <a:solidFill>
                  <a:srgbClr val="FF0000"/>
                </a:solidFill>
                <a:latin typeface="Arial" panose="020B0604020202020204" pitchFamily="34" charset="0"/>
                <a:ea typeface="Arial Unicode MS"/>
                <a:cs typeface="Arial" panose="020B0604020202020204" pitchFamily="34" charset="0"/>
              </a:rPr>
              <a:t>Imparcial</a:t>
            </a:r>
            <a:r>
              <a:rPr lang="pt-BR" sz="2000" b="1">
                <a:solidFill>
                  <a:schemeClr val="accent1"/>
                </a:solidFill>
                <a:latin typeface="Arial" panose="020B0604020202020204" pitchFamily="34" charset="0"/>
                <a:ea typeface="Arial Unicode MS"/>
                <a:cs typeface="Arial" panose="020B0604020202020204" pitchFamily="34" charset="0"/>
              </a:rPr>
              <a:t> </a:t>
            </a:r>
            <a:r>
              <a:rPr lang="pt-BR" sz="2000">
                <a:solidFill>
                  <a:schemeClr val="accent1"/>
                </a:solidFill>
                <a:latin typeface="Arial" panose="020B0604020202020204" pitchFamily="34" charset="0"/>
                <a:ea typeface="Arial Unicode MS"/>
                <a:cs typeface="Arial" panose="020B0604020202020204" pitchFamily="34" charset="0"/>
              </a:rPr>
              <a:t>em TI</a:t>
            </a:r>
            <a:endParaRPr lang="pt-BR" sz="2000" dirty="0">
              <a:solidFill>
                <a:schemeClr val="accent1"/>
              </a:solidFill>
              <a:latin typeface="Arial" panose="020B0604020202020204" pitchFamily="34" charset="0"/>
              <a:ea typeface="Arial Unicode MS"/>
              <a:cs typeface="Arial" panose="020B0604020202020204" pitchFamily="34" charset="0"/>
            </a:endParaRPr>
          </a:p>
        </p:txBody>
      </p:sp>
      <p:sp>
        <p:nvSpPr>
          <p:cNvPr id="21" name="Rectangle 20"/>
          <p:cNvSpPr/>
          <p:nvPr/>
        </p:nvSpPr>
        <p:spPr>
          <a:xfrm>
            <a:off x="672353" y="5925671"/>
            <a:ext cx="11205882" cy="9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grpSp>
        <p:nvGrpSpPr>
          <p:cNvPr id="22" name="Group 21"/>
          <p:cNvGrpSpPr/>
          <p:nvPr/>
        </p:nvGrpSpPr>
        <p:grpSpPr>
          <a:xfrm>
            <a:off x="1425388" y="2133600"/>
            <a:ext cx="9337295" cy="4598893"/>
            <a:chOff x="2520513" y="1851641"/>
            <a:chExt cx="7651874" cy="3897157"/>
          </a:xfrm>
        </p:grpSpPr>
        <p:pic>
          <p:nvPicPr>
            <p:cNvPr id="23" name="Picture 2" descr="http://stocktouch.com/wp-content/uploads/2012/02/iceberg-pos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3" t="4442" r="4545" b="4748"/>
            <a:stretch/>
          </p:blipFill>
          <p:spPr bwMode="auto">
            <a:xfrm>
              <a:off x="2520513" y="1851641"/>
              <a:ext cx="7397965" cy="3897157"/>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
          <p:nvSpPr>
            <p:cNvPr id="24" name="Right Arrow 23"/>
            <p:cNvSpPr/>
            <p:nvPr/>
          </p:nvSpPr>
          <p:spPr bwMode="auto">
            <a:xfrm>
              <a:off x="4490699" y="2262593"/>
              <a:ext cx="462505" cy="48956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endParaRPr lang="en-US" sz="1800" dirty="0">
                <a:solidFill>
                  <a:srgbClr val="000000"/>
                </a:solidFill>
                <a:latin typeface="Calibri" panose="020F0502020204030204" pitchFamily="34" charset="0"/>
              </a:endParaRPr>
            </a:p>
          </p:txBody>
        </p:sp>
        <p:sp>
          <p:nvSpPr>
            <p:cNvPr id="25" name="Rectangle 24"/>
            <p:cNvSpPr/>
            <p:nvPr/>
          </p:nvSpPr>
          <p:spPr>
            <a:xfrm>
              <a:off x="2669739" y="2232399"/>
              <a:ext cx="4572000" cy="443383"/>
            </a:xfrm>
            <a:prstGeom prst="rect">
              <a:avLst/>
            </a:prstGeom>
            <a:noFill/>
          </p:spPr>
          <p:txBody>
            <a:bodyPr>
              <a:spAutoFit/>
            </a:bodyPr>
            <a:lstStyle/>
            <a:p>
              <a:pPr algn="l">
                <a:lnSpc>
                  <a:spcPct val="100000"/>
                </a:lnSpc>
                <a:spcBef>
                  <a:spcPct val="50000"/>
                </a:spcBef>
                <a:spcAft>
                  <a:spcPct val="0"/>
                </a:spcAft>
              </a:pPr>
              <a:r>
                <a:rPr lang="en-US" sz="1600" b="1" dirty="0">
                  <a:solidFill>
                    <a:srgbClr val="FFFFFF"/>
                  </a:solidFill>
                  <a:latin typeface="Calibri" panose="020F0502020204030204" pitchFamily="34" charset="0"/>
                  <a:ea typeface="Arial Unicode MS"/>
                  <a:cs typeface="Arial Unicode MS"/>
                </a:rPr>
                <a:t>O </a:t>
              </a:r>
              <a:r>
                <a:rPr lang="en-US" sz="1600" b="1" dirty="0" err="1">
                  <a:solidFill>
                    <a:srgbClr val="FFFFFF"/>
                  </a:solidFill>
                  <a:latin typeface="Calibri" panose="020F0502020204030204" pitchFamily="34" charset="0"/>
                  <a:ea typeface="Arial Unicode MS"/>
                  <a:cs typeface="Arial Unicode MS"/>
                </a:rPr>
                <a:t>que</a:t>
              </a:r>
              <a:r>
                <a:rPr lang="en-US" sz="1600" b="1" dirty="0">
                  <a:solidFill>
                    <a:srgbClr val="FFFFFF"/>
                  </a:solidFill>
                  <a:latin typeface="Calibri" panose="020F0502020204030204" pitchFamily="34" charset="0"/>
                  <a:ea typeface="Arial Unicode MS"/>
                  <a:cs typeface="Arial Unicode MS"/>
                </a:rPr>
                <a:t> </a:t>
              </a:r>
              <a:r>
                <a:rPr lang="en-US" sz="2800" b="1" dirty="0">
                  <a:solidFill>
                    <a:srgbClr val="FFFFFF"/>
                  </a:solidFill>
                  <a:latin typeface="Calibri" panose="020F0502020204030204" pitchFamily="34" charset="0"/>
                  <a:ea typeface="Arial Unicode MS"/>
                  <a:cs typeface="Arial Unicode MS"/>
                </a:rPr>
                <a:t>se</a:t>
              </a:r>
              <a:r>
                <a:rPr lang="en-US" sz="1600" b="1" dirty="0">
                  <a:solidFill>
                    <a:srgbClr val="FFFFFF"/>
                  </a:solidFill>
                  <a:latin typeface="Calibri" panose="020F0502020204030204" pitchFamily="34" charset="0"/>
                  <a:ea typeface="Arial Unicode MS"/>
                  <a:cs typeface="Arial Unicode MS"/>
                </a:rPr>
                <a:t> </a:t>
              </a:r>
              <a:r>
                <a:rPr lang="en-US" sz="1600" b="1" dirty="0" err="1">
                  <a:solidFill>
                    <a:srgbClr val="FFFFFF"/>
                  </a:solidFill>
                  <a:latin typeface="Calibri" panose="020F0502020204030204" pitchFamily="34" charset="0"/>
                  <a:ea typeface="Arial Unicode MS"/>
                  <a:cs typeface="Arial Unicode MS"/>
                </a:rPr>
                <a:t>considera</a:t>
              </a:r>
              <a:endParaRPr lang="en-US" sz="1600" b="1" dirty="0">
                <a:solidFill>
                  <a:srgbClr val="FFFFFF"/>
                </a:solidFill>
                <a:latin typeface="Calibri" panose="020F0502020204030204" pitchFamily="34" charset="0"/>
                <a:ea typeface="Arial Unicode MS"/>
                <a:cs typeface="Arial Unicode MS"/>
              </a:endParaRPr>
            </a:p>
          </p:txBody>
        </p:sp>
        <p:sp>
          <p:nvSpPr>
            <p:cNvPr id="26" name="Rectangle 25"/>
            <p:cNvSpPr/>
            <p:nvPr/>
          </p:nvSpPr>
          <p:spPr>
            <a:xfrm>
              <a:off x="4965520" y="3090712"/>
              <a:ext cx="2280560" cy="1017173"/>
            </a:xfrm>
            <a:prstGeom prst="rect">
              <a:avLst/>
            </a:prstGeom>
          </p:spPr>
          <p:txBody>
            <a:bodyPr wrap="square">
              <a:spAutoFit/>
            </a:bodyPr>
            <a:lstStyle/>
            <a:p>
              <a:pPr algn="ctr">
                <a:lnSpc>
                  <a:spcPct val="100000"/>
                </a:lnSpc>
                <a:spcBef>
                  <a:spcPct val="50000"/>
                </a:spcBef>
                <a:spcAft>
                  <a:spcPct val="0"/>
                </a:spcAft>
              </a:pPr>
              <a:r>
                <a:rPr lang="en-US" sz="2400" b="1" dirty="0" smtClean="0">
                  <a:solidFill>
                    <a:schemeClr val="bg1"/>
                  </a:solidFill>
                  <a:latin typeface="Calibri" panose="020F0502020204030204" pitchFamily="34" charset="0"/>
                  <a:ea typeface="Arial Unicode MS"/>
                  <a:cs typeface="Arial Unicode MS"/>
                </a:rPr>
                <a:t>O </a:t>
              </a:r>
              <a:r>
                <a:rPr lang="en-US" sz="2400" b="1" dirty="0" err="1" smtClean="0">
                  <a:solidFill>
                    <a:schemeClr val="bg1"/>
                  </a:solidFill>
                  <a:latin typeface="Calibri" panose="020F0502020204030204" pitchFamily="34" charset="0"/>
                  <a:ea typeface="Arial Unicode MS"/>
                  <a:cs typeface="Arial Unicode MS"/>
                </a:rPr>
                <a:t>desconhecido</a:t>
              </a:r>
              <a:r>
                <a:rPr lang="en-US" sz="2400" b="1" dirty="0" smtClean="0">
                  <a:solidFill>
                    <a:schemeClr val="bg1"/>
                  </a:solidFill>
                  <a:latin typeface="Calibri" panose="020F0502020204030204" pitchFamily="34" charset="0"/>
                  <a:ea typeface="Arial Unicode MS"/>
                  <a:cs typeface="Arial Unicode MS"/>
                </a:rPr>
                <a:t> </a:t>
              </a:r>
              <a:r>
                <a:rPr lang="en-US" sz="2400" b="1" dirty="0" err="1" smtClean="0">
                  <a:solidFill>
                    <a:schemeClr val="bg1"/>
                  </a:solidFill>
                  <a:latin typeface="Calibri" panose="020F0502020204030204" pitchFamily="34" charset="0"/>
                  <a:ea typeface="Arial Unicode MS"/>
                  <a:cs typeface="Arial Unicode MS"/>
                </a:rPr>
                <a:t>aumenta</a:t>
              </a:r>
              <a:r>
                <a:rPr lang="en-US" sz="2400" b="1" dirty="0" smtClean="0">
                  <a:solidFill>
                    <a:schemeClr val="bg1"/>
                  </a:solidFill>
                  <a:latin typeface="Calibri" panose="020F0502020204030204" pitchFamily="34" charset="0"/>
                  <a:ea typeface="Arial Unicode MS"/>
                  <a:cs typeface="Arial Unicode MS"/>
                </a:rPr>
                <a:t> o RISCO, o  PRAZO e o CUSTO</a:t>
              </a:r>
              <a:endParaRPr lang="en-US" sz="2400" b="1" dirty="0">
                <a:solidFill>
                  <a:schemeClr val="bg1"/>
                </a:solidFill>
                <a:latin typeface="Calibri" panose="020F0502020204030204" pitchFamily="34" charset="0"/>
                <a:ea typeface="Arial Unicode MS"/>
                <a:cs typeface="Arial Unicode MS"/>
              </a:endParaRPr>
            </a:p>
          </p:txBody>
        </p:sp>
        <p:sp>
          <p:nvSpPr>
            <p:cNvPr id="27" name="Rectangle 26"/>
            <p:cNvSpPr/>
            <p:nvPr/>
          </p:nvSpPr>
          <p:spPr>
            <a:xfrm>
              <a:off x="6847599" y="2067644"/>
              <a:ext cx="2530159" cy="769400"/>
            </a:xfrm>
            <a:prstGeom prst="rect">
              <a:avLst/>
            </a:prstGeom>
          </p:spPr>
          <p:txBody>
            <a:bodyPr wrap="square">
              <a:spAutoFit/>
            </a:bodyPr>
            <a:lstStyle/>
            <a:p>
              <a:pPr algn="ctr">
                <a:lnSpc>
                  <a:spcPct val="100000"/>
                </a:lnSpc>
                <a:spcBef>
                  <a:spcPts val="600"/>
                </a:spcBef>
                <a:spcAft>
                  <a:spcPct val="0"/>
                </a:spcAft>
              </a:pPr>
              <a:r>
                <a:rPr lang="en-US" sz="2400" b="1" dirty="0" err="1" smtClean="0">
                  <a:solidFill>
                    <a:srgbClr val="B9D0DC">
                      <a:lumMod val="40000"/>
                      <a:lumOff val="60000"/>
                    </a:srgbClr>
                  </a:solidFill>
                  <a:latin typeface="Calibri" panose="020F0502020204030204" pitchFamily="34" charset="0"/>
                  <a:ea typeface="Arial Unicode MS"/>
                  <a:cs typeface="Arial Unicode MS"/>
                </a:rPr>
                <a:t>Em</a:t>
              </a:r>
              <a:r>
                <a:rPr lang="en-US" sz="2400" b="1" dirty="0" smtClean="0">
                  <a:solidFill>
                    <a:srgbClr val="B9D0DC">
                      <a:lumMod val="40000"/>
                      <a:lumOff val="60000"/>
                    </a:srgbClr>
                  </a:solidFill>
                  <a:latin typeface="Calibri" panose="020F0502020204030204" pitchFamily="34" charset="0"/>
                  <a:ea typeface="Arial Unicode MS"/>
                  <a:cs typeface="Arial Unicode MS"/>
                </a:rPr>
                <a:t> face da </a:t>
              </a:r>
              <a:r>
                <a:rPr lang="en-US" sz="2400" b="1" dirty="0" err="1" smtClean="0">
                  <a:solidFill>
                    <a:srgbClr val="B9D0DC">
                      <a:lumMod val="40000"/>
                      <a:lumOff val="60000"/>
                    </a:srgbClr>
                  </a:solidFill>
                  <a:latin typeface="Calibri" panose="020F0502020204030204" pitchFamily="34" charset="0"/>
                  <a:ea typeface="Arial Unicode MS"/>
                  <a:cs typeface="Arial Unicode MS"/>
                </a:rPr>
                <a:t>Limitação</a:t>
              </a:r>
              <a:r>
                <a:rPr lang="en-US" sz="2400" b="1" dirty="0" smtClean="0">
                  <a:solidFill>
                    <a:srgbClr val="B9D0DC">
                      <a:lumMod val="40000"/>
                      <a:lumOff val="60000"/>
                    </a:srgbClr>
                  </a:solidFill>
                  <a:latin typeface="Calibri" panose="020F0502020204030204" pitchFamily="34" charset="0"/>
                  <a:ea typeface="Arial Unicode MS"/>
                  <a:cs typeface="Arial Unicode MS"/>
                </a:rPr>
                <a:t> </a:t>
              </a:r>
              <a:endParaRPr lang="en-US" sz="2400" b="1" dirty="0">
                <a:solidFill>
                  <a:srgbClr val="B9D0DC">
                    <a:lumMod val="40000"/>
                    <a:lumOff val="60000"/>
                  </a:srgbClr>
                </a:solidFill>
                <a:latin typeface="Calibri" panose="020F0502020204030204" pitchFamily="34" charset="0"/>
                <a:ea typeface="Arial Unicode MS"/>
                <a:cs typeface="Arial Unicode MS"/>
              </a:endParaRPr>
            </a:p>
            <a:p>
              <a:pPr algn="ctr">
                <a:lnSpc>
                  <a:spcPct val="100000"/>
                </a:lnSpc>
                <a:spcBef>
                  <a:spcPts val="600"/>
                </a:spcBef>
                <a:spcAft>
                  <a:spcPct val="0"/>
                </a:spcAft>
              </a:pPr>
              <a:r>
                <a:rPr lang="en-US" sz="2400" b="1" dirty="0">
                  <a:solidFill>
                    <a:srgbClr val="B9D0DC">
                      <a:lumMod val="40000"/>
                      <a:lumOff val="60000"/>
                    </a:srgbClr>
                  </a:solidFill>
                  <a:latin typeface="Calibri" panose="020F0502020204030204" pitchFamily="34" charset="0"/>
                  <a:ea typeface="Arial Unicode MS"/>
                  <a:cs typeface="Arial Unicode MS"/>
                </a:rPr>
                <a:t>TEMPO &amp; PESSOAS</a:t>
              </a:r>
            </a:p>
          </p:txBody>
        </p:sp>
        <p:sp>
          <p:nvSpPr>
            <p:cNvPr id="28" name="Rectangle 91"/>
            <p:cNvSpPr txBox="1">
              <a:spLocks noChangeArrowheads="1"/>
            </p:cNvSpPr>
            <p:nvPr/>
          </p:nvSpPr>
          <p:spPr bwMode="auto">
            <a:xfrm>
              <a:off x="7869366" y="4282575"/>
              <a:ext cx="2303021" cy="579863"/>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1" fontAlgn="base" hangingPunct="1">
                <a:lnSpc>
                  <a:spcPct val="90000"/>
                </a:lnSpc>
                <a:spcBef>
                  <a:spcPct val="0"/>
                </a:spcBef>
                <a:spcAft>
                  <a:spcPct val="0"/>
                </a:spcAft>
                <a:defRPr lang="en-US" sz="2000" b="1">
                  <a:solidFill>
                    <a:schemeClr val="tx2"/>
                  </a:solidFill>
                  <a:latin typeface="Bebas Neue"/>
                  <a:ea typeface="+mj-ea"/>
                  <a:cs typeface="Bebas Neue"/>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sz="3600" kern="0" dirty="0">
                  <a:solidFill>
                    <a:srgbClr val="FFFFFF"/>
                  </a:solidFill>
                </a:rPr>
                <a:t>Gartner</a:t>
              </a:r>
            </a:p>
          </p:txBody>
        </p:sp>
      </p:grpSp>
    </p:spTree>
    <p:extLst>
      <p:ext uri="{BB962C8B-B14F-4D97-AF65-F5344CB8AC3E}">
        <p14:creationId xmlns:p14="http://schemas.microsoft.com/office/powerpoint/2010/main" val="6144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Otimização</a:t>
            </a:r>
            <a:r>
              <a:rPr lang="en-US" altLang="en-US" dirty="0"/>
              <a:t> dos </a:t>
            </a:r>
            <a:r>
              <a:rPr lang="en-US" altLang="en-US" dirty="0" err="1"/>
              <a:t>Custos</a:t>
            </a:r>
            <a:r>
              <a:rPr lang="en-US" altLang="en-US" dirty="0"/>
              <a:t> de TI</a:t>
            </a:r>
            <a:endParaRPr lang="en-US" dirty="0"/>
          </a:p>
        </p:txBody>
      </p:sp>
      <p:grpSp>
        <p:nvGrpSpPr>
          <p:cNvPr id="3" name="Group 2"/>
          <p:cNvGrpSpPr/>
          <p:nvPr/>
        </p:nvGrpSpPr>
        <p:grpSpPr>
          <a:xfrm>
            <a:off x="1053138" y="1188070"/>
            <a:ext cx="4091235" cy="4471344"/>
            <a:chOff x="852765" y="1239203"/>
            <a:chExt cx="4201291" cy="4591625"/>
          </a:xfrm>
        </p:grpSpPr>
        <p:sp>
          <p:nvSpPr>
            <p:cNvPr id="4" name="TextBox 3"/>
            <p:cNvSpPr txBox="1"/>
            <p:nvPr/>
          </p:nvSpPr>
          <p:spPr>
            <a:xfrm>
              <a:off x="2244273" y="1239203"/>
              <a:ext cx="1210589" cy="590931"/>
            </a:xfrm>
            <a:prstGeom prst="rect">
              <a:avLst/>
            </a:prstGeom>
            <a:noFill/>
          </p:spPr>
          <p:txBody>
            <a:bodyPr wrap="none" rtlCol="0">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1" i="0" u="none" strike="noStrike" kern="0" cap="none" spc="0" normalizeH="0" baseline="0" noProof="0" dirty="0" smtClean="0">
                  <a:ln>
                    <a:noFill/>
                  </a:ln>
                  <a:solidFill>
                    <a:srgbClr val="6697C3">
                      <a:lumMod val="75000"/>
                    </a:srgbClr>
                  </a:solidFill>
                  <a:effectLst/>
                  <a:uLnTx/>
                  <a:uFillTx/>
                  <a:ea typeface="Arial Unicode MS" pitchFamily="34" charset="-128"/>
                  <a:cs typeface="Arial Unicode MS" pitchFamily="34" charset="-128"/>
                </a:rPr>
                <a:t>Digital</a:t>
              </a:r>
              <a:br>
                <a:rPr kumimoji="0" lang="en-US" sz="1800" b="1" i="0" u="none" strike="noStrike" kern="0" cap="none" spc="0" normalizeH="0" baseline="0" noProof="0" dirty="0" smtClean="0">
                  <a:ln>
                    <a:noFill/>
                  </a:ln>
                  <a:solidFill>
                    <a:srgbClr val="6697C3">
                      <a:lumMod val="75000"/>
                    </a:srgbClr>
                  </a:solidFill>
                  <a:effectLst/>
                  <a:uLnTx/>
                  <a:uFillTx/>
                  <a:ea typeface="Arial Unicode MS" pitchFamily="34" charset="-128"/>
                  <a:cs typeface="Arial Unicode MS" pitchFamily="34" charset="-128"/>
                </a:rPr>
              </a:br>
              <a:r>
                <a:rPr kumimoji="0" lang="en-US" sz="1800" b="1" i="0" u="none" strike="noStrike" kern="0" cap="none" spc="0" normalizeH="0" baseline="0" noProof="0" dirty="0" smtClean="0">
                  <a:ln>
                    <a:noFill/>
                  </a:ln>
                  <a:solidFill>
                    <a:srgbClr val="6697C3">
                      <a:lumMod val="75000"/>
                    </a:srgbClr>
                  </a:solidFill>
                  <a:effectLst/>
                  <a:uLnTx/>
                  <a:uFillTx/>
                  <a:ea typeface="Arial Unicode MS" pitchFamily="34" charset="-128"/>
                  <a:cs typeface="Arial Unicode MS" pitchFamily="34" charset="-128"/>
                </a:rPr>
                <a:t>Business</a:t>
              </a:r>
            </a:p>
          </p:txBody>
        </p:sp>
        <p:sp>
          <p:nvSpPr>
            <p:cNvPr id="5" name="TextBox 4"/>
            <p:cNvSpPr txBox="1"/>
            <p:nvPr/>
          </p:nvSpPr>
          <p:spPr>
            <a:xfrm>
              <a:off x="852765" y="5224001"/>
              <a:ext cx="1625054" cy="606827"/>
            </a:xfrm>
            <a:prstGeom prst="rect">
              <a:avLst/>
            </a:prstGeom>
            <a:noFill/>
          </p:spPr>
          <p:txBody>
            <a:bodyPr wrap="none" rtlCol="0">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1" i="0" u="none" strike="noStrike" kern="0" cap="none" spc="0" normalizeH="0" baseline="0" noProof="0" dirty="0" smtClean="0">
                  <a:ln>
                    <a:noFill/>
                  </a:ln>
                  <a:solidFill>
                    <a:srgbClr val="3E9038"/>
                  </a:solidFill>
                  <a:effectLst/>
                  <a:uLnTx/>
                  <a:uFillTx/>
                  <a:ea typeface="Arial Unicode MS" pitchFamily="34" charset="-128"/>
                  <a:cs typeface="Arial Unicode MS" pitchFamily="34" charset="-128"/>
                </a:rPr>
                <a:t>IT Cost</a:t>
              </a:r>
              <a:br>
                <a:rPr kumimoji="0" lang="en-US" sz="1800" b="1" i="0" u="none" strike="noStrike" kern="0" cap="none" spc="0" normalizeH="0" baseline="0" noProof="0" dirty="0" smtClean="0">
                  <a:ln>
                    <a:noFill/>
                  </a:ln>
                  <a:solidFill>
                    <a:srgbClr val="3E9038"/>
                  </a:solidFill>
                  <a:effectLst/>
                  <a:uLnTx/>
                  <a:uFillTx/>
                  <a:ea typeface="Arial Unicode MS" pitchFamily="34" charset="-128"/>
                  <a:cs typeface="Arial Unicode MS" pitchFamily="34" charset="-128"/>
                </a:rPr>
              </a:br>
              <a:r>
                <a:rPr kumimoji="0" lang="en-US" sz="1800" b="1" i="0" u="none" strike="noStrike" kern="0" cap="none" spc="0" normalizeH="0" baseline="0" noProof="0" dirty="0" smtClean="0">
                  <a:ln>
                    <a:noFill/>
                  </a:ln>
                  <a:solidFill>
                    <a:srgbClr val="3E9038"/>
                  </a:solidFill>
                  <a:effectLst/>
                  <a:uLnTx/>
                  <a:uFillTx/>
                  <a:ea typeface="Arial Unicode MS" pitchFamily="34" charset="-128"/>
                  <a:cs typeface="Arial Unicode MS" pitchFamily="34" charset="-128"/>
                </a:rPr>
                <a:t>Optimization</a:t>
              </a:r>
            </a:p>
          </p:txBody>
        </p:sp>
        <p:sp>
          <p:nvSpPr>
            <p:cNvPr id="6" name="TextBox 5"/>
            <p:cNvSpPr txBox="1"/>
            <p:nvPr/>
          </p:nvSpPr>
          <p:spPr>
            <a:xfrm>
              <a:off x="2981509" y="5211765"/>
              <a:ext cx="2072547" cy="606827"/>
            </a:xfrm>
            <a:prstGeom prst="rect">
              <a:avLst/>
            </a:prstGeom>
            <a:noFill/>
          </p:spPr>
          <p:txBody>
            <a:bodyPr wrap="square" rtlCol="0">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1" i="0" u="none" strike="noStrike" kern="0" cap="none" spc="0" normalizeH="0" baseline="0" noProof="0" dirty="0" smtClean="0">
                  <a:ln>
                    <a:noFill/>
                  </a:ln>
                  <a:solidFill>
                    <a:srgbClr val="C5490B"/>
                  </a:solidFill>
                  <a:effectLst/>
                  <a:uLnTx/>
                  <a:uFillTx/>
                  <a:ea typeface="Arial Unicode MS" pitchFamily="34" charset="-128"/>
                  <a:cs typeface="Arial Unicode MS" pitchFamily="34" charset="-128"/>
                </a:rPr>
                <a:t>Business Cost Optimization</a:t>
              </a:r>
            </a:p>
          </p:txBody>
        </p:sp>
        <p:sp>
          <p:nvSpPr>
            <p:cNvPr id="7" name="Freeform 5"/>
            <p:cNvSpPr>
              <a:spLocks noChangeAspect="1"/>
            </p:cNvSpPr>
            <p:nvPr/>
          </p:nvSpPr>
          <p:spPr bwMode="auto">
            <a:xfrm>
              <a:off x="926068" y="1832688"/>
              <a:ext cx="3836373" cy="3329277"/>
            </a:xfrm>
            <a:custGeom>
              <a:avLst/>
              <a:gdLst>
                <a:gd name="T0" fmla="*/ 1492 w 2489"/>
                <a:gd name="T1" fmla="*/ 0 h 2160"/>
                <a:gd name="T2" fmla="*/ 995 w 2489"/>
                <a:gd name="T3" fmla="*/ 0 h 2160"/>
                <a:gd name="T4" fmla="*/ 0 w 2489"/>
                <a:gd name="T5" fmla="*/ 1729 h 2160"/>
                <a:gd name="T6" fmla="*/ 249 w 2489"/>
                <a:gd name="T7" fmla="*/ 2160 h 2160"/>
                <a:gd name="T8" fmla="*/ 2241 w 2489"/>
                <a:gd name="T9" fmla="*/ 2160 h 2160"/>
                <a:gd name="T10" fmla="*/ 2489 w 2489"/>
                <a:gd name="T11" fmla="*/ 1729 h 2160"/>
                <a:gd name="T12" fmla="*/ 1492 w 248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2489" h="2160">
                  <a:moveTo>
                    <a:pt x="1492" y="0"/>
                  </a:moveTo>
                  <a:lnTo>
                    <a:pt x="995" y="0"/>
                  </a:lnTo>
                  <a:lnTo>
                    <a:pt x="0" y="1729"/>
                  </a:lnTo>
                  <a:lnTo>
                    <a:pt x="249" y="2160"/>
                  </a:lnTo>
                  <a:lnTo>
                    <a:pt x="2241" y="2160"/>
                  </a:lnTo>
                  <a:lnTo>
                    <a:pt x="2489" y="1729"/>
                  </a:lnTo>
                  <a:lnTo>
                    <a:pt x="1492" y="0"/>
                  </a:lnTo>
                  <a:close/>
                </a:path>
              </a:pathLst>
            </a:custGeom>
            <a:solidFill>
              <a:srgbClr val="FFFFFF">
                <a:lumMod val="8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nvGrpSpPr>
            <p:cNvPr id="8" name="Group 7"/>
            <p:cNvGrpSpPr/>
            <p:nvPr/>
          </p:nvGrpSpPr>
          <p:grpSpPr>
            <a:xfrm>
              <a:off x="914185" y="1824702"/>
              <a:ext cx="3860140" cy="3345249"/>
              <a:chOff x="3501080" y="1937488"/>
              <a:chExt cx="3441042" cy="2982053"/>
            </a:xfrm>
          </p:grpSpPr>
          <p:sp>
            <p:nvSpPr>
              <p:cNvPr id="9" name="Freeform 9"/>
              <p:cNvSpPr>
                <a:spLocks/>
              </p:cNvSpPr>
              <p:nvPr/>
            </p:nvSpPr>
            <p:spPr bwMode="auto">
              <a:xfrm>
                <a:off x="4532425" y="1937488"/>
                <a:ext cx="1378353" cy="1193098"/>
              </a:xfrm>
              <a:custGeom>
                <a:avLst/>
                <a:gdLst>
                  <a:gd name="T0" fmla="*/ 249 w 997"/>
                  <a:gd name="T1" fmla="*/ 863 h 863"/>
                  <a:gd name="T2" fmla="*/ 0 w 997"/>
                  <a:gd name="T3" fmla="*/ 432 h 863"/>
                  <a:gd name="T4" fmla="*/ 249 w 997"/>
                  <a:gd name="T5" fmla="*/ 0 h 863"/>
                  <a:gd name="T6" fmla="*/ 748 w 997"/>
                  <a:gd name="T7" fmla="*/ 0 h 863"/>
                  <a:gd name="T8" fmla="*/ 997 w 997"/>
                  <a:gd name="T9" fmla="*/ 432 h 863"/>
                  <a:gd name="T10" fmla="*/ 748 w 997"/>
                  <a:gd name="T11" fmla="*/ 863 h 863"/>
                  <a:gd name="T12" fmla="*/ 249 w 997"/>
                  <a:gd name="T13" fmla="*/ 863 h 863"/>
                </a:gdLst>
                <a:ahLst/>
                <a:cxnLst>
                  <a:cxn ang="0">
                    <a:pos x="T0" y="T1"/>
                  </a:cxn>
                  <a:cxn ang="0">
                    <a:pos x="T2" y="T3"/>
                  </a:cxn>
                  <a:cxn ang="0">
                    <a:pos x="T4" y="T5"/>
                  </a:cxn>
                  <a:cxn ang="0">
                    <a:pos x="T6" y="T7"/>
                  </a:cxn>
                  <a:cxn ang="0">
                    <a:pos x="T8" y="T9"/>
                  </a:cxn>
                  <a:cxn ang="0">
                    <a:pos x="T10" y="T11"/>
                  </a:cxn>
                  <a:cxn ang="0">
                    <a:pos x="T12" y="T13"/>
                  </a:cxn>
                </a:cxnLst>
                <a:rect l="0" t="0" r="r" b="b"/>
                <a:pathLst>
                  <a:path w="997" h="863">
                    <a:moveTo>
                      <a:pt x="249" y="863"/>
                    </a:moveTo>
                    <a:lnTo>
                      <a:pt x="0" y="432"/>
                    </a:lnTo>
                    <a:lnTo>
                      <a:pt x="249" y="0"/>
                    </a:lnTo>
                    <a:lnTo>
                      <a:pt x="748" y="0"/>
                    </a:lnTo>
                    <a:lnTo>
                      <a:pt x="997" y="432"/>
                    </a:lnTo>
                    <a:lnTo>
                      <a:pt x="748" y="863"/>
                    </a:lnTo>
                    <a:lnTo>
                      <a:pt x="249" y="863"/>
                    </a:lnTo>
                    <a:close/>
                  </a:path>
                </a:pathLst>
              </a:custGeom>
              <a:gradFill>
                <a:gsLst>
                  <a:gs pos="100000">
                    <a:srgbClr val="6697C3">
                      <a:lumMod val="50000"/>
                    </a:srgbClr>
                  </a:gs>
                  <a:gs pos="50000">
                    <a:srgbClr val="6697C3"/>
                  </a:gs>
                </a:gsLst>
                <a:lin ang="90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0" name="Freeform 10"/>
              <p:cNvSpPr>
                <a:spLocks/>
              </p:cNvSpPr>
              <p:nvPr/>
            </p:nvSpPr>
            <p:spPr bwMode="auto">
              <a:xfrm>
                <a:off x="3501080" y="3727826"/>
                <a:ext cx="1375588" cy="1191715"/>
              </a:xfrm>
              <a:custGeom>
                <a:avLst/>
                <a:gdLst>
                  <a:gd name="T0" fmla="*/ 249 w 995"/>
                  <a:gd name="T1" fmla="*/ 862 h 862"/>
                  <a:gd name="T2" fmla="*/ 0 w 995"/>
                  <a:gd name="T3" fmla="*/ 431 h 862"/>
                  <a:gd name="T4" fmla="*/ 249 w 995"/>
                  <a:gd name="T5" fmla="*/ 0 h 862"/>
                  <a:gd name="T6" fmla="*/ 746 w 995"/>
                  <a:gd name="T7" fmla="*/ 0 h 862"/>
                  <a:gd name="T8" fmla="*/ 995 w 995"/>
                  <a:gd name="T9" fmla="*/ 431 h 862"/>
                  <a:gd name="T10" fmla="*/ 746 w 995"/>
                  <a:gd name="T11" fmla="*/ 862 h 862"/>
                  <a:gd name="T12" fmla="*/ 249 w 995"/>
                  <a:gd name="T13" fmla="*/ 862 h 862"/>
                </a:gdLst>
                <a:ahLst/>
                <a:cxnLst>
                  <a:cxn ang="0">
                    <a:pos x="T0" y="T1"/>
                  </a:cxn>
                  <a:cxn ang="0">
                    <a:pos x="T2" y="T3"/>
                  </a:cxn>
                  <a:cxn ang="0">
                    <a:pos x="T4" y="T5"/>
                  </a:cxn>
                  <a:cxn ang="0">
                    <a:pos x="T6" y="T7"/>
                  </a:cxn>
                  <a:cxn ang="0">
                    <a:pos x="T8" y="T9"/>
                  </a:cxn>
                  <a:cxn ang="0">
                    <a:pos x="T10" y="T11"/>
                  </a:cxn>
                  <a:cxn ang="0">
                    <a:pos x="T12" y="T13"/>
                  </a:cxn>
                </a:cxnLst>
                <a:rect l="0" t="0" r="r" b="b"/>
                <a:pathLst>
                  <a:path w="995" h="862">
                    <a:moveTo>
                      <a:pt x="249" y="862"/>
                    </a:moveTo>
                    <a:lnTo>
                      <a:pt x="0" y="431"/>
                    </a:lnTo>
                    <a:lnTo>
                      <a:pt x="249" y="0"/>
                    </a:lnTo>
                    <a:lnTo>
                      <a:pt x="746" y="0"/>
                    </a:lnTo>
                    <a:lnTo>
                      <a:pt x="995" y="431"/>
                    </a:lnTo>
                    <a:lnTo>
                      <a:pt x="746" y="862"/>
                    </a:lnTo>
                    <a:lnTo>
                      <a:pt x="249" y="862"/>
                    </a:lnTo>
                    <a:close/>
                  </a:path>
                </a:pathLst>
              </a:custGeom>
              <a:gradFill>
                <a:gsLst>
                  <a:gs pos="100000">
                    <a:srgbClr val="46A33F">
                      <a:lumMod val="50000"/>
                    </a:srgbClr>
                  </a:gs>
                  <a:gs pos="50000">
                    <a:srgbClr val="46A33F"/>
                  </a:gs>
                </a:gsLst>
                <a:lin ang="90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1" name="Freeform 11"/>
              <p:cNvSpPr>
                <a:spLocks/>
              </p:cNvSpPr>
              <p:nvPr/>
            </p:nvSpPr>
            <p:spPr bwMode="auto">
              <a:xfrm>
                <a:off x="5566534" y="3727826"/>
                <a:ext cx="1375588" cy="1191715"/>
              </a:xfrm>
              <a:custGeom>
                <a:avLst/>
                <a:gdLst>
                  <a:gd name="T0" fmla="*/ 249 w 995"/>
                  <a:gd name="T1" fmla="*/ 862 h 862"/>
                  <a:gd name="T2" fmla="*/ 0 w 995"/>
                  <a:gd name="T3" fmla="*/ 431 h 862"/>
                  <a:gd name="T4" fmla="*/ 249 w 995"/>
                  <a:gd name="T5" fmla="*/ 0 h 862"/>
                  <a:gd name="T6" fmla="*/ 747 w 995"/>
                  <a:gd name="T7" fmla="*/ 0 h 862"/>
                  <a:gd name="T8" fmla="*/ 995 w 995"/>
                  <a:gd name="T9" fmla="*/ 431 h 862"/>
                  <a:gd name="T10" fmla="*/ 747 w 995"/>
                  <a:gd name="T11" fmla="*/ 862 h 862"/>
                  <a:gd name="T12" fmla="*/ 249 w 995"/>
                  <a:gd name="T13" fmla="*/ 862 h 862"/>
                </a:gdLst>
                <a:ahLst/>
                <a:cxnLst>
                  <a:cxn ang="0">
                    <a:pos x="T0" y="T1"/>
                  </a:cxn>
                  <a:cxn ang="0">
                    <a:pos x="T2" y="T3"/>
                  </a:cxn>
                  <a:cxn ang="0">
                    <a:pos x="T4" y="T5"/>
                  </a:cxn>
                  <a:cxn ang="0">
                    <a:pos x="T6" y="T7"/>
                  </a:cxn>
                  <a:cxn ang="0">
                    <a:pos x="T8" y="T9"/>
                  </a:cxn>
                  <a:cxn ang="0">
                    <a:pos x="T10" y="T11"/>
                  </a:cxn>
                  <a:cxn ang="0">
                    <a:pos x="T12" y="T13"/>
                  </a:cxn>
                </a:cxnLst>
                <a:rect l="0" t="0" r="r" b="b"/>
                <a:pathLst>
                  <a:path w="995" h="862">
                    <a:moveTo>
                      <a:pt x="249" y="862"/>
                    </a:moveTo>
                    <a:lnTo>
                      <a:pt x="0" y="431"/>
                    </a:lnTo>
                    <a:lnTo>
                      <a:pt x="249" y="0"/>
                    </a:lnTo>
                    <a:lnTo>
                      <a:pt x="747" y="0"/>
                    </a:lnTo>
                    <a:lnTo>
                      <a:pt x="995" y="431"/>
                    </a:lnTo>
                    <a:lnTo>
                      <a:pt x="747" y="862"/>
                    </a:lnTo>
                    <a:lnTo>
                      <a:pt x="249" y="862"/>
                    </a:lnTo>
                    <a:close/>
                  </a:path>
                </a:pathLst>
              </a:custGeom>
              <a:gradFill>
                <a:gsLst>
                  <a:gs pos="100000">
                    <a:srgbClr val="E5550D">
                      <a:lumMod val="50000"/>
                    </a:srgbClr>
                  </a:gs>
                  <a:gs pos="50000">
                    <a:srgbClr val="E5550D"/>
                  </a:gs>
                </a:gsLst>
                <a:lin ang="90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2" name="Freeform 12"/>
              <p:cNvSpPr>
                <a:spLocks/>
              </p:cNvSpPr>
              <p:nvPr/>
            </p:nvSpPr>
            <p:spPr bwMode="auto">
              <a:xfrm>
                <a:off x="3845323" y="2534728"/>
                <a:ext cx="1031345" cy="1193098"/>
              </a:xfrm>
              <a:custGeom>
                <a:avLst/>
                <a:gdLst>
                  <a:gd name="T0" fmla="*/ 497 w 746"/>
                  <a:gd name="T1" fmla="*/ 0 h 863"/>
                  <a:gd name="T2" fmla="*/ 0 w 746"/>
                  <a:gd name="T3" fmla="*/ 863 h 863"/>
                  <a:gd name="T4" fmla="*/ 497 w 746"/>
                  <a:gd name="T5" fmla="*/ 863 h 863"/>
                  <a:gd name="T6" fmla="*/ 746 w 746"/>
                  <a:gd name="T7" fmla="*/ 431 h 863"/>
                  <a:gd name="T8" fmla="*/ 497 w 746"/>
                  <a:gd name="T9" fmla="*/ 0 h 863"/>
                </a:gdLst>
                <a:ahLst/>
                <a:cxnLst>
                  <a:cxn ang="0">
                    <a:pos x="T0" y="T1"/>
                  </a:cxn>
                  <a:cxn ang="0">
                    <a:pos x="T2" y="T3"/>
                  </a:cxn>
                  <a:cxn ang="0">
                    <a:pos x="T4" y="T5"/>
                  </a:cxn>
                  <a:cxn ang="0">
                    <a:pos x="T6" y="T7"/>
                  </a:cxn>
                  <a:cxn ang="0">
                    <a:pos x="T8" y="T9"/>
                  </a:cxn>
                </a:cxnLst>
                <a:rect l="0" t="0" r="r" b="b"/>
                <a:pathLst>
                  <a:path w="746" h="863">
                    <a:moveTo>
                      <a:pt x="497" y="0"/>
                    </a:moveTo>
                    <a:lnTo>
                      <a:pt x="0" y="863"/>
                    </a:lnTo>
                    <a:lnTo>
                      <a:pt x="497" y="863"/>
                    </a:lnTo>
                    <a:lnTo>
                      <a:pt x="746" y="431"/>
                    </a:lnTo>
                    <a:lnTo>
                      <a:pt x="497" y="0"/>
                    </a:lnTo>
                    <a:close/>
                  </a:path>
                </a:pathLst>
              </a:custGeom>
              <a:gradFill>
                <a:gsLst>
                  <a:gs pos="80000">
                    <a:srgbClr val="FFFFFF">
                      <a:lumMod val="65000"/>
                    </a:srgbClr>
                  </a:gs>
                  <a:gs pos="40000">
                    <a:srgbClr val="FFFFFF">
                      <a:lumMod val="95000"/>
                    </a:srgbClr>
                  </a:gs>
                </a:gsLst>
                <a:lin ang="72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3" name="Freeform 13"/>
              <p:cNvSpPr>
                <a:spLocks/>
              </p:cNvSpPr>
              <p:nvPr/>
            </p:nvSpPr>
            <p:spPr bwMode="auto">
              <a:xfrm>
                <a:off x="5566534" y="2534728"/>
                <a:ext cx="1032728" cy="1193098"/>
              </a:xfrm>
              <a:custGeom>
                <a:avLst/>
                <a:gdLst>
                  <a:gd name="T0" fmla="*/ 249 w 747"/>
                  <a:gd name="T1" fmla="*/ 0 h 863"/>
                  <a:gd name="T2" fmla="*/ 747 w 747"/>
                  <a:gd name="T3" fmla="*/ 863 h 863"/>
                  <a:gd name="T4" fmla="*/ 249 w 747"/>
                  <a:gd name="T5" fmla="*/ 863 h 863"/>
                  <a:gd name="T6" fmla="*/ 0 w 747"/>
                  <a:gd name="T7" fmla="*/ 431 h 863"/>
                  <a:gd name="T8" fmla="*/ 249 w 747"/>
                  <a:gd name="T9" fmla="*/ 0 h 863"/>
                </a:gdLst>
                <a:ahLst/>
                <a:cxnLst>
                  <a:cxn ang="0">
                    <a:pos x="T0" y="T1"/>
                  </a:cxn>
                  <a:cxn ang="0">
                    <a:pos x="T2" y="T3"/>
                  </a:cxn>
                  <a:cxn ang="0">
                    <a:pos x="T4" y="T5"/>
                  </a:cxn>
                  <a:cxn ang="0">
                    <a:pos x="T6" y="T7"/>
                  </a:cxn>
                  <a:cxn ang="0">
                    <a:pos x="T8" y="T9"/>
                  </a:cxn>
                </a:cxnLst>
                <a:rect l="0" t="0" r="r" b="b"/>
                <a:pathLst>
                  <a:path w="747" h="863">
                    <a:moveTo>
                      <a:pt x="249" y="0"/>
                    </a:moveTo>
                    <a:lnTo>
                      <a:pt x="747" y="863"/>
                    </a:lnTo>
                    <a:lnTo>
                      <a:pt x="249" y="863"/>
                    </a:lnTo>
                    <a:lnTo>
                      <a:pt x="0" y="431"/>
                    </a:lnTo>
                    <a:lnTo>
                      <a:pt x="249" y="0"/>
                    </a:lnTo>
                    <a:close/>
                  </a:path>
                </a:pathLst>
              </a:custGeom>
              <a:gradFill>
                <a:gsLst>
                  <a:gs pos="20000">
                    <a:srgbClr val="FFFFFF">
                      <a:lumMod val="65000"/>
                    </a:srgbClr>
                  </a:gs>
                  <a:gs pos="60000">
                    <a:srgbClr val="FFFFFF">
                      <a:lumMod val="95000"/>
                    </a:srgbClr>
                  </a:gs>
                </a:gsLst>
                <a:lin ang="36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4" name="Freeform 14"/>
              <p:cNvSpPr>
                <a:spLocks/>
              </p:cNvSpPr>
              <p:nvPr/>
            </p:nvSpPr>
            <p:spPr bwMode="auto">
              <a:xfrm>
                <a:off x="4532425" y="4323683"/>
                <a:ext cx="1378353" cy="595858"/>
              </a:xfrm>
              <a:custGeom>
                <a:avLst/>
                <a:gdLst>
                  <a:gd name="T0" fmla="*/ 249 w 997"/>
                  <a:gd name="T1" fmla="*/ 0 h 431"/>
                  <a:gd name="T2" fmla="*/ 748 w 997"/>
                  <a:gd name="T3" fmla="*/ 0 h 431"/>
                  <a:gd name="T4" fmla="*/ 997 w 997"/>
                  <a:gd name="T5" fmla="*/ 431 h 431"/>
                  <a:gd name="T6" fmla="*/ 0 w 997"/>
                  <a:gd name="T7" fmla="*/ 431 h 431"/>
                  <a:gd name="T8" fmla="*/ 249 w 997"/>
                  <a:gd name="T9" fmla="*/ 0 h 431"/>
                </a:gdLst>
                <a:ahLst/>
                <a:cxnLst>
                  <a:cxn ang="0">
                    <a:pos x="T0" y="T1"/>
                  </a:cxn>
                  <a:cxn ang="0">
                    <a:pos x="T2" y="T3"/>
                  </a:cxn>
                  <a:cxn ang="0">
                    <a:pos x="T4" y="T5"/>
                  </a:cxn>
                  <a:cxn ang="0">
                    <a:pos x="T6" y="T7"/>
                  </a:cxn>
                  <a:cxn ang="0">
                    <a:pos x="T8" y="T9"/>
                  </a:cxn>
                </a:cxnLst>
                <a:rect l="0" t="0" r="r" b="b"/>
                <a:pathLst>
                  <a:path w="997" h="431">
                    <a:moveTo>
                      <a:pt x="249" y="0"/>
                    </a:moveTo>
                    <a:lnTo>
                      <a:pt x="748" y="0"/>
                    </a:lnTo>
                    <a:lnTo>
                      <a:pt x="997" y="431"/>
                    </a:lnTo>
                    <a:lnTo>
                      <a:pt x="0" y="431"/>
                    </a:lnTo>
                    <a:lnTo>
                      <a:pt x="249" y="0"/>
                    </a:lnTo>
                    <a:close/>
                  </a:path>
                </a:pathLst>
              </a:custGeom>
              <a:gradFill>
                <a:gsLst>
                  <a:gs pos="20000">
                    <a:srgbClr val="FFFFFF">
                      <a:lumMod val="65000"/>
                    </a:srgbClr>
                  </a:gs>
                  <a:gs pos="51000">
                    <a:srgbClr val="FFFFFF">
                      <a:lumMod val="95000"/>
                    </a:srgbClr>
                  </a:gs>
                </a:gsLst>
                <a:lin ang="90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 name="Freeform 15"/>
              <p:cNvSpPr>
                <a:spLocks/>
              </p:cNvSpPr>
              <p:nvPr/>
            </p:nvSpPr>
            <p:spPr bwMode="auto">
              <a:xfrm>
                <a:off x="4876668" y="3130586"/>
                <a:ext cx="689868" cy="597240"/>
              </a:xfrm>
              <a:custGeom>
                <a:avLst/>
                <a:gdLst>
                  <a:gd name="T0" fmla="*/ 499 w 499"/>
                  <a:gd name="T1" fmla="*/ 0 h 432"/>
                  <a:gd name="T2" fmla="*/ 0 w 499"/>
                  <a:gd name="T3" fmla="*/ 0 h 432"/>
                  <a:gd name="T4" fmla="*/ 248 w 499"/>
                  <a:gd name="T5" fmla="*/ 432 h 432"/>
                  <a:gd name="T6" fmla="*/ 499 w 499"/>
                  <a:gd name="T7" fmla="*/ 0 h 432"/>
                </a:gdLst>
                <a:ahLst/>
                <a:cxnLst>
                  <a:cxn ang="0">
                    <a:pos x="T0" y="T1"/>
                  </a:cxn>
                  <a:cxn ang="0">
                    <a:pos x="T2" y="T3"/>
                  </a:cxn>
                  <a:cxn ang="0">
                    <a:pos x="T4" y="T5"/>
                  </a:cxn>
                  <a:cxn ang="0">
                    <a:pos x="T6" y="T7"/>
                  </a:cxn>
                </a:cxnLst>
                <a:rect l="0" t="0" r="r" b="b"/>
                <a:pathLst>
                  <a:path w="499" h="432">
                    <a:moveTo>
                      <a:pt x="499" y="0"/>
                    </a:moveTo>
                    <a:lnTo>
                      <a:pt x="0" y="0"/>
                    </a:lnTo>
                    <a:lnTo>
                      <a:pt x="248" y="432"/>
                    </a:lnTo>
                    <a:lnTo>
                      <a:pt x="499" y="0"/>
                    </a:lnTo>
                    <a:close/>
                  </a:path>
                </a:pathLst>
              </a:custGeom>
              <a:gradFill>
                <a:gsLst>
                  <a:gs pos="75000">
                    <a:srgbClr val="FFFFFF">
                      <a:lumMod val="65000"/>
                    </a:srgbClr>
                  </a:gs>
                  <a:gs pos="25000">
                    <a:srgbClr val="FFFFFF">
                      <a:lumMod val="95000"/>
                    </a:srgbClr>
                  </a:gs>
                </a:gsLst>
                <a:lin ang="90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6" name="Freeform 16"/>
              <p:cNvSpPr>
                <a:spLocks/>
              </p:cNvSpPr>
              <p:nvPr/>
            </p:nvSpPr>
            <p:spPr bwMode="auto">
              <a:xfrm>
                <a:off x="5219527" y="3130586"/>
                <a:ext cx="691250" cy="597240"/>
              </a:xfrm>
              <a:custGeom>
                <a:avLst/>
                <a:gdLst>
                  <a:gd name="T0" fmla="*/ 0 w 500"/>
                  <a:gd name="T1" fmla="*/ 432 h 432"/>
                  <a:gd name="T2" fmla="*/ 500 w 500"/>
                  <a:gd name="T3" fmla="*/ 432 h 432"/>
                  <a:gd name="T4" fmla="*/ 251 w 500"/>
                  <a:gd name="T5" fmla="*/ 0 h 432"/>
                  <a:gd name="T6" fmla="*/ 251 w 500"/>
                  <a:gd name="T7" fmla="*/ 0 h 432"/>
                  <a:gd name="T8" fmla="*/ 0 w 500"/>
                  <a:gd name="T9" fmla="*/ 432 h 432"/>
                  <a:gd name="T10" fmla="*/ 0 w 500"/>
                  <a:gd name="T11" fmla="*/ 432 h 432"/>
                </a:gdLst>
                <a:ahLst/>
                <a:cxnLst>
                  <a:cxn ang="0">
                    <a:pos x="T0" y="T1"/>
                  </a:cxn>
                  <a:cxn ang="0">
                    <a:pos x="T2" y="T3"/>
                  </a:cxn>
                  <a:cxn ang="0">
                    <a:pos x="T4" y="T5"/>
                  </a:cxn>
                  <a:cxn ang="0">
                    <a:pos x="T6" y="T7"/>
                  </a:cxn>
                  <a:cxn ang="0">
                    <a:pos x="T8" y="T9"/>
                  </a:cxn>
                  <a:cxn ang="0">
                    <a:pos x="T10" y="T11"/>
                  </a:cxn>
                </a:cxnLst>
                <a:rect l="0" t="0" r="r" b="b"/>
                <a:pathLst>
                  <a:path w="500" h="432">
                    <a:moveTo>
                      <a:pt x="0" y="432"/>
                    </a:moveTo>
                    <a:lnTo>
                      <a:pt x="500" y="432"/>
                    </a:lnTo>
                    <a:lnTo>
                      <a:pt x="251" y="0"/>
                    </a:lnTo>
                    <a:lnTo>
                      <a:pt x="251" y="0"/>
                    </a:lnTo>
                    <a:lnTo>
                      <a:pt x="0" y="432"/>
                    </a:lnTo>
                    <a:lnTo>
                      <a:pt x="0" y="43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7" name="Rectangle 17"/>
              <p:cNvSpPr>
                <a:spLocks noChangeArrowheads="1"/>
              </p:cNvSpPr>
              <p:nvPr/>
            </p:nvSpPr>
            <p:spPr bwMode="auto">
              <a:xfrm>
                <a:off x="5219527" y="3727826"/>
                <a:ext cx="1383" cy="138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8" name="Freeform 18"/>
              <p:cNvSpPr>
                <a:spLocks/>
              </p:cNvSpPr>
              <p:nvPr/>
            </p:nvSpPr>
            <p:spPr bwMode="auto">
              <a:xfrm>
                <a:off x="4532425" y="3727826"/>
                <a:ext cx="687103" cy="595858"/>
              </a:xfrm>
              <a:custGeom>
                <a:avLst/>
                <a:gdLst>
                  <a:gd name="T0" fmla="*/ 0 w 497"/>
                  <a:gd name="T1" fmla="*/ 0 h 431"/>
                  <a:gd name="T2" fmla="*/ 249 w 497"/>
                  <a:gd name="T3" fmla="*/ 431 h 431"/>
                  <a:gd name="T4" fmla="*/ 497 w 497"/>
                  <a:gd name="T5" fmla="*/ 0 h 431"/>
                  <a:gd name="T6" fmla="*/ 0 w 497"/>
                  <a:gd name="T7" fmla="*/ 0 h 431"/>
                </a:gdLst>
                <a:ahLst/>
                <a:cxnLst>
                  <a:cxn ang="0">
                    <a:pos x="T0" y="T1"/>
                  </a:cxn>
                  <a:cxn ang="0">
                    <a:pos x="T2" y="T3"/>
                  </a:cxn>
                  <a:cxn ang="0">
                    <a:pos x="T4" y="T5"/>
                  </a:cxn>
                  <a:cxn ang="0">
                    <a:pos x="T6" y="T7"/>
                  </a:cxn>
                </a:cxnLst>
                <a:rect l="0" t="0" r="r" b="b"/>
                <a:pathLst>
                  <a:path w="497" h="431">
                    <a:moveTo>
                      <a:pt x="0" y="0"/>
                    </a:moveTo>
                    <a:lnTo>
                      <a:pt x="249" y="431"/>
                    </a:lnTo>
                    <a:lnTo>
                      <a:pt x="497" y="0"/>
                    </a:lnTo>
                    <a:lnTo>
                      <a:pt x="0" y="0"/>
                    </a:lnTo>
                    <a:close/>
                  </a:path>
                </a:pathLst>
              </a:custGeom>
              <a:gradFill>
                <a:gsLst>
                  <a:gs pos="70000">
                    <a:srgbClr val="FFFFFF">
                      <a:lumMod val="65000"/>
                    </a:srgbClr>
                  </a:gs>
                  <a:gs pos="25000">
                    <a:srgbClr val="FFFFFF">
                      <a:lumMod val="95000"/>
                    </a:srgbClr>
                  </a:gs>
                </a:gsLst>
                <a:lin ang="18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9" name="Freeform 19"/>
              <p:cNvSpPr>
                <a:spLocks/>
              </p:cNvSpPr>
              <p:nvPr/>
            </p:nvSpPr>
            <p:spPr bwMode="auto">
              <a:xfrm>
                <a:off x="4532425" y="3130586"/>
                <a:ext cx="687103" cy="597240"/>
              </a:xfrm>
              <a:custGeom>
                <a:avLst/>
                <a:gdLst>
                  <a:gd name="T0" fmla="*/ 497 w 497"/>
                  <a:gd name="T1" fmla="*/ 432 h 432"/>
                  <a:gd name="T2" fmla="*/ 249 w 497"/>
                  <a:gd name="T3" fmla="*/ 0 h 432"/>
                  <a:gd name="T4" fmla="*/ 249 w 497"/>
                  <a:gd name="T5" fmla="*/ 0 h 432"/>
                  <a:gd name="T6" fmla="*/ 0 w 497"/>
                  <a:gd name="T7" fmla="*/ 432 h 432"/>
                  <a:gd name="T8" fmla="*/ 497 w 497"/>
                  <a:gd name="T9" fmla="*/ 432 h 432"/>
                  <a:gd name="T10" fmla="*/ 497 w 497"/>
                  <a:gd name="T11" fmla="*/ 432 h 432"/>
                </a:gdLst>
                <a:ahLst/>
                <a:cxnLst>
                  <a:cxn ang="0">
                    <a:pos x="T0" y="T1"/>
                  </a:cxn>
                  <a:cxn ang="0">
                    <a:pos x="T2" y="T3"/>
                  </a:cxn>
                  <a:cxn ang="0">
                    <a:pos x="T4" y="T5"/>
                  </a:cxn>
                  <a:cxn ang="0">
                    <a:pos x="T6" y="T7"/>
                  </a:cxn>
                  <a:cxn ang="0">
                    <a:pos x="T8" y="T9"/>
                  </a:cxn>
                  <a:cxn ang="0">
                    <a:pos x="T10" y="T11"/>
                  </a:cxn>
                </a:cxnLst>
                <a:rect l="0" t="0" r="r" b="b"/>
                <a:pathLst>
                  <a:path w="497" h="432">
                    <a:moveTo>
                      <a:pt x="497" y="432"/>
                    </a:moveTo>
                    <a:lnTo>
                      <a:pt x="249" y="0"/>
                    </a:lnTo>
                    <a:lnTo>
                      <a:pt x="249" y="0"/>
                    </a:lnTo>
                    <a:lnTo>
                      <a:pt x="0" y="432"/>
                    </a:lnTo>
                    <a:lnTo>
                      <a:pt x="497" y="432"/>
                    </a:lnTo>
                    <a:lnTo>
                      <a:pt x="497" y="43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20" name="Freeform 20"/>
              <p:cNvSpPr>
                <a:spLocks/>
              </p:cNvSpPr>
              <p:nvPr/>
            </p:nvSpPr>
            <p:spPr bwMode="auto">
              <a:xfrm>
                <a:off x="5219527" y="3727826"/>
                <a:ext cx="691250" cy="595858"/>
              </a:xfrm>
              <a:custGeom>
                <a:avLst/>
                <a:gdLst>
                  <a:gd name="T0" fmla="*/ 0 w 500"/>
                  <a:gd name="T1" fmla="*/ 0 h 431"/>
                  <a:gd name="T2" fmla="*/ 251 w 500"/>
                  <a:gd name="T3" fmla="*/ 431 h 431"/>
                  <a:gd name="T4" fmla="*/ 500 w 500"/>
                  <a:gd name="T5" fmla="*/ 0 h 431"/>
                  <a:gd name="T6" fmla="*/ 0 w 500"/>
                  <a:gd name="T7" fmla="*/ 0 h 431"/>
                </a:gdLst>
                <a:ahLst/>
                <a:cxnLst>
                  <a:cxn ang="0">
                    <a:pos x="T0" y="T1"/>
                  </a:cxn>
                  <a:cxn ang="0">
                    <a:pos x="T2" y="T3"/>
                  </a:cxn>
                  <a:cxn ang="0">
                    <a:pos x="T4" y="T5"/>
                  </a:cxn>
                  <a:cxn ang="0">
                    <a:pos x="T6" y="T7"/>
                  </a:cxn>
                </a:cxnLst>
                <a:rect l="0" t="0" r="r" b="b"/>
                <a:pathLst>
                  <a:path w="500" h="431">
                    <a:moveTo>
                      <a:pt x="0" y="0"/>
                    </a:moveTo>
                    <a:lnTo>
                      <a:pt x="251" y="431"/>
                    </a:lnTo>
                    <a:lnTo>
                      <a:pt x="500" y="0"/>
                    </a:lnTo>
                    <a:lnTo>
                      <a:pt x="0" y="0"/>
                    </a:lnTo>
                    <a:close/>
                  </a:path>
                </a:pathLst>
              </a:custGeom>
              <a:gradFill>
                <a:gsLst>
                  <a:gs pos="5000">
                    <a:srgbClr val="FFFFFF">
                      <a:lumMod val="65000"/>
                    </a:srgbClr>
                  </a:gs>
                  <a:gs pos="50000">
                    <a:srgbClr val="FFFFFF">
                      <a:lumMod val="95000"/>
                    </a:srgbClr>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21" name="Freeform 21"/>
              <p:cNvSpPr>
                <a:spLocks/>
              </p:cNvSpPr>
              <p:nvPr/>
            </p:nvSpPr>
            <p:spPr bwMode="auto">
              <a:xfrm>
                <a:off x="4876668" y="3727826"/>
                <a:ext cx="689868" cy="595858"/>
              </a:xfrm>
              <a:custGeom>
                <a:avLst/>
                <a:gdLst>
                  <a:gd name="T0" fmla="*/ 248 w 499"/>
                  <a:gd name="T1" fmla="*/ 0 h 431"/>
                  <a:gd name="T2" fmla="*/ 0 w 499"/>
                  <a:gd name="T3" fmla="*/ 431 h 431"/>
                  <a:gd name="T4" fmla="*/ 0 w 499"/>
                  <a:gd name="T5" fmla="*/ 431 h 431"/>
                  <a:gd name="T6" fmla="*/ 499 w 499"/>
                  <a:gd name="T7" fmla="*/ 431 h 431"/>
                  <a:gd name="T8" fmla="*/ 499 w 499"/>
                  <a:gd name="T9" fmla="*/ 431 h 431"/>
                  <a:gd name="T10" fmla="*/ 248 w 499"/>
                  <a:gd name="T11" fmla="*/ 0 h 431"/>
                  <a:gd name="T12" fmla="*/ 248 w 499"/>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499" h="431">
                    <a:moveTo>
                      <a:pt x="248" y="0"/>
                    </a:moveTo>
                    <a:lnTo>
                      <a:pt x="0" y="431"/>
                    </a:lnTo>
                    <a:lnTo>
                      <a:pt x="0" y="431"/>
                    </a:lnTo>
                    <a:lnTo>
                      <a:pt x="499" y="431"/>
                    </a:lnTo>
                    <a:lnTo>
                      <a:pt x="499" y="431"/>
                    </a:lnTo>
                    <a:lnTo>
                      <a:pt x="248" y="0"/>
                    </a:lnTo>
                    <a:lnTo>
                      <a:pt x="248"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nvGrpSpPr>
              <p:cNvPr id="22" name="Group 21"/>
              <p:cNvGrpSpPr/>
              <p:nvPr/>
            </p:nvGrpSpPr>
            <p:grpSpPr>
              <a:xfrm>
                <a:off x="4795100" y="2114448"/>
                <a:ext cx="850238" cy="817058"/>
                <a:chOff x="4038600" y="1919288"/>
                <a:chExt cx="976313" cy="938213"/>
              </a:xfrm>
            </p:grpSpPr>
            <p:sp>
              <p:nvSpPr>
                <p:cNvPr id="34" name="Freeform 22"/>
                <p:cNvSpPr>
                  <a:spLocks noEditPoints="1"/>
                </p:cNvSpPr>
                <p:nvPr/>
              </p:nvSpPr>
              <p:spPr bwMode="auto">
                <a:xfrm>
                  <a:off x="4184650" y="2498726"/>
                  <a:ext cx="203200" cy="203200"/>
                </a:xfrm>
                <a:custGeom>
                  <a:avLst/>
                  <a:gdLst>
                    <a:gd name="T0" fmla="*/ 31 w 128"/>
                    <a:gd name="T1" fmla="*/ 60 h 128"/>
                    <a:gd name="T2" fmla="*/ 59 w 128"/>
                    <a:gd name="T3" fmla="*/ 76 h 128"/>
                    <a:gd name="T4" fmla="*/ 31 w 128"/>
                    <a:gd name="T5" fmla="*/ 95 h 128"/>
                    <a:gd name="T6" fmla="*/ 0 w 128"/>
                    <a:gd name="T7" fmla="*/ 76 h 128"/>
                    <a:gd name="T8" fmla="*/ 31 w 128"/>
                    <a:gd name="T9" fmla="*/ 60 h 128"/>
                    <a:gd name="T10" fmla="*/ 31 w 128"/>
                    <a:gd name="T11" fmla="*/ 60 h 128"/>
                    <a:gd name="T12" fmla="*/ 31 w 128"/>
                    <a:gd name="T13" fmla="*/ 60 h 128"/>
                    <a:gd name="T14" fmla="*/ 33 w 128"/>
                    <a:gd name="T15" fmla="*/ 100 h 128"/>
                    <a:gd name="T16" fmla="*/ 33 w 128"/>
                    <a:gd name="T17" fmla="*/ 128 h 128"/>
                    <a:gd name="T18" fmla="*/ 59 w 128"/>
                    <a:gd name="T19" fmla="*/ 114 h 128"/>
                    <a:gd name="T20" fmla="*/ 59 w 128"/>
                    <a:gd name="T21" fmla="*/ 83 h 128"/>
                    <a:gd name="T22" fmla="*/ 33 w 128"/>
                    <a:gd name="T23" fmla="*/ 100 h 128"/>
                    <a:gd name="T24" fmla="*/ 33 w 128"/>
                    <a:gd name="T25" fmla="*/ 100 h 128"/>
                    <a:gd name="T26" fmla="*/ 33 w 128"/>
                    <a:gd name="T27" fmla="*/ 100 h 128"/>
                    <a:gd name="T28" fmla="*/ 0 w 128"/>
                    <a:gd name="T29" fmla="*/ 83 h 128"/>
                    <a:gd name="T30" fmla="*/ 0 w 128"/>
                    <a:gd name="T31" fmla="*/ 114 h 128"/>
                    <a:gd name="T32" fmla="*/ 26 w 128"/>
                    <a:gd name="T33" fmla="*/ 128 h 128"/>
                    <a:gd name="T34" fmla="*/ 26 w 128"/>
                    <a:gd name="T35" fmla="*/ 100 h 128"/>
                    <a:gd name="T36" fmla="*/ 0 w 128"/>
                    <a:gd name="T37" fmla="*/ 83 h 128"/>
                    <a:gd name="T38" fmla="*/ 0 w 128"/>
                    <a:gd name="T39" fmla="*/ 83 h 128"/>
                    <a:gd name="T40" fmla="*/ 0 w 128"/>
                    <a:gd name="T41" fmla="*/ 83 h 128"/>
                    <a:gd name="T42" fmla="*/ 99 w 128"/>
                    <a:gd name="T43" fmla="*/ 60 h 128"/>
                    <a:gd name="T44" fmla="*/ 128 w 128"/>
                    <a:gd name="T45" fmla="*/ 76 h 128"/>
                    <a:gd name="T46" fmla="*/ 99 w 128"/>
                    <a:gd name="T47" fmla="*/ 95 h 128"/>
                    <a:gd name="T48" fmla="*/ 69 w 128"/>
                    <a:gd name="T49" fmla="*/ 76 h 128"/>
                    <a:gd name="T50" fmla="*/ 99 w 128"/>
                    <a:gd name="T51" fmla="*/ 60 h 128"/>
                    <a:gd name="T52" fmla="*/ 99 w 128"/>
                    <a:gd name="T53" fmla="*/ 60 h 128"/>
                    <a:gd name="T54" fmla="*/ 99 w 128"/>
                    <a:gd name="T55" fmla="*/ 60 h 128"/>
                    <a:gd name="T56" fmla="*/ 102 w 128"/>
                    <a:gd name="T57" fmla="*/ 100 h 128"/>
                    <a:gd name="T58" fmla="*/ 102 w 128"/>
                    <a:gd name="T59" fmla="*/ 128 h 128"/>
                    <a:gd name="T60" fmla="*/ 128 w 128"/>
                    <a:gd name="T61" fmla="*/ 114 h 128"/>
                    <a:gd name="T62" fmla="*/ 128 w 128"/>
                    <a:gd name="T63" fmla="*/ 83 h 128"/>
                    <a:gd name="T64" fmla="*/ 102 w 128"/>
                    <a:gd name="T65" fmla="*/ 100 h 128"/>
                    <a:gd name="T66" fmla="*/ 102 w 128"/>
                    <a:gd name="T67" fmla="*/ 100 h 128"/>
                    <a:gd name="T68" fmla="*/ 102 w 128"/>
                    <a:gd name="T69" fmla="*/ 100 h 128"/>
                    <a:gd name="T70" fmla="*/ 69 w 128"/>
                    <a:gd name="T71" fmla="*/ 83 h 128"/>
                    <a:gd name="T72" fmla="*/ 69 w 128"/>
                    <a:gd name="T73" fmla="*/ 114 h 128"/>
                    <a:gd name="T74" fmla="*/ 95 w 128"/>
                    <a:gd name="T75" fmla="*/ 128 h 128"/>
                    <a:gd name="T76" fmla="*/ 95 w 128"/>
                    <a:gd name="T77" fmla="*/ 100 h 128"/>
                    <a:gd name="T78" fmla="*/ 69 w 128"/>
                    <a:gd name="T79" fmla="*/ 83 h 128"/>
                    <a:gd name="T80" fmla="*/ 69 w 128"/>
                    <a:gd name="T81" fmla="*/ 83 h 128"/>
                    <a:gd name="T82" fmla="*/ 69 w 128"/>
                    <a:gd name="T83" fmla="*/ 83 h 128"/>
                    <a:gd name="T84" fmla="*/ 64 w 128"/>
                    <a:gd name="T85" fmla="*/ 0 h 128"/>
                    <a:gd name="T86" fmla="*/ 92 w 128"/>
                    <a:gd name="T87" fmla="*/ 17 h 128"/>
                    <a:gd name="T88" fmla="*/ 64 w 128"/>
                    <a:gd name="T89" fmla="*/ 34 h 128"/>
                    <a:gd name="T90" fmla="*/ 35 w 128"/>
                    <a:gd name="T91" fmla="*/ 17 h 128"/>
                    <a:gd name="T92" fmla="*/ 64 w 128"/>
                    <a:gd name="T93" fmla="*/ 0 h 128"/>
                    <a:gd name="T94" fmla="*/ 64 w 128"/>
                    <a:gd name="T95" fmla="*/ 0 h 128"/>
                    <a:gd name="T96" fmla="*/ 64 w 128"/>
                    <a:gd name="T97" fmla="*/ 0 h 128"/>
                    <a:gd name="T98" fmla="*/ 69 w 128"/>
                    <a:gd name="T99" fmla="*/ 38 h 128"/>
                    <a:gd name="T100" fmla="*/ 69 w 128"/>
                    <a:gd name="T101" fmla="*/ 67 h 128"/>
                    <a:gd name="T102" fmla="*/ 92 w 128"/>
                    <a:gd name="T103" fmla="*/ 52 h 128"/>
                    <a:gd name="T104" fmla="*/ 92 w 128"/>
                    <a:gd name="T105" fmla="*/ 24 h 128"/>
                    <a:gd name="T106" fmla="*/ 69 w 128"/>
                    <a:gd name="T107" fmla="*/ 38 h 128"/>
                    <a:gd name="T108" fmla="*/ 69 w 128"/>
                    <a:gd name="T109" fmla="*/ 38 h 128"/>
                    <a:gd name="T110" fmla="*/ 69 w 128"/>
                    <a:gd name="T111" fmla="*/ 38 h 128"/>
                    <a:gd name="T112" fmla="*/ 35 w 128"/>
                    <a:gd name="T113" fmla="*/ 24 h 128"/>
                    <a:gd name="T114" fmla="*/ 35 w 128"/>
                    <a:gd name="T115" fmla="*/ 52 h 128"/>
                    <a:gd name="T116" fmla="*/ 59 w 128"/>
                    <a:gd name="T117" fmla="*/ 67 h 128"/>
                    <a:gd name="T118" fmla="*/ 59 w 128"/>
                    <a:gd name="T119" fmla="*/ 38 h 128"/>
                    <a:gd name="T120" fmla="*/ 35 w 128"/>
                    <a:gd name="T121" fmla="*/ 24 h 128"/>
                    <a:gd name="T122" fmla="*/ 35 w 128"/>
                    <a:gd name="T123" fmla="*/ 24 h 128"/>
                    <a:gd name="T124" fmla="*/ 35 w 128"/>
                    <a:gd name="T125"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28">
                      <a:moveTo>
                        <a:pt x="31" y="60"/>
                      </a:moveTo>
                      <a:lnTo>
                        <a:pt x="59" y="76"/>
                      </a:lnTo>
                      <a:lnTo>
                        <a:pt x="31" y="95"/>
                      </a:lnTo>
                      <a:lnTo>
                        <a:pt x="0" y="76"/>
                      </a:lnTo>
                      <a:lnTo>
                        <a:pt x="31" y="60"/>
                      </a:lnTo>
                      <a:lnTo>
                        <a:pt x="31" y="60"/>
                      </a:lnTo>
                      <a:lnTo>
                        <a:pt x="31" y="60"/>
                      </a:lnTo>
                      <a:close/>
                      <a:moveTo>
                        <a:pt x="33" y="100"/>
                      </a:moveTo>
                      <a:lnTo>
                        <a:pt x="33" y="128"/>
                      </a:lnTo>
                      <a:lnTo>
                        <a:pt x="59" y="114"/>
                      </a:lnTo>
                      <a:lnTo>
                        <a:pt x="59" y="83"/>
                      </a:lnTo>
                      <a:lnTo>
                        <a:pt x="33" y="100"/>
                      </a:lnTo>
                      <a:lnTo>
                        <a:pt x="33" y="100"/>
                      </a:lnTo>
                      <a:lnTo>
                        <a:pt x="33" y="100"/>
                      </a:lnTo>
                      <a:close/>
                      <a:moveTo>
                        <a:pt x="0" y="83"/>
                      </a:moveTo>
                      <a:lnTo>
                        <a:pt x="0" y="114"/>
                      </a:lnTo>
                      <a:lnTo>
                        <a:pt x="26" y="128"/>
                      </a:lnTo>
                      <a:lnTo>
                        <a:pt x="26" y="100"/>
                      </a:lnTo>
                      <a:lnTo>
                        <a:pt x="0" y="83"/>
                      </a:lnTo>
                      <a:lnTo>
                        <a:pt x="0" y="83"/>
                      </a:lnTo>
                      <a:lnTo>
                        <a:pt x="0" y="83"/>
                      </a:lnTo>
                      <a:close/>
                      <a:moveTo>
                        <a:pt x="99" y="60"/>
                      </a:moveTo>
                      <a:lnTo>
                        <a:pt x="128" y="76"/>
                      </a:lnTo>
                      <a:lnTo>
                        <a:pt x="99" y="95"/>
                      </a:lnTo>
                      <a:lnTo>
                        <a:pt x="69" y="76"/>
                      </a:lnTo>
                      <a:lnTo>
                        <a:pt x="99" y="60"/>
                      </a:lnTo>
                      <a:lnTo>
                        <a:pt x="99" y="60"/>
                      </a:lnTo>
                      <a:lnTo>
                        <a:pt x="99" y="60"/>
                      </a:lnTo>
                      <a:close/>
                      <a:moveTo>
                        <a:pt x="102" y="100"/>
                      </a:moveTo>
                      <a:lnTo>
                        <a:pt x="102" y="128"/>
                      </a:lnTo>
                      <a:lnTo>
                        <a:pt x="128" y="114"/>
                      </a:lnTo>
                      <a:lnTo>
                        <a:pt x="128" y="83"/>
                      </a:lnTo>
                      <a:lnTo>
                        <a:pt x="102" y="100"/>
                      </a:lnTo>
                      <a:lnTo>
                        <a:pt x="102" y="100"/>
                      </a:lnTo>
                      <a:lnTo>
                        <a:pt x="102" y="100"/>
                      </a:lnTo>
                      <a:close/>
                      <a:moveTo>
                        <a:pt x="69" y="83"/>
                      </a:moveTo>
                      <a:lnTo>
                        <a:pt x="69" y="114"/>
                      </a:lnTo>
                      <a:lnTo>
                        <a:pt x="95" y="128"/>
                      </a:lnTo>
                      <a:lnTo>
                        <a:pt x="95" y="100"/>
                      </a:lnTo>
                      <a:lnTo>
                        <a:pt x="69" y="83"/>
                      </a:lnTo>
                      <a:lnTo>
                        <a:pt x="69" y="83"/>
                      </a:lnTo>
                      <a:lnTo>
                        <a:pt x="69" y="83"/>
                      </a:lnTo>
                      <a:close/>
                      <a:moveTo>
                        <a:pt x="64" y="0"/>
                      </a:moveTo>
                      <a:lnTo>
                        <a:pt x="92" y="17"/>
                      </a:lnTo>
                      <a:lnTo>
                        <a:pt x="64" y="34"/>
                      </a:lnTo>
                      <a:lnTo>
                        <a:pt x="35" y="17"/>
                      </a:lnTo>
                      <a:lnTo>
                        <a:pt x="64" y="0"/>
                      </a:lnTo>
                      <a:lnTo>
                        <a:pt x="64" y="0"/>
                      </a:lnTo>
                      <a:lnTo>
                        <a:pt x="64" y="0"/>
                      </a:lnTo>
                      <a:close/>
                      <a:moveTo>
                        <a:pt x="69" y="38"/>
                      </a:moveTo>
                      <a:lnTo>
                        <a:pt x="69" y="67"/>
                      </a:lnTo>
                      <a:lnTo>
                        <a:pt x="92" y="52"/>
                      </a:lnTo>
                      <a:lnTo>
                        <a:pt x="92" y="24"/>
                      </a:lnTo>
                      <a:lnTo>
                        <a:pt x="69" y="38"/>
                      </a:lnTo>
                      <a:lnTo>
                        <a:pt x="69" y="38"/>
                      </a:lnTo>
                      <a:lnTo>
                        <a:pt x="69" y="38"/>
                      </a:lnTo>
                      <a:close/>
                      <a:moveTo>
                        <a:pt x="35" y="24"/>
                      </a:moveTo>
                      <a:lnTo>
                        <a:pt x="35" y="52"/>
                      </a:lnTo>
                      <a:lnTo>
                        <a:pt x="59" y="67"/>
                      </a:lnTo>
                      <a:lnTo>
                        <a:pt x="59" y="38"/>
                      </a:lnTo>
                      <a:lnTo>
                        <a:pt x="35" y="24"/>
                      </a:lnTo>
                      <a:lnTo>
                        <a:pt x="35" y="24"/>
                      </a:lnTo>
                      <a:lnTo>
                        <a:pt x="3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5" name="Freeform 23"/>
                <p:cNvSpPr>
                  <a:spLocks noEditPoints="1"/>
                </p:cNvSpPr>
                <p:nvPr/>
              </p:nvSpPr>
              <p:spPr bwMode="auto">
                <a:xfrm>
                  <a:off x="4668838" y="2514601"/>
                  <a:ext cx="207963" cy="180975"/>
                </a:xfrm>
                <a:custGeom>
                  <a:avLst/>
                  <a:gdLst>
                    <a:gd name="T0" fmla="*/ 131 w 131"/>
                    <a:gd name="T1" fmla="*/ 0 h 114"/>
                    <a:gd name="T2" fmla="*/ 114 w 131"/>
                    <a:gd name="T3" fmla="*/ 0 h 114"/>
                    <a:gd name="T4" fmla="*/ 109 w 131"/>
                    <a:gd name="T5" fmla="*/ 47 h 114"/>
                    <a:gd name="T6" fmla="*/ 74 w 131"/>
                    <a:gd name="T7" fmla="*/ 24 h 114"/>
                    <a:gd name="T8" fmla="*/ 74 w 131"/>
                    <a:gd name="T9" fmla="*/ 47 h 114"/>
                    <a:gd name="T10" fmla="*/ 38 w 131"/>
                    <a:gd name="T11" fmla="*/ 24 h 114"/>
                    <a:gd name="T12" fmla="*/ 38 w 131"/>
                    <a:gd name="T13" fmla="*/ 47 h 114"/>
                    <a:gd name="T14" fmla="*/ 0 w 131"/>
                    <a:gd name="T15" fmla="*/ 24 h 114"/>
                    <a:gd name="T16" fmla="*/ 0 w 131"/>
                    <a:gd name="T17" fmla="*/ 114 h 114"/>
                    <a:gd name="T18" fmla="*/ 131 w 131"/>
                    <a:gd name="T19" fmla="*/ 114 h 114"/>
                    <a:gd name="T20" fmla="*/ 131 w 131"/>
                    <a:gd name="T21" fmla="*/ 0 h 114"/>
                    <a:gd name="T22" fmla="*/ 31 w 131"/>
                    <a:gd name="T23" fmla="*/ 102 h 114"/>
                    <a:gd name="T24" fmla="*/ 15 w 131"/>
                    <a:gd name="T25" fmla="*/ 102 h 114"/>
                    <a:gd name="T26" fmla="*/ 15 w 131"/>
                    <a:gd name="T27" fmla="*/ 85 h 114"/>
                    <a:gd name="T28" fmla="*/ 31 w 131"/>
                    <a:gd name="T29" fmla="*/ 85 h 114"/>
                    <a:gd name="T30" fmla="*/ 31 w 131"/>
                    <a:gd name="T31" fmla="*/ 102 h 114"/>
                    <a:gd name="T32" fmla="*/ 31 w 131"/>
                    <a:gd name="T33" fmla="*/ 76 h 114"/>
                    <a:gd name="T34" fmla="*/ 15 w 131"/>
                    <a:gd name="T35" fmla="*/ 76 h 114"/>
                    <a:gd name="T36" fmla="*/ 15 w 131"/>
                    <a:gd name="T37" fmla="*/ 59 h 114"/>
                    <a:gd name="T38" fmla="*/ 31 w 131"/>
                    <a:gd name="T39" fmla="*/ 59 h 114"/>
                    <a:gd name="T40" fmla="*/ 31 w 131"/>
                    <a:gd name="T41" fmla="*/ 76 h 114"/>
                    <a:gd name="T42" fmla="*/ 60 w 131"/>
                    <a:gd name="T43" fmla="*/ 102 h 114"/>
                    <a:gd name="T44" fmla="*/ 43 w 131"/>
                    <a:gd name="T45" fmla="*/ 102 h 114"/>
                    <a:gd name="T46" fmla="*/ 43 w 131"/>
                    <a:gd name="T47" fmla="*/ 85 h 114"/>
                    <a:gd name="T48" fmla="*/ 60 w 131"/>
                    <a:gd name="T49" fmla="*/ 85 h 114"/>
                    <a:gd name="T50" fmla="*/ 60 w 131"/>
                    <a:gd name="T51" fmla="*/ 102 h 114"/>
                    <a:gd name="T52" fmla="*/ 60 w 131"/>
                    <a:gd name="T53" fmla="*/ 76 h 114"/>
                    <a:gd name="T54" fmla="*/ 43 w 131"/>
                    <a:gd name="T55" fmla="*/ 76 h 114"/>
                    <a:gd name="T56" fmla="*/ 43 w 131"/>
                    <a:gd name="T57" fmla="*/ 59 h 114"/>
                    <a:gd name="T58" fmla="*/ 60 w 131"/>
                    <a:gd name="T59" fmla="*/ 59 h 114"/>
                    <a:gd name="T60" fmla="*/ 60 w 131"/>
                    <a:gd name="T61" fmla="*/ 76 h 114"/>
                    <a:gd name="T62" fmla="*/ 88 w 131"/>
                    <a:gd name="T63" fmla="*/ 102 h 114"/>
                    <a:gd name="T64" fmla="*/ 71 w 131"/>
                    <a:gd name="T65" fmla="*/ 102 h 114"/>
                    <a:gd name="T66" fmla="*/ 71 w 131"/>
                    <a:gd name="T67" fmla="*/ 85 h 114"/>
                    <a:gd name="T68" fmla="*/ 88 w 131"/>
                    <a:gd name="T69" fmla="*/ 85 h 114"/>
                    <a:gd name="T70" fmla="*/ 88 w 131"/>
                    <a:gd name="T71" fmla="*/ 102 h 114"/>
                    <a:gd name="T72" fmla="*/ 88 w 131"/>
                    <a:gd name="T73" fmla="*/ 76 h 114"/>
                    <a:gd name="T74" fmla="*/ 71 w 131"/>
                    <a:gd name="T75" fmla="*/ 76 h 114"/>
                    <a:gd name="T76" fmla="*/ 71 w 131"/>
                    <a:gd name="T77" fmla="*/ 59 h 114"/>
                    <a:gd name="T78" fmla="*/ 88 w 131"/>
                    <a:gd name="T79" fmla="*/ 59 h 114"/>
                    <a:gd name="T80" fmla="*/ 88 w 131"/>
                    <a:gd name="T81" fmla="*/ 76 h 114"/>
                    <a:gd name="T82" fmla="*/ 114 w 131"/>
                    <a:gd name="T83" fmla="*/ 102 h 114"/>
                    <a:gd name="T84" fmla="*/ 98 w 131"/>
                    <a:gd name="T85" fmla="*/ 102 h 114"/>
                    <a:gd name="T86" fmla="*/ 98 w 131"/>
                    <a:gd name="T87" fmla="*/ 85 h 114"/>
                    <a:gd name="T88" fmla="*/ 114 w 131"/>
                    <a:gd name="T89" fmla="*/ 85 h 114"/>
                    <a:gd name="T90" fmla="*/ 114 w 131"/>
                    <a:gd name="T91" fmla="*/ 102 h 114"/>
                    <a:gd name="T92" fmla="*/ 114 w 131"/>
                    <a:gd name="T93" fmla="*/ 76 h 114"/>
                    <a:gd name="T94" fmla="*/ 98 w 131"/>
                    <a:gd name="T95" fmla="*/ 76 h 114"/>
                    <a:gd name="T96" fmla="*/ 98 w 131"/>
                    <a:gd name="T97" fmla="*/ 59 h 114"/>
                    <a:gd name="T98" fmla="*/ 114 w 131"/>
                    <a:gd name="T99" fmla="*/ 59 h 114"/>
                    <a:gd name="T100" fmla="*/ 114 w 131"/>
                    <a:gd name="T101"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114">
                      <a:moveTo>
                        <a:pt x="131" y="0"/>
                      </a:moveTo>
                      <a:lnTo>
                        <a:pt x="114" y="0"/>
                      </a:lnTo>
                      <a:lnTo>
                        <a:pt x="109" y="47"/>
                      </a:lnTo>
                      <a:lnTo>
                        <a:pt x="74" y="24"/>
                      </a:lnTo>
                      <a:lnTo>
                        <a:pt x="74" y="47"/>
                      </a:lnTo>
                      <a:lnTo>
                        <a:pt x="38" y="24"/>
                      </a:lnTo>
                      <a:lnTo>
                        <a:pt x="38" y="47"/>
                      </a:lnTo>
                      <a:lnTo>
                        <a:pt x="0" y="24"/>
                      </a:lnTo>
                      <a:lnTo>
                        <a:pt x="0" y="114"/>
                      </a:lnTo>
                      <a:lnTo>
                        <a:pt x="131" y="114"/>
                      </a:lnTo>
                      <a:lnTo>
                        <a:pt x="131" y="0"/>
                      </a:lnTo>
                      <a:close/>
                      <a:moveTo>
                        <a:pt x="31" y="102"/>
                      </a:moveTo>
                      <a:lnTo>
                        <a:pt x="15" y="102"/>
                      </a:lnTo>
                      <a:lnTo>
                        <a:pt x="15" y="85"/>
                      </a:lnTo>
                      <a:lnTo>
                        <a:pt x="31" y="85"/>
                      </a:lnTo>
                      <a:lnTo>
                        <a:pt x="31" y="102"/>
                      </a:lnTo>
                      <a:close/>
                      <a:moveTo>
                        <a:pt x="31" y="76"/>
                      </a:moveTo>
                      <a:lnTo>
                        <a:pt x="15" y="76"/>
                      </a:lnTo>
                      <a:lnTo>
                        <a:pt x="15" y="59"/>
                      </a:lnTo>
                      <a:lnTo>
                        <a:pt x="31" y="59"/>
                      </a:lnTo>
                      <a:lnTo>
                        <a:pt x="31" y="76"/>
                      </a:lnTo>
                      <a:close/>
                      <a:moveTo>
                        <a:pt x="60" y="102"/>
                      </a:moveTo>
                      <a:lnTo>
                        <a:pt x="43" y="102"/>
                      </a:lnTo>
                      <a:lnTo>
                        <a:pt x="43" y="85"/>
                      </a:lnTo>
                      <a:lnTo>
                        <a:pt x="60" y="85"/>
                      </a:lnTo>
                      <a:lnTo>
                        <a:pt x="60" y="102"/>
                      </a:lnTo>
                      <a:close/>
                      <a:moveTo>
                        <a:pt x="60" y="76"/>
                      </a:moveTo>
                      <a:lnTo>
                        <a:pt x="43" y="76"/>
                      </a:lnTo>
                      <a:lnTo>
                        <a:pt x="43" y="59"/>
                      </a:lnTo>
                      <a:lnTo>
                        <a:pt x="60" y="59"/>
                      </a:lnTo>
                      <a:lnTo>
                        <a:pt x="60" y="76"/>
                      </a:lnTo>
                      <a:close/>
                      <a:moveTo>
                        <a:pt x="88" y="102"/>
                      </a:moveTo>
                      <a:lnTo>
                        <a:pt x="71" y="102"/>
                      </a:lnTo>
                      <a:lnTo>
                        <a:pt x="71" y="85"/>
                      </a:lnTo>
                      <a:lnTo>
                        <a:pt x="88" y="85"/>
                      </a:lnTo>
                      <a:lnTo>
                        <a:pt x="88" y="102"/>
                      </a:lnTo>
                      <a:close/>
                      <a:moveTo>
                        <a:pt x="88" y="76"/>
                      </a:moveTo>
                      <a:lnTo>
                        <a:pt x="71" y="76"/>
                      </a:lnTo>
                      <a:lnTo>
                        <a:pt x="71" y="59"/>
                      </a:lnTo>
                      <a:lnTo>
                        <a:pt x="88" y="59"/>
                      </a:lnTo>
                      <a:lnTo>
                        <a:pt x="88" y="76"/>
                      </a:lnTo>
                      <a:close/>
                      <a:moveTo>
                        <a:pt x="114" y="102"/>
                      </a:moveTo>
                      <a:lnTo>
                        <a:pt x="98" y="102"/>
                      </a:lnTo>
                      <a:lnTo>
                        <a:pt x="98" y="85"/>
                      </a:lnTo>
                      <a:lnTo>
                        <a:pt x="114" y="85"/>
                      </a:lnTo>
                      <a:lnTo>
                        <a:pt x="114" y="102"/>
                      </a:lnTo>
                      <a:close/>
                      <a:moveTo>
                        <a:pt x="114" y="76"/>
                      </a:moveTo>
                      <a:lnTo>
                        <a:pt x="98" y="76"/>
                      </a:lnTo>
                      <a:lnTo>
                        <a:pt x="98" y="59"/>
                      </a:lnTo>
                      <a:lnTo>
                        <a:pt x="114" y="59"/>
                      </a:lnTo>
                      <a:lnTo>
                        <a:pt x="1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6" name="Freeform 24"/>
                <p:cNvSpPr>
                  <a:spLocks noEditPoints="1"/>
                </p:cNvSpPr>
                <p:nvPr/>
              </p:nvSpPr>
              <p:spPr bwMode="auto">
                <a:xfrm>
                  <a:off x="4432300" y="2078038"/>
                  <a:ext cx="195263" cy="222250"/>
                </a:xfrm>
                <a:custGeom>
                  <a:avLst/>
                  <a:gdLst>
                    <a:gd name="T0" fmla="*/ 20 w 52"/>
                    <a:gd name="T1" fmla="*/ 12 h 59"/>
                    <a:gd name="T2" fmla="*/ 24 w 52"/>
                    <a:gd name="T3" fmla="*/ 16 h 59"/>
                    <a:gd name="T4" fmla="*/ 24 w 52"/>
                    <a:gd name="T5" fmla="*/ 35 h 59"/>
                    <a:gd name="T6" fmla="*/ 22 w 52"/>
                    <a:gd name="T7" fmla="*/ 37 h 59"/>
                    <a:gd name="T8" fmla="*/ 21 w 52"/>
                    <a:gd name="T9" fmla="*/ 35 h 59"/>
                    <a:gd name="T10" fmla="*/ 20 w 52"/>
                    <a:gd name="T11" fmla="*/ 17 h 59"/>
                    <a:gd name="T12" fmla="*/ 18 w 52"/>
                    <a:gd name="T13" fmla="*/ 17 h 59"/>
                    <a:gd name="T14" fmla="*/ 18 w 52"/>
                    <a:gd name="T15" fmla="*/ 59 h 59"/>
                    <a:gd name="T16" fmla="*/ 14 w 52"/>
                    <a:gd name="T17" fmla="*/ 59 h 59"/>
                    <a:gd name="T18" fmla="*/ 13 w 52"/>
                    <a:gd name="T19" fmla="*/ 34 h 59"/>
                    <a:gd name="T20" fmla="*/ 11 w 52"/>
                    <a:gd name="T21" fmla="*/ 34 h 59"/>
                    <a:gd name="T22" fmla="*/ 9 w 52"/>
                    <a:gd name="T23" fmla="*/ 59 h 59"/>
                    <a:gd name="T24" fmla="*/ 5 w 52"/>
                    <a:gd name="T25" fmla="*/ 59 h 59"/>
                    <a:gd name="T26" fmla="*/ 5 w 52"/>
                    <a:gd name="T27" fmla="*/ 17 h 59"/>
                    <a:gd name="T28" fmla="*/ 4 w 52"/>
                    <a:gd name="T29" fmla="*/ 17 h 59"/>
                    <a:gd name="T30" fmla="*/ 2 w 52"/>
                    <a:gd name="T31" fmla="*/ 35 h 59"/>
                    <a:gd name="T32" fmla="*/ 1 w 52"/>
                    <a:gd name="T33" fmla="*/ 37 h 59"/>
                    <a:gd name="T34" fmla="*/ 0 w 52"/>
                    <a:gd name="T35" fmla="*/ 35 h 59"/>
                    <a:gd name="T36" fmla="*/ 0 w 52"/>
                    <a:gd name="T37" fmla="*/ 16 h 59"/>
                    <a:gd name="T38" fmla="*/ 3 w 52"/>
                    <a:gd name="T39" fmla="*/ 12 h 59"/>
                    <a:gd name="T40" fmla="*/ 20 w 52"/>
                    <a:gd name="T41" fmla="*/ 12 h 59"/>
                    <a:gd name="T42" fmla="*/ 12 w 52"/>
                    <a:gd name="T43" fmla="*/ 0 h 59"/>
                    <a:gd name="T44" fmla="*/ 17 w 52"/>
                    <a:gd name="T45" fmla="*/ 5 h 59"/>
                    <a:gd name="T46" fmla="*/ 12 w 52"/>
                    <a:gd name="T47" fmla="*/ 10 h 59"/>
                    <a:gd name="T48" fmla="*/ 7 w 52"/>
                    <a:gd name="T49" fmla="*/ 5 h 59"/>
                    <a:gd name="T50" fmla="*/ 12 w 52"/>
                    <a:gd name="T51" fmla="*/ 0 h 59"/>
                    <a:gd name="T52" fmla="*/ 49 w 52"/>
                    <a:gd name="T53" fmla="*/ 12 h 59"/>
                    <a:gd name="T54" fmla="*/ 52 w 52"/>
                    <a:gd name="T55" fmla="*/ 16 h 59"/>
                    <a:gd name="T56" fmla="*/ 52 w 52"/>
                    <a:gd name="T57" fmla="*/ 35 h 59"/>
                    <a:gd name="T58" fmla="*/ 51 w 52"/>
                    <a:gd name="T59" fmla="*/ 37 h 59"/>
                    <a:gd name="T60" fmla="*/ 49 w 52"/>
                    <a:gd name="T61" fmla="*/ 35 h 59"/>
                    <a:gd name="T62" fmla="*/ 48 w 52"/>
                    <a:gd name="T63" fmla="*/ 17 h 59"/>
                    <a:gd name="T64" fmla="*/ 47 w 52"/>
                    <a:gd name="T65" fmla="*/ 17 h 59"/>
                    <a:gd name="T66" fmla="*/ 47 w 52"/>
                    <a:gd name="T67" fmla="*/ 59 h 59"/>
                    <a:gd name="T68" fmla="*/ 42 w 52"/>
                    <a:gd name="T69" fmla="*/ 59 h 59"/>
                    <a:gd name="T70" fmla="*/ 41 w 52"/>
                    <a:gd name="T71" fmla="*/ 34 h 59"/>
                    <a:gd name="T72" fmla="*/ 39 w 52"/>
                    <a:gd name="T73" fmla="*/ 34 h 59"/>
                    <a:gd name="T74" fmla="*/ 38 w 52"/>
                    <a:gd name="T75" fmla="*/ 59 h 59"/>
                    <a:gd name="T76" fmla="*/ 33 w 52"/>
                    <a:gd name="T77" fmla="*/ 59 h 59"/>
                    <a:gd name="T78" fmla="*/ 33 w 52"/>
                    <a:gd name="T79" fmla="*/ 17 h 59"/>
                    <a:gd name="T80" fmla="*/ 32 w 52"/>
                    <a:gd name="T81" fmla="*/ 17 h 59"/>
                    <a:gd name="T82" fmla="*/ 31 w 52"/>
                    <a:gd name="T83" fmla="*/ 35 h 59"/>
                    <a:gd name="T84" fmla="*/ 29 w 52"/>
                    <a:gd name="T85" fmla="*/ 37 h 59"/>
                    <a:gd name="T86" fmla="*/ 28 w 52"/>
                    <a:gd name="T87" fmla="*/ 35 h 59"/>
                    <a:gd name="T88" fmla="*/ 28 w 52"/>
                    <a:gd name="T89" fmla="*/ 16 h 59"/>
                    <a:gd name="T90" fmla="*/ 32 w 52"/>
                    <a:gd name="T91" fmla="*/ 12 h 59"/>
                    <a:gd name="T92" fmla="*/ 49 w 52"/>
                    <a:gd name="T93" fmla="*/ 12 h 59"/>
                    <a:gd name="T94" fmla="*/ 40 w 52"/>
                    <a:gd name="T95" fmla="*/ 0 h 59"/>
                    <a:gd name="T96" fmla="*/ 45 w 52"/>
                    <a:gd name="T97" fmla="*/ 5 h 59"/>
                    <a:gd name="T98" fmla="*/ 40 w 52"/>
                    <a:gd name="T99" fmla="*/ 10 h 59"/>
                    <a:gd name="T100" fmla="*/ 35 w 52"/>
                    <a:gd name="T101" fmla="*/ 5 h 59"/>
                    <a:gd name="T102" fmla="*/ 40 w 52"/>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59">
                      <a:moveTo>
                        <a:pt x="20" y="12"/>
                      </a:moveTo>
                      <a:cubicBezTo>
                        <a:pt x="22" y="12"/>
                        <a:pt x="24" y="13"/>
                        <a:pt x="24" y="16"/>
                      </a:cubicBezTo>
                      <a:cubicBezTo>
                        <a:pt x="24" y="16"/>
                        <a:pt x="24" y="16"/>
                        <a:pt x="24" y="35"/>
                      </a:cubicBezTo>
                      <a:cubicBezTo>
                        <a:pt x="24" y="36"/>
                        <a:pt x="23" y="37"/>
                        <a:pt x="22" y="37"/>
                      </a:cubicBezTo>
                      <a:cubicBezTo>
                        <a:pt x="21" y="37"/>
                        <a:pt x="21" y="36"/>
                        <a:pt x="21" y="35"/>
                      </a:cubicBezTo>
                      <a:cubicBezTo>
                        <a:pt x="20" y="17"/>
                        <a:pt x="20" y="17"/>
                        <a:pt x="20" y="17"/>
                      </a:cubicBezTo>
                      <a:cubicBezTo>
                        <a:pt x="18" y="17"/>
                        <a:pt x="18" y="17"/>
                        <a:pt x="18" y="17"/>
                      </a:cubicBezTo>
                      <a:cubicBezTo>
                        <a:pt x="18" y="59"/>
                        <a:pt x="18" y="59"/>
                        <a:pt x="18" y="59"/>
                      </a:cubicBezTo>
                      <a:cubicBezTo>
                        <a:pt x="14" y="59"/>
                        <a:pt x="14" y="59"/>
                        <a:pt x="14" y="59"/>
                      </a:cubicBezTo>
                      <a:cubicBezTo>
                        <a:pt x="14" y="59"/>
                        <a:pt x="14" y="59"/>
                        <a:pt x="13" y="34"/>
                      </a:cubicBezTo>
                      <a:cubicBezTo>
                        <a:pt x="11" y="34"/>
                        <a:pt x="11" y="34"/>
                        <a:pt x="11" y="34"/>
                      </a:cubicBezTo>
                      <a:cubicBezTo>
                        <a:pt x="9" y="59"/>
                        <a:pt x="9" y="59"/>
                        <a:pt x="9" y="59"/>
                      </a:cubicBezTo>
                      <a:cubicBezTo>
                        <a:pt x="5" y="59"/>
                        <a:pt x="5" y="59"/>
                        <a:pt x="5" y="59"/>
                      </a:cubicBezTo>
                      <a:cubicBezTo>
                        <a:pt x="5" y="17"/>
                        <a:pt x="5" y="17"/>
                        <a:pt x="5" y="17"/>
                      </a:cubicBezTo>
                      <a:cubicBezTo>
                        <a:pt x="4" y="17"/>
                        <a:pt x="4" y="17"/>
                        <a:pt x="4" y="17"/>
                      </a:cubicBezTo>
                      <a:cubicBezTo>
                        <a:pt x="2" y="35"/>
                        <a:pt x="2" y="35"/>
                        <a:pt x="2" y="35"/>
                      </a:cubicBezTo>
                      <a:cubicBezTo>
                        <a:pt x="2" y="36"/>
                        <a:pt x="2" y="37"/>
                        <a:pt x="1" y="37"/>
                      </a:cubicBezTo>
                      <a:cubicBezTo>
                        <a:pt x="0" y="37"/>
                        <a:pt x="0" y="36"/>
                        <a:pt x="0" y="35"/>
                      </a:cubicBezTo>
                      <a:cubicBezTo>
                        <a:pt x="0" y="35"/>
                        <a:pt x="0" y="35"/>
                        <a:pt x="0" y="16"/>
                      </a:cubicBezTo>
                      <a:cubicBezTo>
                        <a:pt x="0" y="13"/>
                        <a:pt x="1" y="12"/>
                        <a:pt x="3" y="12"/>
                      </a:cubicBezTo>
                      <a:lnTo>
                        <a:pt x="20" y="12"/>
                      </a:lnTo>
                      <a:close/>
                      <a:moveTo>
                        <a:pt x="12" y="0"/>
                      </a:moveTo>
                      <a:cubicBezTo>
                        <a:pt x="14" y="0"/>
                        <a:pt x="17" y="3"/>
                        <a:pt x="17" y="5"/>
                      </a:cubicBezTo>
                      <a:cubicBezTo>
                        <a:pt x="17" y="8"/>
                        <a:pt x="14" y="10"/>
                        <a:pt x="12" y="10"/>
                      </a:cubicBezTo>
                      <a:cubicBezTo>
                        <a:pt x="9" y="10"/>
                        <a:pt x="7" y="8"/>
                        <a:pt x="7" y="5"/>
                      </a:cubicBezTo>
                      <a:cubicBezTo>
                        <a:pt x="7" y="3"/>
                        <a:pt x="9" y="0"/>
                        <a:pt x="12" y="0"/>
                      </a:cubicBezTo>
                      <a:close/>
                      <a:moveTo>
                        <a:pt x="49" y="12"/>
                      </a:moveTo>
                      <a:cubicBezTo>
                        <a:pt x="51" y="12"/>
                        <a:pt x="52" y="13"/>
                        <a:pt x="52" y="16"/>
                      </a:cubicBezTo>
                      <a:cubicBezTo>
                        <a:pt x="52" y="16"/>
                        <a:pt x="52" y="16"/>
                        <a:pt x="52" y="35"/>
                      </a:cubicBezTo>
                      <a:cubicBezTo>
                        <a:pt x="52" y="36"/>
                        <a:pt x="52" y="37"/>
                        <a:pt x="51" y="37"/>
                      </a:cubicBezTo>
                      <a:cubicBezTo>
                        <a:pt x="50" y="37"/>
                        <a:pt x="49" y="36"/>
                        <a:pt x="49" y="35"/>
                      </a:cubicBezTo>
                      <a:cubicBezTo>
                        <a:pt x="48" y="17"/>
                        <a:pt x="48" y="17"/>
                        <a:pt x="48" y="17"/>
                      </a:cubicBezTo>
                      <a:cubicBezTo>
                        <a:pt x="47" y="17"/>
                        <a:pt x="47" y="17"/>
                        <a:pt x="47" y="17"/>
                      </a:cubicBezTo>
                      <a:cubicBezTo>
                        <a:pt x="47" y="59"/>
                        <a:pt x="47" y="59"/>
                        <a:pt x="47" y="59"/>
                      </a:cubicBezTo>
                      <a:cubicBezTo>
                        <a:pt x="42" y="59"/>
                        <a:pt x="42" y="59"/>
                        <a:pt x="42" y="59"/>
                      </a:cubicBezTo>
                      <a:cubicBezTo>
                        <a:pt x="42" y="59"/>
                        <a:pt x="42" y="59"/>
                        <a:pt x="41" y="34"/>
                      </a:cubicBezTo>
                      <a:cubicBezTo>
                        <a:pt x="39" y="34"/>
                        <a:pt x="39" y="34"/>
                        <a:pt x="39" y="34"/>
                      </a:cubicBezTo>
                      <a:cubicBezTo>
                        <a:pt x="38" y="59"/>
                        <a:pt x="38" y="59"/>
                        <a:pt x="38" y="59"/>
                      </a:cubicBezTo>
                      <a:cubicBezTo>
                        <a:pt x="33" y="59"/>
                        <a:pt x="33" y="59"/>
                        <a:pt x="33" y="59"/>
                      </a:cubicBezTo>
                      <a:cubicBezTo>
                        <a:pt x="33" y="17"/>
                        <a:pt x="33" y="17"/>
                        <a:pt x="33" y="17"/>
                      </a:cubicBezTo>
                      <a:cubicBezTo>
                        <a:pt x="32" y="17"/>
                        <a:pt x="32" y="17"/>
                        <a:pt x="32" y="17"/>
                      </a:cubicBezTo>
                      <a:cubicBezTo>
                        <a:pt x="31" y="35"/>
                        <a:pt x="31" y="35"/>
                        <a:pt x="31" y="35"/>
                      </a:cubicBezTo>
                      <a:cubicBezTo>
                        <a:pt x="31" y="36"/>
                        <a:pt x="31" y="37"/>
                        <a:pt x="29" y="37"/>
                      </a:cubicBezTo>
                      <a:cubicBezTo>
                        <a:pt x="28" y="37"/>
                        <a:pt x="28" y="36"/>
                        <a:pt x="28" y="35"/>
                      </a:cubicBezTo>
                      <a:cubicBezTo>
                        <a:pt x="28" y="35"/>
                        <a:pt x="28" y="35"/>
                        <a:pt x="28" y="16"/>
                      </a:cubicBezTo>
                      <a:cubicBezTo>
                        <a:pt x="28" y="13"/>
                        <a:pt x="30" y="12"/>
                        <a:pt x="32" y="12"/>
                      </a:cubicBezTo>
                      <a:lnTo>
                        <a:pt x="49" y="12"/>
                      </a:lnTo>
                      <a:close/>
                      <a:moveTo>
                        <a:pt x="40" y="0"/>
                      </a:moveTo>
                      <a:cubicBezTo>
                        <a:pt x="43" y="0"/>
                        <a:pt x="45" y="3"/>
                        <a:pt x="45" y="5"/>
                      </a:cubicBezTo>
                      <a:cubicBezTo>
                        <a:pt x="45" y="8"/>
                        <a:pt x="43" y="10"/>
                        <a:pt x="40" y="10"/>
                      </a:cubicBezTo>
                      <a:cubicBezTo>
                        <a:pt x="37" y="10"/>
                        <a:pt x="35" y="8"/>
                        <a:pt x="35" y="5"/>
                      </a:cubicBezTo>
                      <a:cubicBezTo>
                        <a:pt x="35" y="3"/>
                        <a:pt x="3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7" name="Freeform 25"/>
                <p:cNvSpPr>
                  <a:spLocks/>
                </p:cNvSpPr>
                <p:nvPr/>
              </p:nvSpPr>
              <p:spPr bwMode="auto">
                <a:xfrm>
                  <a:off x="4467225" y="2363788"/>
                  <a:ext cx="547688" cy="493713"/>
                </a:xfrm>
                <a:custGeom>
                  <a:avLst/>
                  <a:gdLst>
                    <a:gd name="T0" fmla="*/ 81 w 146"/>
                    <a:gd name="T1" fmla="*/ 0 h 131"/>
                    <a:gd name="T2" fmla="*/ 0 w 146"/>
                    <a:gd name="T3" fmla="*/ 0 h 131"/>
                    <a:gd name="T4" fmla="*/ 11 w 146"/>
                    <a:gd name="T5" fmla="*/ 19 h 131"/>
                    <a:gd name="T6" fmla="*/ 28 w 146"/>
                    <a:gd name="T7" fmla="*/ 19 h 131"/>
                    <a:gd name="T8" fmla="*/ 58 w 146"/>
                    <a:gd name="T9" fmla="*/ 19 h 131"/>
                    <a:gd name="T10" fmla="*/ 81 w 146"/>
                    <a:gd name="T11" fmla="*/ 19 h 131"/>
                    <a:gd name="T12" fmla="*/ 127 w 146"/>
                    <a:gd name="T13" fmla="*/ 65 h 131"/>
                    <a:gd name="T14" fmla="*/ 81 w 146"/>
                    <a:gd name="T15" fmla="*/ 112 h 131"/>
                    <a:gd name="T16" fmla="*/ 41 w 146"/>
                    <a:gd name="T17" fmla="*/ 89 h 131"/>
                    <a:gd name="T18" fmla="*/ 41 w 146"/>
                    <a:gd name="T19" fmla="*/ 89 h 131"/>
                    <a:gd name="T20" fmla="*/ 32 w 146"/>
                    <a:gd name="T21" fmla="*/ 73 h 131"/>
                    <a:gd name="T22" fmla="*/ 21 w 146"/>
                    <a:gd name="T23" fmla="*/ 92 h 131"/>
                    <a:gd name="T24" fmla="*/ 24 w 146"/>
                    <a:gd name="T25" fmla="*/ 98 h 131"/>
                    <a:gd name="T26" fmla="*/ 81 w 146"/>
                    <a:gd name="T27" fmla="*/ 131 h 131"/>
                    <a:gd name="T28" fmla="*/ 146 w 146"/>
                    <a:gd name="T29" fmla="*/ 65 h 131"/>
                    <a:gd name="T30" fmla="*/ 81 w 146"/>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31">
                      <a:moveTo>
                        <a:pt x="81" y="0"/>
                      </a:moveTo>
                      <a:cubicBezTo>
                        <a:pt x="0" y="0"/>
                        <a:pt x="0" y="0"/>
                        <a:pt x="0" y="0"/>
                      </a:cubicBezTo>
                      <a:cubicBezTo>
                        <a:pt x="11" y="19"/>
                        <a:pt x="11" y="19"/>
                        <a:pt x="11" y="19"/>
                      </a:cubicBezTo>
                      <a:cubicBezTo>
                        <a:pt x="28" y="19"/>
                        <a:pt x="28" y="19"/>
                        <a:pt x="28" y="19"/>
                      </a:cubicBezTo>
                      <a:cubicBezTo>
                        <a:pt x="58" y="19"/>
                        <a:pt x="58" y="19"/>
                        <a:pt x="58" y="19"/>
                      </a:cubicBezTo>
                      <a:cubicBezTo>
                        <a:pt x="81" y="19"/>
                        <a:pt x="81" y="19"/>
                        <a:pt x="81" y="19"/>
                      </a:cubicBezTo>
                      <a:cubicBezTo>
                        <a:pt x="106" y="19"/>
                        <a:pt x="127" y="40"/>
                        <a:pt x="127" y="65"/>
                      </a:cubicBezTo>
                      <a:cubicBezTo>
                        <a:pt x="127" y="91"/>
                        <a:pt x="106" y="112"/>
                        <a:pt x="81" y="112"/>
                      </a:cubicBezTo>
                      <a:cubicBezTo>
                        <a:pt x="65" y="112"/>
                        <a:pt x="49" y="103"/>
                        <a:pt x="41" y="89"/>
                      </a:cubicBezTo>
                      <a:cubicBezTo>
                        <a:pt x="41" y="89"/>
                        <a:pt x="41" y="89"/>
                        <a:pt x="41" y="89"/>
                      </a:cubicBezTo>
                      <a:cubicBezTo>
                        <a:pt x="32" y="73"/>
                        <a:pt x="32" y="73"/>
                        <a:pt x="32" y="73"/>
                      </a:cubicBezTo>
                      <a:cubicBezTo>
                        <a:pt x="21" y="92"/>
                        <a:pt x="21" y="92"/>
                        <a:pt x="21" y="92"/>
                      </a:cubicBezTo>
                      <a:cubicBezTo>
                        <a:pt x="24" y="98"/>
                        <a:pt x="24" y="98"/>
                        <a:pt x="24" y="98"/>
                      </a:cubicBezTo>
                      <a:cubicBezTo>
                        <a:pt x="36" y="118"/>
                        <a:pt x="58" y="131"/>
                        <a:pt x="81" y="131"/>
                      </a:cubicBezTo>
                      <a:cubicBezTo>
                        <a:pt x="117" y="131"/>
                        <a:pt x="146" y="102"/>
                        <a:pt x="146" y="65"/>
                      </a:cubicBezTo>
                      <a:cubicBezTo>
                        <a:pt x="146" y="29"/>
                        <a:pt x="117" y="0"/>
                        <a:pt x="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8" name="Freeform 26"/>
                <p:cNvSpPr>
                  <a:spLocks/>
                </p:cNvSpPr>
                <p:nvPr/>
              </p:nvSpPr>
              <p:spPr bwMode="auto">
                <a:xfrm>
                  <a:off x="4038600" y="2363788"/>
                  <a:ext cx="612775" cy="493713"/>
                </a:xfrm>
                <a:custGeom>
                  <a:avLst/>
                  <a:gdLst>
                    <a:gd name="T0" fmla="*/ 141 w 163"/>
                    <a:gd name="T1" fmla="*/ 28 h 131"/>
                    <a:gd name="T2" fmla="*/ 106 w 163"/>
                    <a:gd name="T3" fmla="*/ 89 h 131"/>
                    <a:gd name="T4" fmla="*/ 106 w 163"/>
                    <a:gd name="T5" fmla="*/ 89 h 131"/>
                    <a:gd name="T6" fmla="*/ 66 w 163"/>
                    <a:gd name="T7" fmla="*/ 112 h 131"/>
                    <a:gd name="T8" fmla="*/ 20 w 163"/>
                    <a:gd name="T9" fmla="*/ 65 h 131"/>
                    <a:gd name="T10" fmla="*/ 66 w 163"/>
                    <a:gd name="T11" fmla="*/ 19 h 131"/>
                    <a:gd name="T12" fmla="*/ 83 w 163"/>
                    <a:gd name="T13" fmla="*/ 19 h 131"/>
                    <a:gd name="T14" fmla="*/ 72 w 163"/>
                    <a:gd name="T15" fmla="*/ 0 h 131"/>
                    <a:gd name="T16" fmla="*/ 66 w 163"/>
                    <a:gd name="T17" fmla="*/ 0 h 131"/>
                    <a:gd name="T18" fmla="*/ 0 w 163"/>
                    <a:gd name="T19" fmla="*/ 65 h 131"/>
                    <a:gd name="T20" fmla="*/ 66 w 163"/>
                    <a:gd name="T21" fmla="*/ 131 h 131"/>
                    <a:gd name="T22" fmla="*/ 122 w 163"/>
                    <a:gd name="T23" fmla="*/ 99 h 131"/>
                    <a:gd name="T24" fmla="*/ 163 w 163"/>
                    <a:gd name="T25" fmla="*/ 28 h 131"/>
                    <a:gd name="T26" fmla="*/ 141 w 163"/>
                    <a:gd name="T27"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31">
                      <a:moveTo>
                        <a:pt x="141" y="28"/>
                      </a:moveTo>
                      <a:cubicBezTo>
                        <a:pt x="106" y="89"/>
                        <a:pt x="106" y="89"/>
                        <a:pt x="106" y="89"/>
                      </a:cubicBezTo>
                      <a:cubicBezTo>
                        <a:pt x="106" y="89"/>
                        <a:pt x="106" y="89"/>
                        <a:pt x="106" y="89"/>
                      </a:cubicBezTo>
                      <a:cubicBezTo>
                        <a:pt x="97" y="103"/>
                        <a:pt x="82" y="112"/>
                        <a:pt x="66" y="112"/>
                      </a:cubicBezTo>
                      <a:cubicBezTo>
                        <a:pt x="41" y="112"/>
                        <a:pt x="20" y="91"/>
                        <a:pt x="20" y="65"/>
                      </a:cubicBezTo>
                      <a:cubicBezTo>
                        <a:pt x="20" y="40"/>
                        <a:pt x="41" y="19"/>
                        <a:pt x="66" y="19"/>
                      </a:cubicBezTo>
                      <a:cubicBezTo>
                        <a:pt x="83" y="19"/>
                        <a:pt x="83" y="19"/>
                        <a:pt x="83" y="19"/>
                      </a:cubicBezTo>
                      <a:cubicBezTo>
                        <a:pt x="72" y="0"/>
                        <a:pt x="72" y="0"/>
                        <a:pt x="72" y="0"/>
                      </a:cubicBezTo>
                      <a:cubicBezTo>
                        <a:pt x="66" y="0"/>
                        <a:pt x="66" y="0"/>
                        <a:pt x="66" y="0"/>
                      </a:cubicBezTo>
                      <a:cubicBezTo>
                        <a:pt x="30" y="0"/>
                        <a:pt x="0" y="29"/>
                        <a:pt x="0" y="65"/>
                      </a:cubicBezTo>
                      <a:cubicBezTo>
                        <a:pt x="0" y="102"/>
                        <a:pt x="30" y="131"/>
                        <a:pt x="66" y="131"/>
                      </a:cubicBezTo>
                      <a:cubicBezTo>
                        <a:pt x="89" y="131"/>
                        <a:pt x="111" y="119"/>
                        <a:pt x="122" y="99"/>
                      </a:cubicBezTo>
                      <a:cubicBezTo>
                        <a:pt x="163" y="28"/>
                        <a:pt x="163" y="28"/>
                        <a:pt x="163" y="28"/>
                      </a:cubicBezTo>
                      <a:lnTo>
                        <a:pt x="14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9" name="Freeform 27"/>
                <p:cNvSpPr>
                  <a:spLocks/>
                </p:cNvSpPr>
                <p:nvPr/>
              </p:nvSpPr>
              <p:spPr bwMode="auto">
                <a:xfrm>
                  <a:off x="4259263" y="1919288"/>
                  <a:ext cx="538163" cy="655638"/>
                </a:xfrm>
                <a:custGeom>
                  <a:avLst/>
                  <a:gdLst>
                    <a:gd name="T0" fmla="*/ 32 w 143"/>
                    <a:gd name="T1" fmla="*/ 95 h 174"/>
                    <a:gd name="T2" fmla="*/ 39 w 143"/>
                    <a:gd name="T3" fmla="*/ 39 h 174"/>
                    <a:gd name="T4" fmla="*/ 104 w 143"/>
                    <a:gd name="T5" fmla="*/ 39 h 174"/>
                    <a:gd name="T6" fmla="*/ 111 w 143"/>
                    <a:gd name="T7" fmla="*/ 95 h 174"/>
                    <a:gd name="T8" fmla="*/ 102 w 143"/>
                    <a:gd name="T9" fmla="*/ 111 h 174"/>
                    <a:gd name="T10" fmla="*/ 125 w 143"/>
                    <a:gd name="T11" fmla="*/ 111 h 174"/>
                    <a:gd name="T12" fmla="*/ 128 w 143"/>
                    <a:gd name="T13" fmla="*/ 105 h 174"/>
                    <a:gd name="T14" fmla="*/ 128 w 143"/>
                    <a:gd name="T15" fmla="*/ 105 h 174"/>
                    <a:gd name="T16" fmla="*/ 118 w 143"/>
                    <a:gd name="T17" fmla="*/ 25 h 174"/>
                    <a:gd name="T18" fmla="*/ 25 w 143"/>
                    <a:gd name="T19" fmla="*/ 25 h 174"/>
                    <a:gd name="T20" fmla="*/ 15 w 143"/>
                    <a:gd name="T21" fmla="*/ 105 h 174"/>
                    <a:gd name="T22" fmla="*/ 15 w 143"/>
                    <a:gd name="T23" fmla="*/ 105 h 174"/>
                    <a:gd name="T24" fmla="*/ 55 w 143"/>
                    <a:gd name="T25" fmla="*/ 174 h 174"/>
                    <a:gd name="T26" fmla="*/ 66 w 143"/>
                    <a:gd name="T27" fmla="*/ 154 h 174"/>
                    <a:gd name="T28" fmla="*/ 32 w 143"/>
                    <a:gd name="T29"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74">
                      <a:moveTo>
                        <a:pt x="32" y="95"/>
                      </a:moveTo>
                      <a:cubicBezTo>
                        <a:pt x="21" y="77"/>
                        <a:pt x="24" y="54"/>
                        <a:pt x="39" y="39"/>
                      </a:cubicBezTo>
                      <a:cubicBezTo>
                        <a:pt x="57" y="21"/>
                        <a:pt x="86" y="21"/>
                        <a:pt x="104" y="39"/>
                      </a:cubicBezTo>
                      <a:cubicBezTo>
                        <a:pt x="119" y="54"/>
                        <a:pt x="122" y="77"/>
                        <a:pt x="111" y="95"/>
                      </a:cubicBezTo>
                      <a:cubicBezTo>
                        <a:pt x="102" y="111"/>
                        <a:pt x="102" y="111"/>
                        <a:pt x="102" y="111"/>
                      </a:cubicBezTo>
                      <a:cubicBezTo>
                        <a:pt x="125" y="111"/>
                        <a:pt x="125" y="111"/>
                        <a:pt x="125" y="111"/>
                      </a:cubicBezTo>
                      <a:cubicBezTo>
                        <a:pt x="128" y="105"/>
                        <a:pt x="128" y="105"/>
                        <a:pt x="128" y="105"/>
                      </a:cubicBezTo>
                      <a:cubicBezTo>
                        <a:pt x="128" y="105"/>
                        <a:pt x="128" y="105"/>
                        <a:pt x="128" y="105"/>
                      </a:cubicBezTo>
                      <a:cubicBezTo>
                        <a:pt x="143" y="79"/>
                        <a:pt x="139" y="47"/>
                        <a:pt x="118" y="25"/>
                      </a:cubicBezTo>
                      <a:cubicBezTo>
                        <a:pt x="92" y="0"/>
                        <a:pt x="51" y="0"/>
                        <a:pt x="25" y="25"/>
                      </a:cubicBezTo>
                      <a:cubicBezTo>
                        <a:pt x="4" y="47"/>
                        <a:pt x="0" y="79"/>
                        <a:pt x="15" y="105"/>
                      </a:cubicBezTo>
                      <a:cubicBezTo>
                        <a:pt x="15" y="105"/>
                        <a:pt x="15" y="105"/>
                        <a:pt x="15" y="105"/>
                      </a:cubicBezTo>
                      <a:cubicBezTo>
                        <a:pt x="55" y="174"/>
                        <a:pt x="55" y="174"/>
                        <a:pt x="55" y="174"/>
                      </a:cubicBezTo>
                      <a:cubicBezTo>
                        <a:pt x="66" y="154"/>
                        <a:pt x="66" y="154"/>
                        <a:pt x="66" y="154"/>
                      </a:cubicBezTo>
                      <a:cubicBezTo>
                        <a:pt x="32" y="95"/>
                        <a:pt x="32" y="95"/>
                        <a:pt x="3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grpSp>
            <p:nvGrpSpPr>
              <p:cNvPr id="23" name="Group 22"/>
              <p:cNvGrpSpPr/>
              <p:nvPr/>
            </p:nvGrpSpPr>
            <p:grpSpPr>
              <a:xfrm>
                <a:off x="5986814" y="3871606"/>
                <a:ext cx="533645" cy="904155"/>
                <a:chOff x="5407025" y="3937001"/>
                <a:chExt cx="612775" cy="1038225"/>
              </a:xfrm>
            </p:grpSpPr>
            <p:sp>
              <p:nvSpPr>
                <p:cNvPr id="32" name="Freeform 28"/>
                <p:cNvSpPr>
                  <a:spLocks/>
                </p:cNvSpPr>
                <p:nvPr/>
              </p:nvSpPr>
              <p:spPr bwMode="auto">
                <a:xfrm>
                  <a:off x="5610225" y="3937001"/>
                  <a:ext cx="409575" cy="774700"/>
                </a:xfrm>
                <a:custGeom>
                  <a:avLst/>
                  <a:gdLst>
                    <a:gd name="T0" fmla="*/ 81 w 109"/>
                    <a:gd name="T1" fmla="*/ 0 h 206"/>
                    <a:gd name="T2" fmla="*/ 53 w 109"/>
                    <a:gd name="T3" fmla="*/ 40 h 206"/>
                    <a:gd name="T4" fmla="*/ 67 w 109"/>
                    <a:gd name="T5" fmla="*/ 40 h 206"/>
                    <a:gd name="T6" fmla="*/ 67 w 109"/>
                    <a:gd name="T7" fmla="*/ 82 h 206"/>
                    <a:gd name="T8" fmla="*/ 67 w 109"/>
                    <a:gd name="T9" fmla="*/ 138 h 206"/>
                    <a:gd name="T10" fmla="*/ 28 w 109"/>
                    <a:gd name="T11" fmla="*/ 177 h 206"/>
                    <a:gd name="T12" fmla="*/ 0 w 109"/>
                    <a:gd name="T13" fmla="*/ 165 h 206"/>
                    <a:gd name="T14" fmla="*/ 0 w 109"/>
                    <a:gd name="T15" fmla="*/ 200 h 206"/>
                    <a:gd name="T16" fmla="*/ 28 w 109"/>
                    <a:gd name="T17" fmla="*/ 206 h 206"/>
                    <a:gd name="T18" fmla="*/ 96 w 109"/>
                    <a:gd name="T19" fmla="*/ 138 h 206"/>
                    <a:gd name="T20" fmla="*/ 96 w 109"/>
                    <a:gd name="T21" fmla="*/ 40 h 206"/>
                    <a:gd name="T22" fmla="*/ 109 w 109"/>
                    <a:gd name="T23" fmla="*/ 40 h 206"/>
                    <a:gd name="T24" fmla="*/ 81 w 109"/>
                    <a:gd name="T2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206">
                      <a:moveTo>
                        <a:pt x="81" y="0"/>
                      </a:moveTo>
                      <a:cubicBezTo>
                        <a:pt x="53" y="40"/>
                        <a:pt x="53" y="40"/>
                        <a:pt x="53" y="40"/>
                      </a:cubicBezTo>
                      <a:cubicBezTo>
                        <a:pt x="67" y="40"/>
                        <a:pt x="67" y="40"/>
                        <a:pt x="67" y="40"/>
                      </a:cubicBezTo>
                      <a:cubicBezTo>
                        <a:pt x="67" y="82"/>
                        <a:pt x="67" y="82"/>
                        <a:pt x="67" y="82"/>
                      </a:cubicBezTo>
                      <a:cubicBezTo>
                        <a:pt x="67" y="138"/>
                        <a:pt x="67" y="138"/>
                        <a:pt x="67" y="138"/>
                      </a:cubicBezTo>
                      <a:cubicBezTo>
                        <a:pt x="67" y="159"/>
                        <a:pt x="49" y="177"/>
                        <a:pt x="28" y="177"/>
                      </a:cubicBezTo>
                      <a:cubicBezTo>
                        <a:pt x="17" y="177"/>
                        <a:pt x="7" y="172"/>
                        <a:pt x="0" y="165"/>
                      </a:cubicBezTo>
                      <a:cubicBezTo>
                        <a:pt x="0" y="200"/>
                        <a:pt x="0" y="200"/>
                        <a:pt x="0" y="200"/>
                      </a:cubicBezTo>
                      <a:cubicBezTo>
                        <a:pt x="8" y="204"/>
                        <a:pt x="18" y="206"/>
                        <a:pt x="28" y="206"/>
                      </a:cubicBezTo>
                      <a:cubicBezTo>
                        <a:pt x="65" y="206"/>
                        <a:pt x="96" y="175"/>
                        <a:pt x="96" y="138"/>
                      </a:cubicBezTo>
                      <a:cubicBezTo>
                        <a:pt x="96" y="40"/>
                        <a:pt x="96" y="40"/>
                        <a:pt x="96" y="40"/>
                      </a:cubicBezTo>
                      <a:cubicBezTo>
                        <a:pt x="109" y="40"/>
                        <a:pt x="109" y="40"/>
                        <a:pt x="109" y="40"/>
                      </a:cubicBez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3" name="Freeform 29"/>
                <p:cNvSpPr>
                  <a:spLocks/>
                </p:cNvSpPr>
                <p:nvPr/>
              </p:nvSpPr>
              <p:spPr bwMode="auto">
                <a:xfrm>
                  <a:off x="5407025" y="4200526"/>
                  <a:ext cx="412750" cy="774700"/>
                </a:xfrm>
                <a:custGeom>
                  <a:avLst/>
                  <a:gdLst>
                    <a:gd name="T0" fmla="*/ 82 w 110"/>
                    <a:gd name="T1" fmla="*/ 0 h 206"/>
                    <a:gd name="T2" fmla="*/ 14 w 110"/>
                    <a:gd name="T3" fmla="*/ 68 h 206"/>
                    <a:gd name="T4" fmla="*/ 14 w 110"/>
                    <a:gd name="T5" fmla="*/ 166 h 206"/>
                    <a:gd name="T6" fmla="*/ 0 w 110"/>
                    <a:gd name="T7" fmla="*/ 166 h 206"/>
                    <a:gd name="T8" fmla="*/ 28 w 110"/>
                    <a:gd name="T9" fmla="*/ 206 h 206"/>
                    <a:gd name="T10" fmla="*/ 56 w 110"/>
                    <a:gd name="T11" fmla="*/ 166 h 206"/>
                    <a:gd name="T12" fmla="*/ 43 w 110"/>
                    <a:gd name="T13" fmla="*/ 166 h 206"/>
                    <a:gd name="T14" fmla="*/ 43 w 110"/>
                    <a:gd name="T15" fmla="*/ 123 h 206"/>
                    <a:gd name="T16" fmla="*/ 43 w 110"/>
                    <a:gd name="T17" fmla="*/ 68 h 206"/>
                    <a:gd name="T18" fmla="*/ 82 w 110"/>
                    <a:gd name="T19" fmla="*/ 29 h 206"/>
                    <a:gd name="T20" fmla="*/ 110 w 110"/>
                    <a:gd name="T21" fmla="*/ 41 h 206"/>
                    <a:gd name="T22" fmla="*/ 110 w 110"/>
                    <a:gd name="T23" fmla="*/ 6 h 206"/>
                    <a:gd name="T24" fmla="*/ 82 w 110"/>
                    <a:gd name="T2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206">
                      <a:moveTo>
                        <a:pt x="82" y="0"/>
                      </a:moveTo>
                      <a:cubicBezTo>
                        <a:pt x="44" y="0"/>
                        <a:pt x="14" y="30"/>
                        <a:pt x="14" y="68"/>
                      </a:cubicBezTo>
                      <a:cubicBezTo>
                        <a:pt x="14" y="166"/>
                        <a:pt x="14" y="166"/>
                        <a:pt x="14" y="166"/>
                      </a:cubicBezTo>
                      <a:cubicBezTo>
                        <a:pt x="0" y="166"/>
                        <a:pt x="0" y="166"/>
                        <a:pt x="0" y="166"/>
                      </a:cubicBezTo>
                      <a:cubicBezTo>
                        <a:pt x="28" y="206"/>
                        <a:pt x="28" y="206"/>
                        <a:pt x="28" y="206"/>
                      </a:cubicBezTo>
                      <a:cubicBezTo>
                        <a:pt x="56" y="166"/>
                        <a:pt x="56" y="166"/>
                        <a:pt x="56" y="166"/>
                      </a:cubicBezTo>
                      <a:cubicBezTo>
                        <a:pt x="43" y="166"/>
                        <a:pt x="43" y="166"/>
                        <a:pt x="43" y="166"/>
                      </a:cubicBezTo>
                      <a:cubicBezTo>
                        <a:pt x="43" y="123"/>
                        <a:pt x="43" y="123"/>
                        <a:pt x="43" y="123"/>
                      </a:cubicBezTo>
                      <a:cubicBezTo>
                        <a:pt x="43" y="68"/>
                        <a:pt x="43" y="68"/>
                        <a:pt x="43" y="68"/>
                      </a:cubicBezTo>
                      <a:cubicBezTo>
                        <a:pt x="43" y="46"/>
                        <a:pt x="60" y="29"/>
                        <a:pt x="82" y="29"/>
                      </a:cubicBezTo>
                      <a:cubicBezTo>
                        <a:pt x="93" y="29"/>
                        <a:pt x="103" y="34"/>
                        <a:pt x="110" y="41"/>
                      </a:cubicBezTo>
                      <a:cubicBezTo>
                        <a:pt x="110" y="6"/>
                        <a:pt x="110" y="6"/>
                        <a:pt x="110" y="6"/>
                      </a:cubicBezTo>
                      <a:cubicBezTo>
                        <a:pt x="101" y="2"/>
                        <a:pt x="92"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grpSp>
            <p:nvGrpSpPr>
              <p:cNvPr id="24" name="Group 23"/>
              <p:cNvGrpSpPr/>
              <p:nvPr/>
            </p:nvGrpSpPr>
            <p:grpSpPr>
              <a:xfrm>
                <a:off x="3769285" y="3993266"/>
                <a:ext cx="839178" cy="660835"/>
                <a:chOff x="2860675" y="4076701"/>
                <a:chExt cx="963613" cy="758825"/>
              </a:xfrm>
            </p:grpSpPr>
            <p:sp>
              <p:nvSpPr>
                <p:cNvPr id="28" name="Freeform 30"/>
                <p:cNvSpPr>
                  <a:spLocks noEditPoints="1"/>
                </p:cNvSpPr>
                <p:nvPr/>
              </p:nvSpPr>
              <p:spPr bwMode="auto">
                <a:xfrm>
                  <a:off x="2860675" y="4208463"/>
                  <a:ext cx="763588" cy="627063"/>
                </a:xfrm>
                <a:custGeom>
                  <a:avLst/>
                  <a:gdLst>
                    <a:gd name="T0" fmla="*/ 80 w 203"/>
                    <a:gd name="T1" fmla="*/ 97 h 167"/>
                    <a:gd name="T2" fmla="*/ 203 w 203"/>
                    <a:gd name="T3" fmla="*/ 0 h 167"/>
                    <a:gd name="T4" fmla="*/ 183 w 203"/>
                    <a:gd name="T5" fmla="*/ 0 h 167"/>
                    <a:gd name="T6" fmla="*/ 165 w 203"/>
                    <a:gd name="T7" fmla="*/ 5 h 167"/>
                    <a:gd name="T8" fmla="*/ 11 w 203"/>
                    <a:gd name="T9" fmla="*/ 119 h 167"/>
                    <a:gd name="T10" fmla="*/ 1 w 203"/>
                    <a:gd name="T11" fmla="*/ 137 h 167"/>
                    <a:gd name="T12" fmla="*/ 6 w 203"/>
                    <a:gd name="T13" fmla="*/ 156 h 167"/>
                    <a:gd name="T14" fmla="*/ 28 w 203"/>
                    <a:gd name="T15" fmla="*/ 167 h 167"/>
                    <a:gd name="T16" fmla="*/ 42 w 203"/>
                    <a:gd name="T17" fmla="*/ 162 h 167"/>
                    <a:gd name="T18" fmla="*/ 77 w 203"/>
                    <a:gd name="T19" fmla="*/ 137 h 167"/>
                    <a:gd name="T20" fmla="*/ 87 w 203"/>
                    <a:gd name="T21" fmla="*/ 120 h 167"/>
                    <a:gd name="T22" fmla="*/ 82 w 203"/>
                    <a:gd name="T23" fmla="*/ 100 h 167"/>
                    <a:gd name="T24" fmla="*/ 80 w 203"/>
                    <a:gd name="T25" fmla="*/ 97 h 167"/>
                    <a:gd name="T26" fmla="*/ 68 w 203"/>
                    <a:gd name="T27" fmla="*/ 125 h 167"/>
                    <a:gd name="T28" fmla="*/ 34 w 203"/>
                    <a:gd name="T29" fmla="*/ 150 h 167"/>
                    <a:gd name="T30" fmla="*/ 17 w 203"/>
                    <a:gd name="T31" fmla="*/ 148 h 167"/>
                    <a:gd name="T32" fmla="*/ 15 w 203"/>
                    <a:gd name="T33" fmla="*/ 139 h 167"/>
                    <a:gd name="T34" fmla="*/ 20 w 203"/>
                    <a:gd name="T35" fmla="*/ 131 h 167"/>
                    <a:gd name="T36" fmla="*/ 54 w 203"/>
                    <a:gd name="T37" fmla="*/ 106 h 167"/>
                    <a:gd name="T38" fmla="*/ 61 w 203"/>
                    <a:gd name="T39" fmla="*/ 104 h 167"/>
                    <a:gd name="T40" fmla="*/ 71 w 203"/>
                    <a:gd name="T41" fmla="*/ 108 h 167"/>
                    <a:gd name="T42" fmla="*/ 68 w 203"/>
                    <a:gd name="T43" fmla="*/ 1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67">
                      <a:moveTo>
                        <a:pt x="80" y="97"/>
                      </a:moveTo>
                      <a:cubicBezTo>
                        <a:pt x="203" y="0"/>
                        <a:pt x="203" y="0"/>
                        <a:pt x="203" y="0"/>
                      </a:cubicBezTo>
                      <a:cubicBezTo>
                        <a:pt x="203" y="0"/>
                        <a:pt x="189" y="0"/>
                        <a:pt x="183" y="0"/>
                      </a:cubicBezTo>
                      <a:cubicBezTo>
                        <a:pt x="177" y="0"/>
                        <a:pt x="171" y="1"/>
                        <a:pt x="165" y="5"/>
                      </a:cubicBezTo>
                      <a:cubicBezTo>
                        <a:pt x="159" y="10"/>
                        <a:pt x="11" y="119"/>
                        <a:pt x="11" y="119"/>
                      </a:cubicBezTo>
                      <a:cubicBezTo>
                        <a:pt x="6" y="123"/>
                        <a:pt x="2" y="130"/>
                        <a:pt x="1" y="137"/>
                      </a:cubicBezTo>
                      <a:cubicBezTo>
                        <a:pt x="0" y="143"/>
                        <a:pt x="1" y="150"/>
                        <a:pt x="6" y="156"/>
                      </a:cubicBezTo>
                      <a:cubicBezTo>
                        <a:pt x="11" y="163"/>
                        <a:pt x="19" y="167"/>
                        <a:pt x="28" y="167"/>
                      </a:cubicBezTo>
                      <a:cubicBezTo>
                        <a:pt x="33" y="167"/>
                        <a:pt x="38" y="165"/>
                        <a:pt x="42" y="162"/>
                      </a:cubicBezTo>
                      <a:cubicBezTo>
                        <a:pt x="77" y="137"/>
                        <a:pt x="77" y="137"/>
                        <a:pt x="77" y="137"/>
                      </a:cubicBezTo>
                      <a:cubicBezTo>
                        <a:pt x="82" y="133"/>
                        <a:pt x="86" y="127"/>
                        <a:pt x="87" y="120"/>
                      </a:cubicBezTo>
                      <a:cubicBezTo>
                        <a:pt x="88" y="113"/>
                        <a:pt x="87" y="106"/>
                        <a:pt x="82" y="100"/>
                      </a:cubicBezTo>
                      <a:cubicBezTo>
                        <a:pt x="82" y="99"/>
                        <a:pt x="81" y="98"/>
                        <a:pt x="80" y="97"/>
                      </a:cubicBezTo>
                      <a:close/>
                      <a:moveTo>
                        <a:pt x="68" y="125"/>
                      </a:moveTo>
                      <a:cubicBezTo>
                        <a:pt x="34" y="150"/>
                        <a:pt x="34" y="150"/>
                        <a:pt x="34" y="150"/>
                      </a:cubicBezTo>
                      <a:cubicBezTo>
                        <a:pt x="29" y="154"/>
                        <a:pt x="21" y="153"/>
                        <a:pt x="17" y="148"/>
                      </a:cubicBezTo>
                      <a:cubicBezTo>
                        <a:pt x="15" y="145"/>
                        <a:pt x="14" y="142"/>
                        <a:pt x="15" y="139"/>
                      </a:cubicBezTo>
                      <a:cubicBezTo>
                        <a:pt x="15" y="136"/>
                        <a:pt x="17" y="133"/>
                        <a:pt x="20" y="131"/>
                      </a:cubicBezTo>
                      <a:cubicBezTo>
                        <a:pt x="54" y="106"/>
                        <a:pt x="54" y="106"/>
                        <a:pt x="54" y="106"/>
                      </a:cubicBezTo>
                      <a:cubicBezTo>
                        <a:pt x="56" y="104"/>
                        <a:pt x="58" y="104"/>
                        <a:pt x="61" y="104"/>
                      </a:cubicBezTo>
                      <a:cubicBezTo>
                        <a:pt x="65" y="103"/>
                        <a:pt x="68" y="105"/>
                        <a:pt x="71" y="108"/>
                      </a:cubicBezTo>
                      <a:cubicBezTo>
                        <a:pt x="75" y="114"/>
                        <a:pt x="74" y="121"/>
                        <a:pt x="6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29" name="Freeform 31"/>
                <p:cNvSpPr>
                  <a:spLocks/>
                </p:cNvSpPr>
                <p:nvPr/>
              </p:nvSpPr>
              <p:spPr bwMode="auto">
                <a:xfrm>
                  <a:off x="3270250" y="4483101"/>
                  <a:ext cx="354013" cy="228600"/>
                </a:xfrm>
                <a:custGeom>
                  <a:avLst/>
                  <a:gdLst>
                    <a:gd name="T0" fmla="*/ 17 w 94"/>
                    <a:gd name="T1" fmla="*/ 0 h 61"/>
                    <a:gd name="T2" fmla="*/ 0 w 94"/>
                    <a:gd name="T3" fmla="*/ 13 h 61"/>
                    <a:gd name="T4" fmla="*/ 52 w 94"/>
                    <a:gd name="T5" fmla="*/ 52 h 61"/>
                    <a:gd name="T6" fmla="*/ 73 w 94"/>
                    <a:gd name="T7" fmla="*/ 61 h 61"/>
                    <a:gd name="T8" fmla="*/ 94 w 94"/>
                    <a:gd name="T9" fmla="*/ 61 h 61"/>
                    <a:gd name="T10" fmla="*/ 17 w 94"/>
                    <a:gd name="T11" fmla="*/ 0 h 61"/>
                  </a:gdLst>
                  <a:ahLst/>
                  <a:cxnLst>
                    <a:cxn ang="0">
                      <a:pos x="T0" y="T1"/>
                    </a:cxn>
                    <a:cxn ang="0">
                      <a:pos x="T2" y="T3"/>
                    </a:cxn>
                    <a:cxn ang="0">
                      <a:pos x="T4" y="T5"/>
                    </a:cxn>
                    <a:cxn ang="0">
                      <a:pos x="T6" y="T7"/>
                    </a:cxn>
                    <a:cxn ang="0">
                      <a:pos x="T8" y="T9"/>
                    </a:cxn>
                    <a:cxn ang="0">
                      <a:pos x="T10" y="T11"/>
                    </a:cxn>
                  </a:cxnLst>
                  <a:rect l="0" t="0" r="r" b="b"/>
                  <a:pathLst>
                    <a:path w="94" h="61">
                      <a:moveTo>
                        <a:pt x="17" y="0"/>
                      </a:moveTo>
                      <a:cubicBezTo>
                        <a:pt x="0" y="13"/>
                        <a:pt x="0" y="13"/>
                        <a:pt x="0" y="13"/>
                      </a:cubicBezTo>
                      <a:cubicBezTo>
                        <a:pt x="27" y="34"/>
                        <a:pt x="50" y="51"/>
                        <a:pt x="52" y="52"/>
                      </a:cubicBezTo>
                      <a:cubicBezTo>
                        <a:pt x="56" y="56"/>
                        <a:pt x="63" y="61"/>
                        <a:pt x="73" y="61"/>
                      </a:cubicBezTo>
                      <a:cubicBezTo>
                        <a:pt x="94" y="61"/>
                        <a:pt x="94" y="61"/>
                        <a:pt x="94" y="61"/>
                      </a:cubicBez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0" name="Freeform 32"/>
                <p:cNvSpPr>
                  <a:spLocks noEditPoints="1"/>
                </p:cNvSpPr>
                <p:nvPr/>
              </p:nvSpPr>
              <p:spPr bwMode="auto">
                <a:xfrm>
                  <a:off x="2973388" y="4076701"/>
                  <a:ext cx="241300" cy="365125"/>
                </a:xfrm>
                <a:custGeom>
                  <a:avLst/>
                  <a:gdLst>
                    <a:gd name="T0" fmla="*/ 64 w 64"/>
                    <a:gd name="T1" fmla="*/ 83 h 97"/>
                    <a:gd name="T2" fmla="*/ 37 w 64"/>
                    <a:gd name="T3" fmla="*/ 62 h 97"/>
                    <a:gd name="T4" fmla="*/ 62 w 64"/>
                    <a:gd name="T5" fmla="*/ 31 h 97"/>
                    <a:gd name="T6" fmla="*/ 31 w 64"/>
                    <a:gd name="T7" fmla="*/ 0 h 97"/>
                    <a:gd name="T8" fmla="*/ 0 w 64"/>
                    <a:gd name="T9" fmla="*/ 31 h 97"/>
                    <a:gd name="T10" fmla="*/ 9 w 64"/>
                    <a:gd name="T11" fmla="*/ 52 h 97"/>
                    <a:gd name="T12" fmla="*/ 47 w 64"/>
                    <a:gd name="T13" fmla="*/ 97 h 97"/>
                    <a:gd name="T14" fmla="*/ 64 w 64"/>
                    <a:gd name="T15" fmla="*/ 83 h 97"/>
                    <a:gd name="T16" fmla="*/ 31 w 64"/>
                    <a:gd name="T17" fmla="*/ 14 h 97"/>
                    <a:gd name="T18" fmla="*/ 48 w 64"/>
                    <a:gd name="T19" fmla="*/ 31 h 97"/>
                    <a:gd name="T20" fmla="*/ 31 w 64"/>
                    <a:gd name="T21" fmla="*/ 48 h 97"/>
                    <a:gd name="T22" fmla="*/ 15 w 64"/>
                    <a:gd name="T23" fmla="*/ 31 h 97"/>
                    <a:gd name="T24" fmla="*/ 31 w 64"/>
                    <a:gd name="T25"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7">
                      <a:moveTo>
                        <a:pt x="64" y="83"/>
                      </a:moveTo>
                      <a:cubicBezTo>
                        <a:pt x="37" y="62"/>
                        <a:pt x="37" y="62"/>
                        <a:pt x="37" y="62"/>
                      </a:cubicBezTo>
                      <a:cubicBezTo>
                        <a:pt x="51" y="59"/>
                        <a:pt x="62" y="46"/>
                        <a:pt x="62" y="31"/>
                      </a:cubicBezTo>
                      <a:cubicBezTo>
                        <a:pt x="62" y="14"/>
                        <a:pt x="48" y="0"/>
                        <a:pt x="31" y="0"/>
                      </a:cubicBezTo>
                      <a:cubicBezTo>
                        <a:pt x="14" y="0"/>
                        <a:pt x="0" y="14"/>
                        <a:pt x="0" y="31"/>
                      </a:cubicBezTo>
                      <a:cubicBezTo>
                        <a:pt x="0" y="39"/>
                        <a:pt x="3" y="47"/>
                        <a:pt x="9" y="52"/>
                      </a:cubicBezTo>
                      <a:cubicBezTo>
                        <a:pt x="47" y="97"/>
                        <a:pt x="47" y="97"/>
                        <a:pt x="47" y="97"/>
                      </a:cubicBezTo>
                      <a:lnTo>
                        <a:pt x="64" y="83"/>
                      </a:lnTo>
                      <a:close/>
                      <a:moveTo>
                        <a:pt x="31" y="14"/>
                      </a:moveTo>
                      <a:cubicBezTo>
                        <a:pt x="41" y="14"/>
                        <a:pt x="48" y="22"/>
                        <a:pt x="48" y="31"/>
                      </a:cubicBezTo>
                      <a:cubicBezTo>
                        <a:pt x="48" y="40"/>
                        <a:pt x="41" y="48"/>
                        <a:pt x="31" y="48"/>
                      </a:cubicBezTo>
                      <a:cubicBezTo>
                        <a:pt x="22" y="48"/>
                        <a:pt x="15" y="40"/>
                        <a:pt x="15" y="31"/>
                      </a:cubicBezTo>
                      <a:cubicBezTo>
                        <a:pt x="15" y="22"/>
                        <a:pt x="22" y="14"/>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1" name="Freeform 33"/>
                <p:cNvSpPr>
                  <a:spLocks noEditPoints="1"/>
                </p:cNvSpPr>
                <p:nvPr/>
              </p:nvSpPr>
              <p:spPr bwMode="auto">
                <a:xfrm>
                  <a:off x="3556000" y="4244976"/>
                  <a:ext cx="268288" cy="430213"/>
                </a:xfrm>
                <a:custGeom>
                  <a:avLst/>
                  <a:gdLst>
                    <a:gd name="T0" fmla="*/ 18 w 71"/>
                    <a:gd name="T1" fmla="*/ 72 h 114"/>
                    <a:gd name="T2" fmla="*/ 32 w 71"/>
                    <a:gd name="T3" fmla="*/ 89 h 114"/>
                    <a:gd name="T4" fmla="*/ 32 w 71"/>
                    <a:gd name="T5" fmla="*/ 63 h 114"/>
                    <a:gd name="T6" fmla="*/ 28 w 71"/>
                    <a:gd name="T7" fmla="*/ 61 h 114"/>
                    <a:gd name="T8" fmla="*/ 3 w 71"/>
                    <a:gd name="T9" fmla="*/ 36 h 114"/>
                    <a:gd name="T10" fmla="*/ 32 w 71"/>
                    <a:gd name="T11" fmla="*/ 9 h 114"/>
                    <a:gd name="T12" fmla="*/ 32 w 71"/>
                    <a:gd name="T13" fmla="*/ 0 h 114"/>
                    <a:gd name="T14" fmla="*/ 39 w 71"/>
                    <a:gd name="T15" fmla="*/ 0 h 114"/>
                    <a:gd name="T16" fmla="*/ 39 w 71"/>
                    <a:gd name="T17" fmla="*/ 9 h 114"/>
                    <a:gd name="T18" fmla="*/ 68 w 71"/>
                    <a:gd name="T19" fmla="*/ 36 h 114"/>
                    <a:gd name="T20" fmla="*/ 50 w 71"/>
                    <a:gd name="T21" fmla="*/ 36 h 114"/>
                    <a:gd name="T22" fmla="*/ 39 w 71"/>
                    <a:gd name="T23" fmla="*/ 24 h 114"/>
                    <a:gd name="T24" fmla="*/ 39 w 71"/>
                    <a:gd name="T25" fmla="*/ 46 h 114"/>
                    <a:gd name="T26" fmla="*/ 46 w 71"/>
                    <a:gd name="T27" fmla="*/ 48 h 114"/>
                    <a:gd name="T28" fmla="*/ 71 w 71"/>
                    <a:gd name="T29" fmla="*/ 77 h 114"/>
                    <a:gd name="T30" fmla="*/ 39 w 71"/>
                    <a:gd name="T31" fmla="*/ 104 h 114"/>
                    <a:gd name="T32" fmla="*/ 39 w 71"/>
                    <a:gd name="T33" fmla="*/ 114 h 114"/>
                    <a:gd name="T34" fmla="*/ 32 w 71"/>
                    <a:gd name="T35" fmla="*/ 114 h 114"/>
                    <a:gd name="T36" fmla="*/ 32 w 71"/>
                    <a:gd name="T37" fmla="*/ 104 h 114"/>
                    <a:gd name="T38" fmla="*/ 0 w 71"/>
                    <a:gd name="T39" fmla="*/ 72 h 114"/>
                    <a:gd name="T40" fmla="*/ 18 w 71"/>
                    <a:gd name="T41" fmla="*/ 72 h 114"/>
                    <a:gd name="T42" fmla="*/ 32 w 71"/>
                    <a:gd name="T43" fmla="*/ 24 h 114"/>
                    <a:gd name="T44" fmla="*/ 20 w 71"/>
                    <a:gd name="T45" fmla="*/ 35 h 114"/>
                    <a:gd name="T46" fmla="*/ 32 w 71"/>
                    <a:gd name="T47" fmla="*/ 45 h 114"/>
                    <a:gd name="T48" fmla="*/ 32 w 71"/>
                    <a:gd name="T49" fmla="*/ 24 h 114"/>
                    <a:gd name="T50" fmla="*/ 39 w 71"/>
                    <a:gd name="T51" fmla="*/ 89 h 114"/>
                    <a:gd name="T52" fmla="*/ 53 w 71"/>
                    <a:gd name="T53" fmla="*/ 77 h 114"/>
                    <a:gd name="T54" fmla="*/ 39 w 71"/>
                    <a:gd name="T55" fmla="*/ 65 h 114"/>
                    <a:gd name="T56" fmla="*/ 39 w 71"/>
                    <a:gd name="T57"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114">
                      <a:moveTo>
                        <a:pt x="18" y="72"/>
                      </a:moveTo>
                      <a:cubicBezTo>
                        <a:pt x="18" y="82"/>
                        <a:pt x="24" y="87"/>
                        <a:pt x="32" y="89"/>
                      </a:cubicBezTo>
                      <a:cubicBezTo>
                        <a:pt x="32" y="63"/>
                        <a:pt x="32" y="63"/>
                        <a:pt x="32" y="63"/>
                      </a:cubicBezTo>
                      <a:cubicBezTo>
                        <a:pt x="31" y="62"/>
                        <a:pt x="29" y="62"/>
                        <a:pt x="28" y="61"/>
                      </a:cubicBezTo>
                      <a:cubicBezTo>
                        <a:pt x="15" y="58"/>
                        <a:pt x="3" y="53"/>
                        <a:pt x="3" y="36"/>
                      </a:cubicBezTo>
                      <a:cubicBezTo>
                        <a:pt x="3" y="19"/>
                        <a:pt x="17" y="10"/>
                        <a:pt x="32" y="9"/>
                      </a:cubicBezTo>
                      <a:cubicBezTo>
                        <a:pt x="32" y="0"/>
                        <a:pt x="32" y="0"/>
                        <a:pt x="32" y="0"/>
                      </a:cubicBezTo>
                      <a:cubicBezTo>
                        <a:pt x="39" y="0"/>
                        <a:pt x="39" y="0"/>
                        <a:pt x="39" y="0"/>
                      </a:cubicBezTo>
                      <a:cubicBezTo>
                        <a:pt x="39" y="9"/>
                        <a:pt x="39" y="9"/>
                        <a:pt x="39" y="9"/>
                      </a:cubicBezTo>
                      <a:cubicBezTo>
                        <a:pt x="54" y="11"/>
                        <a:pt x="67" y="19"/>
                        <a:pt x="68" y="36"/>
                      </a:cubicBezTo>
                      <a:cubicBezTo>
                        <a:pt x="50" y="36"/>
                        <a:pt x="50" y="36"/>
                        <a:pt x="50" y="36"/>
                      </a:cubicBezTo>
                      <a:cubicBezTo>
                        <a:pt x="50" y="30"/>
                        <a:pt x="45" y="24"/>
                        <a:pt x="39" y="24"/>
                      </a:cubicBezTo>
                      <a:cubicBezTo>
                        <a:pt x="39" y="46"/>
                        <a:pt x="39" y="46"/>
                        <a:pt x="39" y="46"/>
                      </a:cubicBezTo>
                      <a:cubicBezTo>
                        <a:pt x="41" y="47"/>
                        <a:pt x="43" y="47"/>
                        <a:pt x="46" y="48"/>
                      </a:cubicBezTo>
                      <a:cubicBezTo>
                        <a:pt x="70" y="55"/>
                        <a:pt x="71" y="69"/>
                        <a:pt x="71" y="77"/>
                      </a:cubicBezTo>
                      <a:cubicBezTo>
                        <a:pt x="71" y="84"/>
                        <a:pt x="64" y="102"/>
                        <a:pt x="39" y="104"/>
                      </a:cubicBezTo>
                      <a:cubicBezTo>
                        <a:pt x="39" y="114"/>
                        <a:pt x="39" y="114"/>
                        <a:pt x="39" y="114"/>
                      </a:cubicBezTo>
                      <a:cubicBezTo>
                        <a:pt x="32" y="114"/>
                        <a:pt x="32" y="114"/>
                        <a:pt x="32" y="114"/>
                      </a:cubicBezTo>
                      <a:cubicBezTo>
                        <a:pt x="32" y="104"/>
                        <a:pt x="32" y="104"/>
                        <a:pt x="32" y="104"/>
                      </a:cubicBezTo>
                      <a:cubicBezTo>
                        <a:pt x="13" y="102"/>
                        <a:pt x="2" y="92"/>
                        <a:pt x="0" y="72"/>
                      </a:cubicBezTo>
                      <a:lnTo>
                        <a:pt x="18" y="72"/>
                      </a:lnTo>
                      <a:close/>
                      <a:moveTo>
                        <a:pt x="32" y="24"/>
                      </a:moveTo>
                      <a:cubicBezTo>
                        <a:pt x="26" y="24"/>
                        <a:pt x="20" y="28"/>
                        <a:pt x="20" y="35"/>
                      </a:cubicBezTo>
                      <a:cubicBezTo>
                        <a:pt x="20" y="40"/>
                        <a:pt x="24" y="43"/>
                        <a:pt x="32" y="45"/>
                      </a:cubicBezTo>
                      <a:lnTo>
                        <a:pt x="32" y="24"/>
                      </a:lnTo>
                      <a:close/>
                      <a:moveTo>
                        <a:pt x="39" y="89"/>
                      </a:moveTo>
                      <a:cubicBezTo>
                        <a:pt x="45" y="88"/>
                        <a:pt x="53" y="85"/>
                        <a:pt x="53" y="77"/>
                      </a:cubicBezTo>
                      <a:cubicBezTo>
                        <a:pt x="53" y="70"/>
                        <a:pt x="49" y="67"/>
                        <a:pt x="39" y="65"/>
                      </a:cubicBezTo>
                      <a:lnTo>
                        <a:pt x="39"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grpSp>
            <p:nvGrpSpPr>
              <p:cNvPr id="25" name="Group 24"/>
              <p:cNvGrpSpPr/>
              <p:nvPr/>
            </p:nvGrpSpPr>
            <p:grpSpPr>
              <a:xfrm>
                <a:off x="4957893" y="3248092"/>
                <a:ext cx="537253" cy="959454"/>
                <a:chOff x="8781082" y="3317876"/>
                <a:chExt cx="568724" cy="1015662"/>
              </a:xfrm>
            </p:grpSpPr>
            <p:sp>
              <p:nvSpPr>
                <p:cNvPr id="26" name="Oval 5"/>
                <p:cNvSpPr>
                  <a:spLocks noChangeArrowheads="1"/>
                </p:cNvSpPr>
                <p:nvPr/>
              </p:nvSpPr>
              <p:spPr bwMode="auto">
                <a:xfrm flipH="1">
                  <a:off x="8979848" y="3317876"/>
                  <a:ext cx="170809" cy="169277"/>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27" name="Freeform 6"/>
                <p:cNvSpPr>
                  <a:spLocks/>
                </p:cNvSpPr>
                <p:nvPr/>
              </p:nvSpPr>
              <p:spPr bwMode="auto">
                <a:xfrm flipH="1">
                  <a:off x="8781082" y="3511664"/>
                  <a:ext cx="568724" cy="821874"/>
                </a:xfrm>
                <a:custGeom>
                  <a:avLst/>
                  <a:gdLst>
                    <a:gd name="T0" fmla="*/ 613 w 626"/>
                    <a:gd name="T1" fmla="*/ 147 h 906"/>
                    <a:gd name="T2" fmla="*/ 611 w 626"/>
                    <a:gd name="T3" fmla="*/ 145 h 906"/>
                    <a:gd name="T4" fmla="*/ 472 w 626"/>
                    <a:gd name="T5" fmla="*/ 12 h 906"/>
                    <a:gd name="T6" fmla="*/ 445 w 626"/>
                    <a:gd name="T7" fmla="*/ 0 h 906"/>
                    <a:gd name="T8" fmla="*/ 445 w 626"/>
                    <a:gd name="T9" fmla="*/ 0 h 906"/>
                    <a:gd name="T10" fmla="*/ 182 w 626"/>
                    <a:gd name="T11" fmla="*/ 0 h 906"/>
                    <a:gd name="T12" fmla="*/ 182 w 626"/>
                    <a:gd name="T13" fmla="*/ 0 h 906"/>
                    <a:gd name="T14" fmla="*/ 154 w 626"/>
                    <a:gd name="T15" fmla="*/ 12 h 906"/>
                    <a:gd name="T16" fmla="*/ 15 w 626"/>
                    <a:gd name="T17" fmla="*/ 145 h 906"/>
                    <a:gd name="T18" fmla="*/ 13 w 626"/>
                    <a:gd name="T19" fmla="*/ 147 h 906"/>
                    <a:gd name="T20" fmla="*/ 10 w 626"/>
                    <a:gd name="T21" fmla="*/ 189 h 906"/>
                    <a:gd name="T22" fmla="*/ 130 w 626"/>
                    <a:gd name="T23" fmla="*/ 351 h 906"/>
                    <a:gd name="T24" fmla="*/ 166 w 626"/>
                    <a:gd name="T25" fmla="*/ 357 h 906"/>
                    <a:gd name="T26" fmla="*/ 174 w 626"/>
                    <a:gd name="T27" fmla="*/ 320 h 906"/>
                    <a:gd name="T28" fmla="*/ 82 w 626"/>
                    <a:gd name="T29" fmla="*/ 177 h 906"/>
                    <a:gd name="T30" fmla="*/ 182 w 626"/>
                    <a:gd name="T31" fmla="*/ 97 h 906"/>
                    <a:gd name="T32" fmla="*/ 182 w 626"/>
                    <a:gd name="T33" fmla="*/ 906 h 906"/>
                    <a:gd name="T34" fmla="*/ 268 w 626"/>
                    <a:gd name="T35" fmla="*/ 906 h 906"/>
                    <a:gd name="T36" fmla="*/ 298 w 626"/>
                    <a:gd name="T37" fmla="*/ 428 h 906"/>
                    <a:gd name="T38" fmla="*/ 330 w 626"/>
                    <a:gd name="T39" fmla="*/ 428 h 906"/>
                    <a:gd name="T40" fmla="*/ 358 w 626"/>
                    <a:gd name="T41" fmla="*/ 906 h 906"/>
                    <a:gd name="T42" fmla="*/ 445 w 626"/>
                    <a:gd name="T43" fmla="*/ 906 h 906"/>
                    <a:gd name="T44" fmla="*/ 445 w 626"/>
                    <a:gd name="T45" fmla="*/ 98 h 906"/>
                    <a:gd name="T46" fmla="*/ 545 w 626"/>
                    <a:gd name="T47" fmla="*/ 177 h 906"/>
                    <a:gd name="T48" fmla="*/ 452 w 626"/>
                    <a:gd name="T49" fmla="*/ 320 h 906"/>
                    <a:gd name="T50" fmla="*/ 460 w 626"/>
                    <a:gd name="T51" fmla="*/ 357 h 906"/>
                    <a:gd name="T52" fmla="*/ 496 w 626"/>
                    <a:gd name="T53" fmla="*/ 351 h 906"/>
                    <a:gd name="T54" fmla="*/ 616 w 626"/>
                    <a:gd name="T55" fmla="*/ 189 h 906"/>
                    <a:gd name="T56" fmla="*/ 613 w 626"/>
                    <a:gd name="T57" fmla="*/ 14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6" h="906">
                      <a:moveTo>
                        <a:pt x="613" y="147"/>
                      </a:moveTo>
                      <a:cubicBezTo>
                        <a:pt x="611" y="145"/>
                        <a:pt x="611" y="145"/>
                        <a:pt x="611" y="145"/>
                      </a:cubicBezTo>
                      <a:cubicBezTo>
                        <a:pt x="472" y="12"/>
                        <a:pt x="472" y="12"/>
                        <a:pt x="472" y="12"/>
                      </a:cubicBezTo>
                      <a:cubicBezTo>
                        <a:pt x="465" y="5"/>
                        <a:pt x="455" y="1"/>
                        <a:pt x="445" y="0"/>
                      </a:cubicBezTo>
                      <a:cubicBezTo>
                        <a:pt x="445" y="0"/>
                        <a:pt x="445" y="0"/>
                        <a:pt x="445" y="0"/>
                      </a:cubicBezTo>
                      <a:cubicBezTo>
                        <a:pt x="182" y="0"/>
                        <a:pt x="182" y="0"/>
                        <a:pt x="182" y="0"/>
                      </a:cubicBezTo>
                      <a:cubicBezTo>
                        <a:pt x="182" y="0"/>
                        <a:pt x="182" y="0"/>
                        <a:pt x="182" y="0"/>
                      </a:cubicBezTo>
                      <a:cubicBezTo>
                        <a:pt x="172" y="1"/>
                        <a:pt x="162" y="4"/>
                        <a:pt x="154" y="12"/>
                      </a:cubicBezTo>
                      <a:cubicBezTo>
                        <a:pt x="154" y="12"/>
                        <a:pt x="154" y="12"/>
                        <a:pt x="15" y="145"/>
                      </a:cubicBezTo>
                      <a:cubicBezTo>
                        <a:pt x="15" y="145"/>
                        <a:pt x="15" y="145"/>
                        <a:pt x="13" y="147"/>
                      </a:cubicBezTo>
                      <a:cubicBezTo>
                        <a:pt x="2" y="158"/>
                        <a:pt x="0" y="176"/>
                        <a:pt x="10" y="189"/>
                      </a:cubicBezTo>
                      <a:cubicBezTo>
                        <a:pt x="10" y="189"/>
                        <a:pt x="10" y="189"/>
                        <a:pt x="130" y="351"/>
                      </a:cubicBezTo>
                      <a:cubicBezTo>
                        <a:pt x="139" y="362"/>
                        <a:pt x="154" y="365"/>
                        <a:pt x="166" y="357"/>
                      </a:cubicBezTo>
                      <a:cubicBezTo>
                        <a:pt x="179" y="349"/>
                        <a:pt x="182" y="333"/>
                        <a:pt x="174" y="320"/>
                      </a:cubicBezTo>
                      <a:cubicBezTo>
                        <a:pt x="174" y="320"/>
                        <a:pt x="104" y="211"/>
                        <a:pt x="82" y="177"/>
                      </a:cubicBezTo>
                      <a:cubicBezTo>
                        <a:pt x="82" y="177"/>
                        <a:pt x="134" y="136"/>
                        <a:pt x="182" y="97"/>
                      </a:cubicBezTo>
                      <a:cubicBezTo>
                        <a:pt x="182" y="906"/>
                        <a:pt x="182" y="906"/>
                        <a:pt x="182" y="906"/>
                      </a:cubicBezTo>
                      <a:cubicBezTo>
                        <a:pt x="268" y="906"/>
                        <a:pt x="268" y="906"/>
                        <a:pt x="268" y="906"/>
                      </a:cubicBezTo>
                      <a:cubicBezTo>
                        <a:pt x="298" y="428"/>
                        <a:pt x="298" y="428"/>
                        <a:pt x="298" y="428"/>
                      </a:cubicBezTo>
                      <a:cubicBezTo>
                        <a:pt x="330" y="428"/>
                        <a:pt x="330" y="428"/>
                        <a:pt x="330" y="428"/>
                      </a:cubicBezTo>
                      <a:cubicBezTo>
                        <a:pt x="358" y="906"/>
                        <a:pt x="358" y="906"/>
                        <a:pt x="358" y="906"/>
                      </a:cubicBezTo>
                      <a:cubicBezTo>
                        <a:pt x="445" y="906"/>
                        <a:pt x="445" y="906"/>
                        <a:pt x="445" y="906"/>
                      </a:cubicBezTo>
                      <a:cubicBezTo>
                        <a:pt x="445" y="98"/>
                        <a:pt x="445" y="98"/>
                        <a:pt x="445" y="98"/>
                      </a:cubicBezTo>
                      <a:cubicBezTo>
                        <a:pt x="494" y="137"/>
                        <a:pt x="545" y="177"/>
                        <a:pt x="545" y="177"/>
                      </a:cubicBezTo>
                      <a:cubicBezTo>
                        <a:pt x="523" y="211"/>
                        <a:pt x="452" y="320"/>
                        <a:pt x="452" y="320"/>
                      </a:cubicBezTo>
                      <a:cubicBezTo>
                        <a:pt x="444" y="333"/>
                        <a:pt x="447" y="349"/>
                        <a:pt x="460" y="357"/>
                      </a:cubicBezTo>
                      <a:cubicBezTo>
                        <a:pt x="472" y="365"/>
                        <a:pt x="487" y="362"/>
                        <a:pt x="496" y="351"/>
                      </a:cubicBezTo>
                      <a:cubicBezTo>
                        <a:pt x="616" y="189"/>
                        <a:pt x="616" y="189"/>
                        <a:pt x="616" y="189"/>
                      </a:cubicBezTo>
                      <a:cubicBezTo>
                        <a:pt x="626" y="176"/>
                        <a:pt x="624" y="158"/>
                        <a:pt x="613" y="147"/>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grpSp>
      </p:grpSp>
      <p:sp>
        <p:nvSpPr>
          <p:cNvPr id="40" name="Content Placeholder 1"/>
          <p:cNvSpPr txBox="1">
            <a:spLocks/>
          </p:cNvSpPr>
          <p:nvPr/>
        </p:nvSpPr>
        <p:spPr bwMode="gray">
          <a:xfrm>
            <a:off x="6200774" y="1225550"/>
            <a:ext cx="5680075" cy="4343977"/>
          </a:xfrm>
          <a:prstGeom prst="rect">
            <a:avLst/>
          </a:prstGeom>
          <a:solidFill>
            <a:srgbClr val="002856"/>
          </a:solidFill>
        </p:spPr>
        <p:txBody>
          <a:bodyPr vert="horz" lIns="182880" tIns="91440" rIns="182880" bIns="91440" rtlCol="0">
            <a:noAutofit/>
          </a:bodyPr>
          <a:lstStyle>
            <a:lvl1pPr marL="274306" marR="0" indent="-274306" algn="l" rtl="0" eaLnBrk="1" fontAlgn="base" hangingPunct="1">
              <a:lnSpc>
                <a:spcPct val="100000"/>
              </a:lnSpc>
              <a:spcBef>
                <a:spcPts val="0"/>
              </a:spcBef>
              <a:spcAft>
                <a:spcPts val="1200"/>
              </a:spcAft>
              <a:buClr>
                <a:schemeClr val="accent1"/>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1200"/>
              </a:spcAft>
              <a:buClr>
                <a:srgbClr val="002856"/>
              </a:buClr>
              <a:buSzPct val="90000"/>
              <a:buFont typeface="Wingdings" panose="05000000000000000000" pitchFamily="2" charset="2"/>
              <a:buNone/>
              <a:tabLst/>
              <a:defRPr/>
            </a:pP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Uma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disciplina</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1" i="0" u="sng" strike="noStrike" kern="0" cap="none" spc="0" normalizeH="0" baseline="0" noProof="0" dirty="0" err="1" smtClean="0">
                <a:ln>
                  <a:noFill/>
                </a:ln>
                <a:solidFill>
                  <a:srgbClr val="FFFF00"/>
                </a:solidFill>
                <a:effectLst/>
                <a:uLnTx/>
                <a:uFillTx/>
                <a:latin typeface="Arial"/>
                <a:ea typeface="Arial Unicode MS"/>
                <a:cs typeface="Arial Unicode MS"/>
              </a:rPr>
              <a:t>contínua</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para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reduzir</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os</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gastos</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e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os</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custos</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enquanto</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maximiza</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o valor de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negócios</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1800" b="0" i="0" u="none" strike="noStrike" kern="0" cap="none" spc="0" normalizeH="0" baseline="0" noProof="0" dirty="0" err="1" smtClean="0">
                <a:ln>
                  <a:noFill/>
                </a:ln>
                <a:solidFill>
                  <a:srgbClr val="FFFFFF"/>
                </a:solidFill>
                <a:effectLst/>
                <a:uLnTx/>
                <a:uFillTx/>
                <a:latin typeface="Arial"/>
                <a:ea typeface="Arial Unicode MS"/>
                <a:cs typeface="Arial Unicode MS"/>
              </a:rPr>
              <a:t>Inclui</a:t>
            </a:r>
            <a:r>
              <a:rPr kumimoji="0" lang="en-US" sz="1800" b="0" i="0" u="none" strike="noStrike" kern="0" cap="none" spc="0" normalizeH="0" baseline="0" noProof="0" dirty="0" smtClean="0">
                <a:ln>
                  <a:noFill/>
                </a:ln>
                <a:solidFill>
                  <a:srgbClr val="FFFFFF"/>
                </a:solidFill>
                <a:effectLst/>
                <a:uLnTx/>
                <a:uFillTx/>
                <a:latin typeface="Arial"/>
                <a:ea typeface="Arial Unicode MS"/>
                <a:cs typeface="Arial Unicode MS"/>
              </a:rPr>
              <a:t>:</a:t>
            </a:r>
          </a:p>
          <a:p>
            <a:pPr marL="346075" marR="0" lvl="1" indent="-173038" algn="l" defTabSz="914400" rtl="0" eaLnBrk="1" fontAlgn="base" latinLnBrk="0" hangingPunct="1">
              <a:lnSpc>
                <a:spcPct val="90000"/>
              </a:lnSpc>
              <a:spcBef>
                <a:spcPts val="0"/>
              </a:spcBef>
              <a:spcAft>
                <a:spcPts val="1200"/>
              </a:spcAft>
              <a:buClrTx/>
              <a:buSzPct val="90000"/>
              <a:buFont typeface="Wingdings" panose="05000000000000000000" pitchFamily="2" charset="2"/>
              <a:buChar char="§"/>
              <a:tabLst/>
              <a:defRPr/>
            </a:pP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Renegociação</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de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contratos</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de hardware, software</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e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serviços</a:t>
            </a:r>
            <a:endPar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endParaRPr>
          </a:p>
          <a:p>
            <a:pPr marL="346075" marR="0" lvl="1" indent="-173038" algn="l" defTabSz="914400" rtl="0" eaLnBrk="1" fontAlgn="base" latinLnBrk="0" hangingPunct="1">
              <a:lnSpc>
                <a:spcPct val="90000"/>
              </a:lnSpc>
              <a:spcBef>
                <a:spcPts val="0"/>
              </a:spcBef>
              <a:spcAft>
                <a:spcPts val="1200"/>
              </a:spcAft>
              <a:buClrTx/>
              <a:buSzPct val="90000"/>
              <a:buFont typeface="Wingdings" panose="05000000000000000000" pitchFamily="2" charset="2"/>
              <a:buChar char="§"/>
              <a:tabLst/>
              <a:defRPr/>
            </a:pP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Padronização</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e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simplificação</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de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plataformas</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provedores</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aplicações</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e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serviços</a:t>
            </a:r>
            <a:endPar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endParaRPr>
          </a:p>
          <a:p>
            <a:pPr marL="346075" marR="0" lvl="1" indent="-173038" algn="l" defTabSz="914400" rtl="0" eaLnBrk="1" fontAlgn="base" latinLnBrk="0" hangingPunct="1">
              <a:lnSpc>
                <a:spcPct val="90000"/>
              </a:lnSpc>
              <a:spcBef>
                <a:spcPts val="0"/>
              </a:spcBef>
              <a:spcAft>
                <a:spcPts val="1200"/>
              </a:spcAft>
              <a:buClrTx/>
              <a:buSzPct val="90000"/>
              <a:buFont typeface="Wingdings" panose="05000000000000000000" pitchFamily="2" charset="2"/>
              <a:buChar char="§"/>
              <a:tabLst/>
              <a:defRPr/>
            </a:pP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Automação</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e </a:t>
            </a:r>
            <a:r>
              <a:rPr lang="en-US" sz="2000" kern="0" dirty="0" err="1">
                <a:solidFill>
                  <a:srgbClr val="FFFFFF"/>
                </a:solidFill>
                <a:latin typeface="Arial"/>
                <a:ea typeface="Arial Unicode MS"/>
                <a:cs typeface="Arial Unicode MS"/>
              </a:rPr>
              <a:t>u</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tilização</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de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processos</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recursos</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e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capacidades</a:t>
            </a:r>
            <a:endPar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endParaRPr>
          </a:p>
          <a:p>
            <a:pPr marL="346075" marR="0" lvl="1" indent="-173038" algn="l" defTabSz="914400" rtl="0" eaLnBrk="1" fontAlgn="base" latinLnBrk="0" hangingPunct="1">
              <a:lnSpc>
                <a:spcPct val="90000"/>
              </a:lnSpc>
              <a:spcBef>
                <a:spcPts val="0"/>
              </a:spcBef>
              <a:spcAft>
                <a:spcPts val="1200"/>
              </a:spcAft>
              <a:buClrTx/>
              <a:buSzPct val="90000"/>
              <a:buFont typeface="Wingdings" panose="05000000000000000000" pitchFamily="2" charset="2"/>
              <a:buChar char="§"/>
              <a:tabLst/>
              <a:defRPr/>
            </a:pP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Eliminação</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e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centralização</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de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redundâncias</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organizações</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e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pessoal</a:t>
            </a:r>
            <a:r>
              <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rPr>
              <a:t> das </a:t>
            </a:r>
            <a:r>
              <a:rPr kumimoji="0" lang="en-US" sz="2000" b="0" i="0" u="none" strike="noStrike" kern="0" cap="none" spc="0" normalizeH="0" baseline="0" noProof="0" dirty="0" err="1" smtClean="0">
                <a:ln>
                  <a:noFill/>
                </a:ln>
                <a:solidFill>
                  <a:srgbClr val="FFFFFF"/>
                </a:solidFill>
                <a:effectLst/>
                <a:uLnTx/>
                <a:uFillTx/>
                <a:latin typeface="Arial"/>
                <a:ea typeface="Arial Unicode MS"/>
                <a:cs typeface="Arial Unicode MS"/>
              </a:rPr>
              <a:t>unidades</a:t>
            </a:r>
            <a:r>
              <a:rPr kumimoji="0" lang="en-US" sz="2000" b="0" i="0" u="none" strike="noStrike" kern="0" cap="none" spc="0" normalizeH="0" noProof="0" dirty="0" smtClean="0">
                <a:ln>
                  <a:noFill/>
                </a:ln>
                <a:solidFill>
                  <a:srgbClr val="FFFFFF"/>
                </a:solidFill>
                <a:effectLst/>
                <a:uLnTx/>
                <a:uFillTx/>
                <a:latin typeface="Arial"/>
                <a:ea typeface="Arial Unicode MS"/>
                <a:cs typeface="Arial Unicode MS"/>
              </a:rPr>
              <a:t> de TI e de </a:t>
            </a:r>
            <a:r>
              <a:rPr kumimoji="0" lang="en-US" sz="2000" b="0" i="0" u="none" strike="noStrike" kern="0" cap="none" spc="0" normalizeH="0" noProof="0" dirty="0" err="1" smtClean="0">
                <a:ln>
                  <a:noFill/>
                </a:ln>
                <a:solidFill>
                  <a:srgbClr val="FFFFFF"/>
                </a:solidFill>
                <a:effectLst/>
                <a:uLnTx/>
                <a:uFillTx/>
                <a:latin typeface="Arial"/>
                <a:ea typeface="Arial Unicode MS"/>
                <a:cs typeface="Arial Unicode MS"/>
              </a:rPr>
              <a:t>negócios</a:t>
            </a:r>
            <a:endParaRPr kumimoji="0" lang="en-US" sz="2000" b="0" i="0" u="none" strike="noStrike" kern="0" cap="none" spc="0" normalizeH="0" baseline="0" noProof="0" dirty="0" smtClean="0">
              <a:ln>
                <a:noFill/>
              </a:ln>
              <a:solidFill>
                <a:srgbClr val="FFFFFF"/>
              </a:solidFill>
              <a:effectLst/>
              <a:uLnTx/>
              <a:uFillTx/>
              <a:latin typeface="Arial"/>
              <a:ea typeface="Arial Unicode MS"/>
              <a:cs typeface="Arial Unicode MS"/>
            </a:endParaRPr>
          </a:p>
        </p:txBody>
      </p:sp>
    </p:spTree>
    <p:extLst>
      <p:ext uri="{BB962C8B-B14F-4D97-AF65-F5344CB8AC3E}">
        <p14:creationId xmlns:p14="http://schemas.microsoft.com/office/powerpoint/2010/main" val="2027438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Cinco </a:t>
            </a:r>
            <a:r>
              <a:rPr lang="en-US" dirty="0" err="1" smtClean="0"/>
              <a:t>Princípios</a:t>
            </a:r>
            <a:r>
              <a:rPr lang="en-US" dirty="0" smtClean="0"/>
              <a:t> que </a:t>
            </a:r>
            <a:r>
              <a:rPr lang="en-US" dirty="0" err="1" smtClean="0"/>
              <a:t>sustentam</a:t>
            </a:r>
            <a:r>
              <a:rPr lang="en-US" dirty="0" smtClean="0"/>
              <a:t> a </a:t>
            </a:r>
            <a:r>
              <a:rPr lang="en-US" dirty="0" err="1" smtClean="0"/>
              <a:t>Otimização</a:t>
            </a:r>
            <a:r>
              <a:rPr lang="en-US" dirty="0" smtClean="0"/>
              <a:t> de </a:t>
            </a:r>
            <a:r>
              <a:rPr lang="en-US" dirty="0" err="1" smtClean="0"/>
              <a:t>Custos</a:t>
            </a:r>
            <a:r>
              <a:rPr lang="en-US" dirty="0" smtClean="0"/>
              <a:t> </a:t>
            </a:r>
            <a:r>
              <a:rPr lang="en-US" dirty="0" err="1"/>
              <a:t>c</a:t>
            </a:r>
            <a:r>
              <a:rPr lang="en-US" dirty="0" err="1" smtClean="0"/>
              <a:t>ontínua</a:t>
            </a:r>
            <a:endParaRPr lang="en-US" dirty="0"/>
          </a:p>
        </p:txBody>
      </p:sp>
      <p:sp>
        <p:nvSpPr>
          <p:cNvPr id="5" name="Freeform 4"/>
          <p:cNvSpPr/>
          <p:nvPr/>
        </p:nvSpPr>
        <p:spPr>
          <a:xfrm>
            <a:off x="329976" y="2140956"/>
            <a:ext cx="3266090" cy="1864542"/>
          </a:xfrm>
          <a:custGeom>
            <a:avLst/>
            <a:gdLst>
              <a:gd name="connsiteX0" fmla="*/ 0 w 2400416"/>
              <a:gd name="connsiteY0" fmla="*/ 0 h 1440249"/>
              <a:gd name="connsiteX1" fmla="*/ 2400416 w 2400416"/>
              <a:gd name="connsiteY1" fmla="*/ 0 h 1440249"/>
              <a:gd name="connsiteX2" fmla="*/ 2400416 w 2400416"/>
              <a:gd name="connsiteY2" fmla="*/ 1440249 h 1440249"/>
              <a:gd name="connsiteX3" fmla="*/ 0 w 2400416"/>
              <a:gd name="connsiteY3" fmla="*/ 1440249 h 1440249"/>
              <a:gd name="connsiteX4" fmla="*/ 0 w 2400416"/>
              <a:gd name="connsiteY4" fmla="*/ 0 h 144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416" h="1440249">
                <a:moveTo>
                  <a:pt x="0" y="0"/>
                </a:moveTo>
                <a:lnTo>
                  <a:pt x="2400416" y="0"/>
                </a:lnTo>
                <a:lnTo>
                  <a:pt x="2400416" y="1440249"/>
                </a:lnTo>
                <a:lnTo>
                  <a:pt x="0" y="144024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3200" kern="1200" dirty="0" err="1" smtClean="0"/>
              <a:t>Transparência</a:t>
            </a:r>
            <a:endParaRPr lang="en-US" sz="3200" kern="1200" dirty="0"/>
          </a:p>
        </p:txBody>
      </p:sp>
      <p:sp>
        <p:nvSpPr>
          <p:cNvPr id="6" name="Freeform 5"/>
          <p:cNvSpPr/>
          <p:nvPr/>
        </p:nvSpPr>
        <p:spPr>
          <a:xfrm>
            <a:off x="4480392" y="2140956"/>
            <a:ext cx="3233756" cy="1864542"/>
          </a:xfrm>
          <a:custGeom>
            <a:avLst/>
            <a:gdLst>
              <a:gd name="connsiteX0" fmla="*/ 0 w 2376652"/>
              <a:gd name="connsiteY0" fmla="*/ 0 h 1440249"/>
              <a:gd name="connsiteX1" fmla="*/ 2376652 w 2376652"/>
              <a:gd name="connsiteY1" fmla="*/ 0 h 1440249"/>
              <a:gd name="connsiteX2" fmla="*/ 2376652 w 2376652"/>
              <a:gd name="connsiteY2" fmla="*/ 1440249 h 1440249"/>
              <a:gd name="connsiteX3" fmla="*/ 0 w 2376652"/>
              <a:gd name="connsiteY3" fmla="*/ 1440249 h 1440249"/>
              <a:gd name="connsiteX4" fmla="*/ 0 w 2376652"/>
              <a:gd name="connsiteY4" fmla="*/ 0 h 144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652" h="1440249">
                <a:moveTo>
                  <a:pt x="0" y="0"/>
                </a:moveTo>
                <a:lnTo>
                  <a:pt x="2376652" y="0"/>
                </a:lnTo>
                <a:lnTo>
                  <a:pt x="2376652" y="1440249"/>
                </a:lnTo>
                <a:lnTo>
                  <a:pt x="0" y="144024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3200" kern="1200" dirty="0" err="1" smtClean="0"/>
              <a:t>Agilidade</a:t>
            </a:r>
            <a:endParaRPr lang="en-US" sz="3200" kern="1200" dirty="0"/>
          </a:p>
        </p:txBody>
      </p:sp>
      <p:sp>
        <p:nvSpPr>
          <p:cNvPr id="7" name="Freeform 6"/>
          <p:cNvSpPr/>
          <p:nvPr/>
        </p:nvSpPr>
        <p:spPr>
          <a:xfrm>
            <a:off x="8598473" y="2140956"/>
            <a:ext cx="3266090" cy="1864542"/>
          </a:xfrm>
          <a:custGeom>
            <a:avLst/>
            <a:gdLst>
              <a:gd name="connsiteX0" fmla="*/ 0 w 2400416"/>
              <a:gd name="connsiteY0" fmla="*/ 0 h 1440249"/>
              <a:gd name="connsiteX1" fmla="*/ 2400416 w 2400416"/>
              <a:gd name="connsiteY1" fmla="*/ 0 h 1440249"/>
              <a:gd name="connsiteX2" fmla="*/ 2400416 w 2400416"/>
              <a:gd name="connsiteY2" fmla="*/ 1440249 h 1440249"/>
              <a:gd name="connsiteX3" fmla="*/ 0 w 2400416"/>
              <a:gd name="connsiteY3" fmla="*/ 1440249 h 1440249"/>
              <a:gd name="connsiteX4" fmla="*/ 0 w 2400416"/>
              <a:gd name="connsiteY4" fmla="*/ 0 h 144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416" h="1440249">
                <a:moveTo>
                  <a:pt x="0" y="0"/>
                </a:moveTo>
                <a:lnTo>
                  <a:pt x="2400416" y="0"/>
                </a:lnTo>
                <a:lnTo>
                  <a:pt x="2400416" y="1440249"/>
                </a:lnTo>
                <a:lnTo>
                  <a:pt x="0" y="144024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3000" kern="1200" dirty="0" err="1" smtClean="0"/>
              <a:t>Responsabilidade</a:t>
            </a:r>
            <a:endParaRPr lang="en-US" sz="3000" kern="1200" dirty="0"/>
          </a:p>
        </p:txBody>
      </p:sp>
      <p:grpSp>
        <p:nvGrpSpPr>
          <p:cNvPr id="3" name="Group 2"/>
          <p:cNvGrpSpPr/>
          <p:nvPr/>
        </p:nvGrpSpPr>
        <p:grpSpPr>
          <a:xfrm>
            <a:off x="2387747" y="4235678"/>
            <a:ext cx="7416506" cy="1864542"/>
            <a:chOff x="329976" y="3429000"/>
            <a:chExt cx="7416506" cy="1959651"/>
          </a:xfrm>
        </p:grpSpPr>
        <p:sp>
          <p:nvSpPr>
            <p:cNvPr id="8" name="Freeform 7"/>
            <p:cNvSpPr/>
            <p:nvPr/>
          </p:nvSpPr>
          <p:spPr>
            <a:xfrm>
              <a:off x="329976" y="3429000"/>
              <a:ext cx="3266090" cy="1959651"/>
            </a:xfrm>
            <a:custGeom>
              <a:avLst/>
              <a:gdLst>
                <a:gd name="connsiteX0" fmla="*/ 0 w 2400416"/>
                <a:gd name="connsiteY0" fmla="*/ 0 h 1440249"/>
                <a:gd name="connsiteX1" fmla="*/ 2400416 w 2400416"/>
                <a:gd name="connsiteY1" fmla="*/ 0 h 1440249"/>
                <a:gd name="connsiteX2" fmla="*/ 2400416 w 2400416"/>
                <a:gd name="connsiteY2" fmla="*/ 1440249 h 1440249"/>
                <a:gd name="connsiteX3" fmla="*/ 0 w 2400416"/>
                <a:gd name="connsiteY3" fmla="*/ 1440249 h 1440249"/>
                <a:gd name="connsiteX4" fmla="*/ 0 w 2400416"/>
                <a:gd name="connsiteY4" fmla="*/ 0 h 144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416" h="1440249">
                  <a:moveTo>
                    <a:pt x="0" y="0"/>
                  </a:moveTo>
                  <a:lnTo>
                    <a:pt x="2400416" y="0"/>
                  </a:lnTo>
                  <a:lnTo>
                    <a:pt x="2400416" y="1440249"/>
                  </a:lnTo>
                  <a:lnTo>
                    <a:pt x="0" y="144024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3200" kern="1200" dirty="0" err="1" smtClean="0"/>
                <a:t>Simplificação</a:t>
              </a:r>
              <a:endParaRPr lang="en-US" sz="3200" kern="1200" dirty="0"/>
            </a:p>
          </p:txBody>
        </p:sp>
        <p:sp>
          <p:nvSpPr>
            <p:cNvPr id="9" name="Freeform 8"/>
            <p:cNvSpPr/>
            <p:nvPr/>
          </p:nvSpPr>
          <p:spPr>
            <a:xfrm>
              <a:off x="4480392" y="3429000"/>
              <a:ext cx="3266090" cy="1959651"/>
            </a:xfrm>
            <a:custGeom>
              <a:avLst/>
              <a:gdLst>
                <a:gd name="connsiteX0" fmla="*/ 0 w 2400416"/>
                <a:gd name="connsiteY0" fmla="*/ 0 h 1440249"/>
                <a:gd name="connsiteX1" fmla="*/ 2400416 w 2400416"/>
                <a:gd name="connsiteY1" fmla="*/ 0 h 1440249"/>
                <a:gd name="connsiteX2" fmla="*/ 2400416 w 2400416"/>
                <a:gd name="connsiteY2" fmla="*/ 1440249 h 1440249"/>
                <a:gd name="connsiteX3" fmla="*/ 0 w 2400416"/>
                <a:gd name="connsiteY3" fmla="*/ 1440249 h 1440249"/>
                <a:gd name="connsiteX4" fmla="*/ 0 w 2400416"/>
                <a:gd name="connsiteY4" fmla="*/ 0 h 144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416" h="1440249">
                  <a:moveTo>
                    <a:pt x="0" y="0"/>
                  </a:moveTo>
                  <a:lnTo>
                    <a:pt x="2400416" y="0"/>
                  </a:lnTo>
                  <a:lnTo>
                    <a:pt x="2400416" y="1440249"/>
                  </a:lnTo>
                  <a:lnTo>
                    <a:pt x="0" y="144024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3200" kern="1200" dirty="0" err="1" smtClean="0"/>
                <a:t>Disciplina</a:t>
              </a:r>
              <a:endParaRPr lang="en-US" sz="3200" kern="1200" dirty="0"/>
            </a:p>
          </p:txBody>
        </p:sp>
      </p:grpSp>
    </p:spTree>
    <p:extLst>
      <p:ext uri="{BB962C8B-B14F-4D97-AF65-F5344CB8AC3E}">
        <p14:creationId xmlns:p14="http://schemas.microsoft.com/office/powerpoint/2010/main" val="376898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746" name="Title 4"/>
          <p:cNvSpPr>
            <a:spLocks noGrp="1"/>
          </p:cNvSpPr>
          <p:nvPr>
            <p:ph type="title"/>
          </p:nvPr>
        </p:nvSpPr>
        <p:spPr>
          <a:xfrm>
            <a:off x="373309" y="366713"/>
            <a:ext cx="11826815" cy="443198"/>
          </a:xfrm>
        </p:spPr>
        <p:txBody>
          <a:bodyPr/>
          <a:lstStyle/>
          <a:p>
            <a:r>
              <a:rPr lang="en-US" altLang="en-US" dirty="0" err="1" smtClean="0"/>
              <a:t>Otimização</a:t>
            </a:r>
            <a:r>
              <a:rPr lang="en-US" altLang="en-US" dirty="0" smtClean="0"/>
              <a:t> dos </a:t>
            </a:r>
            <a:r>
              <a:rPr lang="en-US" altLang="en-US" dirty="0" err="1" smtClean="0"/>
              <a:t>Custos</a:t>
            </a:r>
            <a:r>
              <a:rPr lang="en-US" altLang="en-US" dirty="0" smtClean="0"/>
              <a:t> de TI </a:t>
            </a:r>
            <a:r>
              <a:rPr lang="en-US" altLang="en-US" dirty="0" err="1" smtClean="0"/>
              <a:t>deve</a:t>
            </a:r>
            <a:r>
              <a:rPr lang="en-US" altLang="en-US" dirty="0" smtClean="0"/>
              <a:t> </a:t>
            </a:r>
            <a:r>
              <a:rPr lang="en-US" altLang="en-US" dirty="0" err="1" smtClean="0"/>
              <a:t>ser</a:t>
            </a:r>
            <a:r>
              <a:rPr lang="en-US" altLang="en-US" dirty="0" smtClean="0"/>
              <a:t> </a:t>
            </a:r>
            <a:r>
              <a:rPr lang="en-US" altLang="en-US" dirty="0" err="1" smtClean="0"/>
              <a:t>uma</a:t>
            </a:r>
            <a:r>
              <a:rPr lang="en-US" altLang="en-US" dirty="0" smtClean="0"/>
              <a:t> </a:t>
            </a:r>
            <a:r>
              <a:rPr lang="en-US" altLang="en-US" dirty="0" err="1"/>
              <a:t>d</a:t>
            </a:r>
            <a:r>
              <a:rPr lang="en-US" altLang="en-US" dirty="0" err="1" smtClean="0"/>
              <a:t>isciplina</a:t>
            </a:r>
            <a:endParaRPr lang="en-US" altLang="en-US" dirty="0"/>
          </a:p>
        </p:txBody>
      </p:sp>
      <p:grpSp>
        <p:nvGrpSpPr>
          <p:cNvPr id="42" name="Group 41"/>
          <p:cNvGrpSpPr/>
          <p:nvPr/>
        </p:nvGrpSpPr>
        <p:grpSpPr>
          <a:xfrm>
            <a:off x="122537" y="1104310"/>
            <a:ext cx="4647185" cy="4502860"/>
            <a:chOff x="7288823" y="1237939"/>
            <a:chExt cx="4760913" cy="4663951"/>
          </a:xfrm>
        </p:grpSpPr>
        <p:sp>
          <p:nvSpPr>
            <p:cNvPr id="43" name="Freeform 17"/>
            <p:cNvSpPr>
              <a:spLocks/>
            </p:cNvSpPr>
            <p:nvPr/>
          </p:nvSpPr>
          <p:spPr bwMode="gray">
            <a:xfrm>
              <a:off x="9857398" y="1344304"/>
              <a:ext cx="2192338" cy="1870075"/>
            </a:xfrm>
            <a:custGeom>
              <a:avLst/>
              <a:gdLst>
                <a:gd name="T0" fmla="*/ 0 w 550"/>
                <a:gd name="T1" fmla="*/ 2147483647 h 480"/>
                <a:gd name="T2" fmla="*/ 2147483647 w 550"/>
                <a:gd name="T3" fmla="*/ 2147483647 h 480"/>
                <a:gd name="T4" fmla="*/ 2147483647 w 550"/>
                <a:gd name="T5" fmla="*/ 2147483647 h 480"/>
                <a:gd name="T6" fmla="*/ 2147483647 w 550"/>
                <a:gd name="T7" fmla="*/ 2147483647 h 480"/>
                <a:gd name="T8" fmla="*/ 2147483647 w 550"/>
                <a:gd name="T9" fmla="*/ 2147483647 h 480"/>
                <a:gd name="T10" fmla="*/ 2147483647 w 550"/>
                <a:gd name="T11" fmla="*/ 2147483647 h 480"/>
                <a:gd name="T12" fmla="*/ 0 w 550"/>
                <a:gd name="T13" fmla="*/ 0 h 480"/>
                <a:gd name="T14" fmla="*/ 2147483647 w 550"/>
                <a:gd name="T15" fmla="*/ 2147483647 h 480"/>
                <a:gd name="T16" fmla="*/ 0 w 550"/>
                <a:gd name="T17" fmla="*/ 2147483647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480"/>
                <a:gd name="T29" fmla="*/ 550 w 550"/>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480">
                  <a:moveTo>
                    <a:pt x="0" y="240"/>
                  </a:moveTo>
                  <a:cubicBezTo>
                    <a:pt x="133" y="241"/>
                    <a:pt x="247" y="323"/>
                    <a:pt x="295" y="439"/>
                  </a:cubicBezTo>
                  <a:cubicBezTo>
                    <a:pt x="269" y="447"/>
                    <a:pt x="269" y="447"/>
                    <a:pt x="269" y="447"/>
                  </a:cubicBezTo>
                  <a:cubicBezTo>
                    <a:pt x="435" y="480"/>
                    <a:pt x="435" y="480"/>
                    <a:pt x="435" y="480"/>
                  </a:cubicBezTo>
                  <a:cubicBezTo>
                    <a:pt x="550" y="356"/>
                    <a:pt x="550" y="356"/>
                    <a:pt x="550" y="356"/>
                  </a:cubicBezTo>
                  <a:cubicBezTo>
                    <a:pt x="523" y="365"/>
                    <a:pt x="523" y="365"/>
                    <a:pt x="523" y="365"/>
                  </a:cubicBezTo>
                  <a:cubicBezTo>
                    <a:pt x="444" y="153"/>
                    <a:pt x="239" y="1"/>
                    <a:pt x="0" y="0"/>
                  </a:cubicBezTo>
                  <a:cubicBezTo>
                    <a:pt x="67" y="120"/>
                    <a:pt x="67" y="120"/>
                    <a:pt x="67" y="120"/>
                  </a:cubicBezTo>
                  <a:lnTo>
                    <a:pt x="0" y="240"/>
                  </a:lnTo>
                  <a:close/>
                </a:path>
              </a:pathLst>
            </a:cu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44" name="Text Box 16"/>
            <p:cNvSpPr txBox="1">
              <a:spLocks noChangeArrowheads="1"/>
            </p:cNvSpPr>
            <p:nvPr/>
          </p:nvSpPr>
          <p:spPr bwMode="gray">
            <a:xfrm>
              <a:off x="8463396" y="2497924"/>
              <a:ext cx="2232826" cy="2232826"/>
            </a:xfrm>
            <a:prstGeom prst="ellipse">
              <a:avLst/>
            </a:prstGeom>
            <a:solidFill>
              <a:srgbClr val="FFFFFF">
                <a:lumMod val="85000"/>
              </a:srgbClr>
            </a:solidFill>
            <a:ln w="12700" algn="ctr">
              <a:noFill/>
              <a:miter lim="800000"/>
              <a:headEnd/>
              <a:tailEnd/>
            </a:ln>
          </p:spPr>
          <p:txBody>
            <a:bodyPr lIns="0" tIns="0" rIns="0" bIns="0" anchor="ct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Execute </a:t>
              </a:r>
              <a:r>
                <a:rPr kumimoji="0" lang="en-US" sz="2000" b="1" i="1"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Otimização</a:t>
              </a:r>
              <a:r>
                <a:rPr kumimoji="0" lang="en-US" sz="2000" b="1"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dos </a:t>
              </a:r>
              <a:r>
                <a:rPr kumimoji="0" lang="en-US" sz="2000" b="1" i="1"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Custos</a:t>
              </a:r>
              <a:r>
                <a:rPr kumimoji="0" lang="en-US" sz="2000" b="1" i="1" u="none" strike="noStrike" kern="0" cap="none" spc="0" normalizeH="0" noProof="0" dirty="0" smtClean="0">
                  <a:ln>
                    <a:noFill/>
                  </a:ln>
                  <a:solidFill>
                    <a:srgbClr val="000000"/>
                  </a:solidFill>
                  <a:effectLst/>
                  <a:uLnTx/>
                  <a:uFillTx/>
                  <a:ea typeface="Arial Unicode MS" pitchFamily="34" charset="-128"/>
                  <a:cs typeface="Arial Unicode MS" pitchFamily="34" charset="-128"/>
                </a:rPr>
                <a:t> de TI </a:t>
              </a:r>
              <a:r>
                <a:rPr kumimoji="0" lang="en-US" sz="2000" b="1" i="1"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como</a:t>
              </a:r>
              <a:r>
                <a:rPr kumimoji="0" lang="en-US" sz="2000" b="1" i="1"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2000" b="1" i="1"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Disciplina</a:t>
              </a:r>
              <a:endParaRPr kumimoji="0" lang="en-US" sz="2000" b="1" i="1" u="none" strike="noStrike" kern="0" cap="none" spc="0" normalizeH="0" baseline="0" noProof="0" dirty="0">
                <a:ln>
                  <a:noFill/>
                </a:ln>
                <a:solidFill>
                  <a:srgbClr val="000000"/>
                </a:solidFill>
                <a:effectLst/>
                <a:uLnTx/>
                <a:uFillTx/>
                <a:ea typeface="Arial Unicode MS" pitchFamily="34" charset="-128"/>
                <a:cs typeface="Arial Unicode MS" pitchFamily="34" charset="-128"/>
              </a:endParaRPr>
            </a:p>
          </p:txBody>
        </p:sp>
        <p:grpSp>
          <p:nvGrpSpPr>
            <p:cNvPr id="45" name="Group 19"/>
            <p:cNvGrpSpPr>
              <a:grpSpLocks/>
            </p:cNvGrpSpPr>
            <p:nvPr/>
          </p:nvGrpSpPr>
          <p:grpSpPr bwMode="auto">
            <a:xfrm>
              <a:off x="7288823" y="1237939"/>
              <a:ext cx="4581525" cy="4663951"/>
              <a:chOff x="4331286" y="1421855"/>
              <a:chExt cx="4235450" cy="4311650"/>
            </a:xfrm>
          </p:grpSpPr>
          <p:sp>
            <p:nvSpPr>
              <p:cNvPr id="46" name="Freeform 17"/>
              <p:cNvSpPr>
                <a:spLocks/>
              </p:cNvSpPr>
              <p:nvPr/>
            </p:nvSpPr>
            <p:spPr bwMode="gray">
              <a:xfrm>
                <a:off x="6469648" y="1526630"/>
                <a:ext cx="2062163" cy="1800225"/>
              </a:xfrm>
              <a:custGeom>
                <a:avLst/>
                <a:gdLst>
                  <a:gd name="T0" fmla="*/ 0 w 550"/>
                  <a:gd name="T1" fmla="*/ 2147483647 h 480"/>
                  <a:gd name="T2" fmla="*/ 2147483647 w 550"/>
                  <a:gd name="T3" fmla="*/ 2147483647 h 480"/>
                  <a:gd name="T4" fmla="*/ 2147483647 w 550"/>
                  <a:gd name="T5" fmla="*/ 2147483647 h 480"/>
                  <a:gd name="T6" fmla="*/ 2147483647 w 550"/>
                  <a:gd name="T7" fmla="*/ 2147483647 h 480"/>
                  <a:gd name="T8" fmla="*/ 2147483647 w 550"/>
                  <a:gd name="T9" fmla="*/ 2147483647 h 480"/>
                  <a:gd name="T10" fmla="*/ 2147483647 w 550"/>
                  <a:gd name="T11" fmla="*/ 2147483647 h 480"/>
                  <a:gd name="T12" fmla="*/ 0 w 550"/>
                  <a:gd name="T13" fmla="*/ 0 h 480"/>
                  <a:gd name="T14" fmla="*/ 2147483647 w 550"/>
                  <a:gd name="T15" fmla="*/ 2147483647 h 480"/>
                  <a:gd name="T16" fmla="*/ 0 w 550"/>
                  <a:gd name="T17" fmla="*/ 2147483647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480"/>
                  <a:gd name="T29" fmla="*/ 550 w 550"/>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480">
                    <a:moveTo>
                      <a:pt x="0" y="240"/>
                    </a:moveTo>
                    <a:cubicBezTo>
                      <a:pt x="133" y="241"/>
                      <a:pt x="247" y="323"/>
                      <a:pt x="295" y="439"/>
                    </a:cubicBezTo>
                    <a:cubicBezTo>
                      <a:pt x="269" y="447"/>
                      <a:pt x="269" y="447"/>
                      <a:pt x="269" y="447"/>
                    </a:cubicBezTo>
                    <a:cubicBezTo>
                      <a:pt x="435" y="480"/>
                      <a:pt x="435" y="480"/>
                      <a:pt x="435" y="480"/>
                    </a:cubicBezTo>
                    <a:cubicBezTo>
                      <a:pt x="550" y="356"/>
                      <a:pt x="550" y="356"/>
                      <a:pt x="550" y="356"/>
                    </a:cubicBezTo>
                    <a:cubicBezTo>
                      <a:pt x="523" y="365"/>
                      <a:pt x="523" y="365"/>
                      <a:pt x="523" y="365"/>
                    </a:cubicBezTo>
                    <a:cubicBezTo>
                      <a:pt x="444" y="153"/>
                      <a:pt x="239" y="1"/>
                      <a:pt x="0" y="0"/>
                    </a:cubicBezTo>
                    <a:cubicBezTo>
                      <a:pt x="67" y="120"/>
                      <a:pt x="67" y="120"/>
                      <a:pt x="67" y="120"/>
                    </a:cubicBezTo>
                    <a:lnTo>
                      <a:pt x="0" y="240"/>
                    </a:lnTo>
                    <a:close/>
                  </a:path>
                </a:pathLst>
              </a:custGeom>
              <a:solidFill>
                <a:srgbClr val="00529B"/>
              </a:solidFill>
              <a:ln>
                <a:noFill/>
              </a:ln>
              <a:extLst>
                <a:ext uri="{91240B29-F687-4F45-9708-019B960494DF}">
                  <a14:hiddenLine xmlns:a14="http://schemas.microsoft.com/office/drawing/2010/main" w="12700" cap="flat" cmpd="sng">
                    <a:solidFill>
                      <a:srgbClr val="000000"/>
                    </a:solidFill>
                    <a:prstDash val="solid"/>
                    <a:miter lim="800000"/>
                    <a:headEnd/>
                    <a:tailEnd/>
                  </a14:hiddenLine>
                </a:ext>
              </a:extLst>
            </p:spPr>
            <p:txBody>
              <a:bodyPr wrap="none"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47" name="Freeform 18"/>
              <p:cNvSpPr>
                <a:spLocks/>
              </p:cNvSpPr>
              <p:nvPr/>
            </p:nvSpPr>
            <p:spPr bwMode="gray">
              <a:xfrm>
                <a:off x="4331286" y="2910930"/>
                <a:ext cx="1414462" cy="2417763"/>
              </a:xfrm>
              <a:custGeom>
                <a:avLst/>
                <a:gdLst>
                  <a:gd name="T0" fmla="*/ 2147483647 w 377"/>
                  <a:gd name="T1" fmla="*/ 2147483647 h 645"/>
                  <a:gd name="T2" fmla="*/ 2147483647 w 377"/>
                  <a:gd name="T3" fmla="*/ 2147483647 h 645"/>
                  <a:gd name="T4" fmla="*/ 2147483647 w 377"/>
                  <a:gd name="T5" fmla="*/ 2147483647 h 645"/>
                  <a:gd name="T6" fmla="*/ 2147483647 w 377"/>
                  <a:gd name="T7" fmla="*/ 2147483647 h 645"/>
                  <a:gd name="T8" fmla="*/ 2147483647 w 377"/>
                  <a:gd name="T9" fmla="*/ 0 h 645"/>
                  <a:gd name="T10" fmla="*/ 0 w 377"/>
                  <a:gd name="T11" fmla="*/ 2147483647 h 645"/>
                  <a:gd name="T12" fmla="*/ 2147483647 w 377"/>
                  <a:gd name="T13" fmla="*/ 2147483647 h 645"/>
                  <a:gd name="T14" fmla="*/ 2147483647 w 377"/>
                  <a:gd name="T15" fmla="*/ 2147483647 h 645"/>
                  <a:gd name="T16" fmla="*/ 2147483647 w 377"/>
                  <a:gd name="T17" fmla="*/ 2147483647 h 645"/>
                  <a:gd name="T18" fmla="*/ 2147483647 w 377"/>
                  <a:gd name="T19" fmla="*/ 2147483647 h 645"/>
                  <a:gd name="T20" fmla="*/ 2147483647 w 377"/>
                  <a:gd name="T21" fmla="*/ 2147483647 h 6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645"/>
                  <a:gd name="T35" fmla="*/ 377 w 377"/>
                  <a:gd name="T36" fmla="*/ 645 h 6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645">
                    <a:moveTo>
                      <a:pt x="377" y="451"/>
                    </a:moveTo>
                    <a:cubicBezTo>
                      <a:pt x="297" y="392"/>
                      <a:pt x="246" y="298"/>
                      <a:pt x="246" y="192"/>
                    </a:cubicBezTo>
                    <a:cubicBezTo>
                      <a:pt x="246" y="166"/>
                      <a:pt x="249" y="141"/>
                      <a:pt x="255" y="116"/>
                    </a:cubicBezTo>
                    <a:cubicBezTo>
                      <a:pt x="281" y="125"/>
                      <a:pt x="281" y="125"/>
                      <a:pt x="281" y="125"/>
                    </a:cubicBezTo>
                    <a:cubicBezTo>
                      <a:pt x="166" y="0"/>
                      <a:pt x="166" y="0"/>
                      <a:pt x="166" y="0"/>
                    </a:cubicBezTo>
                    <a:cubicBezTo>
                      <a:pt x="0" y="33"/>
                      <a:pt x="0" y="33"/>
                      <a:pt x="0" y="33"/>
                    </a:cubicBezTo>
                    <a:cubicBezTo>
                      <a:pt x="27" y="42"/>
                      <a:pt x="27" y="42"/>
                      <a:pt x="27" y="42"/>
                    </a:cubicBezTo>
                    <a:cubicBezTo>
                      <a:pt x="14" y="90"/>
                      <a:pt x="6" y="140"/>
                      <a:pt x="6" y="192"/>
                    </a:cubicBezTo>
                    <a:cubicBezTo>
                      <a:pt x="6" y="378"/>
                      <a:pt x="97" y="542"/>
                      <a:pt x="236" y="645"/>
                    </a:cubicBezTo>
                    <a:cubicBezTo>
                      <a:pt x="252" y="509"/>
                      <a:pt x="252" y="509"/>
                      <a:pt x="252" y="509"/>
                    </a:cubicBezTo>
                    <a:lnTo>
                      <a:pt x="377" y="451"/>
                    </a:lnTo>
                    <a:close/>
                  </a:path>
                </a:pathLst>
              </a:custGeom>
              <a:solidFill>
                <a:srgbClr val="6697C3"/>
              </a:solidFill>
              <a:ln>
                <a:noFill/>
              </a:ln>
              <a:extLst>
                <a:ext uri="{91240B29-F687-4F45-9708-019B960494DF}">
                  <a14:hiddenLine xmlns:a14="http://schemas.microsoft.com/office/drawing/2010/main" w="12700" cap="flat" cmpd="sng">
                    <a:solidFill>
                      <a:srgbClr val="000000"/>
                    </a:solidFill>
                    <a:prstDash val="solid"/>
                    <a:miter lim="800000"/>
                    <a:headEnd/>
                    <a:tailEnd/>
                  </a14:hiddenLine>
                </a:ext>
              </a:extLst>
            </p:spPr>
            <p:txBody>
              <a:bodyPr wrap="none"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48" name="Freeform 19"/>
              <p:cNvSpPr>
                <a:spLocks/>
              </p:cNvSpPr>
              <p:nvPr/>
            </p:nvSpPr>
            <p:spPr bwMode="gray">
              <a:xfrm>
                <a:off x="4463048" y="1421855"/>
                <a:ext cx="2216150" cy="1828800"/>
              </a:xfrm>
              <a:custGeom>
                <a:avLst/>
                <a:gdLst>
                  <a:gd name="T0" fmla="*/ 2147483647 w 591"/>
                  <a:gd name="T1" fmla="*/ 2147483647 h 488"/>
                  <a:gd name="T2" fmla="*/ 2147483647 w 591"/>
                  <a:gd name="T3" fmla="*/ 2147483647 h 488"/>
                  <a:gd name="T4" fmla="*/ 2147483647 w 591"/>
                  <a:gd name="T5" fmla="*/ 2147483647 h 488"/>
                  <a:gd name="T6" fmla="*/ 2147483647 w 591"/>
                  <a:gd name="T7" fmla="*/ 2147483647 h 488"/>
                  <a:gd name="T8" fmla="*/ 2147483647 w 591"/>
                  <a:gd name="T9" fmla="*/ 0 h 488"/>
                  <a:gd name="T10" fmla="*/ 2147483647 w 591"/>
                  <a:gd name="T11" fmla="*/ 2147483647 h 488"/>
                  <a:gd name="T12" fmla="*/ 0 w 591"/>
                  <a:gd name="T13" fmla="*/ 2147483647 h 488"/>
                  <a:gd name="T14" fmla="*/ 2147483647 w 591"/>
                  <a:gd name="T15" fmla="*/ 2147483647 h 488"/>
                  <a:gd name="T16" fmla="*/ 2147483647 w 591"/>
                  <a:gd name="T17" fmla="*/ 2147483647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1"/>
                  <a:gd name="T28" fmla="*/ 0 h 488"/>
                  <a:gd name="T29" fmla="*/ 591 w 591"/>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1" h="488">
                    <a:moveTo>
                      <a:pt x="227" y="488"/>
                    </a:moveTo>
                    <a:cubicBezTo>
                      <a:pt x="268" y="367"/>
                      <a:pt x="377" y="278"/>
                      <a:pt x="508" y="269"/>
                    </a:cubicBezTo>
                    <a:cubicBezTo>
                      <a:pt x="508" y="296"/>
                      <a:pt x="508" y="296"/>
                      <a:pt x="508" y="296"/>
                    </a:cubicBezTo>
                    <a:cubicBezTo>
                      <a:pt x="591" y="148"/>
                      <a:pt x="591" y="148"/>
                      <a:pt x="591" y="148"/>
                    </a:cubicBezTo>
                    <a:cubicBezTo>
                      <a:pt x="508" y="0"/>
                      <a:pt x="508" y="0"/>
                      <a:pt x="508" y="0"/>
                    </a:cubicBezTo>
                    <a:cubicBezTo>
                      <a:pt x="508" y="29"/>
                      <a:pt x="508" y="29"/>
                      <a:pt x="508" y="29"/>
                    </a:cubicBezTo>
                    <a:cubicBezTo>
                      <a:pt x="271" y="39"/>
                      <a:pt x="71" y="197"/>
                      <a:pt x="0" y="414"/>
                    </a:cubicBezTo>
                    <a:cubicBezTo>
                      <a:pt x="134" y="387"/>
                      <a:pt x="134" y="387"/>
                      <a:pt x="134" y="387"/>
                    </a:cubicBezTo>
                    <a:lnTo>
                      <a:pt x="227" y="488"/>
                    </a:lnTo>
                    <a:close/>
                  </a:path>
                </a:pathLst>
              </a:custGeom>
              <a:solidFill>
                <a:srgbClr val="E5550D"/>
              </a:solidFill>
              <a:ln>
                <a:noFill/>
              </a:ln>
              <a:extLst>
                <a:ext uri="{91240B29-F687-4F45-9708-019B960494DF}">
                  <a14:hiddenLine xmlns:a14="http://schemas.microsoft.com/office/drawing/2010/main" w="12700" cap="flat" cmpd="sng">
                    <a:solidFill>
                      <a:srgbClr val="000000"/>
                    </a:solidFill>
                    <a:prstDash val="solid"/>
                    <a:miter lim="800000"/>
                    <a:headEnd/>
                    <a:tailEnd/>
                  </a14:hiddenLine>
                </a:ext>
              </a:extLst>
            </p:spPr>
            <p:txBody>
              <a:bodyPr wrap="none"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49" name="Freeform 20"/>
              <p:cNvSpPr>
                <a:spLocks/>
              </p:cNvSpPr>
              <p:nvPr/>
            </p:nvSpPr>
            <p:spPr bwMode="gray">
              <a:xfrm>
                <a:off x="5236161" y="4574630"/>
                <a:ext cx="2452687" cy="1158875"/>
              </a:xfrm>
              <a:custGeom>
                <a:avLst/>
                <a:gdLst>
                  <a:gd name="T0" fmla="*/ 2147483647 w 654"/>
                  <a:gd name="T1" fmla="*/ 2147483647 h 309"/>
                  <a:gd name="T2" fmla="*/ 2147483647 w 654"/>
                  <a:gd name="T3" fmla="*/ 2147483647 h 309"/>
                  <a:gd name="T4" fmla="*/ 2147483647 w 654"/>
                  <a:gd name="T5" fmla="*/ 2147483647 h 309"/>
                  <a:gd name="T6" fmla="*/ 2147483647 w 654"/>
                  <a:gd name="T7" fmla="*/ 0 h 309"/>
                  <a:gd name="T8" fmla="*/ 2147483647 w 654"/>
                  <a:gd name="T9" fmla="*/ 2147483647 h 309"/>
                  <a:gd name="T10" fmla="*/ 0 w 654"/>
                  <a:gd name="T11" fmla="*/ 2147483647 h 309"/>
                  <a:gd name="T12" fmla="*/ 2147483647 w 654"/>
                  <a:gd name="T13" fmla="*/ 2147483647 h 309"/>
                  <a:gd name="T14" fmla="*/ 2147483647 w 654"/>
                  <a:gd name="T15" fmla="*/ 2147483647 h 309"/>
                  <a:gd name="T16" fmla="*/ 2147483647 w 654"/>
                  <a:gd name="T17" fmla="*/ 2147483647 h 309"/>
                  <a:gd name="T18" fmla="*/ 2147483647 w 654"/>
                  <a:gd name="T19" fmla="*/ 2147483647 h 309"/>
                  <a:gd name="T20" fmla="*/ 2147483647 w 654"/>
                  <a:gd name="T21" fmla="*/ 2147483647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309"/>
                  <a:gd name="T35" fmla="*/ 654 w 654"/>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309">
                    <a:moveTo>
                      <a:pt x="514" y="10"/>
                    </a:moveTo>
                    <a:cubicBezTo>
                      <a:pt x="461" y="47"/>
                      <a:pt x="396" y="70"/>
                      <a:pt x="327" y="70"/>
                    </a:cubicBezTo>
                    <a:cubicBezTo>
                      <a:pt x="265" y="70"/>
                      <a:pt x="207" y="52"/>
                      <a:pt x="158" y="22"/>
                    </a:cubicBezTo>
                    <a:cubicBezTo>
                      <a:pt x="174" y="0"/>
                      <a:pt x="174" y="0"/>
                      <a:pt x="174" y="0"/>
                    </a:cubicBezTo>
                    <a:cubicBezTo>
                      <a:pt x="20" y="71"/>
                      <a:pt x="20" y="71"/>
                      <a:pt x="20" y="71"/>
                    </a:cubicBezTo>
                    <a:cubicBezTo>
                      <a:pt x="0" y="239"/>
                      <a:pt x="0" y="239"/>
                      <a:pt x="0" y="239"/>
                    </a:cubicBezTo>
                    <a:cubicBezTo>
                      <a:pt x="17" y="216"/>
                      <a:pt x="17" y="216"/>
                      <a:pt x="17" y="216"/>
                    </a:cubicBezTo>
                    <a:cubicBezTo>
                      <a:pt x="106" y="275"/>
                      <a:pt x="212" y="309"/>
                      <a:pt x="327" y="309"/>
                    </a:cubicBezTo>
                    <a:cubicBezTo>
                      <a:pt x="449" y="309"/>
                      <a:pt x="562" y="270"/>
                      <a:pt x="654" y="203"/>
                    </a:cubicBezTo>
                    <a:cubicBezTo>
                      <a:pt x="530" y="146"/>
                      <a:pt x="530" y="146"/>
                      <a:pt x="530" y="146"/>
                    </a:cubicBezTo>
                    <a:lnTo>
                      <a:pt x="514" y="10"/>
                    </a:lnTo>
                    <a:close/>
                  </a:path>
                </a:pathLst>
              </a:custGeom>
              <a:solidFill>
                <a:srgbClr val="FCAF17"/>
              </a:solidFill>
              <a:ln>
                <a:noFill/>
              </a:ln>
              <a:extLst>
                <a:ext uri="{91240B29-F687-4F45-9708-019B960494DF}">
                  <a14:hiddenLine xmlns:a14="http://schemas.microsoft.com/office/drawing/2010/main" w="12700" cap="flat" cmpd="sng">
                    <a:solidFill>
                      <a:srgbClr val="000000"/>
                    </a:solidFill>
                    <a:prstDash val="solid"/>
                    <a:miter lim="800000"/>
                    <a:headEnd/>
                    <a:tailEnd/>
                  </a14:hiddenLine>
                </a:ext>
              </a:extLst>
            </p:spPr>
            <p:txBody>
              <a:bodyPr wrap="none"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50" name="Freeform 21"/>
              <p:cNvSpPr>
                <a:spLocks/>
              </p:cNvSpPr>
              <p:nvPr/>
            </p:nvSpPr>
            <p:spPr bwMode="gray">
              <a:xfrm>
                <a:off x="7182436" y="2988718"/>
                <a:ext cx="1384300" cy="2378075"/>
              </a:xfrm>
              <a:custGeom>
                <a:avLst/>
                <a:gdLst>
                  <a:gd name="T0" fmla="*/ 2147483647 w 369"/>
                  <a:gd name="T1" fmla="*/ 2147483647 h 634"/>
                  <a:gd name="T2" fmla="*/ 2147483647 w 369"/>
                  <a:gd name="T3" fmla="*/ 0 h 634"/>
                  <a:gd name="T4" fmla="*/ 2147483647 w 369"/>
                  <a:gd name="T5" fmla="*/ 2147483647 h 634"/>
                  <a:gd name="T6" fmla="*/ 2147483647 w 369"/>
                  <a:gd name="T7" fmla="*/ 2147483647 h 634"/>
                  <a:gd name="T8" fmla="*/ 2147483647 w 369"/>
                  <a:gd name="T9" fmla="*/ 2147483647 h 634"/>
                  <a:gd name="T10" fmla="*/ 2147483647 w 369"/>
                  <a:gd name="T11" fmla="*/ 2147483647 h 634"/>
                  <a:gd name="T12" fmla="*/ 0 w 369"/>
                  <a:gd name="T13" fmla="*/ 2147483647 h 634"/>
                  <a:gd name="T14" fmla="*/ 2147483647 w 369"/>
                  <a:gd name="T15" fmla="*/ 2147483647 h 634"/>
                  <a:gd name="T16" fmla="*/ 2147483647 w 369"/>
                  <a:gd name="T17" fmla="*/ 2147483647 h 634"/>
                  <a:gd name="T18" fmla="*/ 2147483647 w 369"/>
                  <a:gd name="T19" fmla="*/ 2147483647 h 634"/>
                  <a:gd name="T20" fmla="*/ 2147483647 w 369"/>
                  <a:gd name="T21" fmla="*/ 2147483647 h 6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
                  <a:gd name="T34" fmla="*/ 0 h 634"/>
                  <a:gd name="T35" fmla="*/ 369 w 369"/>
                  <a:gd name="T36" fmla="*/ 634 h 6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 h="634">
                    <a:moveTo>
                      <a:pt x="369" y="171"/>
                    </a:moveTo>
                    <a:cubicBezTo>
                      <a:pt x="369" y="112"/>
                      <a:pt x="359" y="54"/>
                      <a:pt x="342" y="0"/>
                    </a:cubicBezTo>
                    <a:cubicBezTo>
                      <a:pt x="249" y="101"/>
                      <a:pt x="249" y="101"/>
                      <a:pt x="249" y="101"/>
                    </a:cubicBezTo>
                    <a:cubicBezTo>
                      <a:pt x="114" y="74"/>
                      <a:pt x="114" y="74"/>
                      <a:pt x="114" y="74"/>
                    </a:cubicBezTo>
                    <a:cubicBezTo>
                      <a:pt x="124" y="105"/>
                      <a:pt x="129" y="137"/>
                      <a:pt x="129" y="171"/>
                    </a:cubicBezTo>
                    <a:cubicBezTo>
                      <a:pt x="129" y="269"/>
                      <a:pt x="85" y="357"/>
                      <a:pt x="16" y="416"/>
                    </a:cubicBezTo>
                    <a:cubicBezTo>
                      <a:pt x="0" y="394"/>
                      <a:pt x="0" y="394"/>
                      <a:pt x="0" y="394"/>
                    </a:cubicBezTo>
                    <a:cubicBezTo>
                      <a:pt x="20" y="563"/>
                      <a:pt x="20" y="563"/>
                      <a:pt x="20" y="563"/>
                    </a:cubicBezTo>
                    <a:cubicBezTo>
                      <a:pt x="174" y="634"/>
                      <a:pt x="174" y="634"/>
                      <a:pt x="174" y="634"/>
                    </a:cubicBezTo>
                    <a:cubicBezTo>
                      <a:pt x="157" y="610"/>
                      <a:pt x="157" y="610"/>
                      <a:pt x="157" y="610"/>
                    </a:cubicBezTo>
                    <a:cubicBezTo>
                      <a:pt x="286" y="507"/>
                      <a:pt x="369" y="349"/>
                      <a:pt x="369" y="171"/>
                    </a:cubicBezTo>
                    <a:close/>
                  </a:path>
                </a:pathLst>
              </a:custGeom>
              <a:solidFill>
                <a:srgbClr val="46A33F"/>
              </a:solidFill>
              <a:ln>
                <a:noFill/>
              </a:ln>
              <a:extLst>
                <a:ext uri="{91240B29-F687-4F45-9708-019B960494DF}">
                  <a14:hiddenLine xmlns:a14="http://schemas.microsoft.com/office/drawing/2010/main" w="12700" cap="flat" cmpd="sng">
                    <a:solidFill>
                      <a:srgbClr val="000000"/>
                    </a:solidFill>
                    <a:prstDash val="solid"/>
                    <a:miter lim="800000"/>
                    <a:headEnd/>
                    <a:tailEnd/>
                  </a14:hiddenLine>
                </a:ext>
              </a:extLst>
            </p:spPr>
            <p:txBody>
              <a:bodyPr wrap="none"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51" name="Text Box 51"/>
              <p:cNvSpPr txBox="1">
                <a:spLocks noChangeArrowheads="1"/>
              </p:cNvSpPr>
              <p:nvPr/>
            </p:nvSpPr>
            <p:spPr bwMode="gray">
              <a:xfrm>
                <a:off x="7552323" y="3977370"/>
                <a:ext cx="908050" cy="34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lg" len="lg"/>
                    <a:tailEnd type="none" w="lg" len="lg"/>
                  </a14:hiddenLine>
                </a:ext>
              </a:extLst>
            </p:spPr>
            <p:txBody>
              <a:bodyPr tIns="91440" bIns="91440" anchor="ctr">
                <a:spAutoFit/>
              </a:bodyPr>
              <a:lstStyle>
                <a:lvl1pPr eaLnBrk="0" hangingPunct="0">
                  <a:defRPr sz="2400">
                    <a:solidFill>
                      <a:schemeClr val="tx1"/>
                    </a:solidFill>
                    <a:latin typeface="Arial" charset="0"/>
                    <a:ea typeface="Arial Unicode MS" pitchFamily="34" charset="-128"/>
                    <a:cs typeface="Arial Unicode MS" pitchFamily="34" charset="-128"/>
                  </a:defRPr>
                </a:lvl1pPr>
                <a:lvl2pPr marL="742950" indent="-285750" eaLnBrk="0" hangingPunct="0">
                  <a:defRPr sz="2400">
                    <a:solidFill>
                      <a:schemeClr val="tx1"/>
                    </a:solidFill>
                    <a:latin typeface="Arial" charset="0"/>
                    <a:ea typeface="Arial Unicode MS" pitchFamily="34" charset="-128"/>
                    <a:cs typeface="Arial Unicode MS" pitchFamily="34" charset="-128"/>
                  </a:defRPr>
                </a:lvl2pPr>
                <a:lvl3pPr marL="1143000" indent="-228600" eaLnBrk="0" hangingPunct="0">
                  <a:defRPr sz="2400">
                    <a:solidFill>
                      <a:schemeClr val="tx1"/>
                    </a:solidFill>
                    <a:latin typeface="Arial" charset="0"/>
                    <a:ea typeface="Arial Unicode MS" pitchFamily="34" charset="-128"/>
                    <a:cs typeface="Arial Unicode MS" pitchFamily="34" charset="-128"/>
                  </a:defRPr>
                </a:lvl3pPr>
                <a:lvl4pPr marL="1600200" indent="-228600" eaLnBrk="0" hangingPunct="0">
                  <a:defRPr sz="2400">
                    <a:solidFill>
                      <a:schemeClr val="tx1"/>
                    </a:solidFill>
                    <a:latin typeface="Arial" charset="0"/>
                    <a:ea typeface="Arial Unicode MS" pitchFamily="34" charset="-128"/>
                    <a:cs typeface="Arial Unicode MS" pitchFamily="34" charset="-128"/>
                  </a:defRPr>
                </a:lvl4pPr>
                <a:lvl5pPr marL="2057400" indent="-228600" eaLnBrk="0" hangingPunct="0">
                  <a:defRPr sz="2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altLang="en-US" sz="1400" b="1" i="0" u="none" strike="noStrike" kern="0" cap="none" spc="0" normalizeH="0" baseline="0" noProof="0" dirty="0" err="1" smtClean="0">
                    <a:ln>
                      <a:noFill/>
                    </a:ln>
                    <a:solidFill>
                      <a:srgbClr val="000000"/>
                    </a:solidFill>
                    <a:effectLst/>
                    <a:uLnTx/>
                    <a:uFillTx/>
                    <a:latin typeface="Arial" charset="0"/>
                    <a:ea typeface="Arial Unicode MS" pitchFamily="34" charset="-128"/>
                    <a:cs typeface="Arial Unicode MS" pitchFamily="34" charset="-128"/>
                  </a:rPr>
                  <a:t>Avalie</a:t>
                </a:r>
                <a:endParaRPr kumimoji="0" lang="en-US" altLang="en-US" sz="1400" b="1"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2" name="Text Box 52"/>
              <p:cNvSpPr txBox="1">
                <a:spLocks noChangeArrowheads="1"/>
              </p:cNvSpPr>
              <p:nvPr/>
            </p:nvSpPr>
            <p:spPr bwMode="gray">
              <a:xfrm>
                <a:off x="6980160" y="2109745"/>
                <a:ext cx="1036376" cy="52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lg" len="lg"/>
                    <a:tailEnd type="none" w="lg" len="lg"/>
                  </a14:hiddenLine>
                </a:ext>
              </a:extLst>
            </p:spPr>
            <p:txBody>
              <a:bodyPr tIns="91440" bIns="91440" anchor="ctr">
                <a:spAutoFit/>
              </a:bodyPr>
              <a:lstStyle>
                <a:lvl1pPr eaLnBrk="0" hangingPunct="0">
                  <a:defRPr sz="2400">
                    <a:solidFill>
                      <a:schemeClr val="tx1"/>
                    </a:solidFill>
                    <a:latin typeface="Arial" charset="0"/>
                    <a:ea typeface="Arial Unicode MS" pitchFamily="34" charset="-128"/>
                    <a:cs typeface="Arial Unicode MS" pitchFamily="34" charset="-128"/>
                  </a:defRPr>
                </a:lvl1pPr>
                <a:lvl2pPr marL="742950" indent="-285750" eaLnBrk="0" hangingPunct="0">
                  <a:defRPr sz="2400">
                    <a:solidFill>
                      <a:schemeClr val="tx1"/>
                    </a:solidFill>
                    <a:latin typeface="Arial" charset="0"/>
                    <a:ea typeface="Arial Unicode MS" pitchFamily="34" charset="-128"/>
                    <a:cs typeface="Arial Unicode MS" pitchFamily="34" charset="-128"/>
                  </a:defRPr>
                </a:lvl2pPr>
                <a:lvl3pPr marL="1143000" indent="-228600" eaLnBrk="0" hangingPunct="0">
                  <a:defRPr sz="2400">
                    <a:solidFill>
                      <a:schemeClr val="tx1"/>
                    </a:solidFill>
                    <a:latin typeface="Arial" charset="0"/>
                    <a:ea typeface="Arial Unicode MS" pitchFamily="34" charset="-128"/>
                    <a:cs typeface="Arial Unicode MS" pitchFamily="34" charset="-128"/>
                  </a:defRPr>
                </a:lvl3pPr>
                <a:lvl4pPr marL="1600200" indent="-228600" eaLnBrk="0" hangingPunct="0">
                  <a:defRPr sz="2400">
                    <a:solidFill>
                      <a:schemeClr val="tx1"/>
                    </a:solidFill>
                    <a:latin typeface="Arial" charset="0"/>
                    <a:ea typeface="Arial Unicode MS" pitchFamily="34" charset="-128"/>
                    <a:cs typeface="Arial Unicode MS" pitchFamily="34" charset="-128"/>
                  </a:defRPr>
                </a:lvl4pPr>
                <a:lvl5pPr marL="2057400" indent="-228600" eaLnBrk="0" hangingPunct="0">
                  <a:defRPr sz="2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altLang="en-US" sz="1400" b="1" i="0" u="none" strike="noStrike" kern="0" cap="none" spc="0" normalizeH="0" baseline="0" noProof="0" dirty="0" err="1" smtClean="0">
                    <a:ln>
                      <a:noFill/>
                    </a:ln>
                    <a:solidFill>
                      <a:srgbClr val="FFFFFF"/>
                    </a:solidFill>
                    <a:effectLst/>
                    <a:uLnTx/>
                    <a:uFillTx/>
                    <a:latin typeface="Arial" charset="0"/>
                    <a:ea typeface="Arial Unicode MS" pitchFamily="34" charset="-128"/>
                    <a:cs typeface="Arial Unicode MS" pitchFamily="34" charset="-128"/>
                  </a:rPr>
                  <a:t>Crie</a:t>
                </a:r>
                <a:r>
                  <a:rPr kumimoji="0" lang="en-US" altLang="en-US" sz="1400" b="1" i="0" u="none" strike="noStrike" kern="0" cap="none" spc="0" normalizeH="0" baseline="0" noProof="0" dirty="0" smtClean="0">
                    <a:ln>
                      <a:noFill/>
                    </a:ln>
                    <a:solidFill>
                      <a:srgbClr val="FFFFFF"/>
                    </a:solidFill>
                    <a:effectLst/>
                    <a:uLnTx/>
                    <a:uFillTx/>
                    <a:latin typeface="Arial" charset="0"/>
                    <a:ea typeface="Arial Unicode MS" pitchFamily="34" charset="-128"/>
                    <a:cs typeface="Arial Unicode MS" pitchFamily="34" charset="-128"/>
                  </a:rPr>
                  <a:t> </a:t>
                </a:r>
                <a:r>
                  <a:rPr kumimoji="0" lang="en-US" altLang="en-US" sz="1400" b="1" i="0" u="none" strike="noStrike" kern="0" cap="none" spc="0" normalizeH="0" baseline="0" noProof="0" dirty="0" err="1" smtClean="0">
                    <a:ln>
                      <a:noFill/>
                    </a:ln>
                    <a:solidFill>
                      <a:srgbClr val="FFFFFF"/>
                    </a:solidFill>
                    <a:effectLst/>
                    <a:uLnTx/>
                    <a:uFillTx/>
                    <a:latin typeface="Arial" charset="0"/>
                    <a:ea typeface="Arial Unicode MS" pitchFamily="34" charset="-128"/>
                    <a:cs typeface="Arial Unicode MS" pitchFamily="34" charset="-128"/>
                  </a:rPr>
                  <a:t>Estratégia</a:t>
                </a:r>
                <a:endParaRPr kumimoji="0" lang="en-US" altLang="en-US" sz="1400" b="1" i="0" u="none" strike="noStrike" kern="0" cap="none" spc="0" normalizeH="0" baseline="0" noProof="0" dirty="0">
                  <a:ln>
                    <a:noFill/>
                  </a:ln>
                  <a:solidFill>
                    <a:srgbClr val="FFFFFF"/>
                  </a:solidFill>
                  <a:effectLst/>
                  <a:uLnTx/>
                  <a:uFillTx/>
                  <a:latin typeface="Arial" charset="0"/>
                  <a:ea typeface="Arial Unicode MS" pitchFamily="34" charset="-128"/>
                  <a:cs typeface="Arial Unicode MS" pitchFamily="34" charset="-128"/>
                </a:endParaRPr>
              </a:p>
            </p:txBody>
          </p:sp>
          <p:sp>
            <p:nvSpPr>
              <p:cNvPr id="53" name="Text Box 53"/>
              <p:cNvSpPr txBox="1">
                <a:spLocks noChangeArrowheads="1"/>
              </p:cNvSpPr>
              <p:nvPr/>
            </p:nvSpPr>
            <p:spPr bwMode="gray">
              <a:xfrm>
                <a:off x="5914023" y="5056870"/>
                <a:ext cx="908050" cy="34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lg" len="lg"/>
                    <a:tailEnd type="none" w="lg" len="lg"/>
                  </a14:hiddenLine>
                </a:ext>
              </a:extLst>
            </p:spPr>
            <p:txBody>
              <a:bodyPr tIns="91440" bIns="91440" anchor="ctr">
                <a:spAutoFit/>
              </a:bodyPr>
              <a:lstStyle>
                <a:lvl1pPr eaLnBrk="0" hangingPunct="0">
                  <a:defRPr sz="2400">
                    <a:solidFill>
                      <a:schemeClr val="tx1"/>
                    </a:solidFill>
                    <a:latin typeface="Arial" charset="0"/>
                    <a:ea typeface="Arial Unicode MS" pitchFamily="34" charset="-128"/>
                    <a:cs typeface="Arial Unicode MS" pitchFamily="34" charset="-128"/>
                  </a:defRPr>
                </a:lvl1pPr>
                <a:lvl2pPr marL="742950" indent="-285750" eaLnBrk="0" hangingPunct="0">
                  <a:defRPr sz="2400">
                    <a:solidFill>
                      <a:schemeClr val="tx1"/>
                    </a:solidFill>
                    <a:latin typeface="Arial" charset="0"/>
                    <a:ea typeface="Arial Unicode MS" pitchFamily="34" charset="-128"/>
                    <a:cs typeface="Arial Unicode MS" pitchFamily="34" charset="-128"/>
                  </a:defRPr>
                </a:lvl2pPr>
                <a:lvl3pPr marL="1143000" indent="-228600" eaLnBrk="0" hangingPunct="0">
                  <a:defRPr sz="2400">
                    <a:solidFill>
                      <a:schemeClr val="tx1"/>
                    </a:solidFill>
                    <a:latin typeface="Arial" charset="0"/>
                    <a:ea typeface="Arial Unicode MS" pitchFamily="34" charset="-128"/>
                    <a:cs typeface="Arial Unicode MS" pitchFamily="34" charset="-128"/>
                  </a:defRPr>
                </a:lvl3pPr>
                <a:lvl4pPr marL="1600200" indent="-228600" eaLnBrk="0" hangingPunct="0">
                  <a:defRPr sz="2400">
                    <a:solidFill>
                      <a:schemeClr val="tx1"/>
                    </a:solidFill>
                    <a:latin typeface="Arial" charset="0"/>
                    <a:ea typeface="Arial Unicode MS" pitchFamily="34" charset="-128"/>
                    <a:cs typeface="Arial Unicode MS" pitchFamily="34" charset="-128"/>
                  </a:defRPr>
                </a:lvl4pPr>
                <a:lvl5pPr marL="2057400" indent="-228600" eaLnBrk="0" hangingPunct="0">
                  <a:defRPr sz="2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rPr>
                  <a:t>Execute</a:t>
                </a:r>
              </a:p>
            </p:txBody>
          </p:sp>
          <p:sp>
            <p:nvSpPr>
              <p:cNvPr id="54" name="Text Box 54"/>
              <p:cNvSpPr txBox="1">
                <a:spLocks noChangeArrowheads="1"/>
              </p:cNvSpPr>
              <p:nvPr/>
            </p:nvSpPr>
            <p:spPr bwMode="gray">
              <a:xfrm>
                <a:off x="4377323" y="3824971"/>
                <a:ext cx="908050" cy="34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lg" len="lg"/>
                    <a:tailEnd type="none" w="lg" len="lg"/>
                  </a14:hiddenLine>
                </a:ext>
              </a:extLst>
            </p:spPr>
            <p:txBody>
              <a:bodyPr tIns="91440" bIns="91440" anchor="ctr">
                <a:spAutoFit/>
              </a:bodyPr>
              <a:lstStyle>
                <a:lvl1pPr eaLnBrk="0" hangingPunct="0">
                  <a:defRPr sz="2400">
                    <a:solidFill>
                      <a:schemeClr val="tx1"/>
                    </a:solidFill>
                    <a:latin typeface="Arial" charset="0"/>
                    <a:ea typeface="Arial Unicode MS" pitchFamily="34" charset="-128"/>
                    <a:cs typeface="Arial Unicode MS" pitchFamily="34" charset="-128"/>
                  </a:defRPr>
                </a:lvl1pPr>
                <a:lvl2pPr marL="742950" indent="-285750" eaLnBrk="0" hangingPunct="0">
                  <a:defRPr sz="2400">
                    <a:solidFill>
                      <a:schemeClr val="tx1"/>
                    </a:solidFill>
                    <a:latin typeface="Arial" charset="0"/>
                    <a:ea typeface="Arial Unicode MS" pitchFamily="34" charset="-128"/>
                    <a:cs typeface="Arial Unicode MS" pitchFamily="34" charset="-128"/>
                  </a:defRPr>
                </a:lvl2pPr>
                <a:lvl3pPr marL="1143000" indent="-228600" eaLnBrk="0" hangingPunct="0">
                  <a:defRPr sz="2400">
                    <a:solidFill>
                      <a:schemeClr val="tx1"/>
                    </a:solidFill>
                    <a:latin typeface="Arial" charset="0"/>
                    <a:ea typeface="Arial Unicode MS" pitchFamily="34" charset="-128"/>
                    <a:cs typeface="Arial Unicode MS" pitchFamily="34" charset="-128"/>
                  </a:defRPr>
                </a:lvl3pPr>
                <a:lvl4pPr marL="1600200" indent="-228600" eaLnBrk="0" hangingPunct="0">
                  <a:defRPr sz="2400">
                    <a:solidFill>
                      <a:schemeClr val="tx1"/>
                    </a:solidFill>
                    <a:latin typeface="Arial" charset="0"/>
                    <a:ea typeface="Arial Unicode MS" pitchFamily="34" charset="-128"/>
                    <a:cs typeface="Arial Unicode MS" pitchFamily="34" charset="-128"/>
                  </a:defRPr>
                </a:lvl4pPr>
                <a:lvl5pPr marL="2057400" indent="-228600" eaLnBrk="0" hangingPunct="0">
                  <a:defRPr sz="2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altLang="en-US" sz="1400" b="1" i="0" u="none" strike="noStrike" kern="0" cap="none" spc="0" normalizeH="0" baseline="0" noProof="0" dirty="0" err="1" smtClean="0">
                    <a:ln>
                      <a:noFill/>
                    </a:ln>
                    <a:solidFill>
                      <a:srgbClr val="FFFFFF"/>
                    </a:solidFill>
                    <a:effectLst/>
                    <a:uLnTx/>
                    <a:uFillTx/>
                    <a:latin typeface="Arial" charset="0"/>
                    <a:ea typeface="Arial Unicode MS" pitchFamily="34" charset="-128"/>
                    <a:cs typeface="Arial Unicode MS" pitchFamily="34" charset="-128"/>
                  </a:rPr>
                  <a:t>Otimize</a:t>
                </a:r>
                <a:endParaRPr kumimoji="0" lang="en-US" altLang="en-US" sz="1400" b="1" i="0" u="none" strike="noStrike" kern="0" cap="none" spc="0" normalizeH="0" baseline="0" noProof="0" dirty="0">
                  <a:ln>
                    <a:noFill/>
                  </a:ln>
                  <a:solidFill>
                    <a:srgbClr val="FFFFFF"/>
                  </a:solidFill>
                  <a:effectLst/>
                  <a:uLnTx/>
                  <a:uFillTx/>
                  <a:latin typeface="Arial" charset="0"/>
                  <a:ea typeface="Arial Unicode MS" pitchFamily="34" charset="-128"/>
                  <a:cs typeface="Arial Unicode MS" pitchFamily="34" charset="-128"/>
                </a:endParaRPr>
              </a:p>
            </p:txBody>
          </p:sp>
          <p:sp>
            <p:nvSpPr>
              <p:cNvPr id="55" name="Text Box 55"/>
              <p:cNvSpPr txBox="1">
                <a:spLocks noChangeArrowheads="1"/>
              </p:cNvSpPr>
              <p:nvPr/>
            </p:nvSpPr>
            <p:spPr bwMode="gray">
              <a:xfrm>
                <a:off x="5126623" y="2097771"/>
                <a:ext cx="908050" cy="34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lg" len="lg"/>
                    <a:tailEnd type="none" w="lg" len="lg"/>
                  </a14:hiddenLine>
                </a:ext>
              </a:extLst>
            </p:spPr>
            <p:txBody>
              <a:bodyPr tIns="91440" bIns="91440" anchor="ctr">
                <a:spAutoFit/>
              </a:bodyPr>
              <a:lstStyle>
                <a:lvl1pPr eaLnBrk="0" hangingPunct="0">
                  <a:defRPr sz="2400">
                    <a:solidFill>
                      <a:schemeClr val="tx1"/>
                    </a:solidFill>
                    <a:latin typeface="Arial" charset="0"/>
                    <a:ea typeface="Arial Unicode MS" pitchFamily="34" charset="-128"/>
                    <a:cs typeface="Arial Unicode MS" pitchFamily="34" charset="-128"/>
                  </a:defRPr>
                </a:lvl1pPr>
                <a:lvl2pPr marL="742950" indent="-285750" eaLnBrk="0" hangingPunct="0">
                  <a:defRPr sz="2400">
                    <a:solidFill>
                      <a:schemeClr val="tx1"/>
                    </a:solidFill>
                    <a:latin typeface="Arial" charset="0"/>
                    <a:ea typeface="Arial Unicode MS" pitchFamily="34" charset="-128"/>
                    <a:cs typeface="Arial Unicode MS" pitchFamily="34" charset="-128"/>
                  </a:defRPr>
                </a:lvl2pPr>
                <a:lvl3pPr marL="1143000" indent="-228600" eaLnBrk="0" hangingPunct="0">
                  <a:defRPr sz="2400">
                    <a:solidFill>
                      <a:schemeClr val="tx1"/>
                    </a:solidFill>
                    <a:latin typeface="Arial" charset="0"/>
                    <a:ea typeface="Arial Unicode MS" pitchFamily="34" charset="-128"/>
                    <a:cs typeface="Arial Unicode MS" pitchFamily="34" charset="-128"/>
                  </a:defRPr>
                </a:lvl3pPr>
                <a:lvl4pPr marL="1600200" indent="-228600" eaLnBrk="0" hangingPunct="0">
                  <a:defRPr sz="2400">
                    <a:solidFill>
                      <a:schemeClr val="tx1"/>
                    </a:solidFill>
                    <a:latin typeface="Arial" charset="0"/>
                    <a:ea typeface="Arial Unicode MS" pitchFamily="34" charset="-128"/>
                    <a:cs typeface="Arial Unicode MS" pitchFamily="34" charset="-128"/>
                  </a:defRPr>
                </a:lvl4pPr>
                <a:lvl5pPr marL="2057400" indent="-228600" eaLnBrk="0" hangingPunct="0">
                  <a:defRPr sz="2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altLang="en-US" sz="1400" b="1" i="0" u="none" strike="noStrike" kern="0" cap="none" spc="0" normalizeH="0" baseline="0" noProof="0" dirty="0" err="1" smtClean="0">
                    <a:ln>
                      <a:noFill/>
                    </a:ln>
                    <a:solidFill>
                      <a:schemeClr val="bg1"/>
                    </a:solidFill>
                    <a:effectLst/>
                    <a:uLnTx/>
                    <a:uFillTx/>
                    <a:latin typeface="Arial" charset="0"/>
                    <a:ea typeface="Arial Unicode MS" pitchFamily="34" charset="-128"/>
                    <a:cs typeface="Arial Unicode MS" pitchFamily="34" charset="-128"/>
                  </a:rPr>
                  <a:t>Gerencie</a:t>
                </a:r>
                <a:endParaRPr kumimoji="0" lang="en-US" altLang="en-US" sz="1400" b="1" i="0" u="none" strike="noStrike" kern="0" cap="none" spc="0" normalizeH="0" baseline="0" noProof="0" dirty="0">
                  <a:ln>
                    <a:noFill/>
                  </a:ln>
                  <a:solidFill>
                    <a:schemeClr val="bg1"/>
                  </a:solidFill>
                  <a:effectLst/>
                  <a:uLnTx/>
                  <a:uFillTx/>
                  <a:latin typeface="Arial" charset="0"/>
                  <a:ea typeface="Arial Unicode MS" pitchFamily="34" charset="-128"/>
                  <a:cs typeface="Arial Unicode MS" pitchFamily="34" charset="-128"/>
                </a:endParaRPr>
              </a:p>
            </p:txBody>
          </p:sp>
        </p:grpSp>
      </p:grpSp>
      <p:sp>
        <p:nvSpPr>
          <p:cNvPr id="56" name="Content Placeholder 5"/>
          <p:cNvSpPr txBox="1">
            <a:spLocks/>
          </p:cNvSpPr>
          <p:nvPr/>
        </p:nvSpPr>
        <p:spPr bwMode="gray">
          <a:xfrm>
            <a:off x="4212254" y="1125694"/>
            <a:ext cx="7577415" cy="923330"/>
          </a:xfrm>
          <a:prstGeom prst="rect">
            <a:avLst/>
          </a:prstGeom>
        </p:spPr>
        <p:txBody>
          <a:bodyPr vert="horz" wrap="square" lIns="0" tIns="0" rIns="45720" bIns="0" rtlCol="0">
            <a:spAutoFit/>
          </a:bodyPr>
          <a:lstStyle>
            <a:lvl1pPr marL="274306" marR="0" indent="-274306" algn="l" eaLnBrk="1" hangingPunct="1">
              <a:spcBef>
                <a:spcPts val="1200"/>
              </a:spcBef>
              <a:spcAft>
                <a:spcPts val="300"/>
              </a:spcAft>
              <a:buClr>
                <a:srgbClr val="00529B"/>
              </a:buClr>
              <a:buSzPct val="90000"/>
              <a:buFont typeface="Wingdings" panose="05000000000000000000" pitchFamily="2" charset="2"/>
              <a:buChar char="§"/>
              <a:defRPr lang="en-US" sz="2800" dirty="0" smtClean="0">
                <a:latin typeface="+mn-lt"/>
                <a:ea typeface="+mn-ea"/>
                <a:cs typeface="+mn-cs"/>
              </a:defRPr>
            </a:lvl1pPr>
            <a:lvl2pPr marL="461962" marR="0" lvl="1" indent="0" algn="l" eaLnBrk="1" hangingPunct="1">
              <a:spcBef>
                <a:spcPts val="1200"/>
              </a:spcBef>
              <a:spcAft>
                <a:spcPts val="300"/>
              </a:spcAft>
              <a:buClrTx/>
              <a:buSzPct val="90000"/>
              <a:buFont typeface="Wingdings" panose="05000000000000000000" pitchFamily="2" charset="2"/>
              <a:buNone/>
              <a:tabLst/>
              <a:defRPr lang="en-US" sz="2000" i="1" dirty="0" smtClean="0">
                <a:latin typeface="+mn-lt"/>
                <a:ea typeface="+mn-ea"/>
                <a:cs typeface="+mn-cs"/>
              </a:defRPr>
            </a:lvl2pPr>
            <a:lvl3pPr marR="0" indent="-274320" algn="l" eaLnBrk="1" hangingPunct="1">
              <a:spcBef>
                <a:spcPts val="1200"/>
              </a:spcBef>
              <a:spcAft>
                <a:spcPts val="300"/>
              </a:spcAft>
              <a:buClrTx/>
              <a:buSzPct val="90000"/>
              <a:buFont typeface="Arial" panose="020B0604020202020204" pitchFamily="34" charset="0"/>
              <a:buChar char="–"/>
              <a:defRPr lang="en-US" sz="2800" dirty="0" smtClean="0">
                <a:latin typeface="+mn-lt"/>
                <a:ea typeface="+mn-ea"/>
                <a:cs typeface="+mn-cs"/>
              </a:defRPr>
            </a:lvl3pPr>
            <a:lvl4pPr marL="1280160" marR="0" indent="-274320" algn="l" eaLnBrk="1" hangingPunct="1">
              <a:spcBef>
                <a:spcPts val="1200"/>
              </a:spcBef>
              <a:spcAft>
                <a:spcPts val="300"/>
              </a:spcAft>
              <a:buClrTx/>
              <a:buSzPct val="90000"/>
              <a:buFont typeface="Arial" panose="020B0604020202020204" pitchFamily="34" charset="0"/>
              <a:buChar char="–"/>
              <a:defRPr lang="en-US" sz="2800" baseline="0" dirty="0" smtClean="0">
                <a:latin typeface="+mn-lt"/>
                <a:ea typeface="+mn-ea"/>
                <a:cs typeface="+mn-cs"/>
              </a:defRPr>
            </a:lvl4pPr>
            <a:lvl5pPr marL="1645920" marR="0" indent="-274320" algn="l" eaLnBrk="1" hangingPunct="1">
              <a:spcBef>
                <a:spcPts val="1200"/>
              </a:spcBef>
              <a:spcAft>
                <a:spcPts val="300"/>
              </a:spcAft>
              <a:buClrTx/>
              <a:buSzPct val="90000"/>
              <a:buFont typeface="Arial" panose="020B0604020202020204" pitchFamily="34" charset="0"/>
              <a:buChar char="–"/>
              <a:defRPr lang="en-US" sz="2800" dirty="0" smtClean="0">
                <a:latin typeface="+mn-lt"/>
                <a:ea typeface="+mn-ea"/>
                <a:cs typeface="+mn-cs"/>
              </a:defRPr>
            </a:lvl5pPr>
            <a:lvl6pPr marL="1954115"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6pPr>
            <a:lvl7pPr marL="2411293"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7pPr>
            <a:lvl8pPr marL="2868471"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8pPr>
            <a:lvl9pPr marL="3325648"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9pPr>
          </a:lstStyle>
          <a:p>
            <a:pPr marL="0" lvl="1"/>
            <a:r>
              <a:rPr lang="en-US" dirty="0" err="1"/>
              <a:t>Exigências</a:t>
            </a:r>
            <a:r>
              <a:rPr lang="en-US" dirty="0"/>
              <a:t> de </a:t>
            </a:r>
            <a:r>
              <a:rPr lang="en-US" dirty="0" err="1"/>
              <a:t>negócio</a:t>
            </a:r>
            <a:r>
              <a:rPr lang="en-US" dirty="0"/>
              <a:t> </a:t>
            </a:r>
            <a:r>
              <a:rPr lang="en-US" dirty="0" err="1"/>
              <a:t>evoluem</a:t>
            </a:r>
            <a:r>
              <a:rPr lang="en-US" dirty="0"/>
              <a:t>, </a:t>
            </a:r>
            <a:r>
              <a:rPr lang="en-US" dirty="0" err="1"/>
              <a:t>novas</a:t>
            </a:r>
            <a:r>
              <a:rPr lang="en-US" dirty="0"/>
              <a:t> </a:t>
            </a:r>
            <a:r>
              <a:rPr lang="en-US" dirty="0" err="1"/>
              <a:t>tecnologias</a:t>
            </a:r>
            <a:r>
              <a:rPr lang="en-US" dirty="0"/>
              <a:t> </a:t>
            </a:r>
            <a:r>
              <a:rPr lang="en-US" dirty="0" err="1"/>
              <a:t>amadurecem</a:t>
            </a:r>
            <a:r>
              <a:rPr lang="en-US" dirty="0"/>
              <a:t>, </a:t>
            </a:r>
            <a:r>
              <a:rPr lang="en-US" dirty="0" err="1"/>
              <a:t>ativos</a:t>
            </a:r>
            <a:r>
              <a:rPr lang="en-US" dirty="0"/>
              <a:t> de TI </a:t>
            </a:r>
            <a:r>
              <a:rPr lang="en-US" dirty="0" err="1"/>
              <a:t>atingem</a:t>
            </a:r>
            <a:r>
              <a:rPr lang="en-US" dirty="0"/>
              <a:t> o </a:t>
            </a:r>
            <a:r>
              <a:rPr lang="en-US" dirty="0" err="1"/>
              <a:t>fim</a:t>
            </a:r>
            <a:r>
              <a:rPr lang="en-US" dirty="0"/>
              <a:t> de </a:t>
            </a:r>
            <a:r>
              <a:rPr lang="en-US" dirty="0" err="1"/>
              <a:t>vida</a:t>
            </a:r>
            <a:r>
              <a:rPr lang="en-US" dirty="0"/>
              <a:t> </a:t>
            </a:r>
            <a:r>
              <a:rPr lang="en-US" dirty="0" err="1"/>
              <a:t>útil</a:t>
            </a:r>
            <a:r>
              <a:rPr lang="en-US" dirty="0"/>
              <a:t>, </a:t>
            </a:r>
            <a:r>
              <a:rPr lang="en-US" dirty="0" err="1"/>
              <a:t>novas</a:t>
            </a:r>
            <a:r>
              <a:rPr lang="en-US" dirty="0"/>
              <a:t> </a:t>
            </a:r>
            <a:r>
              <a:rPr lang="en-US" dirty="0" err="1"/>
              <a:t>opções</a:t>
            </a:r>
            <a:r>
              <a:rPr lang="en-US" dirty="0"/>
              <a:t> de </a:t>
            </a:r>
            <a:r>
              <a:rPr lang="en-US" dirty="0" err="1"/>
              <a:t>serviços</a:t>
            </a:r>
            <a:r>
              <a:rPr lang="en-US" dirty="0"/>
              <a:t> e </a:t>
            </a:r>
            <a:r>
              <a:rPr lang="en-US" dirty="0" err="1"/>
              <a:t>entregas</a:t>
            </a:r>
            <a:r>
              <a:rPr lang="en-US" dirty="0"/>
              <a:t> </a:t>
            </a:r>
            <a:r>
              <a:rPr lang="en-US" dirty="0" err="1"/>
              <a:t>proliferam</a:t>
            </a:r>
            <a:endParaRPr lang="en-US" dirty="0"/>
          </a:p>
        </p:txBody>
      </p:sp>
      <p:sp>
        <p:nvSpPr>
          <p:cNvPr id="57" name="TextBox 56"/>
          <p:cNvSpPr txBox="1"/>
          <p:nvPr/>
        </p:nvSpPr>
        <p:spPr>
          <a:xfrm>
            <a:off x="5815254" y="2170268"/>
            <a:ext cx="6129690" cy="3089051"/>
          </a:xfrm>
          <a:prstGeom prst="rect">
            <a:avLst/>
          </a:prstGeom>
          <a:noFill/>
        </p:spPr>
        <p:txBody>
          <a:bodyPr wrap="square" lIns="0" rtlCol="0">
            <a:spAutoFit/>
          </a:bodyPr>
          <a:lstStyle/>
          <a:p>
            <a:pPr eaLnBrk="0" fontAlgn="base" hangingPunct="0">
              <a:lnSpc>
                <a:spcPct val="90000"/>
              </a:lnSpc>
              <a:spcBef>
                <a:spcPts val="800"/>
              </a:spcBef>
              <a:spcAft>
                <a:spcPts val="200"/>
              </a:spcAft>
            </a:pPr>
            <a:r>
              <a:rPr lang="en-US" sz="2000" b="1" dirty="0" err="1" smtClean="0">
                <a:solidFill>
                  <a:srgbClr val="000000"/>
                </a:solidFill>
                <a:ea typeface="Arial Unicode MS" pitchFamily="34" charset="-128"/>
                <a:cs typeface="Arial Unicode MS" pitchFamily="34" charset="-128"/>
              </a:rPr>
              <a:t>Melhores</a:t>
            </a:r>
            <a:r>
              <a:rPr lang="en-US" sz="2000" b="1" dirty="0" smtClean="0">
                <a:solidFill>
                  <a:srgbClr val="000000"/>
                </a:solidFill>
                <a:ea typeface="Arial Unicode MS" pitchFamily="34" charset="-128"/>
                <a:cs typeface="Arial Unicode MS" pitchFamily="34" charset="-128"/>
              </a:rPr>
              <a:t> </a:t>
            </a:r>
            <a:r>
              <a:rPr lang="en-US" sz="2000" b="1" dirty="0" err="1" smtClean="0">
                <a:solidFill>
                  <a:srgbClr val="000000"/>
                </a:solidFill>
                <a:ea typeface="Arial Unicode MS" pitchFamily="34" charset="-128"/>
                <a:cs typeface="Arial Unicode MS" pitchFamily="34" charset="-128"/>
              </a:rPr>
              <a:t>Práticas</a:t>
            </a:r>
            <a:r>
              <a:rPr lang="en-US" sz="2000" b="1" dirty="0" smtClean="0">
                <a:solidFill>
                  <a:srgbClr val="000000"/>
                </a:solidFill>
                <a:ea typeface="Arial Unicode MS" pitchFamily="34" charset="-128"/>
                <a:cs typeface="Arial Unicode MS" pitchFamily="34" charset="-128"/>
              </a:rPr>
              <a:t> </a:t>
            </a:r>
            <a:r>
              <a:rPr lang="en-US" sz="2000" b="1" dirty="0" err="1" smtClean="0">
                <a:solidFill>
                  <a:srgbClr val="000000"/>
                </a:solidFill>
                <a:ea typeface="Arial Unicode MS" pitchFamily="34" charset="-128"/>
                <a:cs typeface="Arial Unicode MS" pitchFamily="34" charset="-128"/>
              </a:rPr>
              <a:t>Incluem</a:t>
            </a:r>
            <a:r>
              <a:rPr lang="en-US" sz="2000" b="1" dirty="0" smtClean="0">
                <a:solidFill>
                  <a:srgbClr val="000000"/>
                </a:solidFill>
                <a:ea typeface="Arial Unicode MS" pitchFamily="34" charset="-128"/>
                <a:cs typeface="Arial Unicode MS" pitchFamily="34" charset="-128"/>
              </a:rPr>
              <a:t>:</a:t>
            </a:r>
            <a:endParaRPr lang="en-US" sz="2000" b="1" dirty="0">
              <a:solidFill>
                <a:srgbClr val="000000"/>
              </a:solidFill>
              <a:ea typeface="Arial Unicode MS" pitchFamily="34" charset="-128"/>
              <a:cs typeface="Arial Unicode MS" pitchFamily="34" charset="-128"/>
            </a:endParaRPr>
          </a:p>
          <a:p>
            <a:pPr marL="342900" indent="-342900">
              <a:buClr>
                <a:srgbClr val="00529B"/>
              </a:buClr>
              <a:buSzPct val="90000"/>
              <a:buFont typeface="Wingdings" panose="05000000000000000000" pitchFamily="2" charset="2"/>
              <a:buChar char="§"/>
            </a:pPr>
            <a:r>
              <a:rPr lang="en-US" dirty="0" err="1"/>
              <a:t>Definir</a:t>
            </a:r>
            <a:r>
              <a:rPr lang="en-US" dirty="0"/>
              <a:t> </a:t>
            </a:r>
            <a:r>
              <a:rPr lang="en-US" dirty="0" err="1"/>
              <a:t>metas</a:t>
            </a:r>
            <a:r>
              <a:rPr lang="en-US" dirty="0"/>
              <a:t> de </a:t>
            </a:r>
            <a:r>
              <a:rPr lang="en-US" dirty="0" err="1"/>
              <a:t>custos</a:t>
            </a:r>
            <a:r>
              <a:rPr lang="en-US" dirty="0"/>
              <a:t> </a:t>
            </a:r>
            <a:r>
              <a:rPr lang="en-US" dirty="0" err="1"/>
              <a:t>na</a:t>
            </a:r>
            <a:r>
              <a:rPr lang="en-US" dirty="0"/>
              <a:t> </a:t>
            </a:r>
            <a:r>
              <a:rPr lang="en-US" dirty="0" err="1"/>
              <a:t>gestão</a:t>
            </a:r>
            <a:r>
              <a:rPr lang="en-US" dirty="0"/>
              <a:t> de </a:t>
            </a:r>
            <a:r>
              <a:rPr lang="en-US" dirty="0" err="1"/>
              <a:t>desempenho</a:t>
            </a:r>
            <a:endParaRPr lang="en-US" dirty="0"/>
          </a:p>
          <a:p>
            <a:pPr marL="342900" indent="-342900" eaLnBrk="0" fontAlgn="base" hangingPunct="0">
              <a:lnSpc>
                <a:spcPct val="90000"/>
              </a:lnSpc>
              <a:spcBef>
                <a:spcPts val="800"/>
              </a:spcBef>
              <a:spcAft>
                <a:spcPts val="200"/>
              </a:spcAft>
              <a:buClr>
                <a:srgbClr val="002856"/>
              </a:buClr>
              <a:buSzPct val="90000"/>
              <a:buFont typeface="Wingdings" panose="05000000000000000000" pitchFamily="2" charset="2"/>
              <a:buChar char="§"/>
            </a:pPr>
            <a:r>
              <a:rPr lang="en-US" dirty="0" err="1"/>
              <a:t>Definir</a:t>
            </a:r>
            <a:r>
              <a:rPr lang="en-US" dirty="0"/>
              <a:t> um </a:t>
            </a:r>
            <a:r>
              <a:rPr lang="en-US" dirty="0" err="1"/>
              <a:t>responsável</a:t>
            </a:r>
            <a:r>
              <a:rPr lang="en-US" dirty="0"/>
              <a:t> pela </a:t>
            </a:r>
            <a:r>
              <a:rPr lang="en-US" dirty="0" err="1"/>
              <a:t>otimização</a:t>
            </a:r>
            <a:r>
              <a:rPr lang="en-US" dirty="0"/>
              <a:t> de </a:t>
            </a:r>
            <a:r>
              <a:rPr lang="en-US" dirty="0" err="1"/>
              <a:t>custos</a:t>
            </a:r>
            <a:endParaRPr lang="en-US" dirty="0" smtClean="0">
              <a:solidFill>
                <a:srgbClr val="000000"/>
              </a:solidFill>
              <a:ea typeface="Arial Unicode MS" pitchFamily="34" charset="-128"/>
              <a:cs typeface="Arial Unicode MS" pitchFamily="34" charset="-128"/>
            </a:endParaRPr>
          </a:p>
          <a:p>
            <a:pPr marL="342900" indent="-342900" eaLnBrk="0" fontAlgn="base" hangingPunct="0">
              <a:lnSpc>
                <a:spcPct val="90000"/>
              </a:lnSpc>
              <a:spcBef>
                <a:spcPts val="800"/>
              </a:spcBef>
              <a:spcAft>
                <a:spcPts val="200"/>
              </a:spcAft>
              <a:buClr>
                <a:srgbClr val="002856"/>
              </a:buClr>
              <a:buSzPct val="90000"/>
              <a:buFont typeface="Wingdings" panose="05000000000000000000" pitchFamily="2" charset="2"/>
              <a:buChar char="§"/>
            </a:pPr>
            <a:r>
              <a:rPr lang="en-US" dirty="0" err="1"/>
              <a:t>Ter</a:t>
            </a:r>
            <a:r>
              <a:rPr lang="en-US" dirty="0"/>
              <a:t> </a:t>
            </a:r>
            <a:r>
              <a:rPr lang="en-US" dirty="0" err="1">
                <a:solidFill>
                  <a:srgbClr val="FF0000"/>
                </a:solidFill>
              </a:rPr>
              <a:t>patrocínio</a:t>
            </a:r>
            <a:r>
              <a:rPr lang="en-US" dirty="0">
                <a:solidFill>
                  <a:srgbClr val="FF0000"/>
                </a:solidFill>
              </a:rPr>
              <a:t> </a:t>
            </a:r>
            <a:r>
              <a:rPr lang="en-US" dirty="0"/>
              <a:t>da </a:t>
            </a:r>
            <a:r>
              <a:rPr lang="en-US" dirty="0" err="1">
                <a:solidFill>
                  <a:srgbClr val="FF0000"/>
                </a:solidFill>
              </a:rPr>
              <a:t>alta-direção</a:t>
            </a:r>
            <a:endParaRPr lang="en-US" dirty="0">
              <a:solidFill>
                <a:srgbClr val="FF0000"/>
              </a:solidFill>
            </a:endParaRPr>
          </a:p>
          <a:p>
            <a:pPr marL="342900" indent="-342900">
              <a:buClr>
                <a:srgbClr val="00529B"/>
              </a:buClr>
              <a:buSzPct val="90000"/>
              <a:buFont typeface="Wingdings" panose="05000000000000000000" pitchFamily="2" charset="2"/>
              <a:buChar char="§"/>
            </a:pPr>
            <a:r>
              <a:rPr lang="en-US" dirty="0" err="1"/>
              <a:t>Atacar</a:t>
            </a:r>
            <a:r>
              <a:rPr lang="en-US" dirty="0"/>
              <a:t> a </a:t>
            </a:r>
            <a:r>
              <a:rPr lang="en-US" dirty="0" err="1"/>
              <a:t>otimização</a:t>
            </a:r>
            <a:r>
              <a:rPr lang="en-US" dirty="0"/>
              <a:t> de </a:t>
            </a:r>
            <a:r>
              <a:rPr lang="en-US" dirty="0" err="1"/>
              <a:t>custos</a:t>
            </a:r>
            <a:r>
              <a:rPr lang="en-US" dirty="0"/>
              <a:t> </a:t>
            </a:r>
            <a:r>
              <a:rPr lang="en-US" dirty="0" err="1"/>
              <a:t>por</a:t>
            </a:r>
            <a:r>
              <a:rPr lang="en-US" dirty="0"/>
              <a:t> </a:t>
            </a:r>
            <a:r>
              <a:rPr lang="en-US" dirty="0" err="1"/>
              <a:t>uma</a:t>
            </a:r>
            <a:r>
              <a:rPr lang="en-US" dirty="0"/>
              <a:t> </a:t>
            </a:r>
            <a:r>
              <a:rPr lang="en-US" dirty="0" err="1"/>
              <a:t>perspectiva</a:t>
            </a:r>
            <a:r>
              <a:rPr lang="en-US" dirty="0"/>
              <a:t> transversal – </a:t>
            </a:r>
            <a:r>
              <a:rPr lang="en-US" dirty="0">
                <a:solidFill>
                  <a:srgbClr val="FF0000"/>
                </a:solidFill>
              </a:rPr>
              <a:t>do </a:t>
            </a:r>
            <a:r>
              <a:rPr lang="en-US" dirty="0" err="1">
                <a:solidFill>
                  <a:srgbClr val="FF0000"/>
                </a:solidFill>
              </a:rPr>
              <a:t>Negócio</a:t>
            </a:r>
            <a:r>
              <a:rPr lang="en-US" dirty="0">
                <a:solidFill>
                  <a:srgbClr val="FF0000"/>
                </a:solidFill>
              </a:rPr>
              <a:t> para a </a:t>
            </a:r>
            <a:r>
              <a:rPr lang="en-US" dirty="0" smtClean="0">
                <a:solidFill>
                  <a:srgbClr val="FF0000"/>
                </a:solidFill>
              </a:rPr>
              <a:t>TI</a:t>
            </a:r>
          </a:p>
          <a:p>
            <a:pPr marL="342900" indent="-342900">
              <a:buClr>
                <a:srgbClr val="00529B"/>
              </a:buClr>
              <a:buSzPct val="90000"/>
              <a:buFont typeface="Wingdings" panose="05000000000000000000" pitchFamily="2" charset="2"/>
              <a:buChar char="§"/>
            </a:pPr>
            <a:r>
              <a:rPr lang="pt-BR" dirty="0"/>
              <a:t>Criar uma cultura de melhoria </a:t>
            </a:r>
            <a:r>
              <a:rPr lang="pt-BR" dirty="0" smtClean="0"/>
              <a:t>contínua</a:t>
            </a:r>
          </a:p>
          <a:p>
            <a:pPr marL="342900" indent="-342900">
              <a:buClr>
                <a:srgbClr val="00529B"/>
              </a:buClr>
              <a:buSzPct val="90000"/>
              <a:buFont typeface="Wingdings" panose="05000000000000000000" pitchFamily="2" charset="2"/>
              <a:buChar char="§"/>
            </a:pPr>
            <a:r>
              <a:rPr lang="pt-BR" dirty="0">
                <a:solidFill>
                  <a:srgbClr val="FF0000"/>
                </a:solidFill>
              </a:rPr>
              <a:t>Não parar </a:t>
            </a:r>
            <a:r>
              <a:rPr lang="pt-BR" dirty="0"/>
              <a:t>assim que o alvo é alcançado - </a:t>
            </a:r>
            <a:r>
              <a:rPr lang="pt-BR" dirty="0" smtClean="0">
                <a:solidFill>
                  <a:srgbClr val="FF0000"/>
                </a:solidFill>
              </a:rPr>
              <a:t>continue</a:t>
            </a:r>
            <a:endParaRPr lang="pt-BR" dirty="0"/>
          </a:p>
          <a:p>
            <a:pPr marL="342900" indent="-342900">
              <a:buClr>
                <a:srgbClr val="00529B"/>
              </a:buClr>
              <a:buSzPct val="90000"/>
              <a:buFont typeface="Wingdings" panose="05000000000000000000" pitchFamily="2" charset="2"/>
              <a:buChar char="§"/>
            </a:pPr>
            <a:r>
              <a:rPr lang="pt-BR" dirty="0"/>
              <a:t>Definir uma </a:t>
            </a:r>
            <a:r>
              <a:rPr lang="pt-BR" dirty="0">
                <a:solidFill>
                  <a:srgbClr val="FF0000"/>
                </a:solidFill>
              </a:rPr>
              <a:t>visão de longo prazo</a:t>
            </a:r>
            <a:r>
              <a:rPr lang="pt-BR" dirty="0"/>
              <a:t>, </a:t>
            </a:r>
            <a:r>
              <a:rPr lang="pt-BR" dirty="0">
                <a:solidFill>
                  <a:srgbClr val="FF0000"/>
                </a:solidFill>
              </a:rPr>
              <a:t>não de curto</a:t>
            </a:r>
          </a:p>
          <a:p>
            <a:pPr marL="342900" indent="-342900">
              <a:buClr>
                <a:srgbClr val="00529B"/>
              </a:buClr>
              <a:buSzPct val="90000"/>
              <a:buFont typeface="Wingdings" panose="05000000000000000000" pitchFamily="2" charset="2"/>
              <a:buChar char="§"/>
            </a:pPr>
            <a:r>
              <a:rPr lang="pt-BR" dirty="0"/>
              <a:t>Realizar reuniões </a:t>
            </a:r>
            <a:r>
              <a:rPr lang="pt-BR" dirty="0" smtClean="0"/>
              <a:t>mensais</a:t>
            </a:r>
            <a:endParaRPr lang="pt-BR" dirty="0"/>
          </a:p>
        </p:txBody>
      </p:sp>
      <p:sp>
        <p:nvSpPr>
          <p:cNvPr id="58" name="Rectangle 57"/>
          <p:cNvSpPr/>
          <p:nvPr/>
        </p:nvSpPr>
        <p:spPr bwMode="auto">
          <a:xfrm>
            <a:off x="3777229" y="5307609"/>
            <a:ext cx="7092054" cy="918722"/>
          </a:xfrm>
          <a:prstGeom prst="rect">
            <a:avLst/>
          </a:prstGeom>
          <a:solidFill>
            <a:srgbClr val="F3CDB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lnSpc>
                <a:spcPct val="90000"/>
              </a:lnSpc>
              <a:spcBef>
                <a:spcPct val="30000"/>
              </a:spcBef>
              <a:spcAft>
                <a:spcPct val="10000"/>
              </a:spcAft>
            </a:pPr>
            <a:r>
              <a:rPr lang="en-US" altLang="en-US" sz="2000" b="1" dirty="0">
                <a:solidFill>
                  <a:srgbClr val="000000"/>
                </a:solidFill>
                <a:ea typeface="Arial Unicode MS" pitchFamily="34" charset="-128"/>
                <a:cs typeface="Arial Unicode MS" pitchFamily="34" charset="-128"/>
              </a:rPr>
              <a:t>A</a:t>
            </a:r>
            <a:r>
              <a:rPr lang="en-US" altLang="en-US" sz="2000" b="1" dirty="0" smtClean="0">
                <a:solidFill>
                  <a:srgbClr val="000000"/>
                </a:solidFill>
                <a:ea typeface="Arial Unicode MS" pitchFamily="34" charset="-128"/>
                <a:cs typeface="Arial Unicode MS" pitchFamily="34" charset="-128"/>
              </a:rPr>
              <a:t> </a:t>
            </a:r>
            <a:r>
              <a:rPr lang="pt-BR" sz="2000" b="1" dirty="0">
                <a:solidFill>
                  <a:srgbClr val="000000"/>
                </a:solidFill>
                <a:ea typeface="Arial Unicode MS" pitchFamily="34" charset="-128"/>
                <a:cs typeface="Arial Unicode MS" pitchFamily="34" charset="-128"/>
              </a:rPr>
              <a:t>falta de uma abordagem proativa para a otimização de custos de TI é uma das maiores barreiras</a:t>
            </a:r>
            <a:endParaRPr lang="en-US" altLang="en-US" sz="2000" b="1"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5496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4262993685"/>
              </p:ext>
            </p:extLst>
          </p:nvPr>
        </p:nvGraphicFramePr>
        <p:xfrm>
          <a:off x="2147977" y="1542014"/>
          <a:ext cx="9635913" cy="3871924"/>
        </p:xfrm>
        <a:graphic>
          <a:graphicData uri="http://schemas.openxmlformats.org/drawingml/2006/table">
            <a:tbl>
              <a:tblPr firstRow="1" bandRow="1">
                <a:tableStyleId>{3B4B98B0-60AC-42C2-AFA5-B58CD77FA1E5}</a:tableStyleId>
              </a:tblPr>
              <a:tblGrid>
                <a:gridCol w="4005692"/>
                <a:gridCol w="5630221"/>
              </a:tblGrid>
              <a:tr h="58008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0" dirty="0" err="1" smtClean="0"/>
                        <a:t>Estudo</a:t>
                      </a:r>
                      <a:r>
                        <a:rPr lang="en-GB" sz="1800" baseline="0" dirty="0" smtClean="0"/>
                        <a:t> de </a:t>
                      </a:r>
                      <a:r>
                        <a:rPr lang="en-GB" sz="1800" baseline="0" dirty="0" err="1" smtClean="0"/>
                        <a:t>diferenças</a:t>
                      </a:r>
                      <a:r>
                        <a:rPr lang="en-GB" sz="1800" baseline="0" dirty="0" smtClean="0"/>
                        <a:t> entre a </a:t>
                      </a:r>
                      <a:r>
                        <a:rPr lang="en-GB" sz="1800" baseline="0" dirty="0" err="1" smtClean="0"/>
                        <a:t>média</a:t>
                      </a:r>
                      <a:r>
                        <a:rPr lang="en-GB" sz="1800" baseline="0" dirty="0" smtClean="0"/>
                        <a:t> e as </a:t>
                      </a:r>
                      <a:r>
                        <a:rPr lang="en-GB" sz="1800" baseline="0" dirty="0" err="1" smtClean="0"/>
                        <a:t>organizaçõe</a:t>
                      </a:r>
                      <a:r>
                        <a:rPr lang="en-GB" sz="1800" baseline="0" dirty="0" smtClean="0"/>
                        <a:t> </a:t>
                      </a:r>
                      <a:r>
                        <a:rPr lang="en-GB" sz="1800" baseline="0" dirty="0" err="1" smtClean="0"/>
                        <a:t>mais</a:t>
                      </a:r>
                      <a:r>
                        <a:rPr lang="en-GB" sz="1800" baseline="0" dirty="0" smtClean="0"/>
                        <a:t> </a:t>
                      </a:r>
                      <a:r>
                        <a:rPr lang="en-GB" sz="1800" baseline="0" dirty="0" err="1" smtClean="0"/>
                        <a:t>otimizadas</a:t>
                      </a:r>
                      <a:endParaRPr lang="en-GB" sz="1800" baseline="0" dirty="0" smtClean="0"/>
                    </a:p>
                  </a:txBody>
                  <a:tcPr anchor="ctr"/>
                </a:tc>
                <a:tc hMerge="1">
                  <a:txBody>
                    <a:bodyPr/>
                    <a:lstStyle/>
                    <a:p>
                      <a:endParaRPr lang="en-US" dirty="0"/>
                    </a:p>
                  </a:txBody>
                  <a:tcPr/>
                </a:tc>
              </a:tr>
              <a:tr h="335930">
                <a:tc>
                  <a:txBody>
                    <a:bodyPr/>
                    <a:lstStyle/>
                    <a:p>
                      <a:pPr algn="l"/>
                      <a:r>
                        <a:rPr lang="en-US" sz="1800" dirty="0" err="1" smtClean="0"/>
                        <a:t>Gasto</a:t>
                      </a:r>
                      <a:r>
                        <a:rPr lang="en-US" sz="1800" dirty="0" smtClean="0"/>
                        <a:t> de TI </a:t>
                      </a:r>
                      <a:r>
                        <a:rPr lang="en-US" sz="1800" dirty="0" err="1" smtClean="0"/>
                        <a:t>em</a:t>
                      </a:r>
                      <a:r>
                        <a:rPr lang="en-US" sz="1800" dirty="0" smtClean="0"/>
                        <a:t> </a:t>
                      </a:r>
                      <a:r>
                        <a:rPr lang="en-US" sz="1800" dirty="0" err="1" smtClean="0"/>
                        <a:t>geral</a:t>
                      </a:r>
                      <a:endParaRPr lang="en-US" sz="1800" b="1" dirty="0"/>
                    </a:p>
                  </a:txBody>
                  <a:tcPr anchor="ctr"/>
                </a:tc>
                <a:tc>
                  <a:txBody>
                    <a:bodyPr/>
                    <a:lstStyle/>
                    <a:p>
                      <a:r>
                        <a:rPr lang="en-US" sz="1800" dirty="0" smtClean="0"/>
                        <a:t>35% de </a:t>
                      </a:r>
                      <a:r>
                        <a:rPr lang="en-US" sz="1800" dirty="0" err="1" smtClean="0"/>
                        <a:t>diferença</a:t>
                      </a:r>
                      <a:r>
                        <a:rPr lang="en-US" sz="1800" dirty="0" smtClean="0"/>
                        <a:t> no</a:t>
                      </a:r>
                      <a:r>
                        <a:rPr lang="en-US" sz="1800" baseline="0" dirty="0" smtClean="0"/>
                        <a:t> </a:t>
                      </a:r>
                      <a:r>
                        <a:rPr lang="en-US" sz="1800" baseline="0" dirty="0" err="1" smtClean="0"/>
                        <a:t>custo</a:t>
                      </a:r>
                      <a:endParaRPr lang="en-US" sz="1800" dirty="0">
                        <a:solidFill>
                          <a:schemeClr val="tx1"/>
                        </a:solidFill>
                      </a:endParaRPr>
                    </a:p>
                  </a:txBody>
                  <a:tcPr/>
                </a:tc>
              </a:tr>
              <a:tr h="335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Desenvolvimento</a:t>
                      </a:r>
                      <a:r>
                        <a:rPr lang="en-GB" sz="1800" dirty="0" smtClean="0"/>
                        <a:t> de </a:t>
                      </a:r>
                      <a:r>
                        <a:rPr lang="en-GB" sz="1800" dirty="0" err="1" smtClean="0"/>
                        <a:t>Aplicações</a:t>
                      </a:r>
                      <a:endParaRPr lang="en-GB" sz="1800" b="1" dirty="0" smtClean="0"/>
                    </a:p>
                  </a:txBody>
                  <a:tcPr anchor="ctr"/>
                </a:tc>
                <a:tc>
                  <a:txBody>
                    <a:bodyPr/>
                    <a:lstStyle/>
                    <a:p>
                      <a:r>
                        <a:rPr lang="en-GB" sz="1800" dirty="0" smtClean="0"/>
                        <a:t>45%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a:t>
                      </a:r>
                      <a:r>
                        <a:rPr lang="en-GB" sz="1800" dirty="0" err="1" smtClean="0"/>
                        <a:t>ponto</a:t>
                      </a:r>
                      <a:r>
                        <a:rPr lang="en-GB" sz="1800" dirty="0" smtClean="0"/>
                        <a:t> de </a:t>
                      </a:r>
                      <a:r>
                        <a:rPr lang="en-GB" sz="1800" dirty="0" err="1" smtClean="0"/>
                        <a:t>função</a:t>
                      </a:r>
                      <a:endParaRPr lang="en-US" sz="1800" dirty="0">
                        <a:solidFill>
                          <a:schemeClr val="tx1"/>
                        </a:solidFill>
                      </a:endParaRPr>
                    </a:p>
                  </a:txBody>
                  <a:tcPr/>
                </a:tc>
              </a:tr>
              <a:tr h="335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Suporte</a:t>
                      </a:r>
                      <a:r>
                        <a:rPr lang="en-GB" sz="1800" dirty="0" smtClean="0"/>
                        <a:t> de </a:t>
                      </a:r>
                      <a:r>
                        <a:rPr lang="en-GB" sz="1800" dirty="0" err="1" smtClean="0"/>
                        <a:t>Aplicações</a:t>
                      </a:r>
                      <a:endParaRPr lang="en-GB" sz="1800" b="1" dirty="0" smtClean="0"/>
                    </a:p>
                  </a:txBody>
                  <a:tcPr anchor="ctr"/>
                </a:tc>
                <a:tc>
                  <a:txBody>
                    <a:bodyPr/>
                    <a:lstStyle/>
                    <a:p>
                      <a:r>
                        <a:rPr lang="en-GB" sz="1800" dirty="0" smtClean="0"/>
                        <a:t>46%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a:t>
                      </a:r>
                      <a:r>
                        <a:rPr lang="en-GB" sz="1800" dirty="0" err="1" smtClean="0"/>
                        <a:t>ponto</a:t>
                      </a:r>
                      <a:r>
                        <a:rPr lang="en-GB" sz="1800" dirty="0" smtClean="0"/>
                        <a:t> de </a:t>
                      </a:r>
                      <a:r>
                        <a:rPr lang="en-GB" sz="1800" dirty="0" err="1" smtClean="0"/>
                        <a:t>função</a:t>
                      </a:r>
                      <a:endParaRPr lang="en-US" sz="1800" dirty="0">
                        <a:solidFill>
                          <a:schemeClr val="tx1"/>
                        </a:solidFill>
                      </a:endParaRPr>
                    </a:p>
                  </a:txBody>
                  <a:tcPr/>
                </a:tc>
              </a:tr>
              <a:tr h="335930">
                <a:tc>
                  <a:txBody>
                    <a:bodyPr/>
                    <a:lstStyle/>
                    <a:p>
                      <a:pPr algn="l"/>
                      <a:r>
                        <a:rPr lang="en-US" sz="1800" dirty="0" smtClean="0"/>
                        <a:t>Windows</a:t>
                      </a:r>
                      <a:endParaRPr lang="en-US" sz="1800" b="1" dirty="0"/>
                    </a:p>
                  </a:txBody>
                  <a:tcPr anchor="ctr"/>
                </a:tc>
                <a:tc>
                  <a:txBody>
                    <a:bodyPr/>
                    <a:lstStyle/>
                    <a:p>
                      <a:r>
                        <a:rPr lang="en-GB" sz="1800" dirty="0" smtClean="0"/>
                        <a:t>38%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a:t>
                      </a:r>
                      <a:r>
                        <a:rPr lang="en-GB" sz="1800" dirty="0" err="1" smtClean="0"/>
                        <a:t>instância</a:t>
                      </a:r>
                      <a:r>
                        <a:rPr lang="en-GB" sz="1800" dirty="0" smtClean="0"/>
                        <a:t> de SO</a:t>
                      </a:r>
                      <a:endParaRPr lang="en-US" sz="1800" dirty="0">
                        <a:solidFill>
                          <a:schemeClr val="tx1"/>
                        </a:solidFill>
                      </a:endParaRPr>
                    </a:p>
                  </a:txBody>
                  <a:tcPr/>
                </a:tc>
              </a:tr>
              <a:tr h="335930">
                <a:tc>
                  <a:txBody>
                    <a:bodyPr/>
                    <a:lstStyle/>
                    <a:p>
                      <a:pPr algn="l"/>
                      <a:r>
                        <a:rPr lang="en-US" sz="1800" dirty="0" smtClean="0"/>
                        <a:t>Linux x86</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35%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a:t>
                      </a:r>
                      <a:r>
                        <a:rPr lang="en-GB" sz="1800" dirty="0" err="1" smtClean="0"/>
                        <a:t>instância</a:t>
                      </a:r>
                      <a:r>
                        <a:rPr lang="en-GB" sz="1800" dirty="0" smtClean="0"/>
                        <a:t> de SO</a:t>
                      </a:r>
                      <a:endParaRPr lang="en-US" sz="1800" dirty="0" smtClean="0">
                        <a:solidFill>
                          <a:schemeClr val="tx1"/>
                        </a:solidFill>
                      </a:endParaRPr>
                    </a:p>
                  </a:txBody>
                  <a:tcPr anchor="ctr"/>
                </a:tc>
              </a:tr>
              <a:tr h="335930">
                <a:tc>
                  <a:txBody>
                    <a:bodyPr/>
                    <a:lstStyle/>
                    <a:p>
                      <a:pPr algn="l"/>
                      <a:r>
                        <a:rPr lang="en-US" sz="1800" dirty="0" err="1" smtClean="0"/>
                        <a:t>Armazenamento</a:t>
                      </a:r>
                      <a:endParaRPr lang="en-US" sz="1800" b="1" dirty="0"/>
                    </a:p>
                  </a:txBody>
                  <a:tcPr anchor="ctr"/>
                </a:tc>
                <a:tc>
                  <a:txBody>
                    <a:bodyPr/>
                    <a:lstStyle/>
                    <a:p>
                      <a:r>
                        <a:rPr lang="en-GB" sz="1800" dirty="0" smtClean="0"/>
                        <a:t>29%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Terabyte </a:t>
                      </a:r>
                      <a:r>
                        <a:rPr lang="en-GB" sz="1800" dirty="0" err="1" smtClean="0"/>
                        <a:t>bruto</a:t>
                      </a:r>
                      <a:endParaRPr lang="en-US" sz="1800" dirty="0">
                        <a:solidFill>
                          <a:schemeClr val="tx1"/>
                        </a:solidFill>
                      </a:endParaRPr>
                    </a:p>
                  </a:txBody>
                  <a:tcPr/>
                </a:tc>
              </a:tr>
              <a:tr h="335930">
                <a:tc>
                  <a:txBody>
                    <a:bodyPr/>
                    <a:lstStyle/>
                    <a:p>
                      <a:pPr algn="l"/>
                      <a:r>
                        <a:rPr lang="en-US" sz="1800" dirty="0" err="1" smtClean="0"/>
                        <a:t>Computação</a:t>
                      </a:r>
                      <a:r>
                        <a:rPr lang="en-US" sz="1800" dirty="0" smtClean="0"/>
                        <a:t> de </a:t>
                      </a:r>
                      <a:r>
                        <a:rPr lang="en-US" sz="1800" dirty="0" err="1" smtClean="0"/>
                        <a:t>Usuário</a:t>
                      </a:r>
                      <a:r>
                        <a:rPr lang="en-US" sz="1800" dirty="0" smtClean="0"/>
                        <a:t> Final</a:t>
                      </a:r>
                      <a:endParaRPr lang="en-US" sz="1800" b="1" dirty="0"/>
                    </a:p>
                  </a:txBody>
                  <a:tcPr anchor="ctr"/>
                </a:tc>
                <a:tc>
                  <a:txBody>
                    <a:bodyPr/>
                    <a:lstStyle/>
                    <a:p>
                      <a:r>
                        <a:rPr lang="en-GB" sz="1800" dirty="0" smtClean="0"/>
                        <a:t>23%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device</a:t>
                      </a:r>
                      <a:endParaRPr lang="en-US" sz="1800" dirty="0">
                        <a:solidFill>
                          <a:schemeClr val="tx1"/>
                        </a:solidFill>
                      </a:endParaRPr>
                    </a:p>
                  </a:txBody>
                  <a:tcPr/>
                </a:tc>
              </a:tr>
              <a:tr h="335930">
                <a:tc>
                  <a:txBody>
                    <a:bodyPr/>
                    <a:lstStyle/>
                    <a:p>
                      <a:pPr algn="l"/>
                      <a:r>
                        <a:rPr lang="en-US" sz="1800" dirty="0" smtClean="0"/>
                        <a:t>Service Desk de TI</a:t>
                      </a:r>
                      <a:endParaRPr lang="en-US" sz="1800" b="1" dirty="0"/>
                    </a:p>
                  </a:txBody>
                  <a:tcPr anchor="ctr"/>
                </a:tc>
                <a:tc>
                  <a:txBody>
                    <a:bodyPr/>
                    <a:lstStyle/>
                    <a:p>
                      <a:r>
                        <a:rPr lang="en-GB" sz="1800" dirty="0" smtClean="0"/>
                        <a:t>32%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a:t>
                      </a:r>
                      <a:r>
                        <a:rPr lang="en-GB" sz="1800" dirty="0" err="1" smtClean="0"/>
                        <a:t>contato</a:t>
                      </a:r>
                      <a:r>
                        <a:rPr lang="en-GB" sz="1800" dirty="0" smtClean="0"/>
                        <a:t> </a:t>
                      </a:r>
                      <a:r>
                        <a:rPr lang="en-GB" sz="1800" dirty="0" err="1" smtClean="0"/>
                        <a:t>resolvido</a:t>
                      </a:r>
                      <a:endParaRPr lang="en-US" sz="1800" dirty="0">
                        <a:solidFill>
                          <a:schemeClr val="tx1"/>
                        </a:solidFill>
                      </a:endParaRPr>
                    </a:p>
                  </a:txBody>
                  <a:tcPr/>
                </a:tc>
              </a:tr>
              <a:tr h="335930">
                <a:tc>
                  <a:txBody>
                    <a:bodyPr/>
                    <a:lstStyle/>
                    <a:p>
                      <a:pPr algn="l"/>
                      <a:r>
                        <a:rPr lang="en-GB" sz="1800" dirty="0" err="1" smtClean="0"/>
                        <a:t>Comunicação</a:t>
                      </a:r>
                      <a:r>
                        <a:rPr lang="en-GB" sz="1800" dirty="0" smtClean="0"/>
                        <a:t> de </a:t>
                      </a:r>
                      <a:r>
                        <a:rPr lang="en-GB" sz="1800" dirty="0" err="1" smtClean="0"/>
                        <a:t>voz</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28% </a:t>
                      </a:r>
                      <a:r>
                        <a:rPr lang="en-US" sz="1800" dirty="0" smtClean="0"/>
                        <a:t>de </a:t>
                      </a:r>
                      <a:r>
                        <a:rPr lang="en-US" sz="1800" dirty="0" err="1" smtClean="0"/>
                        <a:t>diferença</a:t>
                      </a:r>
                      <a:r>
                        <a:rPr lang="en-US" sz="1800" dirty="0" smtClean="0"/>
                        <a:t> no</a:t>
                      </a:r>
                      <a:r>
                        <a:rPr lang="en-US" sz="1800" baseline="0" dirty="0" smtClean="0"/>
                        <a:t> </a:t>
                      </a:r>
                      <a:r>
                        <a:rPr lang="en-US" sz="1800" baseline="0" dirty="0" err="1" smtClean="0"/>
                        <a:t>custo</a:t>
                      </a:r>
                      <a:r>
                        <a:rPr lang="en-GB" sz="1800" dirty="0" smtClean="0"/>
                        <a:t> </a:t>
                      </a:r>
                      <a:r>
                        <a:rPr lang="en-GB" sz="1800" dirty="0" err="1" smtClean="0"/>
                        <a:t>por</a:t>
                      </a:r>
                      <a:r>
                        <a:rPr lang="en-GB" sz="1800" dirty="0" smtClean="0"/>
                        <a:t> </a:t>
                      </a:r>
                      <a:r>
                        <a:rPr lang="en-GB" sz="1800" dirty="0" err="1" smtClean="0"/>
                        <a:t>extensão</a:t>
                      </a:r>
                      <a:r>
                        <a:rPr lang="en-GB" sz="1800" dirty="0" smtClean="0"/>
                        <a:t> </a:t>
                      </a:r>
                      <a:r>
                        <a:rPr lang="en-GB" sz="1800" dirty="0" err="1" smtClean="0"/>
                        <a:t>ativa</a:t>
                      </a:r>
                      <a:endParaRPr lang="en-GB" sz="1800" dirty="0" smtClean="0"/>
                    </a:p>
                  </a:txBody>
                  <a:tcPr/>
                </a:tc>
              </a:tr>
            </a:tbl>
          </a:graphicData>
        </a:graphic>
      </p:graphicFrame>
      <p:sp>
        <p:nvSpPr>
          <p:cNvPr id="2" name="Title 1"/>
          <p:cNvSpPr>
            <a:spLocks noGrp="1"/>
          </p:cNvSpPr>
          <p:nvPr>
            <p:ph type="title"/>
          </p:nvPr>
        </p:nvSpPr>
        <p:spPr>
          <a:xfrm>
            <a:off x="304800" y="228600"/>
            <a:ext cx="11576050" cy="535531"/>
          </a:xfrm>
        </p:spPr>
        <p:txBody>
          <a:bodyPr/>
          <a:lstStyle/>
          <a:p>
            <a:r>
              <a:rPr lang="en-US" sz="2800" dirty="0" err="1"/>
              <a:t>Oportunidades</a:t>
            </a:r>
            <a:r>
              <a:rPr lang="en-US" sz="2800" dirty="0"/>
              <a:t> de </a:t>
            </a:r>
            <a:r>
              <a:rPr lang="en-US" sz="2800" dirty="0" err="1"/>
              <a:t>Otimização</a:t>
            </a:r>
            <a:r>
              <a:rPr lang="en-US" sz="2800" dirty="0"/>
              <a:t> de </a:t>
            </a:r>
            <a:r>
              <a:rPr lang="en-US" sz="2800" dirty="0" err="1"/>
              <a:t>Custos</a:t>
            </a:r>
            <a:r>
              <a:rPr lang="en-US" sz="2800" dirty="0"/>
              <a:t> </a:t>
            </a:r>
            <a:r>
              <a:rPr lang="en-US" sz="2800" dirty="0" err="1"/>
              <a:t>em</a:t>
            </a:r>
            <a:r>
              <a:rPr lang="en-US" sz="2800" dirty="0"/>
              <a:t> </a:t>
            </a:r>
            <a:r>
              <a:rPr lang="en-US" sz="2800" dirty="0" err="1"/>
              <a:t>Diversas</a:t>
            </a:r>
            <a:r>
              <a:rPr lang="en-US" sz="2800" dirty="0"/>
              <a:t> </a:t>
            </a:r>
            <a:r>
              <a:rPr lang="en-US" sz="2800" dirty="0" err="1"/>
              <a:t>Áreas</a:t>
            </a:r>
            <a:r>
              <a:rPr lang="en-US" sz="2800" dirty="0"/>
              <a:t> </a:t>
            </a:r>
            <a:r>
              <a:rPr lang="en-US" sz="2800" dirty="0" smtClean="0"/>
              <a:t/>
            </a:r>
            <a:br>
              <a:rPr lang="en-US" sz="2800" dirty="0" smtClean="0"/>
            </a:br>
            <a:r>
              <a:rPr lang="en-US" sz="2800" dirty="0" err="1" smtClean="0"/>
              <a:t>Ganhos</a:t>
            </a:r>
            <a:r>
              <a:rPr lang="en-US" sz="2800" dirty="0" smtClean="0"/>
              <a:t> </a:t>
            </a:r>
            <a:r>
              <a:rPr lang="en-US" sz="2800" dirty="0" err="1"/>
              <a:t>Obtidos</a:t>
            </a:r>
            <a:endParaRPr lang="pt-BR" sz="28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17" y="2843946"/>
            <a:ext cx="1517369" cy="1635854"/>
          </a:xfrm>
          <a:prstGeom prst="rect">
            <a:avLst/>
          </a:prstGeom>
        </p:spPr>
      </p:pic>
    </p:spTree>
    <p:extLst>
      <p:ext uri="{BB962C8B-B14F-4D97-AF65-F5344CB8AC3E}">
        <p14:creationId xmlns:p14="http://schemas.microsoft.com/office/powerpoint/2010/main" val="281150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Como implementar a Otimização dos Custos de TI?</a:t>
            </a:r>
            <a:endParaRPr lang="en-US" dirty="0"/>
          </a:p>
        </p:txBody>
      </p:sp>
    </p:spTree>
    <p:extLst>
      <p:ext uri="{BB962C8B-B14F-4D97-AF65-F5344CB8AC3E}">
        <p14:creationId xmlns:p14="http://schemas.microsoft.com/office/powerpoint/2010/main" val="2991988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6"/>
          <p:cNvSpPr>
            <a:spLocks noGrp="1"/>
          </p:cNvSpPr>
          <p:nvPr>
            <p:ph type="title"/>
          </p:nvPr>
        </p:nvSpPr>
        <p:spPr>
          <a:xfrm>
            <a:off x="457200" y="366713"/>
            <a:ext cx="11343736" cy="443198"/>
          </a:xfrm>
        </p:spPr>
        <p:txBody>
          <a:bodyPr/>
          <a:lstStyle/>
          <a:p>
            <a:r>
              <a:rPr lang="pt-BR" dirty="0" smtClean="0"/>
              <a:t>É importante desenvolver a Maturidade em Gestão Financeira</a:t>
            </a:r>
            <a:endParaRPr lang="en-AU" dirty="0">
              <a:latin typeface="Arial" charset="0"/>
            </a:endParaRPr>
          </a:p>
        </p:txBody>
      </p:sp>
      <p:pic>
        <p:nvPicPr>
          <p:cNvPr id="55298" name="Picture 2"/>
          <p:cNvPicPr>
            <a:picLocks noChangeAspect="1" noChangeArrowheads="1"/>
          </p:cNvPicPr>
          <p:nvPr/>
        </p:nvPicPr>
        <p:blipFill>
          <a:blip r:embed="rId3" cstate="print"/>
          <a:srcRect/>
          <a:stretch>
            <a:fillRect/>
          </a:stretch>
        </p:blipFill>
        <p:spPr bwMode="auto">
          <a:xfrm>
            <a:off x="3480840" y="2253180"/>
            <a:ext cx="4872641" cy="2865163"/>
          </a:xfrm>
          <a:prstGeom prst="rect">
            <a:avLst/>
          </a:prstGeom>
          <a:noFill/>
          <a:ln w="9525">
            <a:noFill/>
            <a:miter lim="800000"/>
            <a:headEnd/>
            <a:tailEnd/>
          </a:ln>
        </p:spPr>
      </p:pic>
      <p:sp>
        <p:nvSpPr>
          <p:cNvPr id="3" name="Rectangle 2"/>
          <p:cNvSpPr/>
          <p:nvPr/>
        </p:nvSpPr>
        <p:spPr>
          <a:xfrm>
            <a:off x="2030413" y="1405341"/>
            <a:ext cx="7843108" cy="461665"/>
          </a:xfrm>
          <a:prstGeom prst="rect">
            <a:avLst/>
          </a:prstGeom>
          <a:solidFill>
            <a:srgbClr val="002060"/>
          </a:solidFill>
        </p:spPr>
        <p:txBody>
          <a:bodyPr wrap="square">
            <a:spAutoFit/>
          </a:bodyPr>
          <a:lstStyle/>
          <a:p>
            <a:pPr algn="ctr"/>
            <a:r>
              <a:rPr lang="en-US" sz="2400" dirty="0" err="1">
                <a:solidFill>
                  <a:schemeClr val="bg1"/>
                </a:solidFill>
              </a:rPr>
              <a:t>Os</a:t>
            </a:r>
            <a:r>
              <a:rPr lang="en-US" sz="2400" dirty="0">
                <a:solidFill>
                  <a:schemeClr val="bg1"/>
                </a:solidFill>
              </a:rPr>
              <a:t> 6 </a:t>
            </a:r>
            <a:r>
              <a:rPr lang="en-US" sz="2400" dirty="0" err="1">
                <a:solidFill>
                  <a:schemeClr val="bg1"/>
                </a:solidFill>
              </a:rPr>
              <a:t>Pilares</a:t>
            </a:r>
            <a:r>
              <a:rPr lang="en-US" sz="2400" dirty="0">
                <a:solidFill>
                  <a:schemeClr val="bg1"/>
                </a:solidFill>
              </a:rPr>
              <a:t> da </a:t>
            </a:r>
            <a:r>
              <a:rPr lang="en-US" sz="2400" dirty="0" err="1">
                <a:solidFill>
                  <a:schemeClr val="bg1"/>
                </a:solidFill>
              </a:rPr>
              <a:t>Gestão</a:t>
            </a:r>
            <a:r>
              <a:rPr lang="en-US" sz="2400" dirty="0">
                <a:solidFill>
                  <a:schemeClr val="bg1"/>
                </a:solidFill>
              </a:rPr>
              <a:t> </a:t>
            </a:r>
            <a:r>
              <a:rPr lang="en-US" sz="2400" dirty="0" err="1">
                <a:solidFill>
                  <a:schemeClr val="bg1"/>
                </a:solidFill>
              </a:rPr>
              <a:t>Financeira</a:t>
            </a:r>
            <a:r>
              <a:rPr lang="en-US" sz="2400" dirty="0">
                <a:solidFill>
                  <a:schemeClr val="bg1"/>
                </a:solidFill>
              </a:rPr>
              <a:t> </a:t>
            </a:r>
            <a:r>
              <a:rPr lang="en-US" sz="2400" dirty="0" err="1">
                <a:solidFill>
                  <a:schemeClr val="bg1"/>
                </a:solidFill>
              </a:rPr>
              <a:t>Efetiva</a:t>
            </a:r>
            <a:r>
              <a:rPr lang="en-US" sz="2400" dirty="0">
                <a:solidFill>
                  <a:schemeClr val="bg1"/>
                </a:solidFill>
              </a:rPr>
              <a:t> de TI</a:t>
            </a:r>
          </a:p>
        </p:txBody>
      </p:sp>
      <p:sp>
        <p:nvSpPr>
          <p:cNvPr id="4" name="Rectangle 3"/>
          <p:cNvSpPr/>
          <p:nvPr/>
        </p:nvSpPr>
        <p:spPr>
          <a:xfrm>
            <a:off x="2030413" y="5544293"/>
            <a:ext cx="813435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pt-BR" sz="2000" dirty="0"/>
              <a:t>Maturidade em gestão financeira de TI ajuda muito nos processos de otimização de custo</a:t>
            </a:r>
          </a:p>
        </p:txBody>
      </p:sp>
      <p:sp>
        <p:nvSpPr>
          <p:cNvPr id="2" name="Line Callout 1 (Accent Bar) 1"/>
          <p:cNvSpPr/>
          <p:nvPr/>
        </p:nvSpPr>
        <p:spPr bwMode="auto">
          <a:xfrm>
            <a:off x="8744809" y="2253179"/>
            <a:ext cx="1128713" cy="545782"/>
          </a:xfrm>
          <a:prstGeom prst="accentCallout1">
            <a:avLst>
              <a:gd name="adj1" fmla="val 18750"/>
              <a:gd name="adj2" fmla="val -8333"/>
              <a:gd name="adj3" fmla="val 112500"/>
              <a:gd name="adj4" fmla="val -5667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eaLnBrk="0" fontAlgn="base" hangingPunct="0">
              <a:spcAft>
                <a:spcPct val="0"/>
              </a:spcAft>
            </a:pPr>
            <a:r>
              <a:rPr lang="pt-BR" sz="1400" dirty="0">
                <a:solidFill>
                  <a:schemeClr val="tx1"/>
                </a:solidFill>
                <a:latin typeface="Arial" charset="0"/>
              </a:rPr>
              <a:t>Como estou </a:t>
            </a:r>
          </a:p>
          <a:p>
            <a:pPr algn="ctr" eaLnBrk="0" fontAlgn="base" hangingPunct="0">
              <a:spcAft>
                <a:spcPct val="0"/>
              </a:spcAft>
            </a:pPr>
            <a:r>
              <a:rPr lang="pt-BR" sz="1400" dirty="0">
                <a:solidFill>
                  <a:schemeClr val="tx1"/>
                </a:solidFill>
                <a:latin typeface="Arial" charset="0"/>
              </a:rPr>
              <a:t>comparado ao </a:t>
            </a:r>
          </a:p>
          <a:p>
            <a:pPr algn="ctr" eaLnBrk="0" fontAlgn="base" hangingPunct="0">
              <a:spcAft>
                <a:spcPct val="0"/>
              </a:spcAft>
            </a:pPr>
            <a:r>
              <a:rPr lang="pt-BR" sz="1400" dirty="0">
                <a:solidFill>
                  <a:schemeClr val="tx1"/>
                </a:solidFill>
                <a:latin typeface="Arial" charset="0"/>
              </a:rPr>
              <a:t>mercado?</a:t>
            </a:r>
            <a:endParaRPr lang="en-US" sz="1400" dirty="0">
              <a:solidFill>
                <a:schemeClr val="tx1"/>
              </a:solidFill>
              <a:latin typeface="Arial" charset="0"/>
            </a:endParaRPr>
          </a:p>
        </p:txBody>
      </p:sp>
      <p:sp>
        <p:nvSpPr>
          <p:cNvPr id="7" name="Line Callout 1 (Accent Bar) 6"/>
          <p:cNvSpPr/>
          <p:nvPr/>
        </p:nvSpPr>
        <p:spPr bwMode="auto">
          <a:xfrm>
            <a:off x="8765828" y="4611946"/>
            <a:ext cx="1282062" cy="545782"/>
          </a:xfrm>
          <a:prstGeom prst="accentCallout1">
            <a:avLst>
              <a:gd name="adj1" fmla="val 18750"/>
              <a:gd name="adj2" fmla="val -8333"/>
              <a:gd name="adj3" fmla="val 5170"/>
              <a:gd name="adj4" fmla="val -57593"/>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eaLnBrk="0" fontAlgn="base" hangingPunct="0">
              <a:spcAft>
                <a:spcPct val="0"/>
              </a:spcAft>
            </a:pPr>
            <a:r>
              <a:rPr lang="pt-BR" sz="1400" dirty="0">
                <a:solidFill>
                  <a:schemeClr val="tx1"/>
                </a:solidFill>
                <a:latin typeface="Arial" charset="0"/>
              </a:rPr>
              <a:t>Como sei que</a:t>
            </a:r>
          </a:p>
          <a:p>
            <a:pPr algn="ctr" eaLnBrk="0" fontAlgn="base" hangingPunct="0">
              <a:spcAft>
                <a:spcPct val="0"/>
              </a:spcAft>
            </a:pPr>
            <a:r>
              <a:rPr lang="pt-BR" sz="1400" dirty="0">
                <a:solidFill>
                  <a:schemeClr val="tx1"/>
                </a:solidFill>
                <a:latin typeface="Arial" charset="0"/>
              </a:rPr>
              <a:t>estou indo bem?</a:t>
            </a:r>
            <a:endParaRPr lang="en-US" sz="1400" dirty="0">
              <a:solidFill>
                <a:schemeClr val="tx1"/>
              </a:solidFill>
              <a:latin typeface="Arial" charset="0"/>
            </a:endParaRPr>
          </a:p>
        </p:txBody>
      </p:sp>
      <p:sp>
        <p:nvSpPr>
          <p:cNvPr id="5" name="Line Callout 3 (Accent Bar) 4"/>
          <p:cNvSpPr/>
          <p:nvPr/>
        </p:nvSpPr>
        <p:spPr bwMode="auto">
          <a:xfrm>
            <a:off x="2275718" y="2092610"/>
            <a:ext cx="1222375" cy="593084"/>
          </a:xfrm>
          <a:prstGeom prst="accentCallout3">
            <a:avLst>
              <a:gd name="adj1" fmla="val 18750"/>
              <a:gd name="adj2" fmla="val -8333"/>
              <a:gd name="adj3" fmla="val 18750"/>
              <a:gd name="adj4" fmla="val -16667"/>
              <a:gd name="adj5" fmla="val 100000"/>
              <a:gd name="adj6" fmla="val -16667"/>
              <a:gd name="adj7" fmla="val 146189"/>
              <a:gd name="adj8" fmla="val 11935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eaLnBrk="0" fontAlgn="base" hangingPunct="0">
              <a:spcAft>
                <a:spcPct val="0"/>
              </a:spcAft>
            </a:pPr>
            <a:r>
              <a:rPr lang="pt-BR" sz="1400" dirty="0">
                <a:solidFill>
                  <a:schemeClr val="tx1"/>
                </a:solidFill>
                <a:latin typeface="Arial" charset="0"/>
              </a:rPr>
              <a:t>Conheço o </a:t>
            </a:r>
          </a:p>
          <a:p>
            <a:pPr algn="ctr" eaLnBrk="0" fontAlgn="base" hangingPunct="0">
              <a:spcAft>
                <a:spcPct val="0"/>
              </a:spcAft>
            </a:pPr>
            <a:r>
              <a:rPr lang="pt-BR" sz="1400" dirty="0">
                <a:solidFill>
                  <a:schemeClr val="tx1"/>
                </a:solidFill>
                <a:latin typeface="Arial" charset="0"/>
              </a:rPr>
              <a:t>orçamento?</a:t>
            </a:r>
            <a:endParaRPr lang="en-US" sz="1400" dirty="0">
              <a:solidFill>
                <a:schemeClr val="tx1"/>
              </a:solidFill>
              <a:latin typeface="Arial" charset="0"/>
            </a:endParaRPr>
          </a:p>
        </p:txBody>
      </p:sp>
      <p:sp>
        <p:nvSpPr>
          <p:cNvPr id="11" name="Line Callout 3 (Accent Bar) 10"/>
          <p:cNvSpPr/>
          <p:nvPr/>
        </p:nvSpPr>
        <p:spPr bwMode="auto">
          <a:xfrm>
            <a:off x="2194015" y="3246929"/>
            <a:ext cx="1222375" cy="593084"/>
          </a:xfrm>
          <a:prstGeom prst="accentCallout3">
            <a:avLst>
              <a:gd name="adj1" fmla="val 18750"/>
              <a:gd name="adj2" fmla="val -8333"/>
              <a:gd name="adj3" fmla="val 18750"/>
              <a:gd name="adj4" fmla="val -16667"/>
              <a:gd name="adj5" fmla="val 100000"/>
              <a:gd name="adj6" fmla="val -16667"/>
              <a:gd name="adj7" fmla="val 125008"/>
              <a:gd name="adj8" fmla="val 12725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eaLnBrk="0" fontAlgn="base" hangingPunct="0">
              <a:spcAft>
                <a:spcPct val="0"/>
              </a:spcAft>
            </a:pPr>
            <a:r>
              <a:rPr lang="pt-BR" sz="1400" dirty="0">
                <a:solidFill>
                  <a:schemeClr val="tx1"/>
                </a:solidFill>
                <a:latin typeface="Arial" charset="0"/>
              </a:rPr>
              <a:t>Gerencio os</a:t>
            </a:r>
          </a:p>
          <a:p>
            <a:pPr algn="ctr" eaLnBrk="0" fontAlgn="base" hangingPunct="0">
              <a:spcAft>
                <a:spcPct val="0"/>
              </a:spcAft>
            </a:pPr>
            <a:r>
              <a:rPr lang="pt-BR" sz="1400" dirty="0">
                <a:solidFill>
                  <a:schemeClr val="tx1"/>
                </a:solidFill>
                <a:latin typeface="Arial" charset="0"/>
              </a:rPr>
              <a:t>investimentos?</a:t>
            </a:r>
            <a:endParaRPr lang="en-US" sz="1400" dirty="0">
              <a:solidFill>
                <a:schemeClr val="tx1"/>
              </a:solidFill>
              <a:latin typeface="Arial" charset="0"/>
            </a:endParaRPr>
          </a:p>
        </p:txBody>
      </p:sp>
      <p:sp>
        <p:nvSpPr>
          <p:cNvPr id="12" name="Line Callout 3 (Accent Bar) 11"/>
          <p:cNvSpPr/>
          <p:nvPr/>
        </p:nvSpPr>
        <p:spPr bwMode="auto">
          <a:xfrm>
            <a:off x="2180913" y="4158074"/>
            <a:ext cx="1222375" cy="593084"/>
          </a:xfrm>
          <a:prstGeom prst="accentCallout3">
            <a:avLst>
              <a:gd name="adj1" fmla="val 18750"/>
              <a:gd name="adj2" fmla="val -8333"/>
              <a:gd name="adj3" fmla="val 18750"/>
              <a:gd name="adj4" fmla="val -16667"/>
              <a:gd name="adj5" fmla="val 100000"/>
              <a:gd name="adj6" fmla="val -16667"/>
              <a:gd name="adj7" fmla="val 125008"/>
              <a:gd name="adj8" fmla="val 12725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eaLnBrk="0" fontAlgn="base" hangingPunct="0">
              <a:spcAft>
                <a:spcPct val="0"/>
              </a:spcAft>
            </a:pPr>
            <a:r>
              <a:rPr lang="pt-BR" sz="1400" dirty="0">
                <a:solidFill>
                  <a:schemeClr val="tx1"/>
                </a:solidFill>
                <a:latin typeface="Arial" charset="0"/>
              </a:rPr>
              <a:t>Ciência dos </a:t>
            </a:r>
          </a:p>
          <a:p>
            <a:pPr algn="ctr" eaLnBrk="0" fontAlgn="base" hangingPunct="0">
              <a:spcAft>
                <a:spcPct val="0"/>
              </a:spcAft>
            </a:pPr>
            <a:r>
              <a:rPr lang="pt-BR" sz="1400" dirty="0">
                <a:solidFill>
                  <a:schemeClr val="tx1"/>
                </a:solidFill>
                <a:latin typeface="Arial" charset="0"/>
              </a:rPr>
              <a:t>gastos</a:t>
            </a:r>
            <a:endParaRPr lang="en-US" sz="1400" dirty="0">
              <a:solidFill>
                <a:schemeClr val="tx1"/>
              </a:solidFill>
              <a:latin typeface="Arial" charset="0"/>
            </a:endParaRPr>
          </a:p>
        </p:txBody>
      </p:sp>
      <p:sp>
        <p:nvSpPr>
          <p:cNvPr id="13" name="Line Callout 1 (Accent Bar) 12"/>
          <p:cNvSpPr/>
          <p:nvPr/>
        </p:nvSpPr>
        <p:spPr bwMode="auto">
          <a:xfrm>
            <a:off x="8724681" y="3302726"/>
            <a:ext cx="1128713" cy="545782"/>
          </a:xfrm>
          <a:prstGeom prst="accentCallout1">
            <a:avLst>
              <a:gd name="adj1" fmla="val 18750"/>
              <a:gd name="adj2" fmla="val -8333"/>
              <a:gd name="adj3" fmla="val 93533"/>
              <a:gd name="adj4" fmla="val -5514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eaLnBrk="0" fontAlgn="base" hangingPunct="0">
              <a:spcAft>
                <a:spcPct val="0"/>
              </a:spcAft>
            </a:pPr>
            <a:r>
              <a:rPr lang="pt-BR" sz="1400" dirty="0" smtClean="0">
                <a:solidFill>
                  <a:schemeClr val="tx1"/>
                </a:solidFill>
                <a:latin typeface="Arial" charset="0"/>
              </a:rPr>
              <a:t>Como elaboro </a:t>
            </a:r>
          </a:p>
          <a:p>
            <a:pPr algn="ctr" eaLnBrk="0" fontAlgn="base" hangingPunct="0">
              <a:spcAft>
                <a:spcPct val="0"/>
              </a:spcAft>
            </a:pPr>
            <a:r>
              <a:rPr lang="pt-BR" sz="1400" dirty="0" smtClean="0">
                <a:solidFill>
                  <a:schemeClr val="tx1"/>
                </a:solidFill>
                <a:latin typeface="Arial" charset="0"/>
              </a:rPr>
              <a:t>uma estratégia?</a:t>
            </a:r>
            <a:endParaRPr lang="pt-BR" sz="1400" dirty="0">
              <a:solidFill>
                <a:schemeClr val="tx1"/>
              </a:solidFill>
              <a:latin typeface="Arial" charset="0"/>
            </a:endParaRPr>
          </a:p>
        </p:txBody>
      </p:sp>
    </p:spTree>
    <p:extLst>
      <p:ext uri="{BB962C8B-B14F-4D97-AF65-F5344CB8AC3E}">
        <p14:creationId xmlns:p14="http://schemas.microsoft.com/office/powerpoint/2010/main" val="197279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 name="Object 4" hidden="1"/>
          <p:cNvGraphicFramePr>
            <a:graphicFrameLocks noChangeAspect="1"/>
          </p:cNvGraphicFramePr>
          <p:nvPr>
            <p:custDataLst>
              <p:tags r:id="rId2"/>
            </p:custDataLst>
            <p:ext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3223"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custDataLst>
              <p:tags r:id="rId3"/>
            </p:custDataLst>
          </p:nvPr>
        </p:nvSpPr>
        <p:spPr>
          <a:xfrm>
            <a:off x="457200" y="366713"/>
            <a:ext cx="11835442" cy="443198"/>
          </a:xfrm>
        </p:spPr>
        <p:txBody>
          <a:bodyPr/>
          <a:lstStyle/>
          <a:p>
            <a:r>
              <a:rPr lang="en-US" dirty="0" smtClean="0"/>
              <a:t>Framework - 4 </a:t>
            </a:r>
            <a:r>
              <a:rPr lang="en-US" dirty="0" err="1"/>
              <a:t>Níveis</a:t>
            </a:r>
            <a:r>
              <a:rPr lang="en-US" dirty="0"/>
              <a:t> de </a:t>
            </a:r>
            <a:r>
              <a:rPr lang="en-US" dirty="0" err="1"/>
              <a:t>Otimização</a:t>
            </a:r>
            <a:r>
              <a:rPr lang="en-US" dirty="0"/>
              <a:t> de </a:t>
            </a:r>
            <a:r>
              <a:rPr lang="en-US" dirty="0" err="1" smtClean="0"/>
              <a:t>Custos</a:t>
            </a:r>
            <a:r>
              <a:rPr lang="en-US" dirty="0" smtClean="0"/>
              <a:t> de </a:t>
            </a:r>
            <a:r>
              <a:rPr lang="en-US" dirty="0"/>
              <a:t>TI</a:t>
            </a:r>
          </a:p>
        </p:txBody>
      </p:sp>
      <p:grpSp>
        <p:nvGrpSpPr>
          <p:cNvPr id="153" name="Group 152"/>
          <p:cNvGrpSpPr/>
          <p:nvPr/>
        </p:nvGrpSpPr>
        <p:grpSpPr>
          <a:xfrm>
            <a:off x="168992" y="1168597"/>
            <a:ext cx="11976099" cy="5530749"/>
            <a:chOff x="168992" y="1168597"/>
            <a:chExt cx="11976099" cy="5530749"/>
          </a:xfrm>
        </p:grpSpPr>
        <p:cxnSp>
          <p:nvCxnSpPr>
            <p:cNvPr id="154" name="Straight Connector 153"/>
            <p:cNvCxnSpPr/>
            <p:nvPr/>
          </p:nvCxnSpPr>
          <p:spPr bwMode="auto">
            <a:xfrm>
              <a:off x="168992" y="4091549"/>
              <a:ext cx="11824524" cy="0"/>
            </a:xfrm>
            <a:prstGeom prst="line">
              <a:avLst/>
            </a:prstGeom>
            <a:solidFill>
              <a:srgbClr val="00529B"/>
            </a:solidFill>
            <a:ln w="44450" cap="flat" cmpd="sng" algn="ctr">
              <a:solidFill>
                <a:srgbClr val="FF0000"/>
              </a:solidFill>
              <a:prstDash val="solid"/>
              <a:round/>
              <a:headEnd type="none" w="med" len="med"/>
              <a:tailEnd type="none" w="lg" len="lg"/>
            </a:ln>
            <a:effectLst/>
          </p:spPr>
        </p:cxnSp>
        <p:sp>
          <p:nvSpPr>
            <p:cNvPr id="155" name="Rectangle 154"/>
            <p:cNvSpPr/>
            <p:nvPr/>
          </p:nvSpPr>
          <p:spPr bwMode="auto">
            <a:xfrm>
              <a:off x="222071" y="6042000"/>
              <a:ext cx="11747859" cy="592064"/>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56" name="AutoShape 14"/>
            <p:cNvSpPr>
              <a:spLocks noChangeArrowheads="1"/>
            </p:cNvSpPr>
            <p:nvPr>
              <p:custDataLst>
                <p:tags r:id="rId4"/>
              </p:custDataLst>
            </p:nvPr>
          </p:nvSpPr>
          <p:spPr bwMode="white">
            <a:xfrm rot="5400000">
              <a:off x="7748183" y="4902438"/>
              <a:ext cx="1811338" cy="660297"/>
            </a:xfrm>
            <a:prstGeom prst="triangle">
              <a:avLst>
                <a:gd name="adj" fmla="val 50000"/>
              </a:avLst>
            </a:prstGeom>
            <a:gradFill rotWithShape="1">
              <a:gsLst>
                <a:gs pos="0">
                  <a:srgbClr val="6E96D5"/>
                </a:gs>
                <a:gs pos="100000">
                  <a:srgbClr val="6E96D5">
                    <a:gamma/>
                    <a:tint val="0"/>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1934" bIns="0" anchor="ctr">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7" name="AutoShape 18"/>
            <p:cNvSpPr>
              <a:spLocks noChangeArrowheads="1"/>
            </p:cNvSpPr>
            <p:nvPr>
              <p:custDataLst>
                <p:tags r:id="rId5"/>
              </p:custDataLst>
            </p:nvPr>
          </p:nvSpPr>
          <p:spPr bwMode="white">
            <a:xfrm rot="5400000">
              <a:off x="7748183" y="2247030"/>
              <a:ext cx="1811338" cy="660297"/>
            </a:xfrm>
            <a:prstGeom prst="triangle">
              <a:avLst>
                <a:gd name="adj" fmla="val 50000"/>
              </a:avLst>
            </a:prstGeom>
            <a:gradFill rotWithShape="1">
              <a:gsLst>
                <a:gs pos="0">
                  <a:srgbClr val="FF9933"/>
                </a:gs>
                <a:gs pos="100000">
                  <a:srgbClr val="FF9933">
                    <a:gamma/>
                    <a:tint val="0"/>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1934" bIns="0" anchor="ctr">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8" name="AutoShape 3"/>
            <p:cNvSpPr>
              <a:spLocks noChangeArrowheads="1"/>
            </p:cNvSpPr>
            <p:nvPr>
              <p:custDataLst>
                <p:tags r:id="rId6"/>
              </p:custDataLst>
            </p:nvPr>
          </p:nvSpPr>
          <p:spPr bwMode="gray">
            <a:xfrm>
              <a:off x="5370840" y="1664476"/>
              <a:ext cx="2942091" cy="422275"/>
            </a:xfrm>
            <a:prstGeom prst="rect">
              <a:avLst/>
            </a:prstGeom>
            <a:solidFill>
              <a:srgbClr val="E5550D">
                <a:lumMod val="20000"/>
                <a:lumOff val="8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kumimoji="0" lang="en-US" sz="14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Use TI para </a:t>
              </a:r>
              <a:r>
                <a:rPr kumimoji="0" lang="en-US" sz="14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habilitar</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novos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modelos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de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negócios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digitais</a:t>
              </a:r>
              <a:endParaRPr kumimoji="0" lang="en-US" sz="14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9" name="AutoShape 4"/>
            <p:cNvSpPr>
              <a:spLocks noChangeArrowheads="1"/>
            </p:cNvSpPr>
            <p:nvPr>
              <p:custDataLst>
                <p:tags r:id="rId7"/>
              </p:custDataLst>
            </p:nvPr>
          </p:nvSpPr>
          <p:spPr bwMode="gray">
            <a:xfrm>
              <a:off x="5370840" y="2924959"/>
              <a:ext cx="2942091" cy="422275"/>
            </a:xfrm>
            <a:prstGeom prst="rect">
              <a:avLst/>
            </a:prstGeom>
            <a:solidFill>
              <a:srgbClr val="E5550D">
                <a:lumMod val="20000"/>
                <a:lumOff val="8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Decisões</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de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Portfólio</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Negócios</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conjutos</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e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economia</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de TI</a:t>
              </a:r>
            </a:p>
          </p:txBody>
        </p:sp>
        <p:sp>
          <p:nvSpPr>
            <p:cNvPr id="160" name="Rectangle 5"/>
            <p:cNvSpPr>
              <a:spLocks noChangeArrowheads="1"/>
            </p:cNvSpPr>
            <p:nvPr>
              <p:custDataLst>
                <p:tags r:id="rId8"/>
              </p:custDataLst>
            </p:nvPr>
          </p:nvSpPr>
          <p:spPr bwMode="gray">
            <a:xfrm>
              <a:off x="5370840" y="2086748"/>
              <a:ext cx="294209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pt-BR" sz="1400" dirty="0"/>
                <a:t>Implementar melhoria de processos, reestruturação empresarial e inovação</a:t>
              </a:r>
              <a:endParaRPr lang="en-US" sz="1400" dirty="0"/>
            </a:p>
          </p:txBody>
        </p:sp>
        <p:sp>
          <p:nvSpPr>
            <p:cNvPr id="161" name="Rectangle 6"/>
            <p:cNvSpPr>
              <a:spLocks noChangeArrowheads="1"/>
            </p:cNvSpPr>
            <p:nvPr>
              <p:custDataLst>
                <p:tags r:id="rId9"/>
              </p:custDataLst>
            </p:nvPr>
          </p:nvSpPr>
          <p:spPr bwMode="gray">
            <a:xfrm>
              <a:off x="5370840" y="3347231"/>
              <a:ext cx="294209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pt-BR" sz="1400" dirty="0"/>
                <a:t>Implementar tecnologias de redução de custos em conjunto com o negócio</a:t>
              </a:r>
              <a:endParaRPr lang="en-US" sz="1400" dirty="0"/>
            </a:p>
          </p:txBody>
        </p:sp>
        <p:sp>
          <p:nvSpPr>
            <p:cNvPr id="162" name="AutoShape 8"/>
            <p:cNvSpPr>
              <a:spLocks noChangeArrowheads="1"/>
            </p:cNvSpPr>
            <p:nvPr/>
          </p:nvSpPr>
          <p:spPr bwMode="gray">
            <a:xfrm>
              <a:off x="5370839" y="5471907"/>
              <a:ext cx="2942093" cy="422276"/>
            </a:xfrm>
            <a:prstGeom prst="rect">
              <a:avLst/>
            </a:prstGeom>
            <a:solidFill>
              <a:srgbClr val="002856">
                <a:lumMod val="10000"/>
                <a:lumOff val="9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kumimoji="0" lang="en-US" sz="14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Aquisições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de TI / Gestão </a:t>
              </a:r>
              <a:r>
                <a:rPr lang="en-US" sz="1400" b="1" kern="0" dirty="0" err="1">
                  <a:solidFill>
                    <a:srgbClr val="000000"/>
                  </a:solidFill>
                  <a:ea typeface="Arial Unicode MS" pitchFamily="34" charset="-128"/>
                  <a:cs typeface="Arial Unicode MS" pitchFamily="34" charset="-128"/>
                </a:rPr>
                <a:t>d</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o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Fornecedor</a:t>
              </a:r>
              <a:endParaRPr kumimoji="0" lang="en-US" sz="14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63" name="AutoShape 9"/>
            <p:cNvSpPr>
              <a:spLocks noChangeArrowheads="1"/>
            </p:cNvSpPr>
            <p:nvPr/>
          </p:nvSpPr>
          <p:spPr bwMode="gray">
            <a:xfrm>
              <a:off x="5370839" y="4411454"/>
              <a:ext cx="2942093" cy="422276"/>
            </a:xfrm>
            <a:prstGeom prst="rect">
              <a:avLst/>
            </a:prstGeom>
            <a:solidFill>
              <a:srgbClr val="002856">
                <a:lumMod val="10000"/>
                <a:lumOff val="9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lang="en-US" sz="1300" b="1" kern="0" dirty="0" err="1" smtClean="0">
                  <a:solidFill>
                    <a:srgbClr val="000000"/>
                  </a:solidFill>
                  <a:ea typeface="Arial Unicode MS" pitchFamily="34" charset="-128"/>
                  <a:cs typeface="Arial Unicode MS" pitchFamily="34" charset="-128"/>
                </a:rPr>
                <a:t>Eficiência</a:t>
              </a:r>
              <a:r>
                <a:rPr lang="en-US" sz="1300" b="1" kern="0" dirty="0" smtClean="0">
                  <a:solidFill>
                    <a:srgbClr val="000000"/>
                  </a:solidFill>
                  <a:ea typeface="Arial Unicode MS" pitchFamily="34" charset="-128"/>
                  <a:cs typeface="Arial Unicode MS" pitchFamily="34" charset="-128"/>
                </a:rPr>
                <a:t> de TI</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Consolidação</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Virtualização</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Outsourcing, </a:t>
              </a:r>
              <a:r>
                <a:rPr lang="en-US" sz="1300" b="1" kern="0" dirty="0" err="1">
                  <a:solidFill>
                    <a:srgbClr val="000000"/>
                  </a:solidFill>
                  <a:ea typeface="Arial Unicode MS" pitchFamily="34" charset="-128"/>
                  <a:cs typeface="Arial Unicode MS" pitchFamily="34" charset="-128"/>
                </a:rPr>
                <a:t>N</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uvem</a:t>
              </a:r>
              <a:endPar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64" name="Rectangle 10"/>
            <p:cNvSpPr>
              <a:spLocks noChangeArrowheads="1"/>
            </p:cNvSpPr>
            <p:nvPr/>
          </p:nvSpPr>
          <p:spPr bwMode="gray">
            <a:xfrm>
              <a:off x="5370839" y="4822618"/>
              <a:ext cx="2942093"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en-US" sz="1400" dirty="0" err="1"/>
                <a:t>Identificar</a:t>
              </a:r>
              <a:r>
                <a:rPr lang="en-US" sz="1400" dirty="0"/>
                <a:t> </a:t>
              </a:r>
              <a:r>
                <a:rPr lang="en-US" sz="1400" dirty="0" err="1"/>
                <a:t>oportunidades</a:t>
              </a:r>
              <a:r>
                <a:rPr lang="en-US" sz="1400" dirty="0"/>
                <a:t> de </a:t>
              </a:r>
              <a:r>
                <a:rPr lang="en-US" sz="1400" dirty="0" err="1"/>
                <a:t>reduzir</a:t>
              </a:r>
              <a:r>
                <a:rPr lang="en-US" sz="1400" dirty="0"/>
                <a:t> </a:t>
              </a:r>
              <a:r>
                <a:rPr lang="en-US" sz="1400" dirty="0" err="1"/>
                <a:t>custo</a:t>
              </a:r>
              <a:endParaRPr lang="en-US" sz="1400" dirty="0"/>
            </a:p>
          </p:txBody>
        </p:sp>
        <p:sp>
          <p:nvSpPr>
            <p:cNvPr id="165" name="Rectangle 11"/>
            <p:cNvSpPr>
              <a:spLocks noChangeArrowheads="1"/>
            </p:cNvSpPr>
            <p:nvPr/>
          </p:nvSpPr>
          <p:spPr bwMode="gray">
            <a:xfrm>
              <a:off x="5370839" y="5900533"/>
              <a:ext cx="2942093"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en-US" sz="1400" dirty="0" err="1"/>
                <a:t>Obter</a:t>
              </a:r>
              <a:r>
                <a:rPr lang="en-US" sz="1400" dirty="0"/>
                <a:t> </a:t>
              </a:r>
              <a:r>
                <a:rPr lang="en-US" sz="1400" dirty="0" err="1"/>
                <a:t>os</a:t>
              </a:r>
              <a:r>
                <a:rPr lang="en-US" sz="1400" dirty="0"/>
                <a:t> </a:t>
              </a:r>
              <a:r>
                <a:rPr lang="en-US" sz="1400" dirty="0" err="1"/>
                <a:t>melhores</a:t>
              </a:r>
              <a:r>
                <a:rPr lang="en-US" sz="1400" dirty="0"/>
                <a:t> </a:t>
              </a:r>
              <a:r>
                <a:rPr lang="en-US" sz="1400" dirty="0" err="1"/>
                <a:t>preços</a:t>
              </a:r>
              <a:r>
                <a:rPr lang="en-US" sz="1400" dirty="0"/>
                <a:t> e </a:t>
              </a:r>
              <a:r>
                <a:rPr lang="en-US" sz="1400" dirty="0" err="1"/>
                <a:t>condições</a:t>
              </a:r>
              <a:r>
                <a:rPr lang="en-US" sz="1400" dirty="0"/>
                <a:t> para as </a:t>
              </a:r>
              <a:r>
                <a:rPr lang="en-US" sz="1400" dirty="0" err="1"/>
                <a:t>compras</a:t>
              </a:r>
              <a:r>
                <a:rPr lang="en-US" sz="1400" dirty="0"/>
                <a:t> de TI</a:t>
              </a:r>
            </a:p>
          </p:txBody>
        </p:sp>
        <p:sp>
          <p:nvSpPr>
            <p:cNvPr id="166" name="TextBox 165"/>
            <p:cNvSpPr txBox="1"/>
            <p:nvPr>
              <p:custDataLst>
                <p:tags r:id="rId10"/>
              </p:custDataLst>
            </p:nvPr>
          </p:nvSpPr>
          <p:spPr>
            <a:xfrm>
              <a:off x="9165485" y="4247868"/>
              <a:ext cx="2949193" cy="1292662"/>
            </a:xfrm>
            <a:prstGeom prst="rect">
              <a:avLst/>
            </a:prstGeom>
            <a:noFill/>
          </p:spPr>
          <p:txBody>
            <a:bodyPr wrap="square" lIns="0" rtlCol="0">
              <a:spAutoFit/>
            </a:bodyPr>
            <a:lstStyle/>
            <a:p>
              <a:pPr marL="119062">
                <a:spcBef>
                  <a:spcPts val="300"/>
                </a:spcBef>
              </a:pPr>
              <a:r>
                <a:rPr lang="pt-BR" sz="1300" b="1" dirty="0">
                  <a:solidFill>
                    <a:srgbClr val="FF540A"/>
                  </a:solidFill>
                </a:rPr>
                <a:t>Entregar unidades de forma diferente</a:t>
              </a:r>
              <a:r>
                <a:rPr lang="pt-BR" sz="1300" b="1" dirty="0"/>
                <a:t> </a:t>
              </a:r>
              <a:r>
                <a:rPr lang="pt-BR" sz="1300" dirty="0"/>
                <a:t>- Avaliar alterações na prestação de serviços nos domínios em busca de consolidação, racionalização ou oportunidades de terceirização seletiva</a:t>
              </a:r>
              <a:endParaRPr lang="en-US" sz="1300" dirty="0"/>
            </a:p>
          </p:txBody>
        </p:sp>
        <p:sp>
          <p:nvSpPr>
            <p:cNvPr id="167" name="TextBox 166"/>
            <p:cNvSpPr txBox="1"/>
            <p:nvPr>
              <p:custDataLst>
                <p:tags r:id="rId11"/>
              </p:custDataLst>
            </p:nvPr>
          </p:nvSpPr>
          <p:spPr>
            <a:xfrm>
              <a:off x="9165485" y="5546833"/>
              <a:ext cx="2979606" cy="1092607"/>
            </a:xfrm>
            <a:prstGeom prst="rect">
              <a:avLst/>
            </a:prstGeom>
            <a:noFill/>
          </p:spPr>
          <p:txBody>
            <a:bodyPr wrap="square" lIns="0" rtlCol="0">
              <a:spAutoFit/>
            </a:bodyPr>
            <a:lstStyle/>
            <a:p>
              <a:pPr marL="119062">
                <a:spcBef>
                  <a:spcPts val="300"/>
                </a:spcBef>
              </a:pPr>
              <a:r>
                <a:rPr lang="en-US" sz="1300" b="1" dirty="0" err="1">
                  <a:solidFill>
                    <a:srgbClr val="FF540A"/>
                  </a:solidFill>
                </a:rPr>
                <a:t>Reduzir</a:t>
              </a:r>
              <a:r>
                <a:rPr lang="en-US" sz="1300" b="1" dirty="0">
                  <a:solidFill>
                    <a:srgbClr val="FF540A"/>
                  </a:solidFill>
                </a:rPr>
                <a:t> o </a:t>
              </a:r>
              <a:r>
                <a:rPr lang="en-US" sz="1300" b="1" dirty="0" err="1">
                  <a:solidFill>
                    <a:srgbClr val="FF540A"/>
                  </a:solidFill>
                </a:rPr>
                <a:t>Custo</a:t>
              </a:r>
              <a:r>
                <a:rPr lang="en-US" sz="1300" b="1" dirty="0">
                  <a:solidFill>
                    <a:srgbClr val="FF540A"/>
                  </a:solidFill>
                </a:rPr>
                <a:t> </a:t>
              </a:r>
              <a:r>
                <a:rPr lang="en-US" sz="1300" b="1" dirty="0" err="1">
                  <a:solidFill>
                    <a:srgbClr val="FF540A"/>
                  </a:solidFill>
                </a:rPr>
                <a:t>Unitário</a:t>
              </a:r>
              <a:r>
                <a:rPr lang="en-US" sz="1300" b="1" dirty="0"/>
                <a:t> - </a:t>
              </a:r>
              <a:r>
                <a:rPr lang="pt-BR" sz="1300" dirty="0"/>
                <a:t>Identificar oportunidades de redução de gastos dentro de contratos de fornecedores existentes e modelo de prestação de serviço</a:t>
              </a:r>
              <a:endParaRPr lang="en-US" sz="1300" dirty="0"/>
            </a:p>
          </p:txBody>
        </p:sp>
        <p:sp>
          <p:nvSpPr>
            <p:cNvPr id="168" name="TextBox 167"/>
            <p:cNvSpPr txBox="1"/>
            <p:nvPr>
              <p:custDataLst>
                <p:tags r:id="rId12"/>
              </p:custDataLst>
            </p:nvPr>
          </p:nvSpPr>
          <p:spPr>
            <a:xfrm>
              <a:off x="9165485" y="1463281"/>
              <a:ext cx="2979606" cy="1292662"/>
            </a:xfrm>
            <a:prstGeom prst="rect">
              <a:avLst/>
            </a:prstGeom>
            <a:noFill/>
          </p:spPr>
          <p:txBody>
            <a:bodyPr wrap="square" lIns="0" rtlCol="0">
              <a:spAutoFit/>
            </a:bodyPr>
            <a:lstStyle/>
            <a:p>
              <a:pPr marL="119062">
                <a:spcBef>
                  <a:spcPts val="300"/>
                </a:spcBef>
              </a:pPr>
              <a:r>
                <a:rPr lang="pt-BR" sz="1300" b="1" dirty="0">
                  <a:solidFill>
                    <a:srgbClr val="FF540A"/>
                  </a:solidFill>
                </a:rPr>
                <a:t>Entregar diferentes unidades</a:t>
              </a:r>
              <a:r>
                <a:rPr lang="pt-BR" sz="1300" b="1" dirty="0"/>
                <a:t> </a:t>
              </a:r>
              <a:r>
                <a:rPr lang="pt-BR" sz="1300" dirty="0"/>
                <a:t>- repensar a prestação de serviços do negócio com a tecnologia (por exemplo, melhorar a experiência do cliente, novos modelos de pagamento)</a:t>
              </a:r>
              <a:endParaRPr lang="en-US" sz="1300" dirty="0"/>
            </a:p>
          </p:txBody>
        </p:sp>
        <p:sp>
          <p:nvSpPr>
            <p:cNvPr id="169" name="TextBox 168"/>
            <p:cNvSpPr txBox="1"/>
            <p:nvPr>
              <p:custDataLst>
                <p:tags r:id="rId13"/>
              </p:custDataLst>
            </p:nvPr>
          </p:nvSpPr>
          <p:spPr>
            <a:xfrm>
              <a:off x="9165485" y="2776832"/>
              <a:ext cx="2979606" cy="1292662"/>
            </a:xfrm>
            <a:prstGeom prst="rect">
              <a:avLst/>
            </a:prstGeom>
            <a:noFill/>
          </p:spPr>
          <p:txBody>
            <a:bodyPr wrap="square" lIns="0" rtlCol="0">
              <a:spAutoFit/>
            </a:bodyPr>
            <a:lstStyle/>
            <a:p>
              <a:pPr marL="119062">
                <a:spcBef>
                  <a:spcPts val="300"/>
                </a:spcBef>
              </a:pPr>
              <a:r>
                <a:rPr lang="pt-BR" sz="1300" b="1" dirty="0">
                  <a:solidFill>
                    <a:srgbClr val="FF540A"/>
                  </a:solidFill>
                </a:rPr>
                <a:t>Reduzir o Número de Unidades</a:t>
              </a:r>
              <a:r>
                <a:rPr lang="pt-BR" sz="1300" b="1" dirty="0"/>
                <a:t> </a:t>
              </a:r>
              <a:r>
                <a:rPr lang="pt-BR" sz="1300" dirty="0"/>
                <a:t>- procurar oportunidades para eliminar / reduzir as aplicações (conseq. a infra) e, ao mesmo tempo, rever projetos em andamento c/ baixo desempenho.</a:t>
              </a:r>
              <a:endParaRPr lang="en-US" sz="1300" dirty="0"/>
            </a:p>
          </p:txBody>
        </p:sp>
        <p:sp>
          <p:nvSpPr>
            <p:cNvPr id="170" name="Oval 169"/>
            <p:cNvSpPr/>
            <p:nvPr/>
          </p:nvSpPr>
          <p:spPr bwMode="blackWhite">
            <a:xfrm>
              <a:off x="5255114" y="5349158"/>
              <a:ext cx="253208" cy="265331"/>
            </a:xfrm>
            <a:prstGeom prst="ellipse">
              <a:avLst/>
            </a:prstGeom>
            <a:solidFill>
              <a:srgbClr val="FFFFFF">
                <a:lumMod val="95000"/>
              </a:srgbClr>
            </a:solidFill>
            <a:ln w="19050" algn="ctr">
              <a:solidFill>
                <a:srgbClr val="00529B"/>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1</a:t>
              </a:r>
            </a:p>
          </p:txBody>
        </p:sp>
        <p:sp>
          <p:nvSpPr>
            <p:cNvPr id="171" name="Oval 170"/>
            <p:cNvSpPr/>
            <p:nvPr/>
          </p:nvSpPr>
          <p:spPr bwMode="blackWhite">
            <a:xfrm>
              <a:off x="5255114" y="4224280"/>
              <a:ext cx="253208" cy="265331"/>
            </a:xfrm>
            <a:prstGeom prst="ellipse">
              <a:avLst/>
            </a:prstGeom>
            <a:solidFill>
              <a:srgbClr val="FFFFFF">
                <a:lumMod val="95000"/>
              </a:srgbClr>
            </a:solidFill>
            <a:ln w="19050" algn="ctr">
              <a:solidFill>
                <a:srgbClr val="00529B"/>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2</a:t>
              </a:r>
            </a:p>
          </p:txBody>
        </p:sp>
        <p:sp>
          <p:nvSpPr>
            <p:cNvPr id="172" name="Oval 171"/>
            <p:cNvSpPr/>
            <p:nvPr/>
          </p:nvSpPr>
          <p:spPr bwMode="blackWhite">
            <a:xfrm>
              <a:off x="5255114" y="2797706"/>
              <a:ext cx="253208" cy="265331"/>
            </a:xfrm>
            <a:prstGeom prst="ellipse">
              <a:avLst/>
            </a:prstGeom>
            <a:solidFill>
              <a:srgbClr val="FFFFFF">
                <a:lumMod val="95000"/>
              </a:srgbClr>
            </a:solidFill>
            <a:ln w="19050" algn="ctr">
              <a:solidFill>
                <a:srgbClr val="E5550D"/>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3</a:t>
              </a:r>
            </a:p>
          </p:txBody>
        </p:sp>
        <p:sp>
          <p:nvSpPr>
            <p:cNvPr id="173" name="Oval 172"/>
            <p:cNvSpPr/>
            <p:nvPr/>
          </p:nvSpPr>
          <p:spPr bwMode="blackWhite">
            <a:xfrm>
              <a:off x="5255114" y="1542198"/>
              <a:ext cx="253208" cy="265331"/>
            </a:xfrm>
            <a:prstGeom prst="ellipse">
              <a:avLst/>
            </a:prstGeom>
            <a:solidFill>
              <a:srgbClr val="FFFFFF">
                <a:lumMod val="95000"/>
              </a:srgbClr>
            </a:solidFill>
            <a:ln w="19050" algn="ctr">
              <a:solidFill>
                <a:srgbClr val="E5550D"/>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4</a:t>
              </a:r>
            </a:p>
          </p:txBody>
        </p:sp>
        <p:sp>
          <p:nvSpPr>
            <p:cNvPr id="174" name="Rectangle 173"/>
            <p:cNvSpPr/>
            <p:nvPr/>
          </p:nvSpPr>
          <p:spPr>
            <a:xfrm>
              <a:off x="211100" y="1168597"/>
              <a:ext cx="7113812" cy="338554"/>
            </a:xfrm>
            <a:prstGeom prst="rect">
              <a:avLst/>
            </a:prstGeom>
          </p:spPr>
          <p:txBody>
            <a:bodyPr wrap="square" lIns="0">
              <a:spAutoFit/>
            </a:bodyPr>
            <a:lstStyle/>
            <a:p>
              <a:pPr algn="ctr"/>
              <a:r>
                <a:rPr lang="pt-BR" sz="1600" dirty="0"/>
                <a:t>4 caminhos que podem ser executados individualmente ou em conjunto</a:t>
              </a:r>
              <a:endParaRPr lang="en-US" sz="1600" dirty="0"/>
            </a:p>
          </p:txBody>
        </p:sp>
        <p:sp>
          <p:nvSpPr>
            <p:cNvPr id="175" name="Rounded Rectangle 19"/>
            <p:cNvSpPr>
              <a:spLocks noChangeArrowheads="1"/>
            </p:cNvSpPr>
            <p:nvPr/>
          </p:nvSpPr>
          <p:spPr bwMode="auto">
            <a:xfrm flipH="1">
              <a:off x="764773" y="1561163"/>
              <a:ext cx="3576329" cy="1122340"/>
            </a:xfrm>
            <a:prstGeom prst="rect">
              <a:avLst/>
            </a:prstGeom>
            <a:solidFill>
              <a:srgbClr val="00529B"/>
            </a:solidFill>
            <a:ln w="12700" algn="ctr">
              <a:noFill/>
              <a:round/>
              <a:headEnd/>
              <a:tailEnd/>
            </a:ln>
          </p:spPr>
          <p:txBody>
            <a:bodyPr wrap="none" anchor="ctr"/>
            <a:lstStyle/>
            <a:p>
              <a:pPr marL="0" marR="0" lvl="0" indent="0" algn="ctr" defTabSz="914400" eaLnBrk="0" fontAlgn="base" latinLnBrk="0" hangingPunct="0">
                <a:lnSpc>
                  <a:spcPct val="90000"/>
                </a:lnSpc>
                <a:spcBef>
                  <a:spcPct val="5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76" name="Rounded Rectangle 20"/>
            <p:cNvSpPr>
              <a:spLocks noChangeArrowheads="1"/>
            </p:cNvSpPr>
            <p:nvPr/>
          </p:nvSpPr>
          <p:spPr bwMode="auto">
            <a:xfrm flipH="1">
              <a:off x="764773" y="2777644"/>
              <a:ext cx="3576329" cy="1158294"/>
            </a:xfrm>
            <a:prstGeom prst="rect">
              <a:avLst/>
            </a:prstGeom>
            <a:solidFill>
              <a:srgbClr val="00529B"/>
            </a:solidFill>
            <a:ln w="12700" algn="ctr">
              <a:noFill/>
              <a:round/>
              <a:headEnd/>
              <a:tailEnd/>
            </a:ln>
          </p:spPr>
          <p:txBody>
            <a:bodyPr wrap="none" anchor="ctr"/>
            <a:lstStyle/>
            <a:p>
              <a:pPr marL="0" marR="0" lvl="0" indent="0" algn="ctr" defTabSz="914400" eaLnBrk="0" fontAlgn="base" latinLnBrk="0" hangingPunct="0">
                <a:lnSpc>
                  <a:spcPct val="90000"/>
                </a:lnSpc>
                <a:spcBef>
                  <a:spcPct val="5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77" name="Rounded Rectangle 21"/>
            <p:cNvSpPr>
              <a:spLocks noChangeArrowheads="1"/>
            </p:cNvSpPr>
            <p:nvPr/>
          </p:nvSpPr>
          <p:spPr bwMode="auto">
            <a:xfrm flipH="1">
              <a:off x="764773" y="4186639"/>
              <a:ext cx="3576329" cy="1031086"/>
            </a:xfrm>
            <a:prstGeom prst="rect">
              <a:avLst/>
            </a:prstGeom>
            <a:solidFill>
              <a:srgbClr val="00529B"/>
            </a:solidFill>
            <a:ln w="12700" algn="ctr">
              <a:noFill/>
              <a:round/>
              <a:headEnd/>
              <a:tailEnd/>
            </a:ln>
          </p:spPr>
          <p:txBody>
            <a:bodyPr wrap="none" anchor="ctr"/>
            <a:lstStyle/>
            <a:p>
              <a:pPr marL="0" marR="0" lvl="0" indent="0" algn="ctr" defTabSz="914400" eaLnBrk="0" fontAlgn="base" latinLnBrk="0" hangingPunct="0">
                <a:lnSpc>
                  <a:spcPct val="90000"/>
                </a:lnSpc>
                <a:spcBef>
                  <a:spcPct val="5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78" name="Rounded Rectangle 22"/>
            <p:cNvSpPr>
              <a:spLocks noChangeArrowheads="1"/>
            </p:cNvSpPr>
            <p:nvPr/>
          </p:nvSpPr>
          <p:spPr bwMode="auto">
            <a:xfrm flipH="1">
              <a:off x="764773" y="5340084"/>
              <a:ext cx="3576329" cy="985931"/>
            </a:xfrm>
            <a:prstGeom prst="rect">
              <a:avLst/>
            </a:prstGeom>
            <a:solidFill>
              <a:srgbClr val="00529B"/>
            </a:solidFill>
            <a:ln w="12700" algn="ctr">
              <a:noFill/>
              <a:round/>
              <a:headEnd/>
              <a:tailEnd/>
            </a:ln>
          </p:spPr>
          <p:txBody>
            <a:bodyPr wrap="none" anchor="ctr"/>
            <a:lstStyle/>
            <a:p>
              <a:pPr marL="0" marR="0" lvl="0" indent="0" algn="ctr" defTabSz="914400" eaLnBrk="0" fontAlgn="base" latinLnBrk="0" hangingPunct="0">
                <a:lnSpc>
                  <a:spcPct val="90000"/>
                </a:lnSpc>
                <a:spcBef>
                  <a:spcPct val="5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79" name="Text Box 5"/>
            <p:cNvSpPr txBox="1">
              <a:spLocks noChangeArrowheads="1"/>
            </p:cNvSpPr>
            <p:nvPr/>
          </p:nvSpPr>
          <p:spPr bwMode="black">
            <a:xfrm flipH="1">
              <a:off x="1576549" y="5648383"/>
              <a:ext cx="195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non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Aquisição</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de TI</a:t>
              </a:r>
              <a:endParaRPr kumimoji="0" lang="en-US" sz="2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0" name="Text Box 8"/>
            <p:cNvSpPr txBox="1">
              <a:spLocks noChangeArrowheads="1"/>
            </p:cNvSpPr>
            <p:nvPr/>
          </p:nvSpPr>
          <p:spPr bwMode="black">
            <a:xfrm flipH="1">
              <a:off x="1235114" y="4286685"/>
              <a:ext cx="26356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non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Redução</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dos </a:t>
              </a: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Custos</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a:t>
              </a:r>
            </a:p>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Dentro</a:t>
              </a:r>
              <a:r>
                <a:rPr kumimoji="0" lang="en-US" sz="2000" b="0" i="0" u="none" strike="noStrike" kern="0" cap="none" spc="0" normalizeH="0" noProof="0" dirty="0" smtClean="0">
                  <a:ln>
                    <a:noFill/>
                  </a:ln>
                  <a:solidFill>
                    <a:srgbClr val="FFFFFF"/>
                  </a:solidFill>
                  <a:effectLst/>
                  <a:uLnTx/>
                  <a:uFillTx/>
                  <a:latin typeface="Arial" pitchFamily="34" charset="0"/>
                  <a:ea typeface="Arial Unicode MS" pitchFamily="34" charset="-128"/>
                  <a:cs typeface="Arial Unicode MS" pitchFamily="34" charset="-128"/>
                </a:rPr>
                <a:t> da TI</a:t>
              </a:r>
              <a:endParaRPr kumimoji="0" lang="en-US" sz="2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1" name="Text Box 11"/>
            <p:cNvSpPr txBox="1">
              <a:spLocks noChangeArrowheads="1"/>
            </p:cNvSpPr>
            <p:nvPr/>
          </p:nvSpPr>
          <p:spPr bwMode="black">
            <a:xfrm flipH="1">
              <a:off x="785472" y="2941294"/>
              <a:ext cx="35349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non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Redução</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de </a:t>
              </a: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Custos</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a:t>
              </a: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Conjunta</a:t>
              </a:r>
              <a:endPar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endParaRPr>
            </a:p>
            <a:p>
              <a:pPr marL="0" marR="0" lvl="0" indent="0" algn="ctr" defTabSz="914400" eaLnBrk="0" fontAlgn="base" latinLnBrk="0" hangingPunct="0">
                <a:lnSpc>
                  <a:spcPct val="90000"/>
                </a:lnSpc>
                <a:spcBef>
                  <a:spcPct val="50000"/>
                </a:spcBef>
                <a:spcAft>
                  <a:spcPct val="10000"/>
                </a:spcAft>
                <a:buClrTx/>
                <a:buSzTx/>
                <a:buFontTx/>
                <a:buNone/>
                <a:tabLst/>
                <a:defRPr/>
              </a:pPr>
              <a:r>
                <a:rPr lang="en-US" sz="2000" kern="0" dirty="0" smtClean="0">
                  <a:solidFill>
                    <a:srgbClr val="FFFFFF"/>
                  </a:solidFill>
                </a:rPr>
                <a:t>TI e </a:t>
              </a:r>
              <a:r>
                <a:rPr lang="en-US" sz="2000" kern="0" dirty="0" err="1" smtClean="0">
                  <a:solidFill>
                    <a:srgbClr val="FFFFFF"/>
                  </a:solidFill>
                </a:rPr>
                <a:t>Negócio</a:t>
              </a:r>
              <a:endParaRPr kumimoji="0" lang="en-US" sz="2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2" name="Text Box 14"/>
            <p:cNvSpPr txBox="1">
              <a:spLocks noChangeArrowheads="1"/>
            </p:cNvSpPr>
            <p:nvPr/>
          </p:nvSpPr>
          <p:spPr bwMode="black">
            <a:xfrm flipH="1">
              <a:off x="900089" y="1706835"/>
              <a:ext cx="3305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non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Viabilizar</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a:t>
              </a:r>
              <a:r>
                <a:rPr kumimoji="0" lang="en-US" sz="20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Inovação</a:t>
              </a:r>
              <a:r>
                <a:rPr kumimoji="0" lang="en-US" sz="20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e </a:t>
              </a:r>
            </a:p>
            <a:p>
              <a:pPr marL="0" marR="0" lvl="0" indent="0" algn="ctr" defTabSz="914400" eaLnBrk="0" fontAlgn="base" latinLnBrk="0" hangingPunct="0">
                <a:lnSpc>
                  <a:spcPct val="90000"/>
                </a:lnSpc>
                <a:spcBef>
                  <a:spcPct val="50000"/>
                </a:spcBef>
                <a:spcAft>
                  <a:spcPct val="10000"/>
                </a:spcAft>
                <a:buClrTx/>
                <a:buSzTx/>
                <a:buFontTx/>
                <a:buNone/>
                <a:tabLst/>
                <a:defRPr/>
              </a:pPr>
              <a:r>
                <a:rPr lang="en-US" sz="2000" kern="0" dirty="0" err="1" smtClean="0">
                  <a:solidFill>
                    <a:srgbClr val="FFFFFF"/>
                  </a:solidFill>
                </a:rPr>
                <a:t>Reestruturação</a:t>
              </a:r>
              <a:r>
                <a:rPr lang="en-US" sz="2000" kern="0" dirty="0" smtClean="0">
                  <a:solidFill>
                    <a:srgbClr val="FFFFFF"/>
                  </a:solidFill>
                </a:rPr>
                <a:t> do </a:t>
              </a:r>
              <a:r>
                <a:rPr lang="en-US" sz="2000" kern="0" dirty="0" err="1" smtClean="0">
                  <a:solidFill>
                    <a:srgbClr val="FFFFFF"/>
                  </a:solidFill>
                </a:rPr>
                <a:t>Negócio</a:t>
              </a:r>
              <a:endParaRPr kumimoji="0" lang="en-US" sz="20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3" name="AutoShape 17"/>
            <p:cNvSpPr>
              <a:spLocks noChangeArrowheads="1"/>
            </p:cNvSpPr>
            <p:nvPr/>
          </p:nvSpPr>
          <p:spPr bwMode="gray">
            <a:xfrm flipH="1">
              <a:off x="397232" y="1633461"/>
              <a:ext cx="300958" cy="4634838"/>
            </a:xfrm>
            <a:prstGeom prst="upArrow">
              <a:avLst>
                <a:gd name="adj1" fmla="val 58694"/>
                <a:gd name="adj2" fmla="val 74899"/>
              </a:avLst>
            </a:prstGeom>
            <a:gradFill rotWithShape="1">
              <a:gsLst>
                <a:gs pos="0">
                  <a:srgbClr val="46A33F"/>
                </a:gs>
                <a:gs pos="100000">
                  <a:srgbClr val="46A33F">
                    <a:alpha val="0"/>
                  </a:srgbClr>
                </a:gs>
              </a:gsLst>
              <a:lin ang="5400000" scaled="1"/>
            </a:gradFill>
            <a:ln>
              <a:noFill/>
            </a:ln>
            <a:extLst/>
          </p:spPr>
          <p:txBody>
            <a:bodyPr tIns="91440" bIns="91440"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84" name="Text Box 18"/>
            <p:cNvSpPr txBox="1">
              <a:spLocks noChangeArrowheads="1"/>
            </p:cNvSpPr>
            <p:nvPr/>
          </p:nvSpPr>
          <p:spPr bwMode="gray">
            <a:xfrm flipH="1">
              <a:off x="3915426" y="6265381"/>
              <a:ext cx="1326004"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tIns="91440" bIns="91440">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0" i="0" u="none" strike="noStrike" kern="0" cap="none" spc="0" normalizeH="0" baseline="0" noProof="0" dirty="0" err="1" smtClean="0">
                  <a:ln>
                    <a:noFill/>
                  </a:ln>
                  <a:solidFill>
                    <a:srgbClr val="FF0000"/>
                  </a:solidFill>
                  <a:effectLst/>
                  <a:uLnTx/>
                  <a:uFillTx/>
                  <a:latin typeface="Arial" pitchFamily="34" charset="0"/>
                  <a:ea typeface="Arial Unicode MS" pitchFamily="34" charset="-128"/>
                  <a:cs typeface="Arial Unicode MS" pitchFamily="34" charset="-128"/>
                </a:rPr>
                <a:t>Dificuldade</a:t>
              </a:r>
              <a:endParaRPr kumimoji="0" lang="en-US" sz="1800" b="0" i="0" u="none" strike="noStrike" kern="0" cap="none" spc="0" normalizeH="0" baseline="0" noProof="0" dirty="0">
                <a:ln>
                  <a:noFill/>
                </a:ln>
                <a:solidFill>
                  <a:srgbClr val="FF0000"/>
                </a:solidFill>
                <a:effectLst/>
                <a:uLnTx/>
                <a:uFillTx/>
                <a:latin typeface="Arial" pitchFamily="34" charset="0"/>
                <a:ea typeface="Arial Unicode MS" pitchFamily="34" charset="-128"/>
                <a:cs typeface="Arial Unicode MS" pitchFamily="34" charset="-128"/>
              </a:endParaRPr>
            </a:p>
          </p:txBody>
        </p:sp>
        <p:sp>
          <p:nvSpPr>
            <p:cNvPr id="185" name="Text Box 19"/>
            <p:cNvSpPr txBox="1">
              <a:spLocks noChangeArrowheads="1"/>
            </p:cNvSpPr>
            <p:nvPr/>
          </p:nvSpPr>
          <p:spPr bwMode="gray">
            <a:xfrm flipH="1">
              <a:off x="186081" y="6265381"/>
              <a:ext cx="723275"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tIns="91440" bIns="91440">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0" i="0" u="none" strike="noStrike" kern="0" cap="none" spc="0" normalizeH="0" baseline="0" noProof="0" dirty="0" smtClean="0">
                  <a:ln>
                    <a:noFill/>
                  </a:ln>
                  <a:solidFill>
                    <a:srgbClr val="336600"/>
                  </a:solidFill>
                  <a:effectLst/>
                  <a:uLnTx/>
                  <a:uFillTx/>
                  <a:latin typeface="Arial" pitchFamily="34" charset="0"/>
                  <a:ea typeface="Arial Unicode MS" pitchFamily="34" charset="-128"/>
                  <a:cs typeface="Arial Unicode MS" pitchFamily="34" charset="-128"/>
                </a:rPr>
                <a:t>Valor</a:t>
              </a:r>
              <a:endParaRPr kumimoji="0" lang="en-US" sz="1800" b="0" i="0" u="none" strike="noStrike" kern="0" cap="none" spc="0" normalizeH="0" baseline="0" noProof="0" dirty="0">
                <a:ln>
                  <a:noFill/>
                </a:ln>
                <a:solidFill>
                  <a:srgbClr val="336600"/>
                </a:solidFill>
                <a:effectLst/>
                <a:uLnTx/>
                <a:uFillTx/>
                <a:latin typeface="Arial" pitchFamily="34" charset="0"/>
                <a:ea typeface="Arial Unicode MS" pitchFamily="34" charset="-128"/>
                <a:cs typeface="Arial Unicode MS" pitchFamily="34" charset="-128"/>
              </a:endParaRPr>
            </a:p>
          </p:txBody>
        </p:sp>
        <p:sp>
          <p:nvSpPr>
            <p:cNvPr id="186" name="AutoShape 17"/>
            <p:cNvSpPr>
              <a:spLocks noChangeArrowheads="1"/>
            </p:cNvSpPr>
            <p:nvPr/>
          </p:nvSpPr>
          <p:spPr bwMode="gray">
            <a:xfrm flipH="1">
              <a:off x="4410014" y="1633461"/>
              <a:ext cx="300958" cy="4634838"/>
            </a:xfrm>
            <a:prstGeom prst="upArrow">
              <a:avLst>
                <a:gd name="adj1" fmla="val 58694"/>
                <a:gd name="adj2" fmla="val 74899"/>
              </a:avLst>
            </a:prstGeom>
            <a:gradFill rotWithShape="1">
              <a:gsLst>
                <a:gs pos="0">
                  <a:srgbClr val="FF0000"/>
                </a:gs>
                <a:gs pos="100000">
                  <a:srgbClr val="FF0000">
                    <a:alpha val="0"/>
                  </a:srgbClr>
                </a:gs>
              </a:gsLst>
              <a:lin ang="5400000" scaled="1"/>
            </a:gradFill>
            <a:ln>
              <a:noFill/>
            </a:ln>
            <a:extLst/>
          </p:spPr>
          <p:txBody>
            <a:bodyPr tIns="91440" bIns="91440"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083030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7027653" y="1676395"/>
            <a:ext cx="4968815" cy="2196865"/>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9062" algn="ctr">
              <a:spcBef>
                <a:spcPts val="300"/>
              </a:spcBef>
            </a:pPr>
            <a:r>
              <a:rPr lang="pt-BR" sz="1400" b="1" dirty="0">
                <a:solidFill>
                  <a:schemeClr val="accent1"/>
                </a:solidFill>
              </a:rPr>
              <a:t>Modificação do perfil das áreas de TIC (elevando a maturidade para utilização de tecnologias inovadoras, adotando perfil estratégico alinhado ao negócio, terceirizando o operacional)</a:t>
            </a:r>
          </a:p>
        </p:txBody>
      </p:sp>
      <p:sp>
        <p:nvSpPr>
          <p:cNvPr id="78" name="Rounded Rectangle 77"/>
          <p:cNvSpPr/>
          <p:nvPr/>
        </p:nvSpPr>
        <p:spPr>
          <a:xfrm>
            <a:off x="7027653" y="4525988"/>
            <a:ext cx="4968815" cy="629728"/>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9062" algn="ctr">
              <a:spcBef>
                <a:spcPts val="300"/>
              </a:spcBef>
            </a:pPr>
            <a:r>
              <a:rPr lang="pt-BR" sz="1400" b="1" cap="all" dirty="0">
                <a:solidFill>
                  <a:schemeClr val="accent1">
                    <a:lumMod val="75000"/>
                    <a:lumOff val="25000"/>
                  </a:schemeClr>
                </a:solidFill>
              </a:rPr>
              <a:t>Credenciamento</a:t>
            </a:r>
            <a:r>
              <a:rPr lang="pt-BR" sz="1400" b="1" dirty="0">
                <a:solidFill>
                  <a:schemeClr val="accent1">
                    <a:lumMod val="75000"/>
                    <a:lumOff val="25000"/>
                  </a:schemeClr>
                </a:solidFill>
              </a:rPr>
              <a:t> </a:t>
            </a:r>
            <a:r>
              <a:rPr lang="pt-BR" sz="1400" b="1" dirty="0">
                <a:solidFill>
                  <a:schemeClr val="accent1"/>
                </a:solidFill>
              </a:rPr>
              <a:t>(Modelo de Pré-Qualificação de Provimento em Nuvem - ETICE como integradora)</a:t>
            </a:r>
          </a:p>
        </p:txBody>
      </p:sp>
      <p:sp>
        <p:nvSpPr>
          <p:cNvPr id="4" name="Rounded Rectangle 3"/>
          <p:cNvSpPr/>
          <p:nvPr/>
        </p:nvSpPr>
        <p:spPr>
          <a:xfrm>
            <a:off x="7027653" y="5460517"/>
            <a:ext cx="4968815" cy="629728"/>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9062" algn="ctr">
              <a:spcBef>
                <a:spcPts val="300"/>
              </a:spcBef>
            </a:pPr>
            <a:r>
              <a:rPr lang="pt-BR" sz="1400" b="1" dirty="0" err="1" smtClean="0">
                <a:solidFill>
                  <a:schemeClr val="accent1">
                    <a:lumMod val="75000"/>
                    <a:lumOff val="25000"/>
                  </a:schemeClr>
                </a:solidFill>
              </a:rPr>
              <a:t>HubTIC</a:t>
            </a:r>
            <a:r>
              <a:rPr lang="pt-BR" sz="1400" b="1" dirty="0" smtClean="0">
                <a:solidFill>
                  <a:schemeClr val="accent1">
                    <a:lumMod val="75000"/>
                    <a:lumOff val="25000"/>
                  </a:schemeClr>
                </a:solidFill>
              </a:rPr>
              <a:t> </a:t>
            </a:r>
            <a:r>
              <a:rPr lang="pt-BR" sz="1400" b="1" dirty="0">
                <a:solidFill>
                  <a:schemeClr val="accent1"/>
                </a:solidFill>
              </a:rPr>
              <a:t>(ETICE como operadora, compras em escala, gestão de ativos de TIC, fábrica de software)</a:t>
            </a:r>
          </a:p>
        </p:txBody>
      </p:sp>
      <p:graphicFrame>
        <p:nvGraphicFramePr>
          <p:cNvPr id="5" name="Object 4" hidden="1"/>
          <p:cNvGraphicFramePr>
            <a:graphicFrameLocks noChangeAspect="1"/>
          </p:cNvGraphicFramePr>
          <p:nvPr>
            <p:custDataLst>
              <p:tags r:id="rId2"/>
            </p:custDataLst>
            <p:ext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6157"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custDataLst>
              <p:tags r:id="rId3"/>
            </p:custDataLst>
          </p:nvPr>
        </p:nvSpPr>
        <p:spPr>
          <a:xfrm>
            <a:off x="457200" y="366713"/>
            <a:ext cx="11835442" cy="443198"/>
          </a:xfrm>
        </p:spPr>
        <p:txBody>
          <a:bodyPr/>
          <a:lstStyle/>
          <a:p>
            <a:r>
              <a:rPr lang="en-US" dirty="0" smtClean="0"/>
              <a:t>Framework - 4 </a:t>
            </a:r>
            <a:r>
              <a:rPr lang="en-US" dirty="0" err="1"/>
              <a:t>Níveis</a:t>
            </a:r>
            <a:r>
              <a:rPr lang="en-US" dirty="0"/>
              <a:t> de </a:t>
            </a:r>
            <a:r>
              <a:rPr lang="en-US" dirty="0" err="1"/>
              <a:t>Otimização</a:t>
            </a:r>
            <a:r>
              <a:rPr lang="en-US" dirty="0"/>
              <a:t> de </a:t>
            </a:r>
            <a:r>
              <a:rPr lang="en-US" dirty="0" err="1" smtClean="0"/>
              <a:t>Custos</a:t>
            </a:r>
            <a:r>
              <a:rPr lang="en-US" dirty="0" smtClean="0"/>
              <a:t> de </a:t>
            </a:r>
            <a:r>
              <a:rPr lang="en-US" dirty="0"/>
              <a:t>TI</a:t>
            </a:r>
          </a:p>
        </p:txBody>
      </p:sp>
      <p:grpSp>
        <p:nvGrpSpPr>
          <p:cNvPr id="153" name="Group 152"/>
          <p:cNvGrpSpPr/>
          <p:nvPr/>
        </p:nvGrpSpPr>
        <p:grpSpPr>
          <a:xfrm>
            <a:off x="168992" y="1616955"/>
            <a:ext cx="11824524" cy="5254913"/>
            <a:chOff x="168992" y="1530695"/>
            <a:chExt cx="11824524" cy="5254913"/>
          </a:xfrm>
        </p:grpSpPr>
        <p:cxnSp>
          <p:nvCxnSpPr>
            <p:cNvPr id="154" name="Straight Connector 153"/>
            <p:cNvCxnSpPr/>
            <p:nvPr/>
          </p:nvCxnSpPr>
          <p:spPr bwMode="auto">
            <a:xfrm>
              <a:off x="168992" y="4091549"/>
              <a:ext cx="11824524" cy="0"/>
            </a:xfrm>
            <a:prstGeom prst="line">
              <a:avLst/>
            </a:prstGeom>
            <a:solidFill>
              <a:srgbClr val="00529B"/>
            </a:solidFill>
            <a:ln w="44450" cap="flat" cmpd="sng" algn="ctr">
              <a:solidFill>
                <a:srgbClr val="FF0000"/>
              </a:solidFill>
              <a:prstDash val="solid"/>
              <a:round/>
              <a:headEnd type="none" w="med" len="med"/>
              <a:tailEnd type="none" w="lg" len="lg"/>
            </a:ln>
            <a:effectLst/>
          </p:spPr>
        </p:cxnSp>
        <p:sp>
          <p:nvSpPr>
            <p:cNvPr id="155" name="Rectangle 154"/>
            <p:cNvSpPr/>
            <p:nvPr/>
          </p:nvSpPr>
          <p:spPr bwMode="auto">
            <a:xfrm>
              <a:off x="222071" y="6042000"/>
              <a:ext cx="11747859" cy="592064"/>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56" name="AutoShape 14"/>
            <p:cNvSpPr>
              <a:spLocks noChangeArrowheads="1"/>
            </p:cNvSpPr>
            <p:nvPr>
              <p:custDataLst>
                <p:tags r:id="rId4"/>
              </p:custDataLst>
            </p:nvPr>
          </p:nvSpPr>
          <p:spPr bwMode="white">
            <a:xfrm rot="5400000">
              <a:off x="5401806" y="4902438"/>
              <a:ext cx="1811338" cy="660297"/>
            </a:xfrm>
            <a:prstGeom prst="triangle">
              <a:avLst>
                <a:gd name="adj" fmla="val 50000"/>
              </a:avLst>
            </a:prstGeom>
            <a:gradFill rotWithShape="1">
              <a:gsLst>
                <a:gs pos="0">
                  <a:srgbClr val="6E96D5"/>
                </a:gs>
                <a:gs pos="100000">
                  <a:srgbClr val="6E96D5">
                    <a:gamma/>
                    <a:tint val="0"/>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1934" bIns="0" anchor="ctr">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7" name="AutoShape 18"/>
            <p:cNvSpPr>
              <a:spLocks noChangeArrowheads="1"/>
            </p:cNvSpPr>
            <p:nvPr>
              <p:custDataLst>
                <p:tags r:id="rId5"/>
              </p:custDataLst>
            </p:nvPr>
          </p:nvSpPr>
          <p:spPr bwMode="white">
            <a:xfrm rot="5400000">
              <a:off x="5401806" y="2247030"/>
              <a:ext cx="1811338" cy="660297"/>
            </a:xfrm>
            <a:prstGeom prst="triangle">
              <a:avLst>
                <a:gd name="adj" fmla="val 50000"/>
              </a:avLst>
            </a:prstGeom>
            <a:gradFill rotWithShape="1">
              <a:gsLst>
                <a:gs pos="0">
                  <a:srgbClr val="FF9933"/>
                </a:gs>
                <a:gs pos="100000">
                  <a:srgbClr val="FF9933">
                    <a:gamma/>
                    <a:tint val="0"/>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1934" bIns="0" anchor="ctr">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8" name="AutoShape 3"/>
            <p:cNvSpPr>
              <a:spLocks noChangeArrowheads="1"/>
            </p:cNvSpPr>
            <p:nvPr>
              <p:custDataLst>
                <p:tags r:id="rId6"/>
              </p:custDataLst>
            </p:nvPr>
          </p:nvSpPr>
          <p:spPr bwMode="gray">
            <a:xfrm>
              <a:off x="3024463" y="1664476"/>
              <a:ext cx="2942091" cy="422275"/>
            </a:xfrm>
            <a:prstGeom prst="rect">
              <a:avLst/>
            </a:prstGeom>
            <a:solidFill>
              <a:srgbClr val="E5550D">
                <a:lumMod val="20000"/>
                <a:lumOff val="8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kumimoji="0" lang="en-US" sz="14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Use TI para </a:t>
              </a:r>
              <a:r>
                <a:rPr kumimoji="0" lang="en-US" sz="14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habilitar</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novos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modelos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de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negócios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digitais</a:t>
              </a:r>
              <a:endParaRPr kumimoji="0" lang="en-US" sz="14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59" name="AutoShape 4"/>
            <p:cNvSpPr>
              <a:spLocks noChangeArrowheads="1"/>
            </p:cNvSpPr>
            <p:nvPr>
              <p:custDataLst>
                <p:tags r:id="rId7"/>
              </p:custDataLst>
            </p:nvPr>
          </p:nvSpPr>
          <p:spPr bwMode="gray">
            <a:xfrm>
              <a:off x="3024463" y="2924959"/>
              <a:ext cx="2942091" cy="422275"/>
            </a:xfrm>
            <a:prstGeom prst="rect">
              <a:avLst/>
            </a:prstGeom>
            <a:solidFill>
              <a:srgbClr val="E5550D">
                <a:lumMod val="20000"/>
                <a:lumOff val="8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Decisões</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de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Portfólio</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Negócios</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conjutos</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e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economia</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de TI</a:t>
              </a:r>
            </a:p>
          </p:txBody>
        </p:sp>
        <p:sp>
          <p:nvSpPr>
            <p:cNvPr id="160" name="Rectangle 5"/>
            <p:cNvSpPr>
              <a:spLocks noChangeArrowheads="1"/>
            </p:cNvSpPr>
            <p:nvPr>
              <p:custDataLst>
                <p:tags r:id="rId8"/>
              </p:custDataLst>
            </p:nvPr>
          </p:nvSpPr>
          <p:spPr bwMode="gray">
            <a:xfrm>
              <a:off x="3024463" y="2086748"/>
              <a:ext cx="294209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pt-BR" sz="1400" dirty="0"/>
                <a:t>Implementar melhoria de processos, reestruturação empresarial e inovação</a:t>
              </a:r>
              <a:endParaRPr lang="en-US" sz="1400" dirty="0"/>
            </a:p>
          </p:txBody>
        </p:sp>
        <p:sp>
          <p:nvSpPr>
            <p:cNvPr id="161" name="Rectangle 6"/>
            <p:cNvSpPr>
              <a:spLocks noChangeArrowheads="1"/>
            </p:cNvSpPr>
            <p:nvPr>
              <p:custDataLst>
                <p:tags r:id="rId9"/>
              </p:custDataLst>
            </p:nvPr>
          </p:nvSpPr>
          <p:spPr bwMode="gray">
            <a:xfrm>
              <a:off x="3024463" y="3347231"/>
              <a:ext cx="294209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pt-BR" sz="1400" dirty="0"/>
                <a:t>Implementar tecnologias de redução de custos em conjunto com o negócio</a:t>
              </a:r>
              <a:endParaRPr lang="en-US" sz="1400" dirty="0"/>
            </a:p>
          </p:txBody>
        </p:sp>
        <p:sp>
          <p:nvSpPr>
            <p:cNvPr id="162" name="AutoShape 8"/>
            <p:cNvSpPr>
              <a:spLocks noChangeArrowheads="1"/>
            </p:cNvSpPr>
            <p:nvPr/>
          </p:nvSpPr>
          <p:spPr bwMode="gray">
            <a:xfrm>
              <a:off x="3024462" y="5471907"/>
              <a:ext cx="2942093" cy="422276"/>
            </a:xfrm>
            <a:prstGeom prst="rect">
              <a:avLst/>
            </a:prstGeom>
            <a:solidFill>
              <a:srgbClr val="002856">
                <a:lumMod val="10000"/>
                <a:lumOff val="9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kumimoji="0" lang="en-US" sz="14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Aquisições</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 de TI / Gestão </a:t>
              </a:r>
              <a:r>
                <a:rPr lang="en-US" sz="1400" b="1" kern="0" dirty="0" err="1">
                  <a:solidFill>
                    <a:srgbClr val="000000"/>
                  </a:solidFill>
                  <a:ea typeface="Arial Unicode MS" pitchFamily="34" charset="-128"/>
                  <a:cs typeface="Arial Unicode MS" pitchFamily="34" charset="-128"/>
                </a:rPr>
                <a:t>d</a:t>
              </a:r>
              <a:r>
                <a:rPr kumimoji="0" lang="en-US" sz="1400" b="1" i="0" u="none" strike="noStrike" kern="0" cap="none" spc="0" normalizeH="0" noProof="0" dirty="0" smtClean="0">
                  <a:ln>
                    <a:noFill/>
                  </a:ln>
                  <a:solidFill>
                    <a:srgbClr val="000000"/>
                  </a:solidFill>
                  <a:effectLst/>
                  <a:uLnTx/>
                  <a:uFillTx/>
                  <a:ea typeface="Arial Unicode MS" pitchFamily="34" charset="-128"/>
                  <a:cs typeface="Arial Unicode MS" pitchFamily="34" charset="-128"/>
                </a:rPr>
                <a:t>o </a:t>
              </a:r>
              <a:r>
                <a:rPr kumimoji="0" lang="en-US" sz="1400" b="1" i="0" u="none" strike="noStrike" kern="0" cap="none" spc="0" normalizeH="0" noProof="0" dirty="0" err="1" smtClean="0">
                  <a:ln>
                    <a:noFill/>
                  </a:ln>
                  <a:solidFill>
                    <a:srgbClr val="000000"/>
                  </a:solidFill>
                  <a:effectLst/>
                  <a:uLnTx/>
                  <a:uFillTx/>
                  <a:ea typeface="Arial Unicode MS" pitchFamily="34" charset="-128"/>
                  <a:cs typeface="Arial Unicode MS" pitchFamily="34" charset="-128"/>
                </a:rPr>
                <a:t>Fornecedor</a:t>
              </a:r>
              <a:endParaRPr kumimoji="0" lang="en-US" sz="14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63" name="AutoShape 9"/>
            <p:cNvSpPr>
              <a:spLocks noChangeArrowheads="1"/>
            </p:cNvSpPr>
            <p:nvPr/>
          </p:nvSpPr>
          <p:spPr bwMode="gray">
            <a:xfrm>
              <a:off x="3024462" y="4411454"/>
              <a:ext cx="2942093" cy="422276"/>
            </a:xfrm>
            <a:prstGeom prst="rect">
              <a:avLst/>
            </a:prstGeom>
            <a:solidFill>
              <a:srgbClr val="002856">
                <a:lumMod val="10000"/>
                <a:lumOff val="90000"/>
              </a:srgbClr>
            </a:solidFill>
            <a:ln w="19050" algn="ctr">
              <a:noFill/>
              <a:round/>
              <a:headEnd/>
              <a:tailEnd/>
            </a:ln>
            <a:effectLst/>
            <a:extLst/>
          </p:spPr>
          <p:txBody>
            <a:bodyPr tIns="0" bIns="0" anchor="ctr" anchorCtr="1"/>
            <a:lstStyle/>
            <a:p>
              <a:pPr marL="0" marR="0" lvl="0" indent="0" algn="ctr" defTabSz="914400" eaLnBrk="0" fontAlgn="base" latinLnBrk="0" hangingPunct="0">
                <a:lnSpc>
                  <a:spcPct val="90000"/>
                </a:lnSpc>
                <a:spcBef>
                  <a:spcPct val="30000"/>
                </a:spcBef>
                <a:spcAft>
                  <a:spcPct val="10000"/>
                </a:spcAft>
                <a:buClr>
                  <a:srgbClr val="00529B"/>
                </a:buClr>
                <a:buSzTx/>
                <a:buFont typeface="Wingdings" pitchFamily="2" charset="2"/>
                <a:buNone/>
                <a:tabLst/>
                <a:defRPr/>
              </a:pPr>
              <a:r>
                <a:rPr lang="en-US" sz="1300" b="1" kern="0" dirty="0" err="1" smtClean="0">
                  <a:solidFill>
                    <a:srgbClr val="000000"/>
                  </a:solidFill>
                  <a:ea typeface="Arial Unicode MS" pitchFamily="34" charset="-128"/>
                  <a:cs typeface="Arial Unicode MS" pitchFamily="34" charset="-128"/>
                </a:rPr>
                <a:t>Eficiência</a:t>
              </a:r>
              <a:r>
                <a:rPr lang="en-US" sz="1300" b="1" kern="0" dirty="0" smtClean="0">
                  <a:solidFill>
                    <a:srgbClr val="000000"/>
                  </a:solidFill>
                  <a:ea typeface="Arial Unicode MS" pitchFamily="34" charset="-128"/>
                  <a:cs typeface="Arial Unicode MS" pitchFamily="34" charset="-128"/>
                </a:rPr>
                <a:t> de TI</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Consolidação</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Virtualização</a:t>
              </a:r>
              <a:r>
                <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Outsourcing, </a:t>
              </a:r>
              <a:r>
                <a:rPr lang="en-US" sz="1300" b="1" kern="0" dirty="0" err="1">
                  <a:solidFill>
                    <a:srgbClr val="000000"/>
                  </a:solidFill>
                  <a:ea typeface="Arial Unicode MS" pitchFamily="34" charset="-128"/>
                  <a:cs typeface="Arial Unicode MS" pitchFamily="34" charset="-128"/>
                </a:rPr>
                <a:t>N</a:t>
              </a:r>
              <a:r>
                <a:rPr kumimoji="0" lang="en-US" sz="1300" b="1"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uvem</a:t>
              </a:r>
              <a:endParaRPr kumimoji="0" lang="en-US" sz="13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64" name="Rectangle 10"/>
            <p:cNvSpPr>
              <a:spLocks noChangeArrowheads="1"/>
            </p:cNvSpPr>
            <p:nvPr/>
          </p:nvSpPr>
          <p:spPr bwMode="gray">
            <a:xfrm>
              <a:off x="3024462" y="4822618"/>
              <a:ext cx="2942093"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en-US" sz="1400" dirty="0" err="1"/>
                <a:t>Identificar</a:t>
              </a:r>
              <a:r>
                <a:rPr lang="en-US" sz="1400" dirty="0"/>
                <a:t> </a:t>
              </a:r>
              <a:r>
                <a:rPr lang="en-US" sz="1400" dirty="0" err="1"/>
                <a:t>oportunidades</a:t>
              </a:r>
              <a:r>
                <a:rPr lang="en-US" sz="1400" dirty="0"/>
                <a:t> de </a:t>
              </a:r>
              <a:r>
                <a:rPr lang="en-US" sz="1400" dirty="0" err="1"/>
                <a:t>reduzir</a:t>
              </a:r>
              <a:r>
                <a:rPr lang="en-US" sz="1400" dirty="0"/>
                <a:t> </a:t>
              </a:r>
              <a:r>
                <a:rPr lang="en-US" sz="1400" dirty="0" err="1"/>
                <a:t>custo</a:t>
              </a:r>
              <a:endParaRPr lang="en-US" sz="1400" dirty="0"/>
            </a:p>
          </p:txBody>
        </p:sp>
        <p:sp>
          <p:nvSpPr>
            <p:cNvPr id="165" name="Rectangle 11"/>
            <p:cNvSpPr>
              <a:spLocks noChangeArrowheads="1"/>
            </p:cNvSpPr>
            <p:nvPr/>
          </p:nvSpPr>
          <p:spPr bwMode="gray">
            <a:xfrm>
              <a:off x="3024462" y="5900533"/>
              <a:ext cx="2942093"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lstStyle/>
            <a:p>
              <a:pPr algn="ctr">
                <a:buClr>
                  <a:schemeClr val="accent1"/>
                </a:buClr>
              </a:pPr>
              <a:r>
                <a:rPr lang="en-US" sz="1400" dirty="0" err="1"/>
                <a:t>Obter</a:t>
              </a:r>
              <a:r>
                <a:rPr lang="en-US" sz="1400" dirty="0"/>
                <a:t> </a:t>
              </a:r>
              <a:r>
                <a:rPr lang="en-US" sz="1400" dirty="0" err="1"/>
                <a:t>os</a:t>
              </a:r>
              <a:r>
                <a:rPr lang="en-US" sz="1400" dirty="0"/>
                <a:t> </a:t>
              </a:r>
              <a:r>
                <a:rPr lang="en-US" sz="1400" dirty="0" err="1"/>
                <a:t>melhores</a:t>
              </a:r>
              <a:r>
                <a:rPr lang="en-US" sz="1400" dirty="0"/>
                <a:t> </a:t>
              </a:r>
              <a:r>
                <a:rPr lang="en-US" sz="1400" dirty="0" err="1"/>
                <a:t>preços</a:t>
              </a:r>
              <a:r>
                <a:rPr lang="en-US" sz="1400" dirty="0"/>
                <a:t> e </a:t>
              </a:r>
              <a:r>
                <a:rPr lang="en-US" sz="1400" dirty="0" err="1"/>
                <a:t>condições</a:t>
              </a:r>
              <a:r>
                <a:rPr lang="en-US" sz="1400" dirty="0"/>
                <a:t> para as </a:t>
              </a:r>
              <a:r>
                <a:rPr lang="en-US" sz="1400" dirty="0" err="1"/>
                <a:t>compras</a:t>
              </a:r>
              <a:r>
                <a:rPr lang="en-US" sz="1400" dirty="0"/>
                <a:t> de TI</a:t>
              </a:r>
            </a:p>
          </p:txBody>
        </p:sp>
        <p:sp>
          <p:nvSpPr>
            <p:cNvPr id="170" name="Oval 169"/>
            <p:cNvSpPr/>
            <p:nvPr/>
          </p:nvSpPr>
          <p:spPr bwMode="blackWhite">
            <a:xfrm>
              <a:off x="2908737" y="5349158"/>
              <a:ext cx="253208" cy="265331"/>
            </a:xfrm>
            <a:prstGeom prst="ellipse">
              <a:avLst/>
            </a:prstGeom>
            <a:solidFill>
              <a:srgbClr val="FFFFFF">
                <a:lumMod val="95000"/>
              </a:srgbClr>
            </a:solidFill>
            <a:ln w="19050" algn="ctr">
              <a:solidFill>
                <a:srgbClr val="00529B"/>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1</a:t>
              </a:r>
            </a:p>
          </p:txBody>
        </p:sp>
        <p:sp>
          <p:nvSpPr>
            <p:cNvPr id="171" name="Oval 170"/>
            <p:cNvSpPr/>
            <p:nvPr/>
          </p:nvSpPr>
          <p:spPr bwMode="blackWhite">
            <a:xfrm>
              <a:off x="2908737" y="4224280"/>
              <a:ext cx="253208" cy="265331"/>
            </a:xfrm>
            <a:prstGeom prst="ellipse">
              <a:avLst/>
            </a:prstGeom>
            <a:solidFill>
              <a:srgbClr val="FFFFFF">
                <a:lumMod val="95000"/>
              </a:srgbClr>
            </a:solidFill>
            <a:ln w="19050" algn="ctr">
              <a:solidFill>
                <a:srgbClr val="00529B"/>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2</a:t>
              </a:r>
            </a:p>
          </p:txBody>
        </p:sp>
        <p:sp>
          <p:nvSpPr>
            <p:cNvPr id="172" name="Oval 171"/>
            <p:cNvSpPr/>
            <p:nvPr/>
          </p:nvSpPr>
          <p:spPr bwMode="blackWhite">
            <a:xfrm>
              <a:off x="2908737" y="2797706"/>
              <a:ext cx="253208" cy="265331"/>
            </a:xfrm>
            <a:prstGeom prst="ellipse">
              <a:avLst/>
            </a:prstGeom>
            <a:solidFill>
              <a:srgbClr val="FFFFFF">
                <a:lumMod val="95000"/>
              </a:srgbClr>
            </a:solidFill>
            <a:ln w="19050" algn="ctr">
              <a:solidFill>
                <a:srgbClr val="E5550D"/>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3</a:t>
              </a:r>
            </a:p>
          </p:txBody>
        </p:sp>
        <p:sp>
          <p:nvSpPr>
            <p:cNvPr id="173" name="Oval 172"/>
            <p:cNvSpPr/>
            <p:nvPr/>
          </p:nvSpPr>
          <p:spPr bwMode="blackWhite">
            <a:xfrm>
              <a:off x="2908737" y="1542198"/>
              <a:ext cx="253208" cy="265331"/>
            </a:xfrm>
            <a:prstGeom prst="ellipse">
              <a:avLst/>
            </a:prstGeom>
            <a:solidFill>
              <a:srgbClr val="FFFFFF">
                <a:lumMod val="95000"/>
              </a:srgbClr>
            </a:solidFill>
            <a:ln w="19050" algn="ctr">
              <a:solidFill>
                <a:srgbClr val="E5550D"/>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4</a:t>
              </a:r>
            </a:p>
          </p:txBody>
        </p:sp>
        <p:sp>
          <p:nvSpPr>
            <p:cNvPr id="175" name="Rounded Rectangle 19"/>
            <p:cNvSpPr>
              <a:spLocks noChangeArrowheads="1"/>
            </p:cNvSpPr>
            <p:nvPr/>
          </p:nvSpPr>
          <p:spPr bwMode="auto">
            <a:xfrm flipH="1">
              <a:off x="764773" y="1561163"/>
              <a:ext cx="1578603" cy="11223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eaLnBrk="0" fontAlgn="base" latinLnBrk="0" hangingPunct="0">
                <a:lnSpc>
                  <a:spcPct val="90000"/>
                </a:lnSpc>
                <a:spcBef>
                  <a:spcPct val="50000"/>
                </a:spcBef>
                <a:spcAft>
                  <a:spcPct val="10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76" name="Rounded Rectangle 20"/>
            <p:cNvSpPr>
              <a:spLocks noChangeArrowheads="1"/>
            </p:cNvSpPr>
            <p:nvPr/>
          </p:nvSpPr>
          <p:spPr bwMode="auto">
            <a:xfrm flipH="1">
              <a:off x="764773" y="2777644"/>
              <a:ext cx="1572786" cy="115829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fontAlgn="base" hangingPunct="0">
                <a:lnSpc>
                  <a:spcPct val="90000"/>
                </a:lnSpc>
                <a:spcBef>
                  <a:spcPct val="50000"/>
                </a:spcBef>
                <a:spcAft>
                  <a:spcPct val="10000"/>
                </a:spcAft>
              </a:pPr>
              <a:endParaRPr lang="en-US" sz="1200" kern="0" dirty="0">
                <a:solidFill>
                  <a:srgbClr val="000000"/>
                </a:solidFill>
                <a:ea typeface="Arial Unicode MS" pitchFamily="34" charset="-128"/>
                <a:cs typeface="Arial Unicode MS" pitchFamily="34" charset="-128"/>
              </a:endParaRPr>
            </a:p>
          </p:txBody>
        </p:sp>
        <p:sp>
          <p:nvSpPr>
            <p:cNvPr id="177" name="Rounded Rectangle 21"/>
            <p:cNvSpPr>
              <a:spLocks noChangeArrowheads="1"/>
            </p:cNvSpPr>
            <p:nvPr/>
          </p:nvSpPr>
          <p:spPr bwMode="auto">
            <a:xfrm flipH="1">
              <a:off x="764773" y="4186639"/>
              <a:ext cx="1578603" cy="103108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fontAlgn="base" hangingPunct="0">
                <a:lnSpc>
                  <a:spcPct val="90000"/>
                </a:lnSpc>
                <a:spcBef>
                  <a:spcPct val="50000"/>
                </a:spcBef>
                <a:spcAft>
                  <a:spcPct val="10000"/>
                </a:spcAft>
              </a:pPr>
              <a:endParaRPr lang="en-US" sz="1200" kern="0" dirty="0">
                <a:solidFill>
                  <a:srgbClr val="000000"/>
                </a:solidFill>
                <a:ea typeface="Arial Unicode MS" pitchFamily="34" charset="-128"/>
                <a:cs typeface="Arial Unicode MS" pitchFamily="34" charset="-128"/>
              </a:endParaRPr>
            </a:p>
          </p:txBody>
        </p:sp>
        <p:sp>
          <p:nvSpPr>
            <p:cNvPr id="178" name="Rounded Rectangle 22"/>
            <p:cNvSpPr>
              <a:spLocks noChangeArrowheads="1"/>
            </p:cNvSpPr>
            <p:nvPr/>
          </p:nvSpPr>
          <p:spPr bwMode="auto">
            <a:xfrm flipH="1">
              <a:off x="764771" y="5340084"/>
              <a:ext cx="1590239" cy="9859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fontAlgn="base" hangingPunct="0">
                <a:lnSpc>
                  <a:spcPct val="90000"/>
                </a:lnSpc>
                <a:spcBef>
                  <a:spcPct val="50000"/>
                </a:spcBef>
                <a:spcAft>
                  <a:spcPct val="10000"/>
                </a:spcAft>
              </a:pPr>
              <a:endParaRPr lang="en-US" sz="1200" kern="0" dirty="0">
                <a:solidFill>
                  <a:srgbClr val="000000"/>
                </a:solidFill>
                <a:ea typeface="Arial Unicode MS" pitchFamily="34" charset="-128"/>
                <a:cs typeface="Arial Unicode MS" pitchFamily="34" charset="-128"/>
              </a:endParaRPr>
            </a:p>
          </p:txBody>
        </p:sp>
        <p:sp>
          <p:nvSpPr>
            <p:cNvPr id="179" name="Text Box 5"/>
            <p:cNvSpPr txBox="1">
              <a:spLocks noChangeArrowheads="1"/>
            </p:cNvSpPr>
            <p:nvPr/>
          </p:nvSpPr>
          <p:spPr bwMode="black">
            <a:xfrm flipH="1">
              <a:off x="793630" y="5703783"/>
              <a:ext cx="148058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Aquisição</a:t>
              </a:r>
              <a:r>
                <a:rPr kumimoji="0" lang="en-US" sz="12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de TI</a:t>
              </a:r>
              <a:endParaRPr kumimoji="0" lang="en-US" sz="12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0" name="Text Box 8"/>
            <p:cNvSpPr txBox="1">
              <a:spLocks noChangeArrowheads="1"/>
            </p:cNvSpPr>
            <p:nvPr/>
          </p:nvSpPr>
          <p:spPr bwMode="black">
            <a:xfrm flipH="1">
              <a:off x="767750" y="4359944"/>
              <a:ext cx="156138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Redução</a:t>
              </a:r>
              <a:r>
                <a:rPr kumimoji="0" lang="en-US" sz="12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dos </a:t>
              </a:r>
              <a:r>
                <a:rPr kumimoji="0" lang="en-US" sz="12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Custos</a:t>
              </a:r>
              <a:r>
                <a:rPr kumimoji="0" lang="en-US" sz="1200" b="0" i="0" u="none" strike="noStrike" kern="0" cap="none" spc="0" normalizeH="0" baseline="0" noProof="0" dirty="0" smtClean="0">
                  <a:ln>
                    <a:noFill/>
                  </a:ln>
                  <a:solidFill>
                    <a:srgbClr val="FFFFFF"/>
                  </a:solidFill>
                  <a:effectLst/>
                  <a:uLnTx/>
                  <a:uFillTx/>
                  <a:latin typeface="Arial" pitchFamily="34" charset="0"/>
                  <a:ea typeface="Arial Unicode MS" pitchFamily="34" charset="-128"/>
                  <a:cs typeface="Arial Unicode MS" pitchFamily="34" charset="-128"/>
                </a:rPr>
                <a:t> </a:t>
              </a:r>
            </a:p>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latin typeface="Arial" pitchFamily="34" charset="0"/>
                  <a:ea typeface="Arial Unicode MS" pitchFamily="34" charset="-128"/>
                  <a:cs typeface="Arial Unicode MS" pitchFamily="34" charset="-128"/>
                </a:rPr>
                <a:t>Dentro</a:t>
              </a:r>
              <a:r>
                <a:rPr kumimoji="0" lang="en-US" sz="1200" b="0" i="0" u="none" strike="noStrike" kern="0" cap="none" spc="0" normalizeH="0" noProof="0" dirty="0" smtClean="0">
                  <a:ln>
                    <a:noFill/>
                  </a:ln>
                  <a:solidFill>
                    <a:srgbClr val="FFFFFF"/>
                  </a:solidFill>
                  <a:effectLst/>
                  <a:uLnTx/>
                  <a:uFillTx/>
                  <a:latin typeface="Arial" pitchFamily="34" charset="0"/>
                  <a:ea typeface="Arial Unicode MS" pitchFamily="34" charset="-128"/>
                  <a:cs typeface="Arial Unicode MS" pitchFamily="34" charset="-128"/>
                </a:rPr>
                <a:t> da TI</a:t>
              </a:r>
              <a:endParaRPr kumimoji="0" lang="en-US" sz="1200" b="0" i="0" u="none" strike="noStrike" kern="0" cap="none" spc="0" normalizeH="0" baseline="0" noProof="0" dirty="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1" name="Text Box 11"/>
            <p:cNvSpPr txBox="1">
              <a:spLocks noChangeArrowheads="1"/>
            </p:cNvSpPr>
            <p:nvPr/>
          </p:nvSpPr>
          <p:spPr bwMode="black">
            <a:xfrm flipH="1">
              <a:off x="785002" y="3005926"/>
              <a:ext cx="153550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rPr>
                <a:t>Redução</a:t>
              </a:r>
              <a:r>
                <a:rPr kumimoji="0" lang="en-US" sz="1200" b="0" i="0" u="none" strike="noStrike" kern="0" cap="none" spc="0" normalizeH="0" baseline="0" noProof="0" dirty="0" smtClean="0">
                  <a:ln>
                    <a:noFill/>
                  </a:ln>
                  <a:solidFill>
                    <a:srgbClr val="FFFFFF"/>
                  </a:solidFill>
                  <a:effectLst/>
                  <a:uLnTx/>
                  <a:uFillTx/>
                </a:rPr>
                <a:t> de </a:t>
              </a:r>
              <a:r>
                <a:rPr kumimoji="0" lang="en-US" sz="1200" b="0" i="0" u="none" strike="noStrike" kern="0" cap="none" spc="0" normalizeH="0" baseline="0" noProof="0" dirty="0" err="1" smtClean="0">
                  <a:ln>
                    <a:noFill/>
                  </a:ln>
                  <a:solidFill>
                    <a:srgbClr val="FFFFFF"/>
                  </a:solidFill>
                  <a:effectLst/>
                  <a:uLnTx/>
                  <a:uFillTx/>
                </a:rPr>
                <a:t>Custos</a:t>
              </a:r>
              <a:r>
                <a:rPr kumimoji="0" lang="en-US" sz="1200" b="0" i="0" u="none" strike="noStrike" kern="0" cap="none" spc="0" normalizeH="0" baseline="0" noProof="0" dirty="0" smtClean="0">
                  <a:ln>
                    <a:noFill/>
                  </a:ln>
                  <a:solidFill>
                    <a:srgbClr val="FFFFFF"/>
                  </a:solidFill>
                  <a:effectLst/>
                  <a:uLnTx/>
                  <a:uFillTx/>
                </a:rPr>
                <a:t> </a:t>
              </a:r>
              <a:r>
                <a:rPr kumimoji="0" lang="en-US" sz="1200" b="0" i="0" u="none" strike="noStrike" kern="0" cap="none" spc="0" normalizeH="0" baseline="0" noProof="0" dirty="0" err="1" smtClean="0">
                  <a:ln>
                    <a:noFill/>
                  </a:ln>
                  <a:solidFill>
                    <a:srgbClr val="FFFFFF"/>
                  </a:solidFill>
                  <a:effectLst/>
                  <a:uLnTx/>
                  <a:uFillTx/>
                </a:rPr>
                <a:t>Conjunta</a:t>
              </a:r>
              <a:endParaRPr kumimoji="0" lang="en-US" sz="1200" b="0" i="0" u="none" strike="noStrike" kern="0" cap="none" spc="0" normalizeH="0" baseline="0" noProof="0" dirty="0" smtClean="0">
                <a:ln>
                  <a:noFill/>
                </a:ln>
                <a:solidFill>
                  <a:srgbClr val="FFFFFF"/>
                </a:solidFill>
                <a:effectLst/>
                <a:uLnTx/>
                <a:uFillTx/>
              </a:endParaRPr>
            </a:p>
            <a:p>
              <a:pPr marL="0" marR="0" lvl="0" indent="0" algn="ctr" defTabSz="914400" eaLnBrk="0" fontAlgn="base" latinLnBrk="0" hangingPunct="0">
                <a:lnSpc>
                  <a:spcPct val="90000"/>
                </a:lnSpc>
                <a:spcBef>
                  <a:spcPct val="50000"/>
                </a:spcBef>
                <a:spcAft>
                  <a:spcPct val="10000"/>
                </a:spcAft>
                <a:buClrTx/>
                <a:buSzTx/>
                <a:buFontTx/>
                <a:buNone/>
                <a:tabLst/>
                <a:defRPr/>
              </a:pPr>
              <a:r>
                <a:rPr lang="en-US" sz="1200" kern="0" dirty="0" smtClean="0">
                  <a:solidFill>
                    <a:srgbClr val="FFFFFF"/>
                  </a:solidFill>
                </a:rPr>
                <a:t>TI e </a:t>
              </a:r>
              <a:r>
                <a:rPr lang="en-US" sz="1200" kern="0" dirty="0" err="1" smtClean="0">
                  <a:solidFill>
                    <a:srgbClr val="FFFFFF"/>
                  </a:solidFill>
                </a:rPr>
                <a:t>Negócio</a:t>
              </a:r>
              <a:endParaRPr kumimoji="0" lang="en-US" sz="1200" b="0" i="0" u="none" strike="noStrike" kern="0" cap="none" spc="0" normalizeH="0" baseline="0" noProof="0" dirty="0">
                <a:ln>
                  <a:noFill/>
                </a:ln>
                <a:solidFill>
                  <a:srgbClr val="FFFFFF"/>
                </a:solidFill>
                <a:effectLst/>
                <a:uLnTx/>
                <a:uFillTx/>
              </a:endParaRPr>
            </a:p>
          </p:txBody>
        </p:sp>
        <p:sp>
          <p:nvSpPr>
            <p:cNvPr id="182" name="Text Box 14"/>
            <p:cNvSpPr txBox="1">
              <a:spLocks noChangeArrowheads="1"/>
            </p:cNvSpPr>
            <p:nvPr/>
          </p:nvSpPr>
          <p:spPr bwMode="black">
            <a:xfrm flipH="1">
              <a:off x="776376" y="1688367"/>
              <a:ext cx="158286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nchor="ctr">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50000"/>
                </a:spcBef>
                <a:spcAft>
                  <a:spcPct val="1000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rPr>
                <a:t>Viabilizar</a:t>
              </a:r>
              <a:r>
                <a:rPr kumimoji="0" lang="en-US" sz="1200" b="0" i="0" u="none" strike="noStrike" kern="0" cap="none" spc="0" normalizeH="0" baseline="0" noProof="0" dirty="0" smtClean="0">
                  <a:ln>
                    <a:noFill/>
                  </a:ln>
                  <a:solidFill>
                    <a:srgbClr val="FFFFFF"/>
                  </a:solidFill>
                  <a:effectLst/>
                  <a:uLnTx/>
                  <a:uFillTx/>
                </a:rPr>
                <a:t> </a:t>
              </a:r>
              <a:r>
                <a:rPr kumimoji="0" lang="en-US" sz="1200" b="0" i="0" u="none" strike="noStrike" kern="0" cap="none" spc="0" normalizeH="0" baseline="0" noProof="0" dirty="0" err="1" smtClean="0">
                  <a:ln>
                    <a:noFill/>
                  </a:ln>
                  <a:solidFill>
                    <a:srgbClr val="FFFFFF"/>
                  </a:solidFill>
                  <a:effectLst/>
                  <a:uLnTx/>
                  <a:uFillTx/>
                </a:rPr>
                <a:t>Inovação</a:t>
              </a:r>
              <a:r>
                <a:rPr kumimoji="0" lang="en-US" sz="1200" b="0" i="0" u="none" strike="noStrike" kern="0" cap="none" spc="0" normalizeH="0" baseline="0" noProof="0" dirty="0" smtClean="0">
                  <a:ln>
                    <a:noFill/>
                  </a:ln>
                  <a:solidFill>
                    <a:srgbClr val="FFFFFF"/>
                  </a:solidFill>
                  <a:effectLst/>
                  <a:uLnTx/>
                  <a:uFillTx/>
                </a:rPr>
                <a:t> e </a:t>
              </a:r>
            </a:p>
            <a:p>
              <a:pPr marL="0" marR="0" lvl="0" indent="0" algn="ctr" defTabSz="914400" eaLnBrk="0" fontAlgn="base" latinLnBrk="0" hangingPunct="0">
                <a:lnSpc>
                  <a:spcPct val="90000"/>
                </a:lnSpc>
                <a:spcBef>
                  <a:spcPct val="50000"/>
                </a:spcBef>
                <a:spcAft>
                  <a:spcPct val="10000"/>
                </a:spcAft>
                <a:buClrTx/>
                <a:buSzTx/>
                <a:buFontTx/>
                <a:buNone/>
                <a:tabLst/>
                <a:defRPr/>
              </a:pPr>
              <a:r>
                <a:rPr lang="en-US" sz="1200" kern="0" dirty="0" err="1" smtClean="0">
                  <a:solidFill>
                    <a:srgbClr val="FFFFFF"/>
                  </a:solidFill>
                </a:rPr>
                <a:t>Reestruturação</a:t>
              </a:r>
              <a:r>
                <a:rPr lang="en-US" sz="1200" kern="0" dirty="0" smtClean="0">
                  <a:solidFill>
                    <a:srgbClr val="FFFFFF"/>
                  </a:solidFill>
                </a:rPr>
                <a:t> do </a:t>
              </a:r>
              <a:r>
                <a:rPr lang="en-US" sz="1200" kern="0" dirty="0" err="1" smtClean="0">
                  <a:solidFill>
                    <a:srgbClr val="FFFFFF"/>
                  </a:solidFill>
                </a:rPr>
                <a:t>Negócio</a:t>
              </a:r>
              <a:endParaRPr kumimoji="0" lang="en-US" sz="1200" b="0" i="0" u="none" strike="noStrike" kern="0" cap="none" spc="0" normalizeH="0" baseline="0" noProof="0" dirty="0">
                <a:ln>
                  <a:noFill/>
                </a:ln>
                <a:solidFill>
                  <a:srgbClr val="FFFFFF"/>
                </a:solidFill>
                <a:effectLst/>
                <a:uLnTx/>
                <a:uFillTx/>
              </a:endParaRPr>
            </a:p>
          </p:txBody>
        </p:sp>
        <p:sp>
          <p:nvSpPr>
            <p:cNvPr id="183" name="AutoShape 17"/>
            <p:cNvSpPr>
              <a:spLocks noChangeArrowheads="1"/>
            </p:cNvSpPr>
            <p:nvPr/>
          </p:nvSpPr>
          <p:spPr bwMode="gray">
            <a:xfrm flipH="1">
              <a:off x="397232" y="1633461"/>
              <a:ext cx="300958" cy="4634838"/>
            </a:xfrm>
            <a:prstGeom prst="upArrow">
              <a:avLst>
                <a:gd name="adj1" fmla="val 58694"/>
                <a:gd name="adj2" fmla="val 74899"/>
              </a:avLst>
            </a:prstGeom>
            <a:gradFill rotWithShape="1">
              <a:gsLst>
                <a:gs pos="0">
                  <a:srgbClr val="46A33F"/>
                </a:gs>
                <a:gs pos="100000">
                  <a:srgbClr val="46A33F">
                    <a:alpha val="0"/>
                  </a:srgbClr>
                </a:gs>
              </a:gsLst>
              <a:lin ang="5400000" scaled="1"/>
            </a:gradFill>
            <a:ln>
              <a:noFill/>
            </a:ln>
            <a:extLst/>
          </p:spPr>
          <p:txBody>
            <a:bodyPr tIns="91440" bIns="91440"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84" name="Text Box 18"/>
            <p:cNvSpPr txBox="1">
              <a:spLocks noChangeArrowheads="1"/>
            </p:cNvSpPr>
            <p:nvPr/>
          </p:nvSpPr>
          <p:spPr bwMode="gray">
            <a:xfrm flipH="1">
              <a:off x="1934136" y="6351643"/>
              <a:ext cx="1326004"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tIns="91440" bIns="91440">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0" i="0" u="none" strike="noStrike" kern="0" cap="none" spc="0" normalizeH="0" baseline="0" noProof="0" dirty="0" err="1" smtClean="0">
                  <a:ln>
                    <a:noFill/>
                  </a:ln>
                  <a:solidFill>
                    <a:srgbClr val="FF0000"/>
                  </a:solidFill>
                  <a:effectLst/>
                  <a:uLnTx/>
                  <a:uFillTx/>
                  <a:latin typeface="Arial" pitchFamily="34" charset="0"/>
                  <a:ea typeface="Arial Unicode MS" pitchFamily="34" charset="-128"/>
                  <a:cs typeface="Arial Unicode MS" pitchFamily="34" charset="-128"/>
                </a:rPr>
                <a:t>Dificuldade</a:t>
              </a:r>
              <a:endParaRPr kumimoji="0" lang="en-US" sz="1800" b="0" i="0" u="none" strike="noStrike" kern="0" cap="none" spc="0" normalizeH="0" baseline="0" noProof="0" dirty="0">
                <a:ln>
                  <a:noFill/>
                </a:ln>
                <a:solidFill>
                  <a:srgbClr val="FF0000"/>
                </a:solidFill>
                <a:effectLst/>
                <a:uLnTx/>
                <a:uFillTx/>
                <a:latin typeface="Arial" pitchFamily="34" charset="0"/>
                <a:ea typeface="Arial Unicode MS" pitchFamily="34" charset="-128"/>
                <a:cs typeface="Arial Unicode MS" pitchFamily="34" charset="-128"/>
              </a:endParaRPr>
            </a:p>
          </p:txBody>
        </p:sp>
        <p:sp>
          <p:nvSpPr>
            <p:cNvPr id="185" name="Text Box 19"/>
            <p:cNvSpPr txBox="1">
              <a:spLocks noChangeArrowheads="1"/>
            </p:cNvSpPr>
            <p:nvPr/>
          </p:nvSpPr>
          <p:spPr bwMode="gray">
            <a:xfrm flipH="1">
              <a:off x="186081" y="6334390"/>
              <a:ext cx="723275"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tIns="91440" bIns="91440">
              <a:spAutoFit/>
            </a:bodyPr>
            <a:lstStyle>
              <a:lvl1pPr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800" b="0" i="0" u="none" strike="noStrike" kern="0" cap="none" spc="0" normalizeH="0" baseline="0" noProof="0" dirty="0" smtClean="0">
                  <a:ln>
                    <a:noFill/>
                  </a:ln>
                  <a:solidFill>
                    <a:srgbClr val="336600"/>
                  </a:solidFill>
                  <a:effectLst/>
                  <a:uLnTx/>
                  <a:uFillTx/>
                  <a:latin typeface="Arial" pitchFamily="34" charset="0"/>
                  <a:ea typeface="Arial Unicode MS" pitchFamily="34" charset="-128"/>
                  <a:cs typeface="Arial Unicode MS" pitchFamily="34" charset="-128"/>
                </a:rPr>
                <a:t>Valor</a:t>
              </a:r>
              <a:endParaRPr kumimoji="0" lang="en-US" sz="1800" b="0" i="0" u="none" strike="noStrike" kern="0" cap="none" spc="0" normalizeH="0" baseline="0" noProof="0" dirty="0">
                <a:ln>
                  <a:noFill/>
                </a:ln>
                <a:solidFill>
                  <a:srgbClr val="336600"/>
                </a:solidFill>
                <a:effectLst/>
                <a:uLnTx/>
                <a:uFillTx/>
                <a:latin typeface="Arial" pitchFamily="34" charset="0"/>
                <a:ea typeface="Arial Unicode MS" pitchFamily="34" charset="-128"/>
                <a:cs typeface="Arial Unicode MS" pitchFamily="34" charset="-128"/>
              </a:endParaRPr>
            </a:p>
          </p:txBody>
        </p:sp>
        <p:sp>
          <p:nvSpPr>
            <p:cNvPr id="186" name="AutoShape 17"/>
            <p:cNvSpPr>
              <a:spLocks noChangeArrowheads="1"/>
            </p:cNvSpPr>
            <p:nvPr/>
          </p:nvSpPr>
          <p:spPr bwMode="gray">
            <a:xfrm flipH="1">
              <a:off x="2428724" y="1650714"/>
              <a:ext cx="300958" cy="4634838"/>
            </a:xfrm>
            <a:prstGeom prst="upArrow">
              <a:avLst>
                <a:gd name="adj1" fmla="val 58694"/>
                <a:gd name="adj2" fmla="val 74899"/>
              </a:avLst>
            </a:prstGeom>
            <a:gradFill rotWithShape="1">
              <a:gsLst>
                <a:gs pos="0">
                  <a:srgbClr val="FF0000"/>
                </a:gs>
                <a:gs pos="100000">
                  <a:srgbClr val="FF0000">
                    <a:alpha val="0"/>
                  </a:srgbClr>
                </a:gs>
              </a:gsLst>
              <a:lin ang="5400000" scaled="1"/>
            </a:gradFill>
            <a:ln>
              <a:noFill/>
            </a:ln>
            <a:extLst/>
          </p:spPr>
          <p:txBody>
            <a:bodyPr tIns="91440" bIns="91440" anchor="ctr"/>
            <a:lstStyle/>
            <a:p>
              <a:pPr marL="0" marR="0" lvl="0" indent="0" algn="ctr" defTabSz="914400" eaLnBrk="0" fontAlgn="base" latinLnBrk="0" hangingPunct="0">
                <a:lnSpc>
                  <a:spcPct val="90000"/>
                </a:lnSpc>
                <a:spcBef>
                  <a:spcPct val="30000"/>
                </a:spcBef>
                <a:spcAft>
                  <a:spcPct val="1000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41" name="Oval 40"/>
            <p:cNvSpPr/>
            <p:nvPr/>
          </p:nvSpPr>
          <p:spPr bwMode="blackWhite">
            <a:xfrm>
              <a:off x="6951650" y="5294524"/>
              <a:ext cx="253208" cy="265331"/>
            </a:xfrm>
            <a:prstGeom prst="ellipse">
              <a:avLst/>
            </a:prstGeom>
            <a:solidFill>
              <a:srgbClr val="FFFFFF">
                <a:lumMod val="95000"/>
              </a:srgbClr>
            </a:solidFill>
            <a:ln w="19050" algn="ctr">
              <a:solidFill>
                <a:srgbClr val="00529B"/>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1</a:t>
              </a:r>
            </a:p>
          </p:txBody>
        </p:sp>
        <p:sp>
          <p:nvSpPr>
            <p:cNvPr id="77" name="Oval 76"/>
            <p:cNvSpPr/>
            <p:nvPr/>
          </p:nvSpPr>
          <p:spPr bwMode="blackWhite">
            <a:xfrm>
              <a:off x="6951650" y="4299042"/>
              <a:ext cx="253208" cy="265331"/>
            </a:xfrm>
            <a:prstGeom prst="ellipse">
              <a:avLst/>
            </a:prstGeom>
            <a:solidFill>
              <a:srgbClr val="FFFFFF">
                <a:lumMod val="95000"/>
              </a:srgbClr>
            </a:solidFill>
            <a:ln w="19050" algn="ctr">
              <a:solidFill>
                <a:srgbClr val="00529B"/>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2</a:t>
              </a:r>
            </a:p>
          </p:txBody>
        </p:sp>
        <p:sp>
          <p:nvSpPr>
            <p:cNvPr id="80" name="Oval 79"/>
            <p:cNvSpPr/>
            <p:nvPr/>
          </p:nvSpPr>
          <p:spPr bwMode="blackWhite">
            <a:xfrm>
              <a:off x="7227695" y="1530695"/>
              <a:ext cx="253208" cy="265331"/>
            </a:xfrm>
            <a:prstGeom prst="ellipse">
              <a:avLst/>
            </a:prstGeom>
            <a:solidFill>
              <a:srgbClr val="FFFFFF">
                <a:lumMod val="95000"/>
              </a:srgbClr>
            </a:solidFill>
            <a:ln w="19050" algn="ctr">
              <a:solidFill>
                <a:srgbClr val="E5550D"/>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4</a:t>
              </a:r>
            </a:p>
          </p:txBody>
        </p:sp>
        <p:sp>
          <p:nvSpPr>
            <p:cNvPr id="81" name="Oval 80"/>
            <p:cNvSpPr/>
            <p:nvPr/>
          </p:nvSpPr>
          <p:spPr bwMode="blackWhite">
            <a:xfrm>
              <a:off x="6951650" y="1535372"/>
              <a:ext cx="253208" cy="265331"/>
            </a:xfrm>
            <a:prstGeom prst="ellipse">
              <a:avLst/>
            </a:prstGeom>
            <a:solidFill>
              <a:srgbClr val="FFFFFF">
                <a:lumMod val="95000"/>
              </a:srgbClr>
            </a:solidFill>
            <a:ln w="19050" algn="ctr">
              <a:solidFill>
                <a:srgbClr val="E5550D"/>
              </a:solidFill>
              <a:round/>
              <a:headEnd/>
              <a:tailEnd/>
            </a:ln>
          </p:spPr>
          <p:txBody>
            <a:bodyPr wrap="square" lIns="45720" rIns="45720" rtlCol="0" anchor="ctr"/>
            <a:lstStyle/>
            <a:p>
              <a:pPr marL="0" marR="0" lvl="0" indent="0" algn="ctr" defTabSz="914400" eaLnBrk="0" fontAlgn="base" latinLnBrk="0" hangingPunct="0">
                <a:lnSpc>
                  <a:spcPct val="90000"/>
                </a:lnSpc>
                <a:spcBef>
                  <a:spcPct val="0"/>
                </a:spcBef>
                <a:spcAft>
                  <a:spcPct val="10000"/>
                </a:spcAft>
                <a:buClrTx/>
                <a:buSzTx/>
                <a:buFontTx/>
                <a:buNone/>
                <a:tabLst/>
                <a:defRPr/>
              </a:pPr>
              <a:r>
                <a:rPr kumimoji="0" lang="en-US" sz="12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3</a:t>
              </a:r>
            </a:p>
          </p:txBody>
        </p:sp>
      </p:grpSp>
      <p:sp>
        <p:nvSpPr>
          <p:cNvPr id="6" name="Rectangle 5"/>
          <p:cNvSpPr/>
          <p:nvPr/>
        </p:nvSpPr>
        <p:spPr>
          <a:xfrm>
            <a:off x="6702726" y="1095551"/>
            <a:ext cx="5417388" cy="544326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7" name="Rounded Rectangle 6"/>
          <p:cNvSpPr/>
          <p:nvPr/>
        </p:nvSpPr>
        <p:spPr>
          <a:xfrm>
            <a:off x="6927011" y="845389"/>
            <a:ext cx="5029200" cy="707366"/>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err="1">
                <a:solidFill>
                  <a:schemeClr val="bg1"/>
                </a:solidFill>
                <a:ea typeface="Calibri" panose="020F0502020204030204" pitchFamily="34" charset="0"/>
              </a:rPr>
              <a:t>Implantação</a:t>
            </a:r>
            <a:r>
              <a:rPr lang="en-US" sz="1400" b="1" dirty="0">
                <a:solidFill>
                  <a:schemeClr val="bg1"/>
                </a:solidFill>
                <a:ea typeface="Calibri" panose="020F0502020204030204" pitchFamily="34" charset="0"/>
              </a:rPr>
              <a:t> da </a:t>
            </a:r>
            <a:r>
              <a:rPr lang="en-US" sz="1600" b="1" dirty="0" err="1">
                <a:solidFill>
                  <a:schemeClr val="tx2">
                    <a:lumMod val="50000"/>
                    <a:lumOff val="50000"/>
                  </a:schemeClr>
                </a:solidFill>
                <a:effectLst>
                  <a:outerShdw blurRad="38100" dist="38100" dir="2700000" algn="tl">
                    <a:srgbClr val="000000">
                      <a:alpha val="43137"/>
                    </a:srgbClr>
                  </a:outerShdw>
                </a:effectLst>
                <a:ea typeface="Calibri" panose="020F0502020204030204" pitchFamily="34" charset="0"/>
              </a:rPr>
              <a:t>Governança</a:t>
            </a:r>
            <a:r>
              <a:rPr lang="en-US" sz="1600" b="1" dirty="0">
                <a:solidFill>
                  <a:schemeClr val="tx2">
                    <a:lumMod val="50000"/>
                    <a:lumOff val="50000"/>
                  </a:schemeClr>
                </a:solidFill>
                <a:effectLst>
                  <a:outerShdw blurRad="38100" dist="38100" dir="2700000" algn="tl">
                    <a:srgbClr val="000000">
                      <a:alpha val="43137"/>
                    </a:srgbClr>
                  </a:outerShdw>
                </a:effectLst>
                <a:ea typeface="Calibri" panose="020F0502020204030204" pitchFamily="34" charset="0"/>
              </a:rPr>
              <a:t> de TIC </a:t>
            </a:r>
            <a:r>
              <a:rPr lang="en-US" sz="1400" b="1" dirty="0">
                <a:solidFill>
                  <a:schemeClr val="bg1"/>
                </a:solidFill>
                <a:ea typeface="Calibri" panose="020F0502020204030204" pitchFamily="34" charset="0"/>
              </a:rPr>
              <a:t>(</a:t>
            </a:r>
            <a:r>
              <a:rPr lang="en-US" sz="1400" b="1" dirty="0" err="1">
                <a:solidFill>
                  <a:schemeClr val="bg1"/>
                </a:solidFill>
                <a:ea typeface="Calibri" panose="020F0502020204030204" pitchFamily="34" charset="0"/>
              </a:rPr>
              <a:t>políticas</a:t>
            </a:r>
            <a:r>
              <a:rPr lang="en-US" sz="1400" b="1" dirty="0">
                <a:solidFill>
                  <a:schemeClr val="bg1"/>
                </a:solidFill>
                <a:ea typeface="Calibri" panose="020F0502020204030204" pitchFamily="34" charset="0"/>
              </a:rPr>
              <a:t> de TIC, </a:t>
            </a:r>
            <a:r>
              <a:rPr lang="en-US" sz="1400" b="1" dirty="0" err="1">
                <a:solidFill>
                  <a:schemeClr val="bg1"/>
                </a:solidFill>
                <a:ea typeface="Calibri" panose="020F0502020204030204" pitchFamily="34" charset="0"/>
              </a:rPr>
              <a:t>práticas</a:t>
            </a:r>
            <a:r>
              <a:rPr lang="en-US" sz="1400" b="1" dirty="0">
                <a:solidFill>
                  <a:schemeClr val="bg1"/>
                </a:solidFill>
                <a:ea typeface="Calibri" panose="020F0502020204030204" pitchFamily="34" charset="0"/>
              </a:rPr>
              <a:t> de </a:t>
            </a:r>
            <a:r>
              <a:rPr lang="en-US" sz="1400" b="1" dirty="0" err="1">
                <a:solidFill>
                  <a:schemeClr val="bg1"/>
                </a:solidFill>
                <a:ea typeface="Calibri" panose="020F0502020204030204" pitchFamily="34" charset="0"/>
              </a:rPr>
              <a:t>planejamento</a:t>
            </a:r>
            <a:r>
              <a:rPr lang="en-US" sz="1400" b="1" dirty="0">
                <a:solidFill>
                  <a:schemeClr val="bg1"/>
                </a:solidFill>
                <a:ea typeface="Calibri" panose="020F0502020204030204" pitchFamily="34" charset="0"/>
              </a:rPr>
              <a:t> de </a:t>
            </a:r>
            <a:r>
              <a:rPr lang="en-US" sz="1400" b="1" dirty="0" err="1">
                <a:solidFill>
                  <a:schemeClr val="bg1"/>
                </a:solidFill>
                <a:ea typeface="Calibri" panose="020F0502020204030204" pitchFamily="34" charset="0"/>
              </a:rPr>
              <a:t>aquisições</a:t>
            </a:r>
            <a:r>
              <a:rPr lang="en-US" sz="1400" b="1" dirty="0">
                <a:solidFill>
                  <a:schemeClr val="bg1"/>
                </a:solidFill>
                <a:ea typeface="Calibri" panose="020F0502020204030204" pitchFamily="34" charset="0"/>
              </a:rPr>
              <a:t>, </a:t>
            </a:r>
            <a:r>
              <a:rPr lang="en-US" sz="1400" b="1" dirty="0" err="1">
                <a:solidFill>
                  <a:schemeClr val="bg1"/>
                </a:solidFill>
                <a:ea typeface="Calibri" panose="020F0502020204030204" pitchFamily="34" charset="0"/>
              </a:rPr>
              <a:t>pareceres</a:t>
            </a:r>
            <a:r>
              <a:rPr lang="en-US" sz="1400" b="1" dirty="0">
                <a:solidFill>
                  <a:schemeClr val="bg1"/>
                </a:solidFill>
                <a:ea typeface="Calibri" panose="020F0502020204030204" pitchFamily="34" charset="0"/>
              </a:rPr>
              <a:t> para </a:t>
            </a:r>
            <a:r>
              <a:rPr lang="en-US" sz="1400" b="1" dirty="0" err="1">
                <a:solidFill>
                  <a:schemeClr val="bg1"/>
                </a:solidFill>
                <a:ea typeface="Calibri" panose="020F0502020204030204" pitchFamily="34" charset="0"/>
              </a:rPr>
              <a:t>aquisições</a:t>
            </a:r>
            <a:r>
              <a:rPr lang="en-US" sz="1400" b="1" dirty="0">
                <a:solidFill>
                  <a:schemeClr val="bg1"/>
                </a:solidFill>
                <a:ea typeface="Calibri" panose="020F0502020204030204" pitchFamily="34" charset="0"/>
              </a:rPr>
              <a:t> de TIC</a:t>
            </a:r>
            <a:endParaRPr lang="en-US" sz="1400" b="1" dirty="0" smtClean="0">
              <a:solidFill>
                <a:schemeClr val="bg1"/>
              </a:solidFill>
            </a:endParaRPr>
          </a:p>
        </p:txBody>
      </p:sp>
    </p:spTree>
    <p:extLst>
      <p:ext uri="{BB962C8B-B14F-4D97-AF65-F5344CB8AC3E}">
        <p14:creationId xmlns:p14="http://schemas.microsoft.com/office/powerpoint/2010/main" val="262421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80493" y="5786458"/>
            <a:ext cx="1727040" cy="61546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3" name="Rectangle 2"/>
          <p:cNvSpPr/>
          <p:nvPr/>
        </p:nvSpPr>
        <p:spPr bwMode="auto">
          <a:xfrm>
            <a:off x="10283252" y="6049108"/>
            <a:ext cx="1727040" cy="61546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graphicFrame>
        <p:nvGraphicFramePr>
          <p:cNvPr id="13" name="Object 12" hidden="1"/>
          <p:cNvGraphicFramePr>
            <a:graphicFrameLocks noChangeAspect="1"/>
          </p:cNvGraphicFramePr>
          <p:nvPr>
            <p:custDataLst>
              <p:tags r:id="rId2"/>
            </p:custDataLst>
          </p:nvPr>
        </p:nvGraphicFramePr>
        <p:xfrm>
          <a:off x="1525588" y="1589"/>
          <a:ext cx="1587" cy="1587"/>
        </p:xfrm>
        <a:graphic>
          <a:graphicData uri="http://schemas.openxmlformats.org/presentationml/2006/ole">
            <mc:AlternateContent xmlns:mc="http://schemas.openxmlformats.org/markup-compatibility/2006">
              <mc:Choice xmlns:v="urn:schemas-microsoft-com:vml" Requires="v">
                <p:oleObj spid="_x0000_s4242"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 name="Rectangle 3"/>
          <p:cNvSpPr>
            <a:spLocks noGrp="1" noChangeArrowheads="1"/>
          </p:cNvSpPr>
          <p:nvPr>
            <p:ph type="title"/>
          </p:nvPr>
        </p:nvSpPr>
        <p:spPr/>
        <p:txBody>
          <a:bodyPr/>
          <a:lstStyle/>
          <a:p>
            <a:r>
              <a:rPr lang="en-US" dirty="0" err="1" smtClean="0"/>
              <a:t>Formulação</a:t>
            </a:r>
            <a:r>
              <a:rPr lang="en-US" dirty="0" smtClean="0"/>
              <a:t> de um </a:t>
            </a:r>
            <a:r>
              <a:rPr lang="en-US" dirty="0" err="1" smtClean="0"/>
              <a:t>Programa</a:t>
            </a:r>
            <a:r>
              <a:rPr lang="en-US" dirty="0" smtClean="0"/>
              <a:t> de </a:t>
            </a:r>
            <a:r>
              <a:rPr lang="en-US" dirty="0" err="1" smtClean="0"/>
              <a:t>Otimização</a:t>
            </a:r>
            <a:r>
              <a:rPr lang="en-US" dirty="0" smtClean="0"/>
              <a:t> de </a:t>
            </a:r>
            <a:r>
              <a:rPr lang="en-US" dirty="0" err="1" smtClean="0"/>
              <a:t>Custos</a:t>
            </a:r>
            <a:endParaRPr lang="en-US" dirty="0"/>
          </a:p>
        </p:txBody>
      </p:sp>
      <p:grpSp>
        <p:nvGrpSpPr>
          <p:cNvPr id="21" name="Group 20"/>
          <p:cNvGrpSpPr/>
          <p:nvPr/>
        </p:nvGrpSpPr>
        <p:grpSpPr>
          <a:xfrm>
            <a:off x="498679" y="1325563"/>
            <a:ext cx="11234534" cy="4983223"/>
            <a:chOff x="547319" y="1325563"/>
            <a:chExt cx="11234534" cy="4983223"/>
          </a:xfrm>
        </p:grpSpPr>
        <p:sp>
          <p:nvSpPr>
            <p:cNvPr id="22" name="Rectangle 21"/>
            <p:cNvSpPr/>
            <p:nvPr/>
          </p:nvSpPr>
          <p:spPr bwMode="auto">
            <a:xfrm>
              <a:off x="3924174" y="2578569"/>
              <a:ext cx="7857679" cy="1224206"/>
            </a:xfrm>
            <a:prstGeom prst="rect">
              <a:avLst/>
            </a:prstGeom>
            <a:solidFill>
              <a:srgbClr val="C7E3C5"/>
            </a:solidFill>
            <a:ln w="12700"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noAutofit/>
            </a:bodyPr>
            <a:lstStyle/>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Analisar</a:t>
              </a:r>
              <a:r>
                <a:rPr lang="en-US" sz="1500" kern="0" dirty="0">
                  <a:solidFill>
                    <a:sysClr val="windowText" lastClr="000000"/>
                  </a:solidFill>
                </a:rPr>
                <a:t> </a:t>
              </a:r>
              <a:r>
                <a:rPr lang="en-US" sz="1500" kern="0" dirty="0" err="1">
                  <a:solidFill>
                    <a:sysClr val="windowText" lastClr="000000"/>
                  </a:solidFill>
                </a:rPr>
                <a:t>os</a:t>
              </a:r>
              <a:r>
                <a:rPr lang="en-US" sz="1500" kern="0" dirty="0">
                  <a:solidFill>
                    <a:sysClr val="windowText" lastClr="000000"/>
                  </a:solidFill>
                </a:rPr>
                <a:t> gaps dos </a:t>
              </a:r>
              <a:r>
                <a:rPr lang="en-US" sz="1500" kern="0" dirty="0" err="1">
                  <a:solidFill>
                    <a:sysClr val="windowText" lastClr="000000"/>
                  </a:solidFill>
                </a:rPr>
                <a:t>gastos</a:t>
              </a:r>
              <a:r>
                <a:rPr lang="en-US" sz="1500" kern="0" dirty="0">
                  <a:solidFill>
                    <a:sysClr val="windowText" lastClr="000000"/>
                  </a:solidFill>
                </a:rPr>
                <a:t> </a:t>
              </a:r>
              <a:r>
                <a:rPr lang="en-US" sz="1500" kern="0" dirty="0" err="1">
                  <a:solidFill>
                    <a:sysClr val="windowText" lastClr="000000"/>
                  </a:solidFill>
                </a:rPr>
                <a:t>em</a:t>
              </a:r>
              <a:r>
                <a:rPr lang="en-US" sz="1500" kern="0" dirty="0">
                  <a:solidFill>
                    <a:sysClr val="windowText" lastClr="000000"/>
                  </a:solidFill>
                </a:rPr>
                <a:t> </a:t>
              </a:r>
              <a:r>
                <a:rPr lang="en-US" sz="1500" kern="0" dirty="0" err="1">
                  <a:solidFill>
                    <a:sysClr val="windowText" lastClr="000000"/>
                  </a:solidFill>
                </a:rPr>
                <a:t>comparação</a:t>
              </a:r>
              <a:r>
                <a:rPr lang="en-US" sz="1500" kern="0" dirty="0">
                  <a:solidFill>
                    <a:sysClr val="windowText" lastClr="000000"/>
                  </a:solidFill>
                </a:rPr>
                <a:t> </a:t>
              </a:r>
              <a:r>
                <a:rPr lang="en-US" sz="1500" kern="0" dirty="0" err="1">
                  <a:solidFill>
                    <a:sysClr val="windowText" lastClr="000000"/>
                  </a:solidFill>
                </a:rPr>
                <a:t>ao</a:t>
              </a:r>
              <a:r>
                <a:rPr lang="en-US" sz="1500" kern="0" dirty="0">
                  <a:solidFill>
                    <a:sysClr val="windowText" lastClr="000000"/>
                  </a:solidFill>
                </a:rPr>
                <a:t> </a:t>
              </a:r>
              <a:r>
                <a:rPr lang="en-US" sz="1500" kern="0" dirty="0" err="1">
                  <a:solidFill>
                    <a:sysClr val="windowText" lastClr="000000"/>
                  </a:solidFill>
                </a:rPr>
                <a:t>mercado</a:t>
              </a:r>
              <a:endParaRPr lang="en-US" sz="1500" kern="0" dirty="0">
                <a:solidFill>
                  <a:sysClr val="windowText" lastClr="000000"/>
                </a:solidFill>
              </a:endParaRPr>
            </a:p>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Indetifique</a:t>
              </a:r>
              <a:r>
                <a:rPr lang="en-US" sz="1500" kern="0" dirty="0">
                  <a:solidFill>
                    <a:sysClr val="windowText" lastClr="000000"/>
                  </a:solidFill>
                </a:rPr>
                <a:t> as </a:t>
              </a:r>
              <a:r>
                <a:rPr lang="en-US" sz="1500" kern="0" dirty="0" err="1">
                  <a:solidFill>
                    <a:sysClr val="windowText" lastClr="000000"/>
                  </a:solidFill>
                </a:rPr>
                <a:t>oportunidades</a:t>
              </a:r>
              <a:r>
                <a:rPr lang="en-US" sz="1500" kern="0" dirty="0">
                  <a:solidFill>
                    <a:sysClr val="windowText" lastClr="000000"/>
                  </a:solidFill>
                </a:rPr>
                <a:t> de alto valor de </a:t>
              </a:r>
              <a:r>
                <a:rPr lang="en-US" sz="1500" kern="0" dirty="0" err="1">
                  <a:solidFill>
                    <a:sysClr val="windowText" lastClr="000000"/>
                  </a:solidFill>
                </a:rPr>
                <a:t>redução</a:t>
              </a:r>
              <a:r>
                <a:rPr lang="en-US" sz="1500" kern="0" dirty="0">
                  <a:solidFill>
                    <a:sysClr val="windowText" lastClr="000000"/>
                  </a:solidFill>
                </a:rPr>
                <a:t> de </a:t>
              </a:r>
              <a:r>
                <a:rPr lang="en-US" sz="1500" kern="0" dirty="0" err="1">
                  <a:solidFill>
                    <a:sysClr val="windowText" lastClr="000000"/>
                  </a:solidFill>
                </a:rPr>
                <a:t>custo</a:t>
              </a:r>
              <a:r>
                <a:rPr lang="en-US" sz="1500" kern="0" dirty="0">
                  <a:solidFill>
                    <a:sysClr val="windowText" lastClr="000000"/>
                  </a:solidFill>
                </a:rPr>
                <a:t> e </a:t>
              </a:r>
              <a:r>
                <a:rPr lang="en-US" sz="1500" kern="0" dirty="0" err="1">
                  <a:solidFill>
                    <a:sysClr val="windowText" lastClr="000000"/>
                  </a:solidFill>
                </a:rPr>
                <a:t>melhoria</a:t>
              </a:r>
              <a:r>
                <a:rPr lang="en-US" sz="1500" kern="0" dirty="0">
                  <a:solidFill>
                    <a:sysClr val="windowText" lastClr="000000"/>
                  </a:solidFill>
                </a:rPr>
                <a:t> dos </a:t>
              </a:r>
              <a:r>
                <a:rPr lang="en-US" sz="1500" kern="0" dirty="0" err="1">
                  <a:solidFill>
                    <a:sysClr val="windowText" lastClr="000000"/>
                  </a:solidFill>
                </a:rPr>
                <a:t>serviços</a:t>
              </a:r>
              <a:endParaRPr lang="en-US" sz="1500" kern="0" dirty="0">
                <a:solidFill>
                  <a:sysClr val="windowText" lastClr="000000"/>
                </a:solidFill>
              </a:endParaRPr>
            </a:p>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Avaliar</a:t>
              </a:r>
              <a:r>
                <a:rPr lang="en-US" sz="1500" kern="0" dirty="0">
                  <a:solidFill>
                    <a:sysClr val="windowText" lastClr="000000"/>
                  </a:solidFill>
                </a:rPr>
                <a:t> </a:t>
              </a:r>
              <a:r>
                <a:rPr lang="en-US" sz="1500" kern="0" dirty="0" err="1">
                  <a:solidFill>
                    <a:sysClr val="windowText" lastClr="000000"/>
                  </a:solidFill>
                </a:rPr>
                <a:t>os</a:t>
              </a:r>
              <a:r>
                <a:rPr lang="en-US" sz="1500" kern="0" dirty="0">
                  <a:solidFill>
                    <a:sysClr val="windowText" lastClr="000000"/>
                  </a:solidFill>
                </a:rPr>
                <a:t> </a:t>
              </a:r>
              <a:r>
                <a:rPr lang="en-US" sz="1500" kern="0" dirty="0" err="1">
                  <a:solidFill>
                    <a:sysClr val="windowText" lastClr="000000"/>
                  </a:solidFill>
                </a:rPr>
                <a:t>benefícios</a:t>
              </a:r>
              <a:r>
                <a:rPr lang="en-US" sz="1500" kern="0" dirty="0">
                  <a:solidFill>
                    <a:sysClr val="windowText" lastClr="000000"/>
                  </a:solidFill>
                </a:rPr>
                <a:t> </a:t>
              </a:r>
              <a:r>
                <a:rPr lang="en-US" sz="1500" kern="0" dirty="0" err="1">
                  <a:solidFill>
                    <a:sysClr val="windowText" lastClr="000000"/>
                  </a:solidFill>
                </a:rPr>
                <a:t>em</a:t>
              </a:r>
              <a:r>
                <a:rPr lang="en-US" sz="1500" kern="0" dirty="0">
                  <a:solidFill>
                    <a:sysClr val="windowText" lastClr="000000"/>
                  </a:solidFill>
                </a:rPr>
                <a:t> </a:t>
              </a:r>
              <a:r>
                <a:rPr lang="en-US" sz="1500" kern="0" dirty="0" err="1">
                  <a:solidFill>
                    <a:sysClr val="windowText" lastClr="000000"/>
                  </a:solidFill>
                </a:rPr>
                <a:t>comparação</a:t>
              </a:r>
              <a:r>
                <a:rPr lang="en-US" sz="1500" kern="0" dirty="0">
                  <a:solidFill>
                    <a:sysClr val="windowText" lastClr="000000"/>
                  </a:solidFill>
                </a:rPr>
                <a:t> </a:t>
              </a:r>
              <a:r>
                <a:rPr lang="en-US" sz="1500" kern="0" dirty="0" err="1">
                  <a:solidFill>
                    <a:sysClr val="windowText" lastClr="000000"/>
                  </a:solidFill>
                </a:rPr>
                <a:t>aos</a:t>
              </a:r>
              <a:r>
                <a:rPr lang="en-US" sz="1500" kern="0" dirty="0">
                  <a:solidFill>
                    <a:sysClr val="windowText" lastClr="000000"/>
                  </a:solidFill>
                </a:rPr>
                <a:t> </a:t>
              </a:r>
              <a:r>
                <a:rPr lang="en-US" sz="1500" kern="0" dirty="0" err="1">
                  <a:solidFill>
                    <a:sysClr val="windowText" lastClr="000000"/>
                  </a:solidFill>
                </a:rPr>
                <a:t>riscos</a:t>
              </a:r>
              <a:r>
                <a:rPr lang="en-US" sz="1500" kern="0" dirty="0">
                  <a:solidFill>
                    <a:sysClr val="windowText" lastClr="000000"/>
                  </a:solidFill>
                </a:rPr>
                <a:t> de </a:t>
              </a:r>
              <a:r>
                <a:rPr lang="en-US" sz="1500" kern="0" dirty="0" err="1">
                  <a:solidFill>
                    <a:sysClr val="windowText" lastClr="000000"/>
                  </a:solidFill>
                </a:rPr>
                <a:t>mudança</a:t>
              </a:r>
              <a:r>
                <a:rPr lang="en-US" sz="1500" kern="0" dirty="0">
                  <a:solidFill>
                    <a:sysClr val="windowText" lastClr="000000"/>
                  </a:solidFill>
                </a:rPr>
                <a:t> (</a:t>
              </a:r>
              <a:r>
                <a:rPr lang="en-US" sz="1500" kern="0" dirty="0" err="1">
                  <a:solidFill>
                    <a:sysClr val="windowText" lastClr="000000"/>
                  </a:solidFill>
                </a:rPr>
                <a:t>como</a:t>
              </a:r>
              <a:r>
                <a:rPr lang="en-US" sz="1500" kern="0" dirty="0">
                  <a:solidFill>
                    <a:sysClr val="windowText" lastClr="000000"/>
                  </a:solidFill>
                </a:rPr>
                <a:t> tempo, </a:t>
              </a:r>
              <a:r>
                <a:rPr lang="en-US" sz="1500" kern="0" dirty="0" err="1">
                  <a:solidFill>
                    <a:sysClr val="windowText" lastClr="000000"/>
                  </a:solidFill>
                </a:rPr>
                <a:t>investimento</a:t>
              </a:r>
              <a:r>
                <a:rPr lang="en-US" sz="1500" kern="0" dirty="0">
                  <a:solidFill>
                    <a:sysClr val="windowText" lastClr="000000"/>
                  </a:solidFill>
                </a:rPr>
                <a:t> etc…) </a:t>
              </a:r>
            </a:p>
          </p:txBody>
        </p:sp>
        <p:sp>
          <p:nvSpPr>
            <p:cNvPr id="23" name="Rectangle 22"/>
            <p:cNvSpPr/>
            <p:nvPr/>
          </p:nvSpPr>
          <p:spPr bwMode="auto">
            <a:xfrm>
              <a:off x="3924174" y="3831575"/>
              <a:ext cx="7857679" cy="1224206"/>
            </a:xfrm>
            <a:prstGeom prst="rect">
              <a:avLst/>
            </a:prstGeom>
            <a:solidFill>
              <a:srgbClr val="FEDFA2"/>
            </a:solidFill>
            <a:ln w="12700"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noAutofit/>
            </a:bodyPr>
            <a:lstStyle/>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Desenvolver</a:t>
              </a:r>
              <a:r>
                <a:rPr lang="en-US" sz="1500" kern="0" dirty="0">
                  <a:solidFill>
                    <a:sysClr val="windowText" lastClr="000000"/>
                  </a:solidFill>
                </a:rPr>
                <a:t> </a:t>
              </a:r>
              <a:r>
                <a:rPr lang="en-US" sz="1500" kern="0" dirty="0" err="1">
                  <a:solidFill>
                    <a:sysClr val="windowText" lastClr="000000"/>
                  </a:solidFill>
                </a:rPr>
                <a:t>uma</a:t>
              </a:r>
              <a:r>
                <a:rPr lang="en-US" sz="1500" kern="0" dirty="0">
                  <a:solidFill>
                    <a:sysClr val="windowText" lastClr="000000"/>
                  </a:solidFill>
                </a:rPr>
                <a:t> </a:t>
              </a:r>
              <a:r>
                <a:rPr lang="en-US" sz="1500" kern="0" dirty="0" err="1">
                  <a:solidFill>
                    <a:sysClr val="windowText" lastClr="000000"/>
                  </a:solidFill>
                </a:rPr>
                <a:t>estratégia</a:t>
              </a:r>
              <a:r>
                <a:rPr lang="en-US" sz="1500" kern="0" dirty="0">
                  <a:solidFill>
                    <a:sysClr val="windowText" lastClr="000000"/>
                  </a:solidFill>
                </a:rPr>
                <a:t> e um road map para as </a:t>
              </a:r>
              <a:r>
                <a:rPr lang="en-US" sz="1500" kern="0" dirty="0" err="1">
                  <a:solidFill>
                    <a:sysClr val="windowText" lastClr="000000"/>
                  </a:solidFill>
                </a:rPr>
                <a:t>oportunidades</a:t>
              </a:r>
              <a:r>
                <a:rPr lang="en-US" sz="1500" kern="0" dirty="0">
                  <a:solidFill>
                    <a:sysClr val="windowText" lastClr="000000"/>
                  </a:solidFill>
                </a:rPr>
                <a:t> </a:t>
              </a:r>
              <a:r>
                <a:rPr lang="en-US" sz="1500" kern="0" dirty="0" err="1">
                  <a:solidFill>
                    <a:sysClr val="windowText" lastClr="000000"/>
                  </a:solidFill>
                </a:rPr>
                <a:t>mais</a:t>
              </a:r>
              <a:r>
                <a:rPr lang="en-US" sz="1500" kern="0" dirty="0">
                  <a:solidFill>
                    <a:sysClr val="windowText" lastClr="000000"/>
                  </a:solidFill>
                </a:rPr>
                <a:t> </a:t>
              </a:r>
              <a:r>
                <a:rPr lang="en-US" sz="1500" kern="0" dirty="0" err="1">
                  <a:solidFill>
                    <a:sysClr val="windowText" lastClr="000000"/>
                  </a:solidFill>
                </a:rPr>
                <a:t>viáveis</a:t>
              </a:r>
              <a:r>
                <a:rPr lang="en-US" sz="1500" kern="0" dirty="0">
                  <a:solidFill>
                    <a:sysClr val="windowText" lastClr="000000"/>
                  </a:solidFill>
                </a:rPr>
                <a:t> </a:t>
              </a:r>
            </a:p>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Analisar</a:t>
              </a:r>
              <a:r>
                <a:rPr lang="en-US" sz="1500" kern="0" dirty="0">
                  <a:solidFill>
                    <a:sysClr val="windowText" lastClr="000000"/>
                  </a:solidFill>
                </a:rPr>
                <a:t> as </a:t>
              </a:r>
              <a:r>
                <a:rPr lang="en-US" sz="1500" kern="0" dirty="0" err="1">
                  <a:solidFill>
                    <a:sysClr val="windowText" lastClr="000000"/>
                  </a:solidFill>
                </a:rPr>
                <a:t>necessidades</a:t>
              </a:r>
              <a:r>
                <a:rPr lang="en-US" sz="1500" kern="0" dirty="0">
                  <a:solidFill>
                    <a:sysClr val="windowText" lastClr="000000"/>
                  </a:solidFill>
                </a:rPr>
                <a:t> de </a:t>
              </a:r>
              <a:r>
                <a:rPr lang="en-US" sz="1500" kern="0" dirty="0" err="1">
                  <a:solidFill>
                    <a:sysClr val="windowText" lastClr="000000"/>
                  </a:solidFill>
                </a:rPr>
                <a:t>mudança</a:t>
              </a:r>
              <a:r>
                <a:rPr lang="en-US" sz="1500" kern="0" dirty="0">
                  <a:solidFill>
                    <a:sysClr val="windowText" lastClr="000000"/>
                  </a:solidFill>
                </a:rPr>
                <a:t> </a:t>
              </a:r>
              <a:r>
                <a:rPr lang="en-US" sz="1500" kern="0" dirty="0" err="1">
                  <a:solidFill>
                    <a:sysClr val="windowText" lastClr="000000"/>
                  </a:solidFill>
                </a:rPr>
                <a:t>organização</a:t>
              </a:r>
              <a:r>
                <a:rPr lang="en-US" sz="1500" kern="0" dirty="0">
                  <a:solidFill>
                    <a:sysClr val="windowText" lastClr="000000"/>
                  </a:solidFill>
                </a:rPr>
                <a:t> para </a:t>
              </a:r>
              <a:r>
                <a:rPr lang="en-US" sz="1500" kern="0" dirty="0" err="1">
                  <a:solidFill>
                    <a:sysClr val="windowText" lastClr="000000"/>
                  </a:solidFill>
                </a:rPr>
                <a:t>gerenciar</a:t>
              </a:r>
              <a:r>
                <a:rPr lang="en-US" sz="1500" kern="0" dirty="0">
                  <a:solidFill>
                    <a:sysClr val="windowText" lastClr="000000"/>
                  </a:solidFill>
                </a:rPr>
                <a:t> o </a:t>
              </a:r>
              <a:r>
                <a:rPr lang="en-US" sz="1500" kern="0" dirty="0" err="1">
                  <a:solidFill>
                    <a:sysClr val="windowText" lastClr="000000"/>
                  </a:solidFill>
                </a:rPr>
                <a:t>impacto</a:t>
              </a:r>
              <a:r>
                <a:rPr lang="en-US" sz="1500" kern="0" dirty="0">
                  <a:solidFill>
                    <a:sysClr val="windowText" lastClr="000000"/>
                  </a:solidFill>
                </a:rPr>
                <a:t> </a:t>
              </a:r>
              <a:r>
                <a:rPr lang="en-US" sz="1500" kern="0" dirty="0" err="1">
                  <a:solidFill>
                    <a:sysClr val="windowText" lastClr="000000"/>
                  </a:solidFill>
                </a:rPr>
                <a:t>em</a:t>
              </a:r>
              <a:r>
                <a:rPr lang="en-US" sz="1500" kern="0" dirty="0">
                  <a:solidFill>
                    <a:sysClr val="windowText" lastClr="000000"/>
                  </a:solidFill>
                </a:rPr>
                <a:t> </a:t>
              </a:r>
              <a:r>
                <a:rPr lang="en-US" sz="1500" kern="0" dirty="0" err="1">
                  <a:solidFill>
                    <a:sysClr val="windowText" lastClr="000000"/>
                  </a:solidFill>
                </a:rPr>
                <a:t>pessoas</a:t>
              </a:r>
              <a:endParaRPr lang="en-US" sz="1500" kern="0" dirty="0">
                <a:solidFill>
                  <a:sysClr val="windowText" lastClr="000000"/>
                </a:solidFill>
              </a:endParaRPr>
            </a:p>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Criar</a:t>
              </a:r>
              <a:r>
                <a:rPr lang="en-US" sz="1500" kern="0" dirty="0">
                  <a:solidFill>
                    <a:sysClr val="windowText" lastClr="000000"/>
                  </a:solidFill>
                </a:rPr>
                <a:t> um </a:t>
              </a:r>
              <a:r>
                <a:rPr lang="en-US" sz="1500" kern="0" dirty="0" err="1">
                  <a:solidFill>
                    <a:sysClr val="windowText" lastClr="000000"/>
                  </a:solidFill>
                </a:rPr>
                <a:t>plano</a:t>
              </a:r>
              <a:r>
                <a:rPr lang="en-US" sz="1500" kern="0" dirty="0">
                  <a:solidFill>
                    <a:sysClr val="windowText" lastClr="000000"/>
                  </a:solidFill>
                </a:rPr>
                <a:t> de </a:t>
              </a:r>
              <a:r>
                <a:rPr lang="en-US" sz="1500" kern="0" dirty="0" err="1">
                  <a:solidFill>
                    <a:sysClr val="windowText" lastClr="000000"/>
                  </a:solidFill>
                </a:rPr>
                <a:t>comunicação</a:t>
              </a:r>
              <a:endParaRPr lang="en-US" sz="1500" kern="0" dirty="0">
                <a:solidFill>
                  <a:sysClr val="windowText" lastClr="000000"/>
                </a:solidFill>
              </a:endParaRPr>
            </a:p>
          </p:txBody>
        </p:sp>
        <p:sp>
          <p:nvSpPr>
            <p:cNvPr id="24" name="Rectangle 23"/>
            <p:cNvSpPr/>
            <p:nvPr/>
          </p:nvSpPr>
          <p:spPr bwMode="auto">
            <a:xfrm>
              <a:off x="3924174" y="5084580"/>
              <a:ext cx="7857679" cy="1224206"/>
            </a:xfrm>
            <a:prstGeom prst="rect">
              <a:avLst/>
            </a:prstGeom>
            <a:solidFill>
              <a:srgbClr val="E0EAF3"/>
            </a:solidFill>
            <a:ln w="12700"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noAutofit/>
            </a:bodyPr>
            <a:lstStyle/>
            <a:p>
              <a:pPr marL="228600" indent="-228600" algn="l">
                <a:spcBef>
                  <a:spcPts val="300"/>
                </a:spcBef>
                <a:spcAft>
                  <a:spcPts val="0"/>
                </a:spcAft>
                <a:buClr>
                  <a:srgbClr val="00529B"/>
                </a:buClr>
                <a:buSzPct val="90000"/>
                <a:buFont typeface="Wingdings" panose="05000000000000000000" pitchFamily="2" charset="2"/>
                <a:buChar char="§"/>
              </a:pPr>
              <a:r>
                <a:rPr lang="en-US" sz="1600" dirty="0" err="1" smtClean="0">
                  <a:solidFill>
                    <a:srgbClr val="000000"/>
                  </a:solidFill>
                </a:rPr>
                <a:t>Criar</a:t>
              </a:r>
              <a:r>
                <a:rPr lang="en-US" sz="1600" dirty="0" smtClean="0">
                  <a:solidFill>
                    <a:srgbClr val="000000"/>
                  </a:solidFill>
                </a:rPr>
                <a:t> um </a:t>
              </a:r>
              <a:r>
                <a:rPr lang="en-US" sz="1600" dirty="0" err="1" smtClean="0">
                  <a:solidFill>
                    <a:srgbClr val="000000"/>
                  </a:solidFill>
                </a:rPr>
                <a:t>escritório</a:t>
              </a:r>
              <a:r>
                <a:rPr lang="en-US" sz="1600" dirty="0" smtClean="0">
                  <a:solidFill>
                    <a:srgbClr val="000000"/>
                  </a:solidFill>
                </a:rPr>
                <a:t> de </a:t>
              </a:r>
              <a:r>
                <a:rPr lang="en-US" sz="1600" dirty="0" err="1" smtClean="0">
                  <a:solidFill>
                    <a:srgbClr val="000000"/>
                  </a:solidFill>
                </a:rPr>
                <a:t>programa</a:t>
              </a:r>
              <a:r>
                <a:rPr lang="en-US" sz="1600" dirty="0" smtClean="0">
                  <a:solidFill>
                    <a:srgbClr val="000000"/>
                  </a:solidFill>
                </a:rPr>
                <a:t> de </a:t>
              </a:r>
              <a:r>
                <a:rPr lang="en-US" sz="1600" dirty="0" err="1" smtClean="0">
                  <a:solidFill>
                    <a:srgbClr val="000000"/>
                  </a:solidFill>
                </a:rPr>
                <a:t>otimização</a:t>
              </a:r>
              <a:r>
                <a:rPr lang="en-US" sz="1600" dirty="0" smtClean="0">
                  <a:solidFill>
                    <a:srgbClr val="000000"/>
                  </a:solidFill>
                </a:rPr>
                <a:t> de </a:t>
              </a:r>
              <a:r>
                <a:rPr lang="en-US" sz="1600" dirty="0" err="1" smtClean="0">
                  <a:solidFill>
                    <a:srgbClr val="000000"/>
                  </a:solidFill>
                </a:rPr>
                <a:t>custos</a:t>
              </a:r>
              <a:r>
                <a:rPr lang="en-US" sz="1600" dirty="0" smtClean="0">
                  <a:solidFill>
                    <a:srgbClr val="000000"/>
                  </a:solidFill>
                </a:rPr>
                <a:t> de TI (ITCO</a:t>
              </a:r>
              <a:r>
                <a:rPr lang="en-US" sz="1600" dirty="0">
                  <a:solidFill>
                    <a:srgbClr val="000000"/>
                  </a:solidFill>
                </a:rPr>
                <a:t>) </a:t>
              </a:r>
            </a:p>
            <a:p>
              <a:pPr marL="228600" indent="-228600" algn="l">
                <a:spcBef>
                  <a:spcPts val="300"/>
                </a:spcBef>
                <a:spcAft>
                  <a:spcPts val="0"/>
                </a:spcAft>
                <a:buClr>
                  <a:srgbClr val="00529B"/>
                </a:buClr>
                <a:buSzPct val="90000"/>
                <a:buFont typeface="Wingdings" panose="05000000000000000000" pitchFamily="2" charset="2"/>
                <a:buChar char="§"/>
              </a:pPr>
              <a:r>
                <a:rPr lang="en-US" sz="1600" dirty="0" err="1" smtClean="0">
                  <a:solidFill>
                    <a:srgbClr val="000000"/>
                  </a:solidFill>
                </a:rPr>
                <a:t>Monitorar</a:t>
              </a:r>
              <a:r>
                <a:rPr lang="en-US" sz="1600" dirty="0" smtClean="0">
                  <a:solidFill>
                    <a:srgbClr val="000000"/>
                  </a:solidFill>
                </a:rPr>
                <a:t>, </a:t>
              </a:r>
              <a:r>
                <a:rPr lang="en-US" sz="1600" dirty="0" err="1" smtClean="0">
                  <a:solidFill>
                    <a:srgbClr val="000000"/>
                  </a:solidFill>
                </a:rPr>
                <a:t>medir</a:t>
              </a:r>
              <a:r>
                <a:rPr lang="en-US" sz="1600" dirty="0" smtClean="0">
                  <a:solidFill>
                    <a:srgbClr val="000000"/>
                  </a:solidFill>
                </a:rPr>
                <a:t> e </a:t>
              </a:r>
              <a:r>
                <a:rPr lang="en-US" sz="1600" dirty="0" err="1" smtClean="0">
                  <a:solidFill>
                    <a:srgbClr val="000000"/>
                  </a:solidFill>
                </a:rPr>
                <a:t>reportar</a:t>
              </a:r>
              <a:endParaRPr lang="en-US" sz="1600" dirty="0">
                <a:solidFill>
                  <a:srgbClr val="000000"/>
                </a:solidFill>
              </a:endParaRPr>
            </a:p>
            <a:p>
              <a:pPr marL="228600" indent="-228600" algn="l">
                <a:spcBef>
                  <a:spcPts val="300"/>
                </a:spcBef>
                <a:spcAft>
                  <a:spcPts val="0"/>
                </a:spcAft>
                <a:buClr>
                  <a:srgbClr val="00529B"/>
                </a:buClr>
                <a:buSzPct val="90000"/>
                <a:buFont typeface="Wingdings" panose="05000000000000000000" pitchFamily="2" charset="2"/>
                <a:buChar char="§"/>
              </a:pPr>
              <a:r>
                <a:rPr lang="en-US" sz="1600" dirty="0" err="1" smtClean="0">
                  <a:solidFill>
                    <a:srgbClr val="000000"/>
                  </a:solidFill>
                </a:rPr>
                <a:t>Identificar</a:t>
              </a:r>
              <a:r>
                <a:rPr lang="en-US" sz="1600" dirty="0" smtClean="0">
                  <a:solidFill>
                    <a:srgbClr val="000000"/>
                  </a:solidFill>
                </a:rPr>
                <a:t> </a:t>
              </a:r>
              <a:r>
                <a:rPr lang="en-US" sz="1600" dirty="0" err="1" smtClean="0">
                  <a:solidFill>
                    <a:srgbClr val="000000"/>
                  </a:solidFill>
                </a:rPr>
                <a:t>oportunidades</a:t>
              </a:r>
              <a:r>
                <a:rPr lang="en-US" sz="1600" dirty="0" smtClean="0">
                  <a:solidFill>
                    <a:srgbClr val="000000"/>
                  </a:solidFill>
                </a:rPr>
                <a:t> para </a:t>
              </a:r>
              <a:r>
                <a:rPr lang="en-US" sz="1600" dirty="0" err="1" smtClean="0">
                  <a:solidFill>
                    <a:srgbClr val="000000"/>
                  </a:solidFill>
                </a:rPr>
                <a:t>acelerar</a:t>
              </a:r>
              <a:r>
                <a:rPr lang="en-US" sz="1600" dirty="0" smtClean="0">
                  <a:solidFill>
                    <a:srgbClr val="000000"/>
                  </a:solidFill>
                </a:rPr>
                <a:t> </a:t>
              </a:r>
              <a:r>
                <a:rPr lang="en-US" sz="1600" dirty="0" err="1" smtClean="0">
                  <a:solidFill>
                    <a:srgbClr val="000000"/>
                  </a:solidFill>
                </a:rPr>
                <a:t>enquanto</a:t>
              </a:r>
              <a:r>
                <a:rPr lang="en-US" sz="1600" dirty="0" smtClean="0">
                  <a:solidFill>
                    <a:srgbClr val="000000"/>
                  </a:solidFill>
                </a:rPr>
                <a:t> </a:t>
              </a:r>
              <a:r>
                <a:rPr lang="en-US" sz="1600" dirty="0" err="1" smtClean="0">
                  <a:solidFill>
                    <a:srgbClr val="000000"/>
                  </a:solidFill>
                </a:rPr>
                <a:t>gerencia</a:t>
              </a:r>
              <a:r>
                <a:rPr lang="en-US" sz="1600" dirty="0" smtClean="0">
                  <a:solidFill>
                    <a:srgbClr val="000000"/>
                  </a:solidFill>
                </a:rPr>
                <a:t> </a:t>
              </a:r>
              <a:r>
                <a:rPr lang="en-US" sz="1600" dirty="0" err="1" smtClean="0">
                  <a:solidFill>
                    <a:srgbClr val="000000"/>
                  </a:solidFill>
                </a:rPr>
                <a:t>os</a:t>
              </a:r>
              <a:r>
                <a:rPr lang="en-US" sz="1600" dirty="0" smtClean="0">
                  <a:solidFill>
                    <a:srgbClr val="000000"/>
                  </a:solidFill>
                </a:rPr>
                <a:t> </a:t>
              </a:r>
              <a:r>
                <a:rPr lang="en-US" sz="1600" dirty="0" err="1" smtClean="0">
                  <a:solidFill>
                    <a:srgbClr val="000000"/>
                  </a:solidFill>
                </a:rPr>
                <a:t>riscos</a:t>
              </a:r>
              <a:endParaRPr lang="en-US" sz="1600" dirty="0">
                <a:solidFill>
                  <a:srgbClr val="000000"/>
                </a:solidFill>
              </a:endParaRPr>
            </a:p>
          </p:txBody>
        </p:sp>
        <p:sp>
          <p:nvSpPr>
            <p:cNvPr id="2" name="Rectangle 1"/>
            <p:cNvSpPr/>
            <p:nvPr/>
          </p:nvSpPr>
          <p:spPr bwMode="auto">
            <a:xfrm>
              <a:off x="3924174" y="1325563"/>
              <a:ext cx="7857679" cy="1224206"/>
            </a:xfrm>
            <a:prstGeom prst="rect">
              <a:avLst/>
            </a:prstGeom>
            <a:solidFill>
              <a:srgbClr val="B2CBE1"/>
            </a:solidFill>
            <a:ln w="12700" cap="flat" cmpd="sng" algn="ctr">
              <a:noFill/>
              <a:prstDash val="solid"/>
              <a:round/>
              <a:headEnd type="none" w="med" len="med"/>
              <a:tailEnd type="none" w="med" len="med"/>
            </a:ln>
            <a:effectLst/>
          </p:spPr>
          <p:txBody>
            <a:bodyPr vert="horz" wrap="square" lIns="182880" tIns="45720" rIns="91440" bIns="45720" numCol="1" rtlCol="0" anchor="ctr" anchorCtr="0" compatLnSpc="1">
              <a:prstTxWarp prst="textNoShape">
                <a:avLst/>
              </a:prstTxWarp>
              <a:noAutofit/>
            </a:bodyPr>
            <a:lstStyle/>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Mapear</a:t>
              </a:r>
              <a:r>
                <a:rPr lang="en-US" sz="1500" kern="0" dirty="0">
                  <a:solidFill>
                    <a:sysClr val="windowText" lastClr="000000"/>
                  </a:solidFill>
                </a:rPr>
                <a:t> </a:t>
              </a:r>
              <a:r>
                <a:rPr lang="en-US" sz="1500" kern="0" dirty="0" err="1">
                  <a:solidFill>
                    <a:sysClr val="windowText" lastClr="000000"/>
                  </a:solidFill>
                </a:rPr>
                <a:t>os</a:t>
              </a:r>
              <a:r>
                <a:rPr lang="en-US" sz="1500" kern="0" dirty="0">
                  <a:solidFill>
                    <a:sysClr val="windowText" lastClr="000000"/>
                  </a:solidFill>
                </a:rPr>
                <a:t> </a:t>
              </a:r>
              <a:r>
                <a:rPr lang="en-US" sz="1500" kern="0" dirty="0" err="1">
                  <a:solidFill>
                    <a:sysClr val="windowText" lastClr="000000"/>
                  </a:solidFill>
                </a:rPr>
                <a:t>custos</a:t>
              </a:r>
              <a:r>
                <a:rPr lang="en-US" sz="1500" kern="0" dirty="0">
                  <a:solidFill>
                    <a:sysClr val="windowText" lastClr="000000"/>
                  </a:solidFill>
                </a:rPr>
                <a:t> da </a:t>
              </a:r>
              <a:r>
                <a:rPr lang="en-US" sz="1500" kern="0" dirty="0" err="1">
                  <a:solidFill>
                    <a:sysClr val="windowText" lastClr="000000"/>
                  </a:solidFill>
                </a:rPr>
                <a:t>entrega</a:t>
              </a:r>
              <a:r>
                <a:rPr lang="en-US" sz="1500" kern="0" dirty="0">
                  <a:solidFill>
                    <a:sysClr val="windowText" lastClr="000000"/>
                  </a:solidFill>
                </a:rPr>
                <a:t> dos </a:t>
              </a:r>
              <a:r>
                <a:rPr lang="en-US" sz="1500" kern="0" dirty="0" err="1">
                  <a:solidFill>
                    <a:sysClr val="windowText" lastClr="000000"/>
                  </a:solidFill>
                </a:rPr>
                <a:t>serviços</a:t>
              </a:r>
              <a:r>
                <a:rPr lang="en-US" sz="1500" kern="0" dirty="0">
                  <a:solidFill>
                    <a:sysClr val="windowText" lastClr="000000"/>
                  </a:solidFill>
                </a:rPr>
                <a:t> de TI — </a:t>
              </a:r>
              <a:r>
                <a:rPr lang="en-US" sz="1500" kern="0" dirty="0" err="1">
                  <a:solidFill>
                    <a:sysClr val="windowText" lastClr="000000"/>
                  </a:solidFill>
                </a:rPr>
                <a:t>ano</a:t>
              </a:r>
              <a:r>
                <a:rPr lang="en-US" sz="1500" kern="0" dirty="0">
                  <a:solidFill>
                    <a:sysClr val="windowText" lastClr="000000"/>
                  </a:solidFill>
                </a:rPr>
                <a:t> </a:t>
              </a:r>
              <a:r>
                <a:rPr lang="en-US" sz="1500" kern="0" dirty="0" err="1">
                  <a:solidFill>
                    <a:sysClr val="windowText" lastClr="000000"/>
                  </a:solidFill>
                </a:rPr>
                <a:t>corrente</a:t>
              </a:r>
              <a:r>
                <a:rPr lang="en-US" sz="1500" kern="0" dirty="0">
                  <a:solidFill>
                    <a:sysClr val="windowText" lastClr="000000"/>
                  </a:solidFill>
                </a:rPr>
                <a:t> e </a:t>
              </a:r>
              <a:r>
                <a:rPr lang="en-US" sz="1500" kern="0" dirty="0" err="1">
                  <a:solidFill>
                    <a:sysClr val="windowText" lastClr="000000"/>
                  </a:solidFill>
                </a:rPr>
                <a:t>previsão</a:t>
              </a:r>
              <a:r>
                <a:rPr lang="en-US" sz="1500" kern="0" dirty="0">
                  <a:solidFill>
                    <a:sysClr val="windowText" lastClr="000000"/>
                  </a:solidFill>
                </a:rPr>
                <a:t> dos 5 </a:t>
              </a:r>
              <a:r>
                <a:rPr lang="en-US" sz="1500" kern="0" dirty="0" err="1">
                  <a:solidFill>
                    <a:sysClr val="windowText" lastClr="000000"/>
                  </a:solidFill>
                </a:rPr>
                <a:t>anos</a:t>
              </a:r>
              <a:endParaRPr lang="en-US" sz="1500" kern="0" dirty="0">
                <a:solidFill>
                  <a:sysClr val="windowText" lastClr="000000"/>
                </a:solidFill>
              </a:endParaRPr>
            </a:p>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Classificar</a:t>
              </a:r>
              <a:r>
                <a:rPr lang="en-US" sz="1500" kern="0" dirty="0">
                  <a:solidFill>
                    <a:sysClr val="windowText" lastClr="000000"/>
                  </a:solidFill>
                </a:rPr>
                <a:t> </a:t>
              </a:r>
              <a:r>
                <a:rPr lang="en-US" sz="1500" kern="0" dirty="0" err="1">
                  <a:solidFill>
                    <a:sysClr val="windowText" lastClr="000000"/>
                  </a:solidFill>
                </a:rPr>
                <a:t>por</a:t>
              </a:r>
              <a:r>
                <a:rPr lang="en-US" sz="1500" kern="0" dirty="0">
                  <a:solidFill>
                    <a:sysClr val="windowText" lastClr="000000"/>
                  </a:solidFill>
                </a:rPr>
                <a:t> </a:t>
              </a:r>
              <a:r>
                <a:rPr lang="en-US" sz="1500" kern="0" dirty="0" err="1">
                  <a:solidFill>
                    <a:sysClr val="windowText" lastClr="000000"/>
                  </a:solidFill>
                </a:rPr>
                <a:t>categoria</a:t>
              </a:r>
              <a:r>
                <a:rPr lang="en-US" sz="1500" kern="0" dirty="0">
                  <a:solidFill>
                    <a:sysClr val="windowText" lastClr="000000"/>
                  </a:solidFill>
                </a:rPr>
                <a:t> de </a:t>
              </a:r>
              <a:r>
                <a:rPr lang="en-US" sz="1500" kern="0" dirty="0" err="1">
                  <a:solidFill>
                    <a:sysClr val="windowText" lastClr="000000"/>
                  </a:solidFill>
                </a:rPr>
                <a:t>ativo</a:t>
              </a:r>
              <a:r>
                <a:rPr lang="en-US" sz="1500" kern="0" dirty="0">
                  <a:solidFill>
                    <a:sysClr val="windowText" lastClr="000000"/>
                  </a:solidFill>
                </a:rPr>
                <a:t>— hardware, software, personnel, services, occupancy costs and so on</a:t>
              </a:r>
            </a:p>
            <a:p>
              <a:pPr marL="164592" lvl="0" indent="-164592">
                <a:spcBef>
                  <a:spcPts val="300"/>
                </a:spcBef>
                <a:buClr>
                  <a:srgbClr val="00529B"/>
                </a:buClr>
                <a:buFont typeface="Arial" pitchFamily="34" charset="0"/>
                <a:buChar char="•"/>
                <a:defRPr/>
              </a:pPr>
              <a:r>
                <a:rPr lang="en-US" sz="1500" kern="0" dirty="0" err="1">
                  <a:solidFill>
                    <a:sysClr val="windowText" lastClr="000000"/>
                  </a:solidFill>
                </a:rPr>
                <a:t>Alocar</a:t>
              </a:r>
              <a:r>
                <a:rPr lang="en-US" sz="1500" kern="0" dirty="0">
                  <a:solidFill>
                    <a:sysClr val="windowText" lastClr="000000"/>
                  </a:solidFill>
                </a:rPr>
                <a:t> </a:t>
              </a:r>
              <a:r>
                <a:rPr lang="en-US" sz="1500" kern="0" dirty="0" err="1">
                  <a:solidFill>
                    <a:sysClr val="windowText" lastClr="000000"/>
                  </a:solidFill>
                </a:rPr>
                <a:t>dentro</a:t>
              </a:r>
              <a:r>
                <a:rPr lang="en-US" sz="1500" kern="0" dirty="0">
                  <a:solidFill>
                    <a:sysClr val="windowText" lastClr="000000"/>
                  </a:solidFill>
                </a:rPr>
                <a:t> dos </a:t>
              </a:r>
              <a:r>
                <a:rPr lang="en-US" sz="1500" kern="0" dirty="0" err="1">
                  <a:solidFill>
                    <a:sysClr val="windowText" lastClr="000000"/>
                  </a:solidFill>
                </a:rPr>
                <a:t>serviços</a:t>
              </a:r>
              <a:r>
                <a:rPr lang="en-US" sz="1500" kern="0" dirty="0">
                  <a:solidFill>
                    <a:sysClr val="windowText" lastClr="000000"/>
                  </a:solidFill>
                </a:rPr>
                <a:t> — </a:t>
              </a:r>
              <a:r>
                <a:rPr lang="en-US" sz="1500" kern="0" dirty="0" err="1">
                  <a:solidFill>
                    <a:sysClr val="windowText" lastClr="000000"/>
                  </a:solidFill>
                </a:rPr>
                <a:t>estabelecer</a:t>
              </a:r>
              <a:r>
                <a:rPr lang="en-US" sz="1500" kern="0" dirty="0">
                  <a:solidFill>
                    <a:sysClr val="windowText" lastClr="000000"/>
                  </a:solidFill>
                </a:rPr>
                <a:t> o baseline do </a:t>
              </a:r>
              <a:r>
                <a:rPr lang="en-US" sz="1500" kern="0" dirty="0" err="1">
                  <a:solidFill>
                    <a:sysClr val="windowText" lastClr="000000"/>
                  </a:solidFill>
                </a:rPr>
                <a:t>custo</a:t>
              </a:r>
              <a:r>
                <a:rPr lang="en-US" sz="1500" kern="0" dirty="0">
                  <a:solidFill>
                    <a:sysClr val="windowText" lastClr="000000"/>
                  </a:solidFill>
                </a:rPr>
                <a:t> </a:t>
              </a:r>
              <a:r>
                <a:rPr lang="en-US" sz="1500" kern="0" dirty="0" err="1">
                  <a:solidFill>
                    <a:sysClr val="windowText" lastClr="000000"/>
                  </a:solidFill>
                </a:rPr>
                <a:t>unitário</a:t>
              </a:r>
              <a:endParaRPr lang="en-US" sz="1500" kern="0" dirty="0">
                <a:solidFill>
                  <a:sysClr val="windowText" lastClr="000000"/>
                </a:solidFill>
              </a:endParaRPr>
            </a:p>
          </p:txBody>
        </p:sp>
        <p:cxnSp>
          <p:nvCxnSpPr>
            <p:cNvPr id="10" name="Straight Arrow Connector 9"/>
            <p:cNvCxnSpPr>
              <a:stCxn id="5" idx="2"/>
              <a:endCxn id="6" idx="0"/>
            </p:cNvCxnSpPr>
            <p:nvPr/>
          </p:nvCxnSpPr>
          <p:spPr bwMode="gray">
            <a:xfrm>
              <a:off x="2148004" y="2445158"/>
              <a:ext cx="0" cy="238022"/>
            </a:xfrm>
            <a:prstGeom prst="straightConnector1">
              <a:avLst/>
            </a:prstGeom>
            <a:solidFill>
              <a:srgbClr val="00529B"/>
            </a:solidFill>
            <a:ln w="19050" cap="flat" cmpd="sng" algn="ctr">
              <a:solidFill>
                <a:srgbClr val="7F7F7F"/>
              </a:solidFill>
              <a:prstDash val="solid"/>
              <a:round/>
              <a:headEnd type="none" w="med" len="med"/>
              <a:tailEnd type="triangle" w="med" len="med"/>
            </a:ln>
            <a:effectLst/>
          </p:spPr>
        </p:cxnSp>
        <p:cxnSp>
          <p:nvCxnSpPr>
            <p:cNvPr id="11" name="Straight Arrow Connector 10"/>
            <p:cNvCxnSpPr>
              <a:stCxn id="6" idx="2"/>
              <a:endCxn id="7" idx="0"/>
            </p:cNvCxnSpPr>
            <p:nvPr/>
          </p:nvCxnSpPr>
          <p:spPr bwMode="gray">
            <a:xfrm>
              <a:off x="2148004" y="3698164"/>
              <a:ext cx="0" cy="238022"/>
            </a:xfrm>
            <a:prstGeom prst="straightConnector1">
              <a:avLst/>
            </a:prstGeom>
            <a:solidFill>
              <a:srgbClr val="00529B"/>
            </a:solidFill>
            <a:ln w="19050" cap="flat" cmpd="sng" algn="ctr">
              <a:solidFill>
                <a:srgbClr val="7F7F7F"/>
              </a:solidFill>
              <a:prstDash val="solid"/>
              <a:round/>
              <a:headEnd type="none" w="med" len="med"/>
              <a:tailEnd type="triangle" w="med" len="med"/>
            </a:ln>
            <a:effectLst/>
          </p:spPr>
        </p:cxnSp>
        <p:cxnSp>
          <p:nvCxnSpPr>
            <p:cNvPr id="12" name="Straight Arrow Connector 11"/>
            <p:cNvCxnSpPr>
              <a:stCxn id="7" idx="2"/>
              <a:endCxn id="8" idx="0"/>
            </p:cNvCxnSpPr>
            <p:nvPr/>
          </p:nvCxnSpPr>
          <p:spPr bwMode="gray">
            <a:xfrm>
              <a:off x="2148004" y="4951170"/>
              <a:ext cx="0" cy="238317"/>
            </a:xfrm>
            <a:prstGeom prst="straightConnector1">
              <a:avLst/>
            </a:prstGeom>
            <a:solidFill>
              <a:srgbClr val="00529B"/>
            </a:solidFill>
            <a:ln w="19050" cap="flat" cmpd="sng" algn="ctr">
              <a:solidFill>
                <a:srgbClr val="7F7F7F"/>
              </a:solidFill>
              <a:prstDash val="solid"/>
              <a:round/>
              <a:headEnd type="none" w="med" len="med"/>
              <a:tailEnd type="triangle" w="med" len="med"/>
            </a:ln>
            <a:effectLst/>
          </p:spPr>
        </p:cxnSp>
        <p:sp>
          <p:nvSpPr>
            <p:cNvPr id="5" name="Rectangle 4"/>
            <p:cNvSpPr/>
            <p:nvPr/>
          </p:nvSpPr>
          <p:spPr bwMode="gray">
            <a:xfrm>
              <a:off x="755139" y="1430174"/>
              <a:ext cx="2785729" cy="1014984"/>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lvl="0" algn="ctr" eaLnBrk="0" fontAlgn="base" hangingPunct="0">
                <a:spcAft>
                  <a:spcPct val="0"/>
                </a:spcAft>
                <a:defRPr/>
              </a:pPr>
              <a:r>
                <a:rPr lang="pt-BR" kern="0" dirty="0">
                  <a:solidFill>
                    <a:srgbClr val="FFFFFF"/>
                  </a:solidFill>
                </a:rPr>
                <a:t>Estabelecer uma </a:t>
              </a:r>
            </a:p>
            <a:p>
              <a:pPr lvl="0" algn="ctr" eaLnBrk="0" fontAlgn="base" hangingPunct="0">
                <a:spcAft>
                  <a:spcPct val="0"/>
                </a:spcAft>
                <a:defRPr/>
              </a:pPr>
              <a:r>
                <a:rPr lang="pt-BR" kern="0" dirty="0">
                  <a:solidFill>
                    <a:srgbClr val="FFFFFF"/>
                  </a:solidFill>
                </a:rPr>
                <a:t>Linha de Base</a:t>
              </a:r>
              <a:endParaRPr lang="en-US" kern="0" dirty="0">
                <a:solidFill>
                  <a:srgbClr val="FFFFFF"/>
                </a:solidFill>
                <a:latin typeface="Arial" charset="0"/>
              </a:endParaRPr>
            </a:p>
          </p:txBody>
        </p:sp>
        <p:sp>
          <p:nvSpPr>
            <p:cNvPr id="6" name="Rectangle 5"/>
            <p:cNvSpPr/>
            <p:nvPr/>
          </p:nvSpPr>
          <p:spPr bwMode="gray">
            <a:xfrm>
              <a:off x="755139" y="2683180"/>
              <a:ext cx="2785729" cy="1014984"/>
            </a:xfrm>
            <a:prstGeom prst="rect">
              <a:avLst/>
            </a:prstGeom>
            <a:solidFill>
              <a:srgbClr val="46A33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lvl="0" algn="ctr" eaLnBrk="0" fontAlgn="base" hangingPunct="0">
                <a:spcBef>
                  <a:spcPct val="50000"/>
                </a:spcBef>
                <a:spcAft>
                  <a:spcPct val="0"/>
                </a:spcAft>
                <a:defRPr/>
              </a:pPr>
              <a:r>
                <a:rPr lang="en-US" kern="0" dirty="0" err="1">
                  <a:solidFill>
                    <a:schemeClr val="bg1"/>
                  </a:solidFill>
                  <a:latin typeface="Arial" charset="0"/>
                </a:rPr>
                <a:t>Identificar</a:t>
              </a:r>
              <a:r>
                <a:rPr lang="en-US" kern="0" dirty="0">
                  <a:solidFill>
                    <a:schemeClr val="bg1"/>
                  </a:solidFill>
                  <a:latin typeface="Arial" charset="0"/>
                </a:rPr>
                <a:t/>
              </a:r>
              <a:br>
                <a:rPr lang="en-US" kern="0" dirty="0">
                  <a:solidFill>
                    <a:schemeClr val="bg1"/>
                  </a:solidFill>
                  <a:latin typeface="Arial" charset="0"/>
                </a:rPr>
              </a:br>
              <a:r>
                <a:rPr lang="en-US" kern="0" dirty="0" err="1">
                  <a:solidFill>
                    <a:schemeClr val="bg1"/>
                  </a:solidFill>
                  <a:latin typeface="Arial" charset="0"/>
                </a:rPr>
                <a:t>Oportunidades</a:t>
              </a:r>
              <a:endParaRPr lang="en-US" kern="0" dirty="0">
                <a:solidFill>
                  <a:schemeClr val="bg1"/>
                </a:solidFill>
                <a:latin typeface="Arial" charset="0"/>
              </a:endParaRPr>
            </a:p>
          </p:txBody>
        </p:sp>
        <p:sp>
          <p:nvSpPr>
            <p:cNvPr id="7" name="Rectangle 6"/>
            <p:cNvSpPr/>
            <p:nvPr/>
          </p:nvSpPr>
          <p:spPr bwMode="gray">
            <a:xfrm>
              <a:off x="755139" y="3936186"/>
              <a:ext cx="2785729" cy="1014984"/>
            </a:xfrm>
            <a:prstGeom prst="rect">
              <a:avLst/>
            </a:prstGeom>
            <a:solidFill>
              <a:srgbClr val="FCAF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lvl="0" algn="ctr" eaLnBrk="0" fontAlgn="base" hangingPunct="0">
                <a:spcAft>
                  <a:spcPct val="0"/>
                </a:spcAft>
                <a:defRPr/>
              </a:pPr>
              <a:r>
                <a:rPr lang="en-US" kern="0" dirty="0" err="1">
                  <a:solidFill>
                    <a:srgbClr val="000000"/>
                  </a:solidFill>
                  <a:latin typeface="Arial" charset="0"/>
                </a:rPr>
                <a:t>Desenvolver</a:t>
              </a:r>
              <a:r>
                <a:rPr lang="en-US" kern="0" dirty="0">
                  <a:solidFill>
                    <a:srgbClr val="000000"/>
                  </a:solidFill>
                  <a:latin typeface="Arial" charset="0"/>
                </a:rPr>
                <a:t> </a:t>
              </a:r>
            </a:p>
            <a:p>
              <a:pPr lvl="0" algn="ctr" eaLnBrk="0" fontAlgn="base" hangingPunct="0">
                <a:spcAft>
                  <a:spcPct val="0"/>
                </a:spcAft>
                <a:defRPr/>
              </a:pPr>
              <a:r>
                <a:rPr lang="en-US" kern="0" dirty="0" err="1">
                  <a:solidFill>
                    <a:srgbClr val="000000"/>
                  </a:solidFill>
                  <a:latin typeface="Arial" charset="0"/>
                </a:rPr>
                <a:t>Estratégia</a:t>
              </a:r>
              <a:endParaRPr lang="en-US" kern="0" dirty="0">
                <a:solidFill>
                  <a:srgbClr val="000000"/>
                </a:solidFill>
                <a:latin typeface="Arial" charset="0"/>
              </a:endParaRPr>
            </a:p>
          </p:txBody>
        </p:sp>
        <p:sp>
          <p:nvSpPr>
            <p:cNvPr id="8" name="Rectangle 7"/>
            <p:cNvSpPr/>
            <p:nvPr/>
          </p:nvSpPr>
          <p:spPr bwMode="gray">
            <a:xfrm>
              <a:off x="755139" y="5189487"/>
              <a:ext cx="2785729" cy="1014393"/>
            </a:xfrm>
            <a:prstGeom prst="rect">
              <a:avLst/>
            </a:prstGeom>
            <a:solidFill>
              <a:srgbClr val="6697C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lvl="0" algn="ctr" eaLnBrk="0" fontAlgn="base" hangingPunct="0">
                <a:spcAft>
                  <a:spcPct val="0"/>
                </a:spcAft>
                <a:defRPr/>
              </a:pPr>
              <a:r>
                <a:rPr lang="pt-BR" kern="0" dirty="0">
                  <a:solidFill>
                    <a:srgbClr val="000000"/>
                  </a:solidFill>
                </a:rPr>
                <a:t>Monitorar </a:t>
              </a:r>
            </a:p>
            <a:p>
              <a:pPr lvl="0" algn="ctr" eaLnBrk="0" fontAlgn="base" hangingPunct="0">
                <a:spcAft>
                  <a:spcPct val="0"/>
                </a:spcAft>
                <a:defRPr/>
              </a:pPr>
              <a:r>
                <a:rPr lang="pt-BR" kern="0" dirty="0">
                  <a:solidFill>
                    <a:srgbClr val="000000"/>
                  </a:solidFill>
                </a:rPr>
                <a:t>Benefícios</a:t>
              </a:r>
              <a:endParaRPr lang="en-US" kern="0" dirty="0">
                <a:solidFill>
                  <a:srgbClr val="000000"/>
                </a:solidFill>
                <a:latin typeface="Arial" charset="0"/>
              </a:endParaRPr>
            </a:p>
          </p:txBody>
        </p:sp>
        <p:sp>
          <p:nvSpPr>
            <p:cNvPr id="16" name="Oval 15"/>
            <p:cNvSpPr/>
            <p:nvPr/>
          </p:nvSpPr>
          <p:spPr bwMode="gray">
            <a:xfrm>
              <a:off x="547319" y="1727354"/>
              <a:ext cx="415637" cy="420624"/>
            </a:xfrm>
            <a:prstGeom prst="ellipse">
              <a:avLst/>
            </a:prstGeom>
            <a:solidFill>
              <a:schemeClr val="bg1"/>
            </a:solidFill>
            <a:ln w="571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pPr>
              <a:r>
                <a:rPr lang="en-US" sz="1800" dirty="0">
                  <a:solidFill>
                    <a:srgbClr val="000000"/>
                  </a:solidFill>
                </a:rPr>
                <a:t>1</a:t>
              </a:r>
            </a:p>
          </p:txBody>
        </p:sp>
        <p:sp>
          <p:nvSpPr>
            <p:cNvPr id="17" name="Oval 16"/>
            <p:cNvSpPr/>
            <p:nvPr/>
          </p:nvSpPr>
          <p:spPr bwMode="gray">
            <a:xfrm>
              <a:off x="547319" y="2980360"/>
              <a:ext cx="415637" cy="420624"/>
            </a:xfrm>
            <a:prstGeom prst="ellipse">
              <a:avLst/>
            </a:prstGeom>
            <a:solidFill>
              <a:schemeClr val="bg1"/>
            </a:solidFill>
            <a:ln w="57150" cap="flat" cmpd="sng" algn="ctr">
              <a:solidFill>
                <a:srgbClr val="46A33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pPr>
              <a:r>
                <a:rPr lang="en-US" sz="1800" dirty="0">
                  <a:solidFill>
                    <a:srgbClr val="000000"/>
                  </a:solidFill>
                </a:rPr>
                <a:t>2</a:t>
              </a:r>
            </a:p>
          </p:txBody>
        </p:sp>
        <p:sp>
          <p:nvSpPr>
            <p:cNvPr id="18" name="Oval 17"/>
            <p:cNvSpPr/>
            <p:nvPr/>
          </p:nvSpPr>
          <p:spPr bwMode="gray">
            <a:xfrm>
              <a:off x="547319" y="4233366"/>
              <a:ext cx="415637" cy="420624"/>
            </a:xfrm>
            <a:prstGeom prst="ellipse">
              <a:avLst/>
            </a:prstGeom>
            <a:solidFill>
              <a:schemeClr val="bg1"/>
            </a:solidFill>
            <a:ln w="57150" cap="flat" cmpd="sng" algn="ctr">
              <a:solidFill>
                <a:srgbClr val="FCAF1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pPr>
              <a:r>
                <a:rPr lang="en-US" sz="1800" dirty="0">
                  <a:solidFill>
                    <a:srgbClr val="000000"/>
                  </a:solidFill>
                </a:rPr>
                <a:t>3</a:t>
              </a:r>
            </a:p>
          </p:txBody>
        </p:sp>
        <p:sp>
          <p:nvSpPr>
            <p:cNvPr id="19" name="Oval 18"/>
            <p:cNvSpPr/>
            <p:nvPr/>
          </p:nvSpPr>
          <p:spPr bwMode="gray">
            <a:xfrm>
              <a:off x="547320" y="5486371"/>
              <a:ext cx="415637" cy="420624"/>
            </a:xfrm>
            <a:prstGeom prst="ellipse">
              <a:avLst/>
            </a:prstGeom>
            <a:solidFill>
              <a:schemeClr val="bg1"/>
            </a:solidFill>
            <a:ln w="57150" cap="flat" cmpd="sng" algn="ctr">
              <a:solidFill>
                <a:srgbClr val="6697C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pPr>
              <a:r>
                <a:rPr lang="en-US" sz="1800" dirty="0">
                  <a:solidFill>
                    <a:srgbClr val="000000"/>
                  </a:solidFill>
                </a:rPr>
                <a:t>4</a:t>
              </a:r>
            </a:p>
          </p:txBody>
        </p:sp>
        <p:sp>
          <p:nvSpPr>
            <p:cNvPr id="4" name="Trapezoid 3"/>
            <p:cNvSpPr/>
            <p:nvPr/>
          </p:nvSpPr>
          <p:spPr bwMode="auto">
            <a:xfrm rot="16200000" flipH="1">
              <a:off x="3118641" y="1744239"/>
              <a:ext cx="1224207" cy="386860"/>
            </a:xfrm>
            <a:prstGeom prst="trapezoid">
              <a:avLst>
                <a:gd name="adj" fmla="val 28078"/>
              </a:avLst>
            </a:prstGeom>
            <a:solidFill>
              <a:srgbClr val="00254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25" name="Trapezoid 24"/>
            <p:cNvSpPr/>
            <p:nvPr/>
          </p:nvSpPr>
          <p:spPr bwMode="auto">
            <a:xfrm rot="16200000" flipH="1">
              <a:off x="3118642" y="2997243"/>
              <a:ext cx="1224207" cy="386860"/>
            </a:xfrm>
            <a:prstGeom prst="trapezoid">
              <a:avLst>
                <a:gd name="adj" fmla="val 28078"/>
              </a:avLst>
            </a:prstGeom>
            <a:solidFill>
              <a:schemeClr val="accent2">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26" name="Trapezoid 25"/>
            <p:cNvSpPr/>
            <p:nvPr/>
          </p:nvSpPr>
          <p:spPr bwMode="auto">
            <a:xfrm rot="16200000" flipH="1">
              <a:off x="3118643" y="4250247"/>
              <a:ext cx="1224207" cy="386860"/>
            </a:xfrm>
            <a:prstGeom prst="trapezoid">
              <a:avLst>
                <a:gd name="adj" fmla="val 28078"/>
              </a:avLst>
            </a:prstGeom>
            <a:solidFill>
              <a:srgbClr val="DB930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27" name="Trapezoid 26"/>
            <p:cNvSpPr/>
            <p:nvPr/>
          </p:nvSpPr>
          <p:spPr bwMode="auto">
            <a:xfrm rot="16200000" flipH="1">
              <a:off x="3118643" y="5503252"/>
              <a:ext cx="1224207" cy="386860"/>
            </a:xfrm>
            <a:prstGeom prst="trapezoid">
              <a:avLst>
                <a:gd name="adj" fmla="val 28078"/>
              </a:avLst>
            </a:prstGeom>
            <a:solidFill>
              <a:srgbClr val="4983B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grpSp>
    </p:spTree>
    <p:extLst>
      <p:ext uri="{BB962C8B-B14F-4D97-AF65-F5344CB8AC3E}">
        <p14:creationId xmlns:p14="http://schemas.microsoft.com/office/powerpoint/2010/main" val="86412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a:xfrm>
            <a:off x="457200" y="366713"/>
            <a:ext cx="11585275" cy="443198"/>
          </a:xfrm>
        </p:spPr>
        <p:txBody>
          <a:bodyPr vert="horz" wrap="square" lIns="0" tIns="0" rIns="0" bIns="0" rtlCol="0" anchor="t" anchorCtr="0">
            <a:noAutofit/>
          </a:bodyPr>
          <a:lstStyle/>
          <a:p>
            <a:r>
              <a:rPr lang="en-US" dirty="0" err="1" smtClean="0"/>
              <a:t>Abordagem</a:t>
            </a:r>
            <a:r>
              <a:rPr lang="en-US" dirty="0" smtClean="0"/>
              <a:t> para </a:t>
            </a:r>
            <a:r>
              <a:rPr lang="en-US" dirty="0" err="1" smtClean="0"/>
              <a:t>Otimização</a:t>
            </a:r>
            <a:r>
              <a:rPr lang="en-US" dirty="0" smtClean="0"/>
              <a:t> de </a:t>
            </a:r>
            <a:r>
              <a:rPr lang="en-US" dirty="0" err="1" smtClean="0"/>
              <a:t>Custos</a:t>
            </a:r>
            <a:endParaRPr lang="en-US" dirty="0"/>
          </a:p>
        </p:txBody>
      </p:sp>
      <p:pic>
        <p:nvPicPr>
          <p:cNvPr id="3" name="Picture 2"/>
          <p:cNvPicPr>
            <a:picLocks noChangeAspect="1"/>
          </p:cNvPicPr>
          <p:nvPr/>
        </p:nvPicPr>
        <p:blipFill>
          <a:blip r:embed="rId3"/>
          <a:stretch>
            <a:fillRect/>
          </a:stretch>
        </p:blipFill>
        <p:spPr>
          <a:xfrm>
            <a:off x="241541" y="778950"/>
            <a:ext cx="11619780" cy="5874128"/>
          </a:xfrm>
          <a:prstGeom prst="rect">
            <a:avLst/>
          </a:prstGeom>
        </p:spPr>
      </p:pic>
      <p:sp>
        <p:nvSpPr>
          <p:cNvPr id="2" name="5-Point Star 1"/>
          <p:cNvSpPr/>
          <p:nvPr/>
        </p:nvSpPr>
        <p:spPr>
          <a:xfrm>
            <a:off x="11287433" y="4208206"/>
            <a:ext cx="365760" cy="365760"/>
          </a:xfrm>
          <a:prstGeom prst="star5">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5" name="5-Point Star 4"/>
          <p:cNvSpPr/>
          <p:nvPr/>
        </p:nvSpPr>
        <p:spPr>
          <a:xfrm>
            <a:off x="11282515" y="3515029"/>
            <a:ext cx="365760" cy="365760"/>
          </a:xfrm>
          <a:prstGeom prst="star5">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6" name="5-Point Star 5"/>
          <p:cNvSpPr/>
          <p:nvPr/>
        </p:nvSpPr>
        <p:spPr>
          <a:xfrm>
            <a:off x="11277597" y="4896464"/>
            <a:ext cx="365760" cy="365760"/>
          </a:xfrm>
          <a:prstGeom prst="star5">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Tree>
    <p:extLst>
      <p:ext uri="{BB962C8B-B14F-4D97-AF65-F5344CB8AC3E}">
        <p14:creationId xmlns:p14="http://schemas.microsoft.com/office/powerpoint/2010/main" val="128929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2353" y="5925671"/>
            <a:ext cx="11205882" cy="93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2" name="Title 1"/>
          <p:cNvSpPr>
            <a:spLocks noGrp="1"/>
          </p:cNvSpPr>
          <p:nvPr>
            <p:ph type="title"/>
          </p:nvPr>
        </p:nvSpPr>
        <p:spPr/>
        <p:txBody>
          <a:bodyPr/>
          <a:lstStyle/>
          <a:p>
            <a:r>
              <a:rPr lang="pt-BR" dirty="0" smtClean="0"/>
              <a:t>O Gartner</a:t>
            </a:r>
            <a:endParaRPr lang="pt-BR" sz="2800" dirty="0"/>
          </a:p>
        </p:txBody>
      </p:sp>
      <p:grpSp>
        <p:nvGrpSpPr>
          <p:cNvPr id="4" name="Group 3"/>
          <p:cNvGrpSpPr/>
          <p:nvPr/>
        </p:nvGrpSpPr>
        <p:grpSpPr>
          <a:xfrm>
            <a:off x="1425388" y="2133600"/>
            <a:ext cx="9337295" cy="4598893"/>
            <a:chOff x="2520513" y="1851641"/>
            <a:chExt cx="7651874" cy="3897157"/>
          </a:xfrm>
        </p:grpSpPr>
        <p:pic>
          <p:nvPicPr>
            <p:cNvPr id="1026" name="Picture 2" descr="http://stocktouch.com/wp-content/uploads/2012/02/iceberg-pos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3" t="4442" r="4545" b="4748"/>
            <a:stretch/>
          </p:blipFill>
          <p:spPr bwMode="auto">
            <a:xfrm>
              <a:off x="2520513" y="1851641"/>
              <a:ext cx="7397965" cy="3897157"/>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
          <p:nvSpPr>
            <p:cNvPr id="13" name="Right Arrow 12"/>
            <p:cNvSpPr/>
            <p:nvPr/>
          </p:nvSpPr>
          <p:spPr bwMode="auto">
            <a:xfrm>
              <a:off x="4490699" y="2262593"/>
              <a:ext cx="462505" cy="48956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endParaRPr lang="en-US" sz="1800" dirty="0">
                <a:solidFill>
                  <a:srgbClr val="000000"/>
                </a:solidFill>
                <a:latin typeface="Calibri" panose="020F0502020204030204" pitchFamily="34" charset="0"/>
              </a:endParaRPr>
            </a:p>
          </p:txBody>
        </p:sp>
        <p:sp>
          <p:nvSpPr>
            <p:cNvPr id="54" name="Rectangle 53"/>
            <p:cNvSpPr/>
            <p:nvPr/>
          </p:nvSpPr>
          <p:spPr>
            <a:xfrm>
              <a:off x="2669739" y="2232399"/>
              <a:ext cx="4572000" cy="443383"/>
            </a:xfrm>
            <a:prstGeom prst="rect">
              <a:avLst/>
            </a:prstGeom>
            <a:noFill/>
          </p:spPr>
          <p:txBody>
            <a:bodyPr>
              <a:spAutoFit/>
            </a:bodyPr>
            <a:lstStyle/>
            <a:p>
              <a:pPr algn="l">
                <a:lnSpc>
                  <a:spcPct val="100000"/>
                </a:lnSpc>
                <a:spcBef>
                  <a:spcPct val="50000"/>
                </a:spcBef>
                <a:spcAft>
                  <a:spcPct val="0"/>
                </a:spcAft>
              </a:pPr>
              <a:r>
                <a:rPr lang="en-US" sz="1600" b="1" dirty="0">
                  <a:solidFill>
                    <a:srgbClr val="FFFFFF"/>
                  </a:solidFill>
                  <a:latin typeface="Calibri" panose="020F0502020204030204" pitchFamily="34" charset="0"/>
                  <a:ea typeface="Arial Unicode MS"/>
                  <a:cs typeface="Arial Unicode MS"/>
                </a:rPr>
                <a:t>O </a:t>
              </a:r>
              <a:r>
                <a:rPr lang="en-US" sz="1600" b="1" dirty="0" err="1">
                  <a:solidFill>
                    <a:srgbClr val="FFFFFF"/>
                  </a:solidFill>
                  <a:latin typeface="Calibri" panose="020F0502020204030204" pitchFamily="34" charset="0"/>
                  <a:ea typeface="Arial Unicode MS"/>
                  <a:cs typeface="Arial Unicode MS"/>
                </a:rPr>
                <a:t>que</a:t>
              </a:r>
              <a:r>
                <a:rPr lang="en-US" sz="1600" b="1" dirty="0">
                  <a:solidFill>
                    <a:srgbClr val="FFFFFF"/>
                  </a:solidFill>
                  <a:latin typeface="Calibri" panose="020F0502020204030204" pitchFamily="34" charset="0"/>
                  <a:ea typeface="Arial Unicode MS"/>
                  <a:cs typeface="Arial Unicode MS"/>
                </a:rPr>
                <a:t> </a:t>
              </a:r>
              <a:r>
                <a:rPr lang="en-US" sz="2800" b="1" dirty="0">
                  <a:solidFill>
                    <a:srgbClr val="FFFFFF"/>
                  </a:solidFill>
                  <a:latin typeface="Calibri" panose="020F0502020204030204" pitchFamily="34" charset="0"/>
                  <a:ea typeface="Arial Unicode MS"/>
                  <a:cs typeface="Arial Unicode MS"/>
                </a:rPr>
                <a:t>se</a:t>
              </a:r>
              <a:r>
                <a:rPr lang="en-US" sz="1600" b="1" dirty="0">
                  <a:solidFill>
                    <a:srgbClr val="FFFFFF"/>
                  </a:solidFill>
                  <a:latin typeface="Calibri" panose="020F0502020204030204" pitchFamily="34" charset="0"/>
                  <a:ea typeface="Arial Unicode MS"/>
                  <a:cs typeface="Arial Unicode MS"/>
                </a:rPr>
                <a:t> </a:t>
              </a:r>
              <a:r>
                <a:rPr lang="en-US" sz="1600" b="1" dirty="0" err="1">
                  <a:solidFill>
                    <a:srgbClr val="FFFFFF"/>
                  </a:solidFill>
                  <a:latin typeface="Calibri" panose="020F0502020204030204" pitchFamily="34" charset="0"/>
                  <a:ea typeface="Arial Unicode MS"/>
                  <a:cs typeface="Arial Unicode MS"/>
                </a:rPr>
                <a:t>considera</a:t>
              </a:r>
              <a:endParaRPr lang="en-US" sz="1600" b="1" dirty="0">
                <a:solidFill>
                  <a:srgbClr val="FFFFFF"/>
                </a:solidFill>
                <a:latin typeface="Calibri" panose="020F0502020204030204" pitchFamily="34" charset="0"/>
                <a:ea typeface="Arial Unicode MS"/>
                <a:cs typeface="Arial Unicode MS"/>
              </a:endParaRPr>
            </a:p>
          </p:txBody>
        </p:sp>
        <p:sp>
          <p:nvSpPr>
            <p:cNvPr id="56" name="Rectangle 55"/>
            <p:cNvSpPr/>
            <p:nvPr/>
          </p:nvSpPr>
          <p:spPr>
            <a:xfrm>
              <a:off x="4965520" y="3090712"/>
              <a:ext cx="2280560" cy="1017173"/>
            </a:xfrm>
            <a:prstGeom prst="rect">
              <a:avLst/>
            </a:prstGeom>
          </p:spPr>
          <p:txBody>
            <a:bodyPr wrap="square">
              <a:spAutoFit/>
            </a:bodyPr>
            <a:lstStyle/>
            <a:p>
              <a:pPr algn="ctr">
                <a:lnSpc>
                  <a:spcPct val="100000"/>
                </a:lnSpc>
                <a:spcBef>
                  <a:spcPct val="50000"/>
                </a:spcBef>
                <a:spcAft>
                  <a:spcPct val="0"/>
                </a:spcAft>
              </a:pPr>
              <a:r>
                <a:rPr lang="en-US" sz="2400" b="1" dirty="0" smtClean="0">
                  <a:solidFill>
                    <a:schemeClr val="bg1"/>
                  </a:solidFill>
                  <a:latin typeface="Calibri" panose="020F0502020204030204" pitchFamily="34" charset="0"/>
                  <a:ea typeface="Arial Unicode MS"/>
                  <a:cs typeface="Arial Unicode MS"/>
                </a:rPr>
                <a:t>O </a:t>
              </a:r>
              <a:r>
                <a:rPr lang="en-US" sz="2400" b="1" dirty="0" err="1" smtClean="0">
                  <a:solidFill>
                    <a:schemeClr val="bg1"/>
                  </a:solidFill>
                  <a:latin typeface="Calibri" panose="020F0502020204030204" pitchFamily="34" charset="0"/>
                  <a:ea typeface="Arial Unicode MS"/>
                  <a:cs typeface="Arial Unicode MS"/>
                </a:rPr>
                <a:t>desconhecido</a:t>
              </a:r>
              <a:r>
                <a:rPr lang="en-US" sz="2400" b="1" dirty="0" smtClean="0">
                  <a:solidFill>
                    <a:schemeClr val="bg1"/>
                  </a:solidFill>
                  <a:latin typeface="Calibri" panose="020F0502020204030204" pitchFamily="34" charset="0"/>
                  <a:ea typeface="Arial Unicode MS"/>
                  <a:cs typeface="Arial Unicode MS"/>
                </a:rPr>
                <a:t> </a:t>
              </a:r>
              <a:r>
                <a:rPr lang="en-US" sz="2400" b="1" dirty="0" err="1" smtClean="0">
                  <a:solidFill>
                    <a:schemeClr val="bg1"/>
                  </a:solidFill>
                  <a:latin typeface="Calibri" panose="020F0502020204030204" pitchFamily="34" charset="0"/>
                  <a:ea typeface="Arial Unicode MS"/>
                  <a:cs typeface="Arial Unicode MS"/>
                </a:rPr>
                <a:t>aumenta</a:t>
              </a:r>
              <a:r>
                <a:rPr lang="en-US" sz="2400" b="1" dirty="0" smtClean="0">
                  <a:solidFill>
                    <a:schemeClr val="bg1"/>
                  </a:solidFill>
                  <a:latin typeface="Calibri" panose="020F0502020204030204" pitchFamily="34" charset="0"/>
                  <a:ea typeface="Arial Unicode MS"/>
                  <a:cs typeface="Arial Unicode MS"/>
                </a:rPr>
                <a:t> o RISCO, o  PRAZO e o CUSTO</a:t>
              </a:r>
              <a:endParaRPr lang="en-US" sz="2400" b="1" dirty="0">
                <a:solidFill>
                  <a:schemeClr val="bg1"/>
                </a:solidFill>
                <a:latin typeface="Calibri" panose="020F0502020204030204" pitchFamily="34" charset="0"/>
                <a:ea typeface="Arial Unicode MS"/>
                <a:cs typeface="Arial Unicode MS"/>
              </a:endParaRPr>
            </a:p>
          </p:txBody>
        </p:sp>
        <p:sp>
          <p:nvSpPr>
            <p:cNvPr id="58" name="Rectangle 57"/>
            <p:cNvSpPr/>
            <p:nvPr/>
          </p:nvSpPr>
          <p:spPr>
            <a:xfrm>
              <a:off x="6847599" y="2067644"/>
              <a:ext cx="2530159" cy="769400"/>
            </a:xfrm>
            <a:prstGeom prst="rect">
              <a:avLst/>
            </a:prstGeom>
          </p:spPr>
          <p:txBody>
            <a:bodyPr wrap="square">
              <a:spAutoFit/>
            </a:bodyPr>
            <a:lstStyle/>
            <a:p>
              <a:pPr algn="ctr">
                <a:lnSpc>
                  <a:spcPct val="100000"/>
                </a:lnSpc>
                <a:spcBef>
                  <a:spcPts val="600"/>
                </a:spcBef>
                <a:spcAft>
                  <a:spcPct val="0"/>
                </a:spcAft>
              </a:pPr>
              <a:r>
                <a:rPr lang="en-US" sz="2400" b="1" dirty="0" err="1" smtClean="0">
                  <a:solidFill>
                    <a:srgbClr val="B9D0DC">
                      <a:lumMod val="40000"/>
                      <a:lumOff val="60000"/>
                    </a:srgbClr>
                  </a:solidFill>
                  <a:latin typeface="Calibri" panose="020F0502020204030204" pitchFamily="34" charset="0"/>
                  <a:ea typeface="Arial Unicode MS"/>
                  <a:cs typeface="Arial Unicode MS"/>
                </a:rPr>
                <a:t>Em</a:t>
              </a:r>
              <a:r>
                <a:rPr lang="en-US" sz="2400" b="1" dirty="0" smtClean="0">
                  <a:solidFill>
                    <a:srgbClr val="B9D0DC">
                      <a:lumMod val="40000"/>
                      <a:lumOff val="60000"/>
                    </a:srgbClr>
                  </a:solidFill>
                  <a:latin typeface="Calibri" panose="020F0502020204030204" pitchFamily="34" charset="0"/>
                  <a:ea typeface="Arial Unicode MS"/>
                  <a:cs typeface="Arial Unicode MS"/>
                </a:rPr>
                <a:t> face da </a:t>
              </a:r>
              <a:r>
                <a:rPr lang="en-US" sz="2400" b="1" dirty="0" err="1" smtClean="0">
                  <a:solidFill>
                    <a:srgbClr val="B9D0DC">
                      <a:lumMod val="40000"/>
                      <a:lumOff val="60000"/>
                    </a:srgbClr>
                  </a:solidFill>
                  <a:latin typeface="Calibri" panose="020F0502020204030204" pitchFamily="34" charset="0"/>
                  <a:ea typeface="Arial Unicode MS"/>
                  <a:cs typeface="Arial Unicode MS"/>
                </a:rPr>
                <a:t>Limitação</a:t>
              </a:r>
              <a:r>
                <a:rPr lang="en-US" sz="2400" b="1" dirty="0" smtClean="0">
                  <a:solidFill>
                    <a:srgbClr val="B9D0DC">
                      <a:lumMod val="40000"/>
                      <a:lumOff val="60000"/>
                    </a:srgbClr>
                  </a:solidFill>
                  <a:latin typeface="Calibri" panose="020F0502020204030204" pitchFamily="34" charset="0"/>
                  <a:ea typeface="Arial Unicode MS"/>
                  <a:cs typeface="Arial Unicode MS"/>
                </a:rPr>
                <a:t> </a:t>
              </a:r>
              <a:endParaRPr lang="en-US" sz="2400" b="1" dirty="0">
                <a:solidFill>
                  <a:srgbClr val="B9D0DC">
                    <a:lumMod val="40000"/>
                    <a:lumOff val="60000"/>
                  </a:srgbClr>
                </a:solidFill>
                <a:latin typeface="Calibri" panose="020F0502020204030204" pitchFamily="34" charset="0"/>
                <a:ea typeface="Arial Unicode MS"/>
                <a:cs typeface="Arial Unicode MS"/>
              </a:endParaRPr>
            </a:p>
            <a:p>
              <a:pPr algn="ctr">
                <a:lnSpc>
                  <a:spcPct val="100000"/>
                </a:lnSpc>
                <a:spcBef>
                  <a:spcPts val="600"/>
                </a:spcBef>
                <a:spcAft>
                  <a:spcPct val="0"/>
                </a:spcAft>
              </a:pPr>
              <a:r>
                <a:rPr lang="en-US" sz="2400" b="1" dirty="0">
                  <a:solidFill>
                    <a:srgbClr val="B9D0DC">
                      <a:lumMod val="40000"/>
                      <a:lumOff val="60000"/>
                    </a:srgbClr>
                  </a:solidFill>
                  <a:latin typeface="Calibri" panose="020F0502020204030204" pitchFamily="34" charset="0"/>
                  <a:ea typeface="Arial Unicode MS"/>
                  <a:cs typeface="Arial Unicode MS"/>
                </a:rPr>
                <a:t>TEMPO &amp; PESSOAS</a:t>
              </a:r>
            </a:p>
          </p:txBody>
        </p:sp>
        <p:sp>
          <p:nvSpPr>
            <p:cNvPr id="9" name="Rectangle 91"/>
            <p:cNvSpPr txBox="1">
              <a:spLocks noChangeArrowheads="1"/>
            </p:cNvSpPr>
            <p:nvPr/>
          </p:nvSpPr>
          <p:spPr bwMode="auto">
            <a:xfrm>
              <a:off x="7869366" y="4282575"/>
              <a:ext cx="2303021" cy="579863"/>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1" fontAlgn="base" hangingPunct="1">
                <a:lnSpc>
                  <a:spcPct val="90000"/>
                </a:lnSpc>
                <a:spcBef>
                  <a:spcPct val="0"/>
                </a:spcBef>
                <a:spcAft>
                  <a:spcPct val="0"/>
                </a:spcAft>
                <a:defRPr lang="en-US" sz="2000" b="1">
                  <a:solidFill>
                    <a:schemeClr val="tx2"/>
                  </a:solidFill>
                  <a:latin typeface="Bebas Neue"/>
                  <a:ea typeface="+mj-ea"/>
                  <a:cs typeface="Bebas Neue"/>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sz="3600" kern="0" dirty="0">
                  <a:solidFill>
                    <a:srgbClr val="FFFFFF"/>
                  </a:solidFill>
                </a:rPr>
                <a:t>Gartner</a:t>
              </a:r>
            </a:p>
          </p:txBody>
        </p:sp>
      </p:grpSp>
      <p:sp>
        <p:nvSpPr>
          <p:cNvPr id="3" name="TextBox 2"/>
          <p:cNvSpPr txBox="1"/>
          <p:nvPr/>
        </p:nvSpPr>
        <p:spPr>
          <a:xfrm>
            <a:off x="1416424" y="1032556"/>
            <a:ext cx="8955742" cy="707886"/>
          </a:xfrm>
          <a:prstGeom prst="rect">
            <a:avLst/>
          </a:prstGeom>
          <a:noFill/>
        </p:spPr>
        <p:txBody>
          <a:bodyPr wrap="square" rtlCol="0">
            <a:spAutoFit/>
          </a:bodyPr>
          <a:lstStyle/>
          <a:p>
            <a:pPr algn="ctr"/>
            <a:r>
              <a:rPr lang="pt-BR" sz="2000" dirty="0" smtClean="0">
                <a:ea typeface="Arial Unicode MS"/>
                <a:cs typeface="Arial Unicode MS"/>
              </a:rPr>
              <a:t>Serviço de </a:t>
            </a:r>
            <a:r>
              <a:rPr lang="pt-BR" sz="2000" b="1" dirty="0" smtClean="0">
                <a:ea typeface="Arial Unicode MS"/>
                <a:cs typeface="Arial Unicode MS"/>
              </a:rPr>
              <a:t>transferência de conhecimento </a:t>
            </a:r>
            <a:r>
              <a:rPr lang="pt-BR" sz="2000" dirty="0" smtClean="0">
                <a:ea typeface="Arial Unicode MS"/>
                <a:cs typeface="Arial Unicode MS"/>
              </a:rPr>
              <a:t>através do acesso ao nosso </a:t>
            </a:r>
            <a:r>
              <a:rPr lang="pt-BR" sz="2000" b="1" dirty="0" smtClean="0">
                <a:ea typeface="Arial Unicode MS"/>
                <a:cs typeface="Arial Unicode MS"/>
              </a:rPr>
              <a:t>acervo de pesquisas</a:t>
            </a:r>
            <a:r>
              <a:rPr lang="pt-BR" sz="2000" dirty="0" smtClean="0">
                <a:ea typeface="Arial Unicode MS"/>
                <a:cs typeface="Arial Unicode MS"/>
              </a:rPr>
              <a:t> em TI</a:t>
            </a:r>
            <a:endParaRPr lang="pt-BR" sz="2000" dirty="0">
              <a:ea typeface="Arial Unicode MS"/>
              <a:cs typeface="Arial Unicode MS"/>
            </a:endParaRPr>
          </a:p>
        </p:txBody>
      </p:sp>
    </p:spTree>
    <p:extLst>
      <p:ext uri="{BB962C8B-B14F-4D97-AF65-F5344CB8AC3E}">
        <p14:creationId xmlns:p14="http://schemas.microsoft.com/office/powerpoint/2010/main" val="26174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0375" y="228600"/>
            <a:ext cx="11272838" cy="424732"/>
          </a:xfrm>
        </p:spPr>
        <p:txBody>
          <a:bodyPr vert="horz" wrap="square" lIns="0" tIns="0" rIns="0" bIns="0" rtlCol="0" anchor="t" anchorCtr="0">
            <a:noAutofit/>
          </a:bodyPr>
          <a:lstStyle/>
          <a:p>
            <a:r>
              <a:rPr lang="en-US" dirty="0"/>
              <a:t>IT Cost Optimization Roadmap</a:t>
            </a:r>
          </a:p>
        </p:txBody>
      </p:sp>
      <p:pic>
        <p:nvPicPr>
          <p:cNvPr id="10" name="Picture 9"/>
          <p:cNvPicPr>
            <a:picLocks noChangeAspect="1"/>
          </p:cNvPicPr>
          <p:nvPr/>
        </p:nvPicPr>
        <p:blipFill>
          <a:blip r:embed="rId4"/>
          <a:stretch>
            <a:fillRect/>
          </a:stretch>
        </p:blipFill>
        <p:spPr>
          <a:xfrm>
            <a:off x="529628" y="679001"/>
            <a:ext cx="11210921" cy="6133222"/>
          </a:xfrm>
          <a:prstGeom prst="rect">
            <a:avLst/>
          </a:prstGeom>
        </p:spPr>
      </p:pic>
      <p:sp>
        <p:nvSpPr>
          <p:cNvPr id="11" name="Rounded Rectangle 10"/>
          <p:cNvSpPr/>
          <p:nvPr/>
        </p:nvSpPr>
        <p:spPr bwMode="auto">
          <a:xfrm>
            <a:off x="4270078" y="3683479"/>
            <a:ext cx="3536828" cy="1181819"/>
          </a:xfrm>
          <a:prstGeom prst="roundRect">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42" name="Rounded Rectangle 41"/>
          <p:cNvSpPr/>
          <p:nvPr/>
        </p:nvSpPr>
        <p:spPr bwMode="auto">
          <a:xfrm>
            <a:off x="7890297" y="4856672"/>
            <a:ext cx="3536828" cy="1058173"/>
          </a:xfrm>
          <a:prstGeom prst="roundRect">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3445843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Explorando os Níveis de Otimização dos Custo de TI</a:t>
            </a:r>
            <a:endParaRPr lang="en-US" dirty="0"/>
          </a:p>
        </p:txBody>
      </p:sp>
    </p:spTree>
    <p:extLst>
      <p:ext uri="{BB962C8B-B14F-4D97-AF65-F5344CB8AC3E}">
        <p14:creationId xmlns:p14="http://schemas.microsoft.com/office/powerpoint/2010/main" val="1225264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tle 2"/>
          <p:cNvSpPr>
            <a:spLocks noGrp="1"/>
          </p:cNvSpPr>
          <p:nvPr>
            <p:ph type="title"/>
          </p:nvPr>
        </p:nvSpPr>
        <p:spPr/>
        <p:txBody>
          <a:bodyPr/>
          <a:lstStyle/>
          <a:p>
            <a:r>
              <a:rPr lang="en-US" dirty="0" err="1" smtClean="0"/>
              <a:t>Nível</a:t>
            </a:r>
            <a:r>
              <a:rPr lang="en-US" dirty="0" smtClean="0"/>
              <a:t> 1: </a:t>
            </a:r>
            <a:r>
              <a:rPr lang="en-US" dirty="0" err="1" smtClean="0"/>
              <a:t>Aquisição</a:t>
            </a:r>
            <a:r>
              <a:rPr lang="en-US" dirty="0" smtClean="0"/>
              <a:t> de TI</a:t>
            </a:r>
            <a:endParaRPr lang="en-US" dirty="0"/>
          </a:p>
        </p:txBody>
      </p:sp>
      <p:sp>
        <p:nvSpPr>
          <p:cNvPr id="6" name="Text Placeholder 5"/>
          <p:cNvSpPr>
            <a:spLocks noGrp="1"/>
          </p:cNvSpPr>
          <p:nvPr>
            <p:ph sz="quarter" idx="10"/>
          </p:nvPr>
        </p:nvSpPr>
        <p:spPr>
          <a:xfrm>
            <a:off x="457201" y="1587557"/>
            <a:ext cx="5633400" cy="4460873"/>
          </a:xfrm>
        </p:spPr>
        <p:txBody>
          <a:bodyPr/>
          <a:lstStyle/>
          <a:p>
            <a:r>
              <a:rPr lang="pt-BR" sz="2000" i="1" kern="0" dirty="0"/>
              <a:t>A organização possui processos consistentes para a aquisição de TI e renegociação de contratos</a:t>
            </a:r>
            <a:r>
              <a:rPr lang="pt-BR" sz="2000" i="1" kern="0" dirty="0" smtClean="0"/>
              <a:t>?</a:t>
            </a:r>
            <a:endParaRPr lang="en-US" sz="2000" dirty="0" smtClean="0"/>
          </a:p>
          <a:p>
            <a:r>
              <a:rPr lang="pt-BR" sz="2000" dirty="0" smtClean="0"/>
              <a:t>Quão </a:t>
            </a:r>
            <a:r>
              <a:rPr lang="pt-BR" sz="2000" dirty="0"/>
              <a:t>confiante </a:t>
            </a:r>
            <a:r>
              <a:rPr lang="pt-BR" sz="2000" dirty="0" smtClean="0"/>
              <a:t>a empresa é na obtenção dos </a:t>
            </a:r>
            <a:r>
              <a:rPr lang="pt-BR" sz="2000" dirty="0"/>
              <a:t>melhores preços e condições, e como ela valida essas </a:t>
            </a:r>
            <a:r>
              <a:rPr lang="pt-BR" sz="2000" dirty="0" smtClean="0"/>
              <a:t>suposições?</a:t>
            </a:r>
          </a:p>
          <a:p>
            <a:r>
              <a:rPr lang="pt-BR" sz="2000" i="1" kern="0" dirty="0"/>
              <a:t>Conseguir comprar as coisas certas pelo preço certo em um ambiente onde novos </a:t>
            </a:r>
            <a:r>
              <a:rPr lang="pt-BR" sz="2000" i="1" kern="0" dirty="0" err="1" smtClean="0"/>
              <a:t>vendores</a:t>
            </a:r>
            <a:r>
              <a:rPr lang="pt-BR" sz="2000" i="1" kern="0" dirty="0" smtClean="0"/>
              <a:t> </a:t>
            </a:r>
            <a:r>
              <a:rPr lang="pt-BR" sz="2000" i="1" kern="0" dirty="0"/>
              <a:t>e novos modelos de precificação surgem constantemente é fundamental para a otimização de </a:t>
            </a:r>
            <a:r>
              <a:rPr lang="pt-BR" sz="2000" i="1" kern="0" dirty="0" smtClean="0"/>
              <a:t>custos.</a:t>
            </a:r>
            <a:endParaRPr lang="en-US" sz="2000" dirty="0"/>
          </a:p>
        </p:txBody>
      </p:sp>
      <p:sp>
        <p:nvSpPr>
          <p:cNvPr id="62" name="Rectangle 61"/>
          <p:cNvSpPr/>
          <p:nvPr/>
        </p:nvSpPr>
        <p:spPr>
          <a:xfrm>
            <a:off x="339233" y="5340542"/>
            <a:ext cx="5688740" cy="707886"/>
          </a:xfrm>
          <a:prstGeom prst="rect">
            <a:avLst/>
          </a:prstGeom>
          <a:solidFill>
            <a:srgbClr val="E5550D">
              <a:lumMod val="40000"/>
              <a:lumOff val="60000"/>
            </a:srgbClr>
          </a:solidFill>
        </p:spPr>
        <p:txBody>
          <a:bodyPr wrap="square" anchor="b">
            <a:spAutoFit/>
          </a:bodyPr>
          <a:lstStyle/>
          <a:p>
            <a:pPr algn="ctr"/>
            <a:r>
              <a:rPr lang="en-US" sz="2000" kern="0" dirty="0" err="1"/>
              <a:t>Qual</a:t>
            </a:r>
            <a:r>
              <a:rPr lang="en-US" sz="2000" kern="0" dirty="0"/>
              <a:t> o </a:t>
            </a:r>
            <a:r>
              <a:rPr lang="en-US" sz="2000" kern="0" dirty="0" err="1"/>
              <a:t>nível</a:t>
            </a:r>
            <a:r>
              <a:rPr lang="en-US" sz="2000" kern="0" dirty="0"/>
              <a:t> de </a:t>
            </a:r>
            <a:r>
              <a:rPr lang="en-US" sz="2000" kern="0" dirty="0" err="1"/>
              <a:t>maturidade</a:t>
            </a:r>
            <a:r>
              <a:rPr lang="en-US" sz="2000" kern="0" dirty="0"/>
              <a:t> no </a:t>
            </a:r>
            <a:r>
              <a:rPr lang="en-US" sz="2000" b="1" i="1" kern="0" dirty="0"/>
              <a:t>IT Score Model for Sourcing and Procurement?</a:t>
            </a:r>
            <a:endParaRPr lang="en-US" sz="2000" dirty="0"/>
          </a:p>
        </p:txBody>
      </p:sp>
      <p:grpSp>
        <p:nvGrpSpPr>
          <p:cNvPr id="111" name="Group 110"/>
          <p:cNvGrpSpPr/>
          <p:nvPr/>
        </p:nvGrpSpPr>
        <p:grpSpPr>
          <a:xfrm>
            <a:off x="6223065" y="1493893"/>
            <a:ext cx="5662612" cy="4554537"/>
            <a:chOff x="6218238" y="1325563"/>
            <a:chExt cx="5662612" cy="4754882"/>
          </a:xfrm>
        </p:grpSpPr>
        <p:sp>
          <p:nvSpPr>
            <p:cNvPr id="112" name="Freeform 111"/>
            <p:cNvSpPr/>
            <p:nvPr/>
          </p:nvSpPr>
          <p:spPr bwMode="auto">
            <a:xfrm>
              <a:off x="6221914" y="3079933"/>
              <a:ext cx="5658936" cy="2180785"/>
            </a:xfrm>
            <a:custGeom>
              <a:avLst/>
              <a:gdLst>
                <a:gd name="connsiteX0" fmla="*/ 0 w 5343525"/>
                <a:gd name="connsiteY0" fmla="*/ 1800225 h 1800225"/>
                <a:gd name="connsiteX1" fmla="*/ 1209675 w 5343525"/>
                <a:gd name="connsiteY1" fmla="*/ 1562100 h 1800225"/>
                <a:gd name="connsiteX2" fmla="*/ 1781175 w 5343525"/>
                <a:gd name="connsiteY2" fmla="*/ 1219200 h 1800225"/>
                <a:gd name="connsiteX3" fmla="*/ 2914650 w 5343525"/>
                <a:gd name="connsiteY3" fmla="*/ 1038225 h 1800225"/>
                <a:gd name="connsiteX4" fmla="*/ 3752850 w 5343525"/>
                <a:gd name="connsiteY4" fmla="*/ 638175 h 1800225"/>
                <a:gd name="connsiteX5" fmla="*/ 4505325 w 5343525"/>
                <a:gd name="connsiteY5" fmla="*/ 238125 h 1800225"/>
                <a:gd name="connsiteX6" fmla="*/ 5343525 w 5343525"/>
                <a:gd name="connsiteY6" fmla="*/ 0 h 1800225"/>
                <a:gd name="connsiteX0" fmla="*/ 0 w 5343525"/>
                <a:gd name="connsiteY0" fmla="*/ 1800225 h 1806576"/>
                <a:gd name="connsiteX1" fmla="*/ 1209675 w 5343525"/>
                <a:gd name="connsiteY1" fmla="*/ 1562100 h 1806576"/>
                <a:gd name="connsiteX2" fmla="*/ 1781175 w 5343525"/>
                <a:gd name="connsiteY2" fmla="*/ 1219200 h 1806576"/>
                <a:gd name="connsiteX3" fmla="*/ 2914650 w 5343525"/>
                <a:gd name="connsiteY3" fmla="*/ 1038225 h 1806576"/>
                <a:gd name="connsiteX4" fmla="*/ 3752850 w 5343525"/>
                <a:gd name="connsiteY4" fmla="*/ 638175 h 1806576"/>
                <a:gd name="connsiteX5" fmla="*/ 4505325 w 5343525"/>
                <a:gd name="connsiteY5" fmla="*/ 238125 h 1806576"/>
                <a:gd name="connsiteX6" fmla="*/ 5343525 w 5343525"/>
                <a:gd name="connsiteY6" fmla="*/ 0 h 1806576"/>
                <a:gd name="connsiteX0" fmla="*/ 0 w 5343525"/>
                <a:gd name="connsiteY0" fmla="*/ 1800225 h 1815306"/>
                <a:gd name="connsiteX1" fmla="*/ 1209675 w 5343525"/>
                <a:gd name="connsiteY1" fmla="*/ 1562100 h 1815306"/>
                <a:gd name="connsiteX2" fmla="*/ 1781175 w 5343525"/>
                <a:gd name="connsiteY2" fmla="*/ 121920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525" h="1815306">
                  <a:moveTo>
                    <a:pt x="0" y="1800225"/>
                  </a:moveTo>
                  <a:cubicBezTo>
                    <a:pt x="456406" y="1815306"/>
                    <a:pt x="862013" y="1768476"/>
                    <a:pt x="1209675" y="1562100"/>
                  </a:cubicBezTo>
                  <a:cubicBezTo>
                    <a:pt x="1506538" y="1408113"/>
                    <a:pt x="1735138" y="1263650"/>
                    <a:pt x="2019300" y="1176338"/>
                  </a:cubicBezTo>
                  <a:cubicBezTo>
                    <a:pt x="2327275" y="1103313"/>
                    <a:pt x="2625725" y="1115218"/>
                    <a:pt x="2914650" y="1038225"/>
                  </a:cubicBezTo>
                  <a:cubicBezTo>
                    <a:pt x="3203575" y="946944"/>
                    <a:pt x="3497263" y="833437"/>
                    <a:pt x="3752850" y="628650"/>
                  </a:cubicBezTo>
                  <a:cubicBezTo>
                    <a:pt x="4022725" y="419100"/>
                    <a:pt x="4240212" y="342900"/>
                    <a:pt x="4505325" y="238125"/>
                  </a:cubicBezTo>
                  <a:cubicBezTo>
                    <a:pt x="4770438" y="133350"/>
                    <a:pt x="5203825" y="36512"/>
                    <a:pt x="5343525" y="0"/>
                  </a:cubicBezTo>
                </a:path>
              </a:pathLst>
            </a:custGeom>
            <a:noFill/>
            <a:ln w="44450" cap="flat" cmpd="sng" algn="ctr">
              <a:solidFill>
                <a:srgbClr val="00285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13" name="TextBox 112"/>
            <p:cNvSpPr txBox="1"/>
            <p:nvPr/>
          </p:nvSpPr>
          <p:spPr>
            <a:xfrm>
              <a:off x="6222122" y="3692635"/>
              <a:ext cx="1102907" cy="341632"/>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No purchasing</a:t>
              </a:r>
              <a:b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b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controls</a:t>
              </a:r>
            </a:p>
          </p:txBody>
        </p:sp>
        <p:cxnSp>
          <p:nvCxnSpPr>
            <p:cNvPr id="114" name="Straight Arrow Connector 113"/>
            <p:cNvCxnSpPr/>
            <p:nvPr/>
          </p:nvCxnSpPr>
          <p:spPr bwMode="auto">
            <a:xfrm>
              <a:off x="6405796" y="4040179"/>
              <a:ext cx="0" cy="113587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15" name="TextBox 114"/>
            <p:cNvSpPr txBox="1"/>
            <p:nvPr/>
          </p:nvSpPr>
          <p:spPr>
            <a:xfrm>
              <a:off x="8492473" y="5393413"/>
              <a:ext cx="1052743" cy="466281"/>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Processes followed consistently</a:t>
              </a:r>
            </a:p>
          </p:txBody>
        </p:sp>
        <p:cxnSp>
          <p:nvCxnSpPr>
            <p:cNvPr id="116" name="Straight Arrow Connector 115"/>
            <p:cNvCxnSpPr/>
            <p:nvPr/>
          </p:nvCxnSpPr>
          <p:spPr bwMode="auto">
            <a:xfrm flipV="1">
              <a:off x="8858654" y="4480509"/>
              <a:ext cx="0" cy="902695"/>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17" name="TextBox 116"/>
            <p:cNvSpPr txBox="1"/>
            <p:nvPr/>
          </p:nvSpPr>
          <p:spPr>
            <a:xfrm>
              <a:off x="8985163" y="4726062"/>
              <a:ext cx="623141" cy="590931"/>
            </a:xfrm>
            <a:prstGeom prst="rect">
              <a:avLst/>
            </a:prstGeom>
            <a:noFill/>
          </p:spPr>
          <p:txBody>
            <a:bodyPr wrap="square" lIns="45720" tIns="45720" rIns="45720" bIns="45720" rtlCol="0" anchor="t">
              <a:spAutoFit/>
            </a:bodyPr>
            <a:lstStyle/>
            <a:p>
              <a:pPr marL="0" marR="0" lvl="0" indent="0" algn="r"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Sourcing goals tied to costs and risks</a:t>
              </a:r>
            </a:p>
          </p:txBody>
        </p:sp>
        <p:cxnSp>
          <p:nvCxnSpPr>
            <p:cNvPr id="118" name="Straight Arrow Connector 117"/>
            <p:cNvCxnSpPr/>
            <p:nvPr/>
          </p:nvCxnSpPr>
          <p:spPr bwMode="auto">
            <a:xfrm rot="5400000" flipH="1" flipV="1">
              <a:off x="9322114" y="4527004"/>
              <a:ext cx="375653"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19" name="TextBox 118"/>
            <p:cNvSpPr txBox="1"/>
            <p:nvPr/>
          </p:nvSpPr>
          <p:spPr>
            <a:xfrm>
              <a:off x="7357630" y="3327714"/>
              <a:ext cx="952436" cy="356660"/>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Procurement roles established</a:t>
              </a:r>
            </a:p>
          </p:txBody>
        </p:sp>
        <p:cxnSp>
          <p:nvCxnSpPr>
            <p:cNvPr id="120" name="Straight Arrow Connector 119"/>
            <p:cNvCxnSpPr/>
            <p:nvPr/>
          </p:nvCxnSpPr>
          <p:spPr bwMode="auto">
            <a:xfrm>
              <a:off x="7521768" y="3687754"/>
              <a:ext cx="0" cy="1175403"/>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21" name="TextBox 120"/>
            <p:cNvSpPr txBox="1"/>
            <p:nvPr/>
          </p:nvSpPr>
          <p:spPr>
            <a:xfrm>
              <a:off x="7566203" y="3781738"/>
              <a:ext cx="881036" cy="46628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Purchasing guidelines documented</a:t>
              </a:r>
            </a:p>
          </p:txBody>
        </p:sp>
        <p:cxnSp>
          <p:nvCxnSpPr>
            <p:cNvPr id="122" name="Straight Arrow Connector 121"/>
            <p:cNvCxnSpPr/>
            <p:nvPr/>
          </p:nvCxnSpPr>
          <p:spPr bwMode="auto">
            <a:xfrm rot="5400000">
              <a:off x="7828860" y="4428993"/>
              <a:ext cx="316693"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23" name="TextBox 122"/>
            <p:cNvSpPr txBox="1"/>
            <p:nvPr/>
          </p:nvSpPr>
          <p:spPr>
            <a:xfrm>
              <a:off x="8485343" y="2942300"/>
              <a:ext cx="871633" cy="46628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Documented sourcing processes</a:t>
              </a:r>
            </a:p>
          </p:txBody>
        </p:sp>
        <p:cxnSp>
          <p:nvCxnSpPr>
            <p:cNvPr id="124" name="Straight Arrow Connector 123"/>
            <p:cNvCxnSpPr/>
            <p:nvPr/>
          </p:nvCxnSpPr>
          <p:spPr bwMode="auto">
            <a:xfrm>
              <a:off x="8669605" y="3430134"/>
              <a:ext cx="0" cy="930862"/>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25" name="TextBox 124"/>
            <p:cNvSpPr txBox="1"/>
            <p:nvPr/>
          </p:nvSpPr>
          <p:spPr>
            <a:xfrm>
              <a:off x="8807193" y="3513549"/>
              <a:ext cx="639725" cy="46628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RFP and contract standards</a:t>
              </a:r>
            </a:p>
          </p:txBody>
        </p:sp>
        <p:cxnSp>
          <p:nvCxnSpPr>
            <p:cNvPr id="126" name="Straight Arrow Connector 125"/>
            <p:cNvCxnSpPr/>
            <p:nvPr/>
          </p:nvCxnSpPr>
          <p:spPr bwMode="auto">
            <a:xfrm rot="5400000">
              <a:off x="8968508" y="4137977"/>
              <a:ext cx="316693"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27" name="TextBox 126"/>
            <p:cNvSpPr txBox="1"/>
            <p:nvPr/>
          </p:nvSpPr>
          <p:spPr>
            <a:xfrm>
              <a:off x="9621481" y="2114277"/>
              <a:ext cx="847187" cy="59093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Category and business unit sourcing strategies</a:t>
              </a:r>
            </a:p>
          </p:txBody>
        </p:sp>
        <p:cxnSp>
          <p:nvCxnSpPr>
            <p:cNvPr id="128" name="Straight Arrow Connector 127"/>
            <p:cNvCxnSpPr/>
            <p:nvPr/>
          </p:nvCxnSpPr>
          <p:spPr bwMode="auto">
            <a:xfrm>
              <a:off x="9795334" y="2716204"/>
              <a:ext cx="0" cy="1318582"/>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29" name="TextBox 128"/>
            <p:cNvSpPr txBox="1"/>
            <p:nvPr/>
          </p:nvSpPr>
          <p:spPr>
            <a:xfrm>
              <a:off x="9859547" y="2795416"/>
              <a:ext cx="854735" cy="59093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Sourcing strategies tied to business maxims</a:t>
              </a:r>
            </a:p>
          </p:txBody>
        </p:sp>
        <p:cxnSp>
          <p:nvCxnSpPr>
            <p:cNvPr id="130" name="Straight Arrow Connector 129"/>
            <p:cNvCxnSpPr/>
            <p:nvPr/>
          </p:nvCxnSpPr>
          <p:spPr bwMode="auto">
            <a:xfrm rot="5400000">
              <a:off x="10093417" y="3544494"/>
              <a:ext cx="316693"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31" name="TextBox 130"/>
            <p:cNvSpPr txBox="1"/>
            <p:nvPr/>
          </p:nvSpPr>
          <p:spPr>
            <a:xfrm>
              <a:off x="10757846" y="1923237"/>
              <a:ext cx="968365" cy="46628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Process embedded in the organization</a:t>
              </a:r>
            </a:p>
          </p:txBody>
        </p:sp>
        <p:cxnSp>
          <p:nvCxnSpPr>
            <p:cNvPr id="132" name="Straight Arrow Connector 131"/>
            <p:cNvCxnSpPr/>
            <p:nvPr/>
          </p:nvCxnSpPr>
          <p:spPr bwMode="auto">
            <a:xfrm>
              <a:off x="10937445" y="2392357"/>
              <a:ext cx="0" cy="911078"/>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33" name="TextBox 132"/>
            <p:cNvSpPr txBox="1"/>
            <p:nvPr/>
          </p:nvSpPr>
          <p:spPr>
            <a:xfrm>
              <a:off x="7365710" y="5490935"/>
              <a:ext cx="1029980" cy="466281"/>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Inconsistent use of purchasing processes</a:t>
              </a:r>
            </a:p>
          </p:txBody>
        </p:sp>
        <p:cxnSp>
          <p:nvCxnSpPr>
            <p:cNvPr id="134" name="Straight Arrow Connector 133"/>
            <p:cNvCxnSpPr/>
            <p:nvPr/>
          </p:nvCxnSpPr>
          <p:spPr bwMode="auto">
            <a:xfrm flipV="1">
              <a:off x="7723217" y="4906905"/>
              <a:ext cx="0" cy="571549"/>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35" name="TextBox 134"/>
            <p:cNvSpPr txBox="1"/>
            <p:nvPr/>
          </p:nvSpPr>
          <p:spPr>
            <a:xfrm>
              <a:off x="7755878" y="4924157"/>
              <a:ext cx="699907" cy="466281"/>
            </a:xfrm>
            <a:prstGeom prst="rect">
              <a:avLst/>
            </a:prstGeom>
            <a:noFill/>
          </p:spPr>
          <p:txBody>
            <a:bodyPr wrap="square" lIns="45720" tIns="45720" rIns="45720" bIns="45720" rtlCol="0" anchor="t">
              <a:spAutoFit/>
            </a:bodyPr>
            <a:lstStyle/>
            <a:p>
              <a:pPr marL="0" marR="0" lvl="0" indent="0" algn="r"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Business cases required</a:t>
              </a:r>
            </a:p>
          </p:txBody>
        </p:sp>
        <p:cxnSp>
          <p:nvCxnSpPr>
            <p:cNvPr id="136" name="Straight Arrow Connector 135"/>
            <p:cNvCxnSpPr/>
            <p:nvPr/>
          </p:nvCxnSpPr>
          <p:spPr bwMode="auto">
            <a:xfrm rot="5400000" flipH="1" flipV="1">
              <a:off x="8095943" y="4774744"/>
              <a:ext cx="283464"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37" name="TextBox 136"/>
            <p:cNvSpPr txBox="1"/>
            <p:nvPr/>
          </p:nvSpPr>
          <p:spPr>
            <a:xfrm>
              <a:off x="6228602" y="5564660"/>
              <a:ext cx="972705" cy="466281"/>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No spending visibility or focus on cost controls</a:t>
              </a:r>
            </a:p>
          </p:txBody>
        </p:sp>
        <p:cxnSp>
          <p:nvCxnSpPr>
            <p:cNvPr id="138" name="Straight Arrow Connector 137"/>
            <p:cNvCxnSpPr/>
            <p:nvPr/>
          </p:nvCxnSpPr>
          <p:spPr bwMode="auto">
            <a:xfrm rot="5400000" flipH="1" flipV="1">
              <a:off x="6447946" y="5454770"/>
              <a:ext cx="282188"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39" name="TextBox 138"/>
            <p:cNvSpPr txBox="1"/>
            <p:nvPr/>
          </p:nvSpPr>
          <p:spPr>
            <a:xfrm>
              <a:off x="9632117" y="4681109"/>
              <a:ext cx="920180" cy="616925"/>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Performance measures drive continuous improvement</a:t>
              </a:r>
            </a:p>
          </p:txBody>
        </p:sp>
        <p:cxnSp>
          <p:nvCxnSpPr>
            <p:cNvPr id="140" name="Straight Arrow Connector 139"/>
            <p:cNvCxnSpPr/>
            <p:nvPr/>
          </p:nvCxnSpPr>
          <p:spPr bwMode="auto">
            <a:xfrm flipV="1">
              <a:off x="9959111" y="4076290"/>
              <a:ext cx="0" cy="594815"/>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41" name="TextBox 140"/>
            <p:cNvSpPr txBox="1"/>
            <p:nvPr/>
          </p:nvSpPr>
          <p:spPr>
            <a:xfrm>
              <a:off x="9865977" y="4080795"/>
              <a:ext cx="892831" cy="486792"/>
            </a:xfrm>
            <a:prstGeom prst="rect">
              <a:avLst/>
            </a:prstGeom>
            <a:noFill/>
          </p:spPr>
          <p:txBody>
            <a:bodyPr wrap="square" lIns="45720" tIns="45720" rIns="45720" bIns="45720" rtlCol="0" anchor="t">
              <a:spAutoFit/>
            </a:bodyPr>
            <a:lstStyle/>
            <a:p>
              <a:pPr marL="0" marR="0" lvl="0" indent="0" algn="r"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Demand management optimized</a:t>
              </a:r>
            </a:p>
          </p:txBody>
        </p:sp>
        <p:cxnSp>
          <p:nvCxnSpPr>
            <p:cNvPr id="142" name="Straight Arrow Connector 141"/>
            <p:cNvCxnSpPr/>
            <p:nvPr/>
          </p:nvCxnSpPr>
          <p:spPr bwMode="auto">
            <a:xfrm rot="5400000" flipH="1" flipV="1">
              <a:off x="10314398" y="3863699"/>
              <a:ext cx="375653"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43" name="TextBox 142"/>
            <p:cNvSpPr txBox="1"/>
            <p:nvPr/>
          </p:nvSpPr>
          <p:spPr>
            <a:xfrm>
              <a:off x="10863695" y="3749247"/>
              <a:ext cx="744621" cy="590931"/>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Sourcing strategies dynamically change</a:t>
              </a:r>
            </a:p>
          </p:txBody>
        </p:sp>
        <p:cxnSp>
          <p:nvCxnSpPr>
            <p:cNvPr id="144" name="Straight Arrow Connector 143"/>
            <p:cNvCxnSpPr/>
            <p:nvPr/>
          </p:nvCxnSpPr>
          <p:spPr bwMode="auto">
            <a:xfrm rot="5400000" flipH="1" flipV="1">
              <a:off x="11043512" y="3536388"/>
              <a:ext cx="372508"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45" name="TextBox 144"/>
            <p:cNvSpPr txBox="1"/>
            <p:nvPr/>
          </p:nvSpPr>
          <p:spPr>
            <a:xfrm>
              <a:off x="6548316" y="4196432"/>
              <a:ext cx="786324" cy="616925"/>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Individuals buy what’s needed when it’s needed</a:t>
              </a:r>
            </a:p>
          </p:txBody>
        </p:sp>
        <p:cxnSp>
          <p:nvCxnSpPr>
            <p:cNvPr id="146" name="Straight Arrow Connector 145"/>
            <p:cNvCxnSpPr/>
            <p:nvPr/>
          </p:nvCxnSpPr>
          <p:spPr bwMode="auto">
            <a:xfrm rot="5400000">
              <a:off x="6738083" y="4971504"/>
              <a:ext cx="316693" cy="0"/>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47" name="TextBox 146"/>
            <p:cNvSpPr txBox="1"/>
            <p:nvPr/>
          </p:nvSpPr>
          <p:spPr>
            <a:xfrm>
              <a:off x="11042279" y="2394310"/>
              <a:ext cx="703581" cy="59093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Sourcing to achieve business results</a:t>
              </a:r>
            </a:p>
          </p:txBody>
        </p:sp>
        <p:cxnSp>
          <p:nvCxnSpPr>
            <p:cNvPr id="148" name="Straight Arrow Connector 147"/>
            <p:cNvCxnSpPr/>
            <p:nvPr/>
          </p:nvCxnSpPr>
          <p:spPr bwMode="auto">
            <a:xfrm rot="5400000">
              <a:off x="11321024" y="3060030"/>
              <a:ext cx="142430" cy="1638"/>
            </a:xfrm>
            <a:prstGeom prst="straightConnector1">
              <a:avLst/>
            </a:prstGeom>
            <a:solidFill>
              <a:srgbClr val="00529B"/>
            </a:solidFill>
            <a:ln w="19050" cap="flat" cmpd="sng" algn="ctr">
              <a:solidFill>
                <a:srgbClr val="00529B"/>
              </a:solidFill>
              <a:prstDash val="solid"/>
              <a:round/>
              <a:headEnd type="none" w="med" len="med"/>
              <a:tailEnd type="triangle" w="med" len="med"/>
            </a:ln>
            <a:effectLst/>
          </p:spPr>
        </p:cxnSp>
        <p:sp>
          <p:nvSpPr>
            <p:cNvPr id="149" name="TextBox 148"/>
            <p:cNvSpPr txBox="1"/>
            <p:nvPr/>
          </p:nvSpPr>
          <p:spPr>
            <a:xfrm>
              <a:off x="6218238" y="1325563"/>
              <a:ext cx="1131787" cy="586056"/>
            </a:xfrm>
            <a:prstGeom prst="rect">
              <a:avLst/>
            </a:prstGeom>
            <a:solidFill>
              <a:srgbClr val="6697C3"/>
            </a:solidFill>
            <a:ln w="12700">
              <a:solidFill>
                <a:srgbClr val="000000"/>
              </a:solidFill>
            </a:ln>
          </p:spPr>
          <p:txBody>
            <a:bodyPr wrap="square" rtlCol="0" anchor="ctr">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1</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Ad Hoc</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endPar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50" name="TextBox 149"/>
            <p:cNvSpPr txBox="1"/>
            <p:nvPr/>
          </p:nvSpPr>
          <p:spPr>
            <a:xfrm>
              <a:off x="7350025" y="1325563"/>
              <a:ext cx="1131787" cy="586056"/>
            </a:xfrm>
            <a:prstGeom prst="rect">
              <a:avLst/>
            </a:prstGeom>
            <a:solidFill>
              <a:srgbClr val="6697C3"/>
            </a:solidFill>
            <a:ln w="12700">
              <a:solidFill>
                <a:srgbClr val="000000"/>
              </a:solidFill>
            </a:ln>
          </p:spPr>
          <p:txBody>
            <a:bodyPr wrap="square" rtlCol="0" anchor="ctr">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2</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Repeatable</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endPar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51" name="TextBox 150"/>
            <p:cNvSpPr txBox="1"/>
            <p:nvPr/>
          </p:nvSpPr>
          <p:spPr>
            <a:xfrm>
              <a:off x="8481812" y="1325563"/>
              <a:ext cx="1131787" cy="586056"/>
            </a:xfrm>
            <a:prstGeom prst="rect">
              <a:avLst/>
            </a:prstGeom>
            <a:solidFill>
              <a:srgbClr val="6697C3"/>
            </a:solidFill>
            <a:ln w="12700">
              <a:solidFill>
                <a:srgbClr val="000000"/>
              </a:solidFill>
            </a:ln>
          </p:spPr>
          <p:txBody>
            <a:bodyPr wrap="square" rtlCol="0" anchor="ctr">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3</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Defined</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endPar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52" name="TextBox 151"/>
            <p:cNvSpPr txBox="1"/>
            <p:nvPr/>
          </p:nvSpPr>
          <p:spPr>
            <a:xfrm>
              <a:off x="9613600" y="1325563"/>
              <a:ext cx="1131787" cy="586056"/>
            </a:xfrm>
            <a:prstGeom prst="rect">
              <a:avLst/>
            </a:prstGeom>
            <a:solidFill>
              <a:srgbClr val="6697C3"/>
            </a:solidFill>
            <a:ln w="12700">
              <a:solidFill>
                <a:srgbClr val="000000"/>
              </a:solidFill>
            </a:ln>
          </p:spPr>
          <p:txBody>
            <a:bodyPr wrap="square" rtlCol="0" anchor="ctr">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4</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Quantitatively Managed</a:t>
              </a:r>
            </a:p>
          </p:txBody>
        </p:sp>
        <p:sp>
          <p:nvSpPr>
            <p:cNvPr id="153" name="TextBox 152"/>
            <p:cNvSpPr txBox="1"/>
            <p:nvPr/>
          </p:nvSpPr>
          <p:spPr>
            <a:xfrm>
              <a:off x="10745387" y="1325563"/>
              <a:ext cx="1131787" cy="586056"/>
            </a:xfrm>
            <a:prstGeom prst="rect">
              <a:avLst/>
            </a:prstGeom>
            <a:solidFill>
              <a:srgbClr val="6697C3"/>
            </a:solidFill>
            <a:ln w="12700">
              <a:solidFill>
                <a:srgbClr val="000000"/>
              </a:solidFill>
            </a:ln>
          </p:spPr>
          <p:txBody>
            <a:bodyPr wrap="square" rtlCol="0" anchor="ctr">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5</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Optimizing</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endPar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cxnSp>
          <p:nvCxnSpPr>
            <p:cNvPr id="154" name="Straight Connector 153"/>
            <p:cNvCxnSpPr/>
            <p:nvPr/>
          </p:nvCxnSpPr>
          <p:spPr bwMode="auto">
            <a:xfrm rot="5400000">
              <a:off x="4972585" y="3703004"/>
              <a:ext cx="475488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155" name="Straight Connector 154"/>
            <p:cNvCxnSpPr/>
            <p:nvPr/>
          </p:nvCxnSpPr>
          <p:spPr bwMode="auto">
            <a:xfrm rot="5400000">
              <a:off x="6104371" y="3703005"/>
              <a:ext cx="475488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156" name="Straight Connector 155"/>
            <p:cNvCxnSpPr/>
            <p:nvPr/>
          </p:nvCxnSpPr>
          <p:spPr bwMode="auto">
            <a:xfrm rot="5400000">
              <a:off x="7236160" y="3703003"/>
              <a:ext cx="475488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157" name="Straight Connector 156"/>
            <p:cNvCxnSpPr/>
            <p:nvPr/>
          </p:nvCxnSpPr>
          <p:spPr bwMode="auto">
            <a:xfrm rot="5400000">
              <a:off x="8367947" y="3703003"/>
              <a:ext cx="475488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sp>
          <p:nvSpPr>
            <p:cNvPr id="158" name="Rectangle 157"/>
            <p:cNvSpPr/>
            <p:nvPr/>
          </p:nvSpPr>
          <p:spPr bwMode="auto">
            <a:xfrm>
              <a:off x="6218238" y="1325563"/>
              <a:ext cx="5658936" cy="4754880"/>
            </a:xfrm>
            <a:prstGeom prst="rect">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pic>
        <p:nvPicPr>
          <p:cNvPr id="4" name="Picture 3"/>
          <p:cNvPicPr>
            <a:picLocks noChangeAspect="1"/>
          </p:cNvPicPr>
          <p:nvPr/>
        </p:nvPicPr>
        <p:blipFill>
          <a:blip r:embed="rId3"/>
          <a:stretch>
            <a:fillRect/>
          </a:stretch>
        </p:blipFill>
        <p:spPr>
          <a:xfrm>
            <a:off x="10682602" y="42043"/>
            <a:ext cx="1437442" cy="1444230"/>
          </a:xfrm>
          <a:prstGeom prst="rect">
            <a:avLst/>
          </a:prstGeom>
        </p:spPr>
      </p:pic>
    </p:spTree>
    <p:extLst>
      <p:ext uri="{BB962C8B-B14F-4D97-AF65-F5344CB8AC3E}">
        <p14:creationId xmlns:p14="http://schemas.microsoft.com/office/powerpoint/2010/main" val="198292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5867400" y="6490389"/>
            <a:ext cx="457200" cy="228600"/>
          </a:xfrm>
          <a:prstGeom prst="rect">
            <a:avLst/>
          </a:prstGeom>
        </p:spPr>
        <p:txBody>
          <a:bodyPr/>
          <a:lstStyle/>
          <a:p>
            <a:pPr>
              <a:defRPr/>
            </a:pPr>
            <a:r>
              <a:rPr lang="en-US" smtClean="0"/>
              <a:t> </a:t>
            </a:r>
            <a:fld id="{1AC61E8B-D7D6-4EC1-BA02-1B652BB20EBC}" type="slidenum">
              <a:rPr lang="en-US" smtClean="0"/>
              <a:pPr>
                <a:defRPr/>
              </a:pPr>
              <a:t>33</a:t>
            </a:fld>
            <a:endParaRPr lang="en-US" dirty="0"/>
          </a:p>
        </p:txBody>
      </p:sp>
      <p:sp>
        <p:nvSpPr>
          <p:cNvPr id="3" name="Title 2"/>
          <p:cNvSpPr>
            <a:spLocks noGrp="1"/>
          </p:cNvSpPr>
          <p:nvPr>
            <p:ph type="title"/>
          </p:nvPr>
        </p:nvSpPr>
        <p:spPr>
          <a:xfrm>
            <a:off x="457200" y="366713"/>
            <a:ext cx="11662913" cy="443198"/>
          </a:xfrm>
        </p:spPr>
        <p:txBody>
          <a:bodyPr/>
          <a:lstStyle/>
          <a:p>
            <a:r>
              <a:rPr lang="en-GB" dirty="0" err="1" smtClean="0"/>
              <a:t>Nível</a:t>
            </a:r>
            <a:r>
              <a:rPr lang="en-GB" dirty="0" smtClean="0"/>
              <a:t> 1 – </a:t>
            </a:r>
            <a:r>
              <a:rPr lang="en-GB" dirty="0" err="1" smtClean="0"/>
              <a:t>Economias</a:t>
            </a:r>
            <a:r>
              <a:rPr lang="en-GB" dirty="0" smtClean="0"/>
              <a:t> </a:t>
            </a:r>
            <a:r>
              <a:rPr lang="en-GB" dirty="0" err="1" smtClean="0"/>
              <a:t>Típicas</a:t>
            </a:r>
            <a:r>
              <a:rPr lang="en-GB" dirty="0" smtClean="0"/>
              <a:t> do </a:t>
            </a:r>
            <a:r>
              <a:rPr lang="en-GB" dirty="0" err="1" smtClean="0"/>
              <a:t>Modelo</a:t>
            </a:r>
            <a:r>
              <a:rPr lang="en-GB" dirty="0" smtClean="0"/>
              <a:t> de </a:t>
            </a:r>
            <a:r>
              <a:rPr lang="en-GB" dirty="0" err="1" smtClean="0"/>
              <a:t>Aquisição</a:t>
            </a:r>
            <a:r>
              <a:rPr lang="en-GB" dirty="0" smtClean="0"/>
              <a:t> de TI</a:t>
            </a:r>
            <a:endParaRPr lang="en-GB" dirty="0"/>
          </a:p>
        </p:txBody>
      </p:sp>
      <p:graphicFrame>
        <p:nvGraphicFramePr>
          <p:cNvPr id="4" name="Table 3"/>
          <p:cNvGraphicFramePr>
            <a:graphicFrameLocks noGrp="1"/>
          </p:cNvGraphicFramePr>
          <p:nvPr>
            <p:extLst/>
          </p:nvPr>
        </p:nvGraphicFramePr>
        <p:xfrm>
          <a:off x="1979223" y="1242621"/>
          <a:ext cx="4476007" cy="4398170"/>
        </p:xfrm>
        <a:graphic>
          <a:graphicData uri="http://schemas.openxmlformats.org/drawingml/2006/table">
            <a:tbl>
              <a:tblPr/>
              <a:tblGrid>
                <a:gridCol w="4476007"/>
              </a:tblGrid>
              <a:tr h="365713">
                <a:tc>
                  <a:txBody>
                    <a:bodyPr/>
                    <a:lstStyle/>
                    <a:p>
                      <a:pPr marL="228600" marR="0" lvl="0" indent="-228600" algn="l" defTabSz="914400" rtl="0" eaLnBrk="0" fontAlgn="b" latinLnBrk="0" hangingPunct="0">
                        <a:lnSpc>
                          <a:spcPct val="90000"/>
                        </a:lnSpc>
                        <a:spcBef>
                          <a:spcPct val="0"/>
                        </a:spcBef>
                        <a:spcAft>
                          <a:spcPct val="0"/>
                        </a:spcAft>
                        <a:buClrTx/>
                        <a:buSzTx/>
                        <a:buFont typeface="Arial" pitchFamily="34" charset="0"/>
                        <a:buChar char="•"/>
                        <a:tabLst/>
                      </a:pP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Renegociar</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taxas</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de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rede</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telefonia</a:t>
                      </a: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r h="365713">
                <a:tc>
                  <a:txBody>
                    <a:bodyPr/>
                    <a:lstStyle/>
                    <a:p>
                      <a:pPr marL="228600" marR="0" lvl="0" indent="-228600" algn="l" defTabSz="914400" rtl="0" eaLnBrk="0" fontAlgn="b" latinLnBrk="0" hangingPunct="0">
                        <a:lnSpc>
                          <a:spcPct val="90000"/>
                        </a:lnSpc>
                        <a:spcBef>
                          <a:spcPct val="0"/>
                        </a:spcBef>
                        <a:spcAft>
                          <a:spcPct val="0"/>
                        </a:spcAft>
                        <a:buClrTx/>
                        <a:buSzTx/>
                        <a:buFont typeface="Arial" pitchFamily="34" charset="0"/>
                        <a:buChar char="•"/>
                        <a:tabLst/>
                      </a:pP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Renegociar</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taxas</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de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contrato</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de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mão</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de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obra</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não</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pagar</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skill premium)</a:t>
                      </a: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r h="365713">
                <a:tc>
                  <a:txBody>
                    <a:bodyPr/>
                    <a:lstStyle/>
                    <a:p>
                      <a:pPr marL="228600" marR="0" lvl="0" indent="-228600" algn="l" defTabSz="914400" rtl="0" eaLnBrk="0" fontAlgn="b" latinLnBrk="0" hangingPunct="0">
                        <a:lnSpc>
                          <a:spcPct val="90000"/>
                        </a:lnSpc>
                        <a:spcBef>
                          <a:spcPct val="0"/>
                        </a:spcBef>
                        <a:spcAft>
                          <a:spcPct val="0"/>
                        </a:spcAft>
                        <a:buClrTx/>
                        <a:buSzTx/>
                        <a:buFont typeface="Arial" pitchFamily="34" charset="0"/>
                        <a:buChar char="•"/>
                        <a:tabLst/>
                      </a:pP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Consolidar</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a:t>
                      </a:r>
                      <a:r>
                        <a:rPr kumimoji="0" lang="en-US" sz="1800" b="1" i="0" u="none" strike="noStrike" cap="none" normalizeH="0" baseline="0" dirty="0" err="1" smtClean="0">
                          <a:ln>
                            <a:noFill/>
                          </a:ln>
                          <a:solidFill>
                            <a:schemeClr val="tx1"/>
                          </a:solidFill>
                          <a:effectLst/>
                          <a:latin typeface="Arial" charset="0"/>
                          <a:ea typeface="Arial Unicode MS" pitchFamily="34" charset="-128"/>
                          <a:cs typeface="Arial" charset="0"/>
                        </a:rPr>
                        <a:t>contratos</a:t>
                      </a:r>
                      <a:r>
                        <a:rPr kumimoji="0" lang="en-US" sz="1800" b="1" i="0" u="none" strike="noStrike" cap="none" normalizeH="0" baseline="0" dirty="0" smtClean="0">
                          <a:ln>
                            <a:noFill/>
                          </a:ln>
                          <a:solidFill>
                            <a:schemeClr val="tx1"/>
                          </a:solidFill>
                          <a:effectLst/>
                          <a:latin typeface="Arial" charset="0"/>
                          <a:ea typeface="Arial Unicode MS" pitchFamily="34" charset="-128"/>
                          <a:cs typeface="Arial" charset="0"/>
                        </a:rPr>
                        <a:t> de hardware/software de desktop</a:t>
                      </a: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r h="365713">
                <a:tc>
                  <a:txBody>
                    <a:bodyPr/>
                    <a:lstStyle/>
                    <a:p>
                      <a:pPr marL="228600" marR="0" lvl="0" indent="-228600" algn="l" defTabSz="914400" rtl="0" eaLnBrk="0" fontAlgn="b" latinLnBrk="0" hangingPunct="0">
                        <a:lnSpc>
                          <a:spcPct val="90000"/>
                        </a:lnSpc>
                        <a:spcBef>
                          <a:spcPct val="0"/>
                        </a:spcBef>
                        <a:spcAft>
                          <a:spcPct val="0"/>
                        </a:spcAft>
                        <a:buClrTx/>
                        <a:buSzTx/>
                        <a:buFont typeface="Arial" pitchFamily="34" charset="0"/>
                        <a:buChar char="•"/>
                        <a:tabLst/>
                      </a:pPr>
                      <a:r>
                        <a:rPr kumimoji="0" lang="pt-BR" sz="1800" b="1" i="0" u="none" strike="noStrike" cap="none" normalizeH="0" baseline="0" dirty="0" smtClean="0">
                          <a:ln>
                            <a:noFill/>
                          </a:ln>
                          <a:solidFill>
                            <a:schemeClr val="tx1"/>
                          </a:solidFill>
                          <a:effectLst/>
                          <a:latin typeface="Arial" charset="0"/>
                          <a:ea typeface="Arial Unicode MS" pitchFamily="34" charset="-128"/>
                          <a:cs typeface="Arial" charset="0"/>
                        </a:rPr>
                        <a:t>Alavancar melhores práticas de compras de TI, ger. de fornecedores e negociação de software</a:t>
                      </a: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r h="365713">
                <a:tc>
                  <a:txBody>
                    <a:bodyPr/>
                    <a:lstStyle/>
                    <a:p>
                      <a:pPr marL="285750" marR="0" lvl="0" indent="-285750" algn="l" defTabSz="914400" rtl="0" eaLnBrk="0" fontAlgn="b" latinLnBrk="0" hangingPunct="0">
                        <a:lnSpc>
                          <a:spcPct val="90000"/>
                        </a:lnSpc>
                        <a:spcBef>
                          <a:spcPct val="0"/>
                        </a:spcBef>
                        <a:spcAft>
                          <a:spcPct val="0"/>
                        </a:spcAft>
                        <a:buClrTx/>
                        <a:buSzTx/>
                        <a:buFont typeface="Arial" pitchFamily="34" charset="0"/>
                        <a:buChar char="•"/>
                        <a:tabLst/>
                      </a:pPr>
                      <a:r>
                        <a:rPr kumimoji="0" lang="pt-BR"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Preparar-se para lidar com </a:t>
                      </a:r>
                      <a:r>
                        <a:rPr kumimoji="0" lang="pt-BR" sz="1800" b="1" i="0" u="none" strike="noStrike" cap="none" normalizeH="0" baseline="0" dirty="0" err="1" smtClean="0">
                          <a:ln>
                            <a:noFill/>
                          </a:ln>
                          <a:solidFill>
                            <a:schemeClr val="tx1"/>
                          </a:solidFill>
                          <a:effectLst/>
                          <a:latin typeface="Arial" charset="0"/>
                          <a:ea typeface="Arial Unicode MS" pitchFamily="34" charset="-128"/>
                          <a:cs typeface="Arial Unicode MS" pitchFamily="34" charset="-128"/>
                        </a:rPr>
                        <a:t>megafornecedores</a:t>
                      </a:r>
                      <a:r>
                        <a:rPr kumimoji="0" lang="pt-BR"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 (luta injusta, equipes exclusivas x temporárias)</a:t>
                      </a: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r h="365713">
                <a:tc>
                  <a:txBody>
                    <a:bodyPr/>
                    <a:lstStyle/>
                    <a:p>
                      <a:pPr marL="228600" marR="0" lvl="0" indent="-228600" algn="l" defTabSz="914400" rtl="0" eaLnBrk="0" fontAlgn="b" latinLnBrk="0" hangingPunct="0">
                        <a:lnSpc>
                          <a:spcPct val="90000"/>
                        </a:lnSpc>
                        <a:spcBef>
                          <a:spcPct val="0"/>
                        </a:spcBef>
                        <a:spcAft>
                          <a:spcPct val="0"/>
                        </a:spcAft>
                        <a:buClrTx/>
                        <a:buSzTx/>
                        <a:buFont typeface="Arial" pitchFamily="34" charset="0"/>
                        <a:buChar char="•"/>
                        <a:tabLst/>
                      </a:pPr>
                      <a:r>
                        <a:rPr kumimoji="0" lang="pt-BR"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Postergar compras: manutenção estendida x compra de novos equipamentos</a:t>
                      </a: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r h="365713">
                <a:tc>
                  <a:txBody>
                    <a:bodyPr/>
                    <a:lstStyle/>
                    <a:p>
                      <a:pPr marL="0" marR="0" lvl="0" indent="0" algn="l" defTabSz="914400" rtl="0" eaLnBrk="0" fontAlgn="b" latinLnBrk="0" hangingPunct="0">
                        <a:lnSpc>
                          <a:spcPct val="90000"/>
                        </a:lnSpc>
                        <a:spcBef>
                          <a:spcPct val="0"/>
                        </a:spcBef>
                        <a:spcAft>
                          <a:spcPct val="0"/>
                        </a:spcAft>
                        <a:buClrTx/>
                        <a:buSzTx/>
                        <a:buFont typeface="Arial" pitchFamily="34" charset="0"/>
                        <a:buNone/>
                        <a:tabLst/>
                      </a:pPr>
                      <a:endParaRPr kumimoji="0" lang="en-US"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pic>
        <p:nvPicPr>
          <p:cNvPr id="64514" name="Picture 2" descr="http://canyon.gartner.com:8081/thumbsrv/getThumbnail?path=0001cd77/80/07/22/ea.jpg&amp;store=thumbnail_store_01"/>
          <p:cNvPicPr>
            <a:picLocks noChangeAspect="1" noChangeArrowheads="1"/>
          </p:cNvPicPr>
          <p:nvPr/>
        </p:nvPicPr>
        <p:blipFill>
          <a:blip r:embed="rId3" cstate="print"/>
          <a:srcRect/>
          <a:stretch>
            <a:fillRect/>
          </a:stretch>
        </p:blipFill>
        <p:spPr bwMode="auto">
          <a:xfrm>
            <a:off x="6630389" y="1246910"/>
            <a:ext cx="3538847" cy="4025735"/>
          </a:xfrm>
          <a:prstGeom prst="rect">
            <a:avLst/>
          </a:prstGeom>
          <a:noFill/>
        </p:spPr>
      </p:pic>
      <p:sp>
        <p:nvSpPr>
          <p:cNvPr id="9" name="TextBox 8"/>
          <p:cNvSpPr txBox="1"/>
          <p:nvPr/>
        </p:nvSpPr>
        <p:spPr>
          <a:xfrm>
            <a:off x="2010893" y="5933466"/>
            <a:ext cx="817021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b="1" dirty="0"/>
              <a:t>Restringir foco - 80% do valor fica em 20% dos contratos</a:t>
            </a:r>
          </a:p>
        </p:txBody>
      </p:sp>
    </p:spTree>
    <p:extLst>
      <p:ext uri="{BB962C8B-B14F-4D97-AF65-F5344CB8AC3E}">
        <p14:creationId xmlns:p14="http://schemas.microsoft.com/office/powerpoint/2010/main" val="402044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2446135" y="1810311"/>
            <a:ext cx="1440267" cy="1664159"/>
            <a:chOff x="3871" y="3046"/>
            <a:chExt cx="853" cy="998"/>
          </a:xfrm>
        </p:grpSpPr>
        <p:sp>
          <p:nvSpPr>
            <p:cNvPr id="164895" name="Text Box 31"/>
            <p:cNvSpPr txBox="1">
              <a:spLocks noChangeArrowheads="1"/>
            </p:cNvSpPr>
            <p:nvPr/>
          </p:nvSpPr>
          <p:spPr bwMode="gray">
            <a:xfrm>
              <a:off x="3875" y="3046"/>
              <a:ext cx="849" cy="165"/>
            </a:xfrm>
            <a:prstGeom prst="rect">
              <a:avLst/>
            </a:prstGeom>
            <a:solidFill>
              <a:schemeClr val="accent4">
                <a:lumMod val="50000"/>
              </a:schemeClr>
            </a:solidFill>
            <a:ln w="9525" algn="ctr">
              <a:noFill/>
              <a:miter lim="800000"/>
              <a:headEnd/>
              <a:tailEnd/>
            </a:ln>
            <a:effectLst/>
          </p:spPr>
          <p:txBody>
            <a:bodyPr>
              <a:spAutoFit/>
            </a:bodyPr>
            <a:lstStyle/>
            <a:p>
              <a:pPr algn="ctr"/>
              <a:r>
                <a:rPr lang="en-US" sz="1200" dirty="0">
                  <a:solidFill>
                    <a:schemeClr val="bg1"/>
                  </a:solidFill>
                </a:rPr>
                <a:t>Magic Quadrant</a:t>
              </a:r>
              <a:endParaRPr lang="en-GB" sz="1200" dirty="0">
                <a:solidFill>
                  <a:schemeClr val="bg1"/>
                </a:solidFill>
              </a:endParaRPr>
            </a:p>
          </p:txBody>
        </p:sp>
        <p:pic>
          <p:nvPicPr>
            <p:cNvPr id="164896" name="Picture 32"/>
            <p:cNvPicPr>
              <a:picLocks noChangeAspect="1" noChangeArrowheads="1"/>
            </p:cNvPicPr>
            <p:nvPr/>
          </p:nvPicPr>
          <p:blipFill>
            <a:blip r:embed="rId3" cstate="print"/>
            <a:srcRect/>
            <a:stretch>
              <a:fillRect/>
            </a:stretch>
          </p:blipFill>
          <p:spPr bwMode="gray">
            <a:xfrm>
              <a:off x="3871" y="3290"/>
              <a:ext cx="757" cy="754"/>
            </a:xfrm>
            <a:prstGeom prst="rect">
              <a:avLst/>
            </a:prstGeom>
            <a:noFill/>
            <a:ln w="12700" algn="ctr">
              <a:noFill/>
              <a:miter lim="800000"/>
              <a:headEnd type="none" w="lg" len="lg"/>
              <a:tailEnd type="none" w="lg" len="lg"/>
            </a:ln>
            <a:effectLst/>
          </p:spPr>
        </p:pic>
      </p:grpSp>
      <p:grpSp>
        <p:nvGrpSpPr>
          <p:cNvPr id="4" name="Group 38"/>
          <p:cNvGrpSpPr>
            <a:grpSpLocks/>
          </p:cNvGrpSpPr>
          <p:nvPr/>
        </p:nvGrpSpPr>
        <p:grpSpPr bwMode="auto">
          <a:xfrm>
            <a:off x="6361890" y="1811144"/>
            <a:ext cx="1552575" cy="1687517"/>
            <a:chOff x="2332" y="2977"/>
            <a:chExt cx="978" cy="1063"/>
          </a:xfrm>
        </p:grpSpPr>
        <p:sp>
          <p:nvSpPr>
            <p:cNvPr id="164903" name="Text Box 39"/>
            <p:cNvSpPr txBox="1">
              <a:spLocks noChangeArrowheads="1"/>
            </p:cNvSpPr>
            <p:nvPr/>
          </p:nvSpPr>
          <p:spPr bwMode="gray">
            <a:xfrm>
              <a:off x="2332" y="2977"/>
              <a:ext cx="775" cy="173"/>
            </a:xfrm>
            <a:prstGeom prst="rect">
              <a:avLst/>
            </a:prstGeom>
            <a:solidFill>
              <a:schemeClr val="accent4">
                <a:lumMod val="50000"/>
              </a:schemeClr>
            </a:solidFill>
            <a:ln w="9525" algn="ctr">
              <a:noFill/>
              <a:miter lim="800000"/>
              <a:headEnd/>
              <a:tailEnd/>
            </a:ln>
            <a:effectLst/>
          </p:spPr>
          <p:txBody>
            <a:bodyPr wrap="none">
              <a:spAutoFit/>
            </a:bodyPr>
            <a:lstStyle/>
            <a:p>
              <a:pPr algn="ctr"/>
              <a:r>
                <a:rPr lang="en-US" sz="1200" dirty="0">
                  <a:solidFill>
                    <a:schemeClr val="bg1"/>
                  </a:solidFill>
                </a:rPr>
                <a:t>Vendor Ratings</a:t>
              </a:r>
              <a:endParaRPr lang="en-GB" sz="1200" dirty="0">
                <a:solidFill>
                  <a:schemeClr val="bg1"/>
                </a:solidFill>
              </a:endParaRPr>
            </a:p>
          </p:txBody>
        </p:sp>
        <p:pic>
          <p:nvPicPr>
            <p:cNvPr id="164904" name="Picture 40"/>
            <p:cNvPicPr>
              <a:picLocks noChangeAspect="1" noChangeArrowheads="1"/>
            </p:cNvPicPr>
            <p:nvPr/>
          </p:nvPicPr>
          <p:blipFill>
            <a:blip r:embed="rId4" cstate="print"/>
            <a:srcRect/>
            <a:stretch>
              <a:fillRect/>
            </a:stretch>
          </p:blipFill>
          <p:spPr bwMode="gray">
            <a:xfrm>
              <a:off x="2332" y="3224"/>
              <a:ext cx="978" cy="816"/>
            </a:xfrm>
            <a:prstGeom prst="rect">
              <a:avLst/>
            </a:prstGeom>
            <a:noFill/>
            <a:ln w="12700" algn="ctr">
              <a:noFill/>
              <a:miter lim="800000"/>
              <a:headEnd type="none" w="lg" len="lg"/>
              <a:tailEnd type="none" w="lg" len="lg"/>
            </a:ln>
            <a:effectLst/>
          </p:spPr>
        </p:pic>
      </p:grpSp>
      <p:grpSp>
        <p:nvGrpSpPr>
          <p:cNvPr id="5" name="Group 41"/>
          <p:cNvGrpSpPr>
            <a:grpSpLocks/>
          </p:cNvGrpSpPr>
          <p:nvPr/>
        </p:nvGrpSpPr>
        <p:grpSpPr bwMode="auto">
          <a:xfrm>
            <a:off x="3677734" y="4395183"/>
            <a:ext cx="1979613" cy="1726264"/>
            <a:chOff x="1393" y="1884"/>
            <a:chExt cx="1394" cy="1169"/>
          </a:xfrm>
        </p:grpSpPr>
        <p:pic>
          <p:nvPicPr>
            <p:cNvPr id="164906" name="Picture 42"/>
            <p:cNvPicPr>
              <a:picLocks noChangeAspect="1" noChangeArrowheads="1"/>
            </p:cNvPicPr>
            <p:nvPr/>
          </p:nvPicPr>
          <p:blipFill>
            <a:blip r:embed="rId5" cstate="print"/>
            <a:srcRect/>
            <a:stretch>
              <a:fillRect/>
            </a:stretch>
          </p:blipFill>
          <p:spPr bwMode="gray">
            <a:xfrm>
              <a:off x="1393" y="2157"/>
              <a:ext cx="1394" cy="896"/>
            </a:xfrm>
            <a:prstGeom prst="rect">
              <a:avLst/>
            </a:prstGeom>
            <a:noFill/>
            <a:ln w="12700" algn="ctr">
              <a:noFill/>
              <a:miter lim="800000"/>
              <a:headEnd type="none" w="lg" len="lg"/>
              <a:tailEnd type="none" w="lg" len="lg"/>
            </a:ln>
            <a:effectLst/>
          </p:spPr>
        </p:pic>
        <p:sp>
          <p:nvSpPr>
            <p:cNvPr id="164907" name="Text Box 43"/>
            <p:cNvSpPr txBox="1">
              <a:spLocks noChangeArrowheads="1"/>
            </p:cNvSpPr>
            <p:nvPr/>
          </p:nvSpPr>
          <p:spPr bwMode="gray">
            <a:xfrm>
              <a:off x="1644" y="1884"/>
              <a:ext cx="891" cy="186"/>
            </a:xfrm>
            <a:prstGeom prst="rect">
              <a:avLst/>
            </a:prstGeom>
            <a:solidFill>
              <a:schemeClr val="accent4">
                <a:lumMod val="50000"/>
              </a:schemeClr>
            </a:solidFill>
            <a:ln w="9525" algn="ctr">
              <a:noFill/>
              <a:miter lim="800000"/>
              <a:headEnd/>
              <a:tailEnd/>
            </a:ln>
            <a:effectLst/>
          </p:spPr>
          <p:txBody>
            <a:bodyPr wrap="none">
              <a:spAutoFit/>
            </a:bodyPr>
            <a:lstStyle/>
            <a:p>
              <a:r>
                <a:rPr lang="en-US" sz="1200" dirty="0">
                  <a:solidFill>
                    <a:schemeClr val="bg1"/>
                  </a:solidFill>
                </a:rPr>
                <a:t>The Hype Cycle</a:t>
              </a:r>
              <a:endParaRPr lang="en-GB" sz="1200" dirty="0">
                <a:solidFill>
                  <a:schemeClr val="bg1"/>
                </a:solidFill>
              </a:endParaRPr>
            </a:p>
          </p:txBody>
        </p:sp>
      </p:grpSp>
      <p:sp>
        <p:nvSpPr>
          <p:cNvPr id="164908" name="Rectangle 44"/>
          <p:cNvSpPr>
            <a:spLocks noChangeArrowheads="1"/>
          </p:cNvSpPr>
          <p:nvPr/>
        </p:nvSpPr>
        <p:spPr bwMode="gray">
          <a:xfrm>
            <a:off x="2127252" y="2223304"/>
            <a:ext cx="4143375" cy="1063625"/>
          </a:xfrm>
          <a:prstGeom prst="rect">
            <a:avLst/>
          </a:prstGeom>
          <a:noFill/>
          <a:ln w="9525" algn="ctr">
            <a:noFill/>
            <a:miter lim="800000"/>
            <a:headEnd/>
            <a:tailEnd/>
          </a:ln>
          <a:effectLst/>
        </p:spPr>
        <p:txBody>
          <a:bodyPr lIns="0" tIns="0" rIns="0" bIns="0"/>
          <a:lstStyle/>
          <a:p>
            <a:pPr>
              <a:spcBef>
                <a:spcPct val="60000"/>
              </a:spcBef>
              <a:buClr>
                <a:schemeClr val="accent2"/>
              </a:buClr>
              <a:buFont typeface="Wingdings" pitchFamily="2" charset="2"/>
              <a:buNone/>
            </a:pPr>
            <a:endParaRPr lang="en-US" sz="2200" dirty="0"/>
          </a:p>
        </p:txBody>
      </p:sp>
      <p:sp>
        <p:nvSpPr>
          <p:cNvPr id="26" name="Rectangle 25"/>
          <p:cNvSpPr/>
          <p:nvPr/>
        </p:nvSpPr>
        <p:spPr bwMode="auto">
          <a:xfrm>
            <a:off x="1926336" y="6284466"/>
            <a:ext cx="804672" cy="146434"/>
          </a:xfrm>
          <a:prstGeom prst="rect">
            <a:avLst/>
          </a:prstGeom>
          <a:solidFill>
            <a:schemeClr val="bg1"/>
          </a:solidFill>
          <a:ln w="9525" cap="flat" cmpd="sng" algn="ctr">
            <a:noFill/>
            <a:prstDash val="solid"/>
            <a:round/>
            <a:headEnd type="none" w="med" len="med"/>
            <a:tailEnd type="none" w="med" len="med"/>
          </a:ln>
          <a:effectLst/>
        </p:spPr>
        <p:txBody>
          <a:bodyPr vert="horz" wrap="square" lIns="87810" tIns="43905" rIns="87810" bIns="43905" numCol="1" rtlCol="0" anchor="t" anchorCtr="0" compatLnSpc="1">
            <a:prstTxWarp prst="textNoShape">
              <a:avLst/>
            </a:prstTxWarp>
          </a:bodyPr>
          <a:lstStyle/>
          <a:p>
            <a:pPr defTabSz="878098" eaLnBrk="0" hangingPunct="0"/>
            <a:endParaRPr lang="en-US" sz="1700" dirty="0"/>
          </a:p>
        </p:txBody>
      </p:sp>
      <p:pic>
        <p:nvPicPr>
          <p:cNvPr id="2050" name="http://my.gartner.com/resources/214600/214612/214612_0001.gifImg" descr="Figure 1. Market Clock for Server Technology, 2011"/>
          <p:cNvPicPr>
            <a:picLocks noChangeAspect="1" noChangeArrowheads="1"/>
          </p:cNvPicPr>
          <p:nvPr/>
        </p:nvPicPr>
        <p:blipFill>
          <a:blip r:embed="rId6" cstate="print"/>
          <a:srcRect/>
          <a:stretch>
            <a:fillRect/>
          </a:stretch>
        </p:blipFill>
        <p:spPr bwMode="auto">
          <a:xfrm>
            <a:off x="10223717" y="1829204"/>
            <a:ext cx="1975104" cy="1792491"/>
          </a:xfrm>
          <a:prstGeom prst="rect">
            <a:avLst/>
          </a:prstGeom>
          <a:solidFill>
            <a:schemeClr val="accent4">
              <a:lumMod val="50000"/>
            </a:schemeClr>
          </a:solidFill>
          <a:ln w="9525" algn="ctr">
            <a:noFill/>
            <a:miter lim="800000"/>
            <a:headEnd/>
            <a:tailEnd/>
          </a:ln>
          <a:effectLst/>
        </p:spPr>
      </p:pic>
      <p:sp>
        <p:nvSpPr>
          <p:cNvPr id="7" name="Pentagon 6"/>
          <p:cNvSpPr/>
          <p:nvPr/>
        </p:nvSpPr>
        <p:spPr bwMode="auto">
          <a:xfrm>
            <a:off x="1328456" y="4887875"/>
            <a:ext cx="2349278" cy="1050990"/>
          </a:xfrm>
          <a:prstGeom prst="homePlate">
            <a:avLst>
              <a:gd name="adj" fmla="val 21756"/>
            </a:avLst>
          </a:prstGeom>
          <a:solidFill>
            <a:srgbClr val="6E96D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sz="1400" dirty="0">
                <a:solidFill>
                  <a:schemeClr val="bg1"/>
                </a:solidFill>
              </a:rPr>
              <a:t>Como as empresas do mercado estão adotando esta nova tecnologia? Qual o </a:t>
            </a:r>
            <a:r>
              <a:rPr lang="pt-BR" sz="1400" dirty="0" smtClean="0">
                <a:solidFill>
                  <a:schemeClr val="bg1"/>
                </a:solidFill>
              </a:rPr>
              <a:t>risco?</a:t>
            </a:r>
            <a:endParaRPr lang="pt-BR" sz="1400" dirty="0">
              <a:solidFill>
                <a:schemeClr val="bg1"/>
              </a:solidFill>
            </a:endParaRPr>
          </a:p>
        </p:txBody>
      </p:sp>
      <p:sp>
        <p:nvSpPr>
          <p:cNvPr id="28" name="Pentagon 27"/>
          <p:cNvSpPr/>
          <p:nvPr/>
        </p:nvSpPr>
        <p:spPr bwMode="auto">
          <a:xfrm>
            <a:off x="103569" y="2195854"/>
            <a:ext cx="2349278" cy="1050990"/>
          </a:xfrm>
          <a:prstGeom prst="homePlate">
            <a:avLst>
              <a:gd name="adj" fmla="val 21756"/>
            </a:avLst>
          </a:prstGeom>
          <a:solidFill>
            <a:srgbClr val="6E96D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sz="1400" dirty="0">
                <a:solidFill>
                  <a:schemeClr val="bg1"/>
                </a:solidFill>
              </a:rPr>
              <a:t>Quais são as principais soluções de determinado segmento? Quais são seus pontos fortes e fracos?</a:t>
            </a:r>
          </a:p>
        </p:txBody>
      </p:sp>
      <p:sp>
        <p:nvSpPr>
          <p:cNvPr id="29" name="Pentagon 28"/>
          <p:cNvSpPr/>
          <p:nvPr/>
        </p:nvSpPr>
        <p:spPr bwMode="auto">
          <a:xfrm>
            <a:off x="3984854" y="2263570"/>
            <a:ext cx="2349278" cy="1050990"/>
          </a:xfrm>
          <a:prstGeom prst="homePlate">
            <a:avLst>
              <a:gd name="adj" fmla="val 21756"/>
            </a:avLst>
          </a:prstGeom>
          <a:solidFill>
            <a:srgbClr val="6E96D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sz="1400" dirty="0">
                <a:solidFill>
                  <a:schemeClr val="bg1"/>
                </a:solidFill>
              </a:rPr>
              <a:t>Como determinado fornecedor está sendo visto no mercado? </a:t>
            </a:r>
          </a:p>
        </p:txBody>
      </p:sp>
      <p:sp>
        <p:nvSpPr>
          <p:cNvPr id="30" name="Pentagon 29"/>
          <p:cNvSpPr/>
          <p:nvPr/>
        </p:nvSpPr>
        <p:spPr bwMode="auto">
          <a:xfrm>
            <a:off x="7983684" y="2195854"/>
            <a:ext cx="2349278" cy="1050990"/>
          </a:xfrm>
          <a:prstGeom prst="homePlate">
            <a:avLst>
              <a:gd name="adj" fmla="val 21756"/>
            </a:avLst>
          </a:prstGeom>
          <a:solidFill>
            <a:srgbClr val="6E96D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sz="1400" dirty="0">
                <a:solidFill>
                  <a:schemeClr val="bg1"/>
                </a:solidFill>
              </a:rPr>
              <a:t>Devo substituir determinada tecnologia? Como esta sua tendência de custo e disponibilidade de recursos?</a:t>
            </a:r>
          </a:p>
        </p:txBody>
      </p:sp>
      <p:sp>
        <p:nvSpPr>
          <p:cNvPr id="22" name="Title 2"/>
          <p:cNvSpPr>
            <a:spLocks noGrp="1"/>
          </p:cNvSpPr>
          <p:nvPr>
            <p:ph type="title"/>
          </p:nvPr>
        </p:nvSpPr>
        <p:spPr>
          <a:xfrm>
            <a:off x="457200" y="366713"/>
            <a:ext cx="11662913" cy="443198"/>
          </a:xfrm>
        </p:spPr>
        <p:txBody>
          <a:bodyPr/>
          <a:lstStyle/>
          <a:p>
            <a:r>
              <a:rPr lang="pt-BR" dirty="0">
                <a:solidFill>
                  <a:schemeClr val="accent1"/>
                </a:solidFill>
              </a:rPr>
              <a:t>Escopo Técnico: Utilize o Gartner para Montar o Termo de Referência</a:t>
            </a:r>
            <a:endParaRPr lang="en-US" dirty="0"/>
          </a:p>
        </p:txBody>
      </p:sp>
      <p:sp>
        <p:nvSpPr>
          <p:cNvPr id="21" name="Pentagon 20"/>
          <p:cNvSpPr/>
          <p:nvPr/>
        </p:nvSpPr>
        <p:spPr bwMode="auto">
          <a:xfrm>
            <a:off x="6139132" y="4887875"/>
            <a:ext cx="2349278" cy="1050990"/>
          </a:xfrm>
          <a:prstGeom prst="homePlate">
            <a:avLst>
              <a:gd name="adj" fmla="val 21756"/>
            </a:avLst>
          </a:prstGeom>
          <a:solidFill>
            <a:srgbClr val="6E96D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sz="1400" dirty="0" smtClean="0">
                <a:solidFill>
                  <a:schemeClr val="bg1"/>
                </a:solidFill>
              </a:rPr>
              <a:t>Amplia a análise do Quadrante Mágico e investiga a classificação dos produtos com base nas suas capacidades</a:t>
            </a:r>
            <a:endParaRPr lang="pt-BR" sz="1400" dirty="0">
              <a:solidFill>
                <a:schemeClr val="bg1"/>
              </a:solidFill>
            </a:endParaRPr>
          </a:p>
        </p:txBody>
      </p:sp>
      <p:pic>
        <p:nvPicPr>
          <p:cNvPr id="3" name="Picture 2"/>
          <p:cNvPicPr>
            <a:picLocks noChangeAspect="1"/>
          </p:cNvPicPr>
          <p:nvPr/>
        </p:nvPicPr>
        <p:blipFill>
          <a:blip r:embed="rId7"/>
          <a:stretch>
            <a:fillRect/>
          </a:stretch>
        </p:blipFill>
        <p:spPr>
          <a:xfrm>
            <a:off x="8600216" y="4766656"/>
            <a:ext cx="1732746" cy="1353312"/>
          </a:xfrm>
          <a:prstGeom prst="rect">
            <a:avLst/>
          </a:prstGeom>
        </p:spPr>
      </p:pic>
      <p:sp>
        <p:nvSpPr>
          <p:cNvPr id="23" name="Text Box 29"/>
          <p:cNvSpPr txBox="1">
            <a:spLocks noChangeArrowheads="1"/>
          </p:cNvSpPr>
          <p:nvPr/>
        </p:nvSpPr>
        <p:spPr bwMode="gray">
          <a:xfrm>
            <a:off x="8723450" y="4391805"/>
            <a:ext cx="1486278" cy="276987"/>
          </a:xfrm>
          <a:prstGeom prst="rect">
            <a:avLst/>
          </a:prstGeom>
          <a:solidFill>
            <a:schemeClr val="accent4">
              <a:lumMod val="50000"/>
            </a:schemeClr>
          </a:solidFill>
          <a:ln w="9525" algn="ctr">
            <a:noFill/>
            <a:miter lim="800000"/>
            <a:headEnd/>
            <a:tailEnd/>
          </a:ln>
          <a:effectLst/>
        </p:spPr>
        <p:txBody>
          <a:bodyPr wrap="none" lIns="91427" tIns="45714" rIns="91427" bIns="45714">
            <a:spAutoFit/>
          </a:bodyPr>
          <a:lstStyle/>
          <a:p>
            <a:pPr algn="ctr"/>
            <a:r>
              <a:rPr lang="en-US" sz="1200" dirty="0" smtClean="0">
                <a:solidFill>
                  <a:schemeClr val="bg1"/>
                </a:solidFill>
              </a:rPr>
              <a:t>Critical Capabilities</a:t>
            </a:r>
            <a:endParaRPr lang="en-GB" sz="1200" dirty="0">
              <a:solidFill>
                <a:schemeClr val="bg1"/>
              </a:solidFill>
            </a:endParaRPr>
          </a:p>
        </p:txBody>
      </p:sp>
      <p:sp>
        <p:nvSpPr>
          <p:cNvPr id="24" name="Text Box 39"/>
          <p:cNvSpPr txBox="1">
            <a:spLocks noChangeArrowheads="1"/>
          </p:cNvSpPr>
          <p:nvPr/>
        </p:nvSpPr>
        <p:spPr bwMode="gray">
          <a:xfrm>
            <a:off x="10695238" y="1583982"/>
            <a:ext cx="1080745" cy="276999"/>
          </a:xfrm>
          <a:prstGeom prst="rect">
            <a:avLst/>
          </a:prstGeom>
          <a:solidFill>
            <a:schemeClr val="accent4">
              <a:lumMod val="50000"/>
            </a:schemeClr>
          </a:solidFill>
          <a:ln w="9525" algn="ctr">
            <a:noFill/>
            <a:miter lim="800000"/>
            <a:headEnd/>
            <a:tailEnd/>
          </a:ln>
          <a:effectLst/>
        </p:spPr>
        <p:txBody>
          <a:bodyPr wrap="none">
            <a:spAutoFit/>
          </a:bodyPr>
          <a:lstStyle/>
          <a:p>
            <a:pPr algn="ctr"/>
            <a:r>
              <a:rPr lang="en-US" sz="1200" dirty="0" smtClean="0">
                <a:solidFill>
                  <a:schemeClr val="bg1"/>
                </a:solidFill>
              </a:rPr>
              <a:t>Market Clock</a:t>
            </a:r>
            <a:endParaRPr lang="en-GB" sz="1200" dirty="0">
              <a:solidFill>
                <a:schemeClr val="bg1"/>
              </a:solidFill>
            </a:endParaRPr>
          </a:p>
        </p:txBody>
      </p:sp>
    </p:spTree>
    <p:extLst>
      <p:ext uri="{BB962C8B-B14F-4D97-AF65-F5344CB8AC3E}">
        <p14:creationId xmlns:p14="http://schemas.microsoft.com/office/powerpoint/2010/main" val="171258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5867400" y="6490389"/>
            <a:ext cx="457200" cy="228600"/>
          </a:xfrm>
          <a:prstGeom prst="rect">
            <a:avLst/>
          </a:prstGeom>
        </p:spPr>
        <p:txBody>
          <a:bodyPr/>
          <a:lstStyle/>
          <a:p>
            <a:pPr>
              <a:defRPr/>
            </a:pPr>
            <a:r>
              <a:rPr lang="en-US" smtClean="0"/>
              <a:t> </a:t>
            </a:r>
            <a:fld id="{1AC61E8B-D7D6-4EC1-BA02-1B652BB20EBC}" type="slidenum">
              <a:rPr lang="en-US" smtClean="0"/>
              <a:pPr>
                <a:defRPr/>
              </a:pPr>
              <a:t>35</a:t>
            </a:fld>
            <a:endParaRPr lang="en-US" dirty="0"/>
          </a:p>
        </p:txBody>
      </p:sp>
      <p:sp>
        <p:nvSpPr>
          <p:cNvPr id="3" name="Title 2"/>
          <p:cNvSpPr>
            <a:spLocks noGrp="1"/>
          </p:cNvSpPr>
          <p:nvPr>
            <p:ph type="title"/>
          </p:nvPr>
        </p:nvSpPr>
        <p:spPr/>
        <p:txBody>
          <a:bodyPr/>
          <a:lstStyle/>
          <a:p>
            <a:r>
              <a:rPr lang="en-GB" sz="2800" dirty="0" smtClean="0"/>
              <a:t>O Gartner </a:t>
            </a:r>
            <a:r>
              <a:rPr lang="en-GB" sz="2800" dirty="0" err="1" smtClean="0"/>
              <a:t>pode</a:t>
            </a:r>
            <a:r>
              <a:rPr lang="en-GB" sz="2800" dirty="0" smtClean="0"/>
              <a:t> </a:t>
            </a:r>
            <a:r>
              <a:rPr lang="en-GB" sz="2800" dirty="0" err="1"/>
              <a:t>a</a:t>
            </a:r>
            <a:r>
              <a:rPr lang="en-GB" sz="2800" dirty="0" err="1" smtClean="0"/>
              <a:t>poiar</a:t>
            </a:r>
            <a:r>
              <a:rPr lang="en-GB" sz="2800" dirty="0" smtClean="0"/>
              <a:t> </a:t>
            </a:r>
            <a:r>
              <a:rPr lang="en-GB" sz="2800" dirty="0" err="1" smtClean="0"/>
              <a:t>na</a:t>
            </a:r>
            <a:r>
              <a:rPr lang="en-GB" sz="2800" dirty="0" smtClean="0"/>
              <a:t> </a:t>
            </a:r>
            <a:r>
              <a:rPr lang="en-GB" sz="2800" dirty="0" err="1" smtClean="0"/>
              <a:t>Avaliação</a:t>
            </a:r>
            <a:r>
              <a:rPr lang="en-GB" sz="2800" dirty="0" smtClean="0"/>
              <a:t> dos </a:t>
            </a:r>
            <a:r>
              <a:rPr lang="en-GB" sz="2800" dirty="0" err="1" smtClean="0"/>
              <a:t>Contratos</a:t>
            </a:r>
            <a:endParaRPr lang="en-GB" sz="2800" dirty="0"/>
          </a:p>
        </p:txBody>
      </p:sp>
      <p:pic>
        <p:nvPicPr>
          <p:cNvPr id="9218" name="Picture 2" descr="http://na3.www.gartner.com/resources/270700/270717/270717_0003.png;pv8b848146e250f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2" y="1775177"/>
            <a:ext cx="3609383" cy="3614738"/>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bwMode="auto">
          <a:xfrm>
            <a:off x="8293659" y="1343907"/>
            <a:ext cx="2257425" cy="1457325"/>
          </a:xfrm>
          <a:prstGeom prst="wedgeEllipseCallout">
            <a:avLst>
              <a:gd name="adj1" fmla="val -84124"/>
              <a:gd name="adj2" fmla="val 42892"/>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dirty="0">
                <a:latin typeface="Arial" charset="0"/>
              </a:rPr>
              <a:t>Escopo Técnico</a:t>
            </a:r>
            <a:endParaRPr lang="en-US" dirty="0">
              <a:latin typeface="Arial" charset="0"/>
            </a:endParaRPr>
          </a:p>
        </p:txBody>
      </p:sp>
      <p:sp>
        <p:nvSpPr>
          <p:cNvPr id="10" name="Oval Callout 9"/>
          <p:cNvSpPr/>
          <p:nvPr/>
        </p:nvSpPr>
        <p:spPr bwMode="auto">
          <a:xfrm>
            <a:off x="7907339" y="4661253"/>
            <a:ext cx="2257425" cy="1457325"/>
          </a:xfrm>
          <a:prstGeom prst="wedgeEllipseCallout">
            <a:avLst>
              <a:gd name="adj1" fmla="val -103111"/>
              <a:gd name="adj2" fmla="val -13971"/>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dirty="0"/>
              <a:t>Preços</a:t>
            </a:r>
            <a:endParaRPr lang="en-US" dirty="0">
              <a:latin typeface="Arial" charset="0"/>
            </a:endParaRPr>
          </a:p>
        </p:txBody>
      </p:sp>
      <p:sp>
        <p:nvSpPr>
          <p:cNvPr id="11" name="Oval Callout 10"/>
          <p:cNvSpPr/>
          <p:nvPr/>
        </p:nvSpPr>
        <p:spPr bwMode="auto">
          <a:xfrm>
            <a:off x="1934015" y="4913665"/>
            <a:ext cx="2257425" cy="1457325"/>
          </a:xfrm>
          <a:prstGeom prst="wedgeEllipseCallout">
            <a:avLst>
              <a:gd name="adj1" fmla="val 81066"/>
              <a:gd name="adj2" fmla="val -26716"/>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pt-BR" dirty="0"/>
              <a:t>Termos e Condições</a:t>
            </a:r>
            <a:endParaRPr lang="en-US" dirty="0">
              <a:latin typeface="Arial" charset="0"/>
            </a:endParaRPr>
          </a:p>
        </p:txBody>
      </p:sp>
    </p:spTree>
    <p:extLst>
      <p:ext uri="{BB962C8B-B14F-4D97-AF65-F5344CB8AC3E}">
        <p14:creationId xmlns:p14="http://schemas.microsoft.com/office/powerpoint/2010/main" val="402657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txBody>
          <a:bodyPr/>
          <a:lstStyle/>
          <a:p>
            <a:pPr>
              <a:defRPr/>
            </a:pPr>
            <a:r>
              <a:rPr sz="2800" dirty="0"/>
              <a:t>Gartner – </a:t>
            </a:r>
            <a:r>
              <a:rPr lang="en-US" sz="2800" dirty="0" err="1" smtClean="0"/>
              <a:t>Exemplo</a:t>
            </a:r>
            <a:r>
              <a:rPr lang="en-US" sz="2800" dirty="0" smtClean="0"/>
              <a:t> de </a:t>
            </a:r>
            <a:r>
              <a:rPr lang="en-US" sz="2800" dirty="0"/>
              <a:t>V</a:t>
            </a:r>
            <a:r>
              <a:rPr lang="en-US" sz="2800" dirty="0" smtClean="0"/>
              <a:t>alor para </a:t>
            </a:r>
            <a:r>
              <a:rPr lang="en-US" sz="2800" dirty="0" err="1"/>
              <a:t>R</a:t>
            </a:r>
            <a:r>
              <a:rPr lang="en-US" sz="2800" dirty="0" err="1" smtClean="0"/>
              <a:t>evisão</a:t>
            </a:r>
            <a:r>
              <a:rPr lang="en-US" sz="2800" dirty="0" smtClean="0"/>
              <a:t> de Contratos</a:t>
            </a:r>
            <a:r>
              <a:rPr sz="2800" dirty="0" smtClean="0"/>
              <a:t>:</a:t>
            </a:r>
            <a:endParaRPr sz="2800" dirty="0"/>
          </a:p>
        </p:txBody>
      </p:sp>
      <p:sp>
        <p:nvSpPr>
          <p:cNvPr id="6148" name="Rectangle 4"/>
          <p:cNvSpPr>
            <a:spLocks noChangeArrowheads="1"/>
          </p:cNvSpPr>
          <p:nvPr/>
        </p:nvSpPr>
        <p:spPr bwMode="auto">
          <a:xfrm>
            <a:off x="460374" y="1151975"/>
            <a:ext cx="11180241" cy="1274195"/>
          </a:xfrm>
          <a:prstGeom prst="rect">
            <a:avLst/>
          </a:prstGeom>
          <a:noFill/>
          <a:ln w="12700" algn="ctr">
            <a:noFill/>
            <a:miter lim="800000"/>
            <a:headEnd type="none" w="lg" len="lg"/>
            <a:tailEnd type="none" w="lg" len="lg"/>
          </a:ln>
        </p:spPr>
        <p:txBody>
          <a:bodyPr wrap="square" anchor="ctr">
            <a:spAutoFit/>
          </a:bodyPr>
          <a:lstStyle/>
          <a:p>
            <a:pPr eaLnBrk="0" hangingPunct="0">
              <a:lnSpc>
                <a:spcPct val="90000"/>
              </a:lnSpc>
              <a:spcBef>
                <a:spcPct val="30000"/>
              </a:spcBef>
              <a:spcAft>
                <a:spcPct val="10000"/>
              </a:spcAft>
              <a:tabLst>
                <a:tab pos="342900" algn="l"/>
              </a:tabLst>
              <a:defRPr/>
            </a:pPr>
            <a:r>
              <a:rPr lang="en-US" sz="1600" b="1" dirty="0" smtClean="0">
                <a:solidFill>
                  <a:srgbClr val="00529B"/>
                </a:solidFill>
              </a:rPr>
              <a:t>Se </a:t>
            </a:r>
            <a:r>
              <a:rPr lang="en-US" sz="1600" b="1" dirty="0" err="1" smtClean="0">
                <a:solidFill>
                  <a:srgbClr val="00529B"/>
                </a:solidFill>
              </a:rPr>
              <a:t>você</a:t>
            </a:r>
            <a:r>
              <a:rPr lang="en-US" sz="1600" b="1" dirty="0" smtClean="0">
                <a:solidFill>
                  <a:srgbClr val="00529B"/>
                </a:solidFill>
              </a:rPr>
              <a:t> responder “Sim” para </a:t>
            </a:r>
            <a:r>
              <a:rPr lang="en-US" sz="1600" b="1" dirty="0" err="1" smtClean="0">
                <a:solidFill>
                  <a:srgbClr val="00529B"/>
                </a:solidFill>
              </a:rPr>
              <a:t>qualquer</a:t>
            </a:r>
            <a:r>
              <a:rPr lang="en-US" sz="1600" b="1" dirty="0" smtClean="0">
                <a:solidFill>
                  <a:srgbClr val="00529B"/>
                </a:solidFill>
              </a:rPr>
              <a:t> </a:t>
            </a:r>
            <a:r>
              <a:rPr lang="en-US" sz="1600" b="1" dirty="0" err="1" smtClean="0">
                <a:solidFill>
                  <a:srgbClr val="00529B"/>
                </a:solidFill>
              </a:rPr>
              <a:t>uma</a:t>
            </a:r>
            <a:r>
              <a:rPr lang="en-US" sz="1600" b="1" dirty="0" smtClean="0">
                <a:solidFill>
                  <a:srgbClr val="00529B"/>
                </a:solidFill>
              </a:rPr>
              <a:t> </a:t>
            </a:r>
            <a:r>
              <a:rPr lang="en-US" sz="1600" b="1" dirty="0" err="1" smtClean="0">
                <a:solidFill>
                  <a:srgbClr val="00529B"/>
                </a:solidFill>
              </a:rPr>
              <a:t>dessas</a:t>
            </a:r>
            <a:r>
              <a:rPr lang="en-US" sz="1600" b="1" dirty="0" smtClean="0">
                <a:solidFill>
                  <a:srgbClr val="00529B"/>
                </a:solidFill>
              </a:rPr>
              <a:t> </a:t>
            </a:r>
            <a:r>
              <a:rPr lang="en-US" sz="1600" b="1" dirty="0" err="1" smtClean="0">
                <a:solidFill>
                  <a:srgbClr val="00529B"/>
                </a:solidFill>
              </a:rPr>
              <a:t>questões</a:t>
            </a:r>
            <a:r>
              <a:rPr lang="en-US" sz="1600" b="1" dirty="0" smtClean="0">
                <a:solidFill>
                  <a:srgbClr val="00529B"/>
                </a:solidFill>
              </a:rPr>
              <a:t>, o Gartner </a:t>
            </a:r>
            <a:r>
              <a:rPr lang="en-US" sz="1600" b="1" dirty="0" err="1" smtClean="0">
                <a:solidFill>
                  <a:srgbClr val="00529B"/>
                </a:solidFill>
              </a:rPr>
              <a:t>poderá</a:t>
            </a:r>
            <a:r>
              <a:rPr lang="en-US" sz="1600" b="1" dirty="0" smtClean="0">
                <a:solidFill>
                  <a:srgbClr val="00529B"/>
                </a:solidFill>
              </a:rPr>
              <a:t> </a:t>
            </a:r>
            <a:r>
              <a:rPr lang="en-US" sz="1600" b="1" dirty="0" err="1" smtClean="0">
                <a:solidFill>
                  <a:srgbClr val="00529B"/>
                </a:solidFill>
              </a:rPr>
              <a:t>suportá</a:t>
            </a:r>
            <a:r>
              <a:rPr lang="en-US" sz="1600" b="1" dirty="0" smtClean="0">
                <a:solidFill>
                  <a:srgbClr val="00529B"/>
                </a:solidFill>
              </a:rPr>
              <a:t>-lo </a:t>
            </a:r>
            <a:r>
              <a:rPr lang="en-US" sz="1600" b="1" dirty="0" err="1" smtClean="0">
                <a:solidFill>
                  <a:srgbClr val="00529B"/>
                </a:solidFill>
              </a:rPr>
              <a:t>nas</a:t>
            </a:r>
            <a:r>
              <a:rPr lang="en-US" sz="1600" b="1" dirty="0" smtClean="0">
                <a:solidFill>
                  <a:srgbClr val="00529B"/>
                </a:solidFill>
              </a:rPr>
              <a:t> </a:t>
            </a:r>
            <a:r>
              <a:rPr lang="en-US" sz="1600" b="1" dirty="0" err="1" smtClean="0">
                <a:solidFill>
                  <a:srgbClr val="00529B"/>
                </a:solidFill>
              </a:rPr>
              <a:t>suas</a:t>
            </a:r>
            <a:r>
              <a:rPr lang="en-US" sz="1600" b="1" dirty="0" smtClean="0">
                <a:solidFill>
                  <a:srgbClr val="00529B"/>
                </a:solidFill>
              </a:rPr>
              <a:t> </a:t>
            </a:r>
            <a:r>
              <a:rPr lang="en-US" sz="1600" b="1" dirty="0" err="1" smtClean="0">
                <a:solidFill>
                  <a:srgbClr val="00529B"/>
                </a:solidFill>
              </a:rPr>
              <a:t>decisões</a:t>
            </a:r>
            <a:r>
              <a:rPr lang="en-US" sz="1600" b="1" dirty="0" smtClean="0">
                <a:solidFill>
                  <a:srgbClr val="00529B"/>
                </a:solidFill>
              </a:rPr>
              <a:t>: </a:t>
            </a:r>
          </a:p>
          <a:p>
            <a:pPr marL="742950" lvl="1" indent="-285750" eaLnBrk="0" hangingPunct="0">
              <a:lnSpc>
                <a:spcPct val="90000"/>
              </a:lnSpc>
              <a:spcBef>
                <a:spcPct val="30000"/>
              </a:spcBef>
              <a:spcAft>
                <a:spcPct val="10000"/>
              </a:spcAft>
              <a:buFont typeface="Arial" panose="020B0604020202020204" pitchFamily="34" charset="0"/>
              <a:buChar char="•"/>
              <a:tabLst>
                <a:tab pos="342900" algn="l"/>
              </a:tabLst>
              <a:defRPr/>
            </a:pPr>
            <a:r>
              <a:rPr lang="en-US" sz="1600" b="1" dirty="0" err="1" smtClean="0">
                <a:solidFill>
                  <a:srgbClr val="000000"/>
                </a:solidFill>
              </a:rPr>
              <a:t>Você</a:t>
            </a:r>
            <a:r>
              <a:rPr lang="en-US" sz="1600" b="1" dirty="0" smtClean="0">
                <a:solidFill>
                  <a:srgbClr val="000000"/>
                </a:solidFill>
              </a:rPr>
              <a:t> </a:t>
            </a:r>
            <a:r>
              <a:rPr lang="en-US" sz="1600" b="1" dirty="0" err="1" smtClean="0">
                <a:solidFill>
                  <a:srgbClr val="000000"/>
                </a:solidFill>
              </a:rPr>
              <a:t>irá</a:t>
            </a:r>
            <a:r>
              <a:rPr lang="en-US" sz="1600" b="1" dirty="0" smtClean="0">
                <a:solidFill>
                  <a:srgbClr val="000000"/>
                </a:solidFill>
              </a:rPr>
              <a:t> </a:t>
            </a:r>
            <a:r>
              <a:rPr lang="en-US" sz="1600" b="1" dirty="0" err="1" smtClean="0">
                <a:solidFill>
                  <a:srgbClr val="000000"/>
                </a:solidFill>
              </a:rPr>
              <a:t>adquirir</a:t>
            </a:r>
            <a:r>
              <a:rPr lang="en-US" sz="1600" b="1" dirty="0" smtClean="0">
                <a:solidFill>
                  <a:srgbClr val="000000"/>
                </a:solidFill>
              </a:rPr>
              <a:t> um novo hardware, software </a:t>
            </a:r>
            <a:r>
              <a:rPr lang="en-US" sz="1600" b="1" dirty="0" err="1" smtClean="0">
                <a:solidFill>
                  <a:srgbClr val="000000"/>
                </a:solidFill>
              </a:rPr>
              <a:t>ou</a:t>
            </a:r>
            <a:r>
              <a:rPr lang="en-US" sz="1600" b="1" dirty="0" smtClean="0">
                <a:solidFill>
                  <a:srgbClr val="000000"/>
                </a:solidFill>
              </a:rPr>
              <a:t> </a:t>
            </a:r>
            <a:r>
              <a:rPr lang="en-US" sz="1600" b="1" dirty="0" err="1" smtClean="0">
                <a:solidFill>
                  <a:srgbClr val="000000"/>
                </a:solidFill>
              </a:rPr>
              <a:t>suporte</a:t>
            </a:r>
            <a:r>
              <a:rPr lang="en-US" sz="1600" b="1" dirty="0" smtClean="0">
                <a:solidFill>
                  <a:srgbClr val="000000"/>
                </a:solidFill>
              </a:rPr>
              <a:t>?</a:t>
            </a:r>
          </a:p>
          <a:p>
            <a:pPr marL="742950" lvl="1" indent="-285750" eaLnBrk="0" hangingPunct="0">
              <a:lnSpc>
                <a:spcPct val="90000"/>
              </a:lnSpc>
              <a:spcBef>
                <a:spcPct val="30000"/>
              </a:spcBef>
              <a:spcAft>
                <a:spcPct val="10000"/>
              </a:spcAft>
              <a:buFont typeface="Arial" panose="020B0604020202020204" pitchFamily="34" charset="0"/>
              <a:buChar char="•"/>
              <a:tabLst>
                <a:tab pos="342900" algn="l"/>
              </a:tabLst>
              <a:defRPr/>
            </a:pPr>
            <a:r>
              <a:rPr lang="en-US" sz="1600" b="1" dirty="0" err="1" smtClean="0">
                <a:solidFill>
                  <a:srgbClr val="000000"/>
                </a:solidFill>
              </a:rPr>
              <a:t>Você</a:t>
            </a:r>
            <a:r>
              <a:rPr lang="en-US" sz="1600" b="1" dirty="0" smtClean="0">
                <a:solidFill>
                  <a:srgbClr val="000000"/>
                </a:solidFill>
              </a:rPr>
              <a:t> </a:t>
            </a:r>
            <a:r>
              <a:rPr lang="en-US" sz="1600" b="1" dirty="0" err="1" smtClean="0">
                <a:solidFill>
                  <a:srgbClr val="000000"/>
                </a:solidFill>
              </a:rPr>
              <a:t>irá</a:t>
            </a:r>
            <a:r>
              <a:rPr lang="en-US" sz="1600" b="1" dirty="0" smtClean="0">
                <a:solidFill>
                  <a:srgbClr val="000000"/>
                </a:solidFill>
              </a:rPr>
              <a:t> </a:t>
            </a:r>
            <a:r>
              <a:rPr lang="en-US" sz="1600" b="1" dirty="0" err="1" smtClean="0">
                <a:solidFill>
                  <a:srgbClr val="000000"/>
                </a:solidFill>
              </a:rPr>
              <a:t>fazer</a:t>
            </a:r>
            <a:r>
              <a:rPr lang="en-US" sz="1600" b="1" dirty="0" smtClean="0">
                <a:solidFill>
                  <a:srgbClr val="000000"/>
                </a:solidFill>
              </a:rPr>
              <a:t> um </a:t>
            </a:r>
            <a:r>
              <a:rPr lang="en-US" sz="1600" b="1" dirty="0" err="1" smtClean="0">
                <a:solidFill>
                  <a:srgbClr val="000000"/>
                </a:solidFill>
              </a:rPr>
              <a:t>aditivo</a:t>
            </a:r>
            <a:r>
              <a:rPr lang="en-US" sz="1600" b="1" dirty="0" smtClean="0">
                <a:solidFill>
                  <a:srgbClr val="000000"/>
                </a:solidFill>
              </a:rPr>
              <a:t> </a:t>
            </a:r>
            <a:r>
              <a:rPr lang="en-US" sz="1600" b="1" dirty="0" err="1" smtClean="0">
                <a:solidFill>
                  <a:srgbClr val="000000"/>
                </a:solidFill>
              </a:rPr>
              <a:t>em</a:t>
            </a:r>
            <a:r>
              <a:rPr lang="en-US" sz="1600" b="1" dirty="0" smtClean="0">
                <a:solidFill>
                  <a:srgbClr val="000000"/>
                </a:solidFill>
              </a:rPr>
              <a:t> um </a:t>
            </a:r>
            <a:r>
              <a:rPr lang="en-US" sz="1600" b="1" dirty="0" err="1" smtClean="0">
                <a:solidFill>
                  <a:srgbClr val="000000"/>
                </a:solidFill>
              </a:rPr>
              <a:t>contrato</a:t>
            </a:r>
            <a:r>
              <a:rPr lang="en-US" sz="1600" b="1" dirty="0" smtClean="0">
                <a:solidFill>
                  <a:srgbClr val="000000"/>
                </a:solidFill>
              </a:rPr>
              <a:t> </a:t>
            </a:r>
            <a:r>
              <a:rPr lang="en-US" sz="1600" b="1" dirty="0" err="1" smtClean="0">
                <a:solidFill>
                  <a:srgbClr val="000000"/>
                </a:solidFill>
              </a:rPr>
              <a:t>existente</a:t>
            </a:r>
            <a:r>
              <a:rPr lang="en-US" sz="1600" b="1" dirty="0" smtClean="0">
                <a:solidFill>
                  <a:srgbClr val="000000"/>
                </a:solidFill>
              </a:rPr>
              <a:t>?</a:t>
            </a:r>
          </a:p>
          <a:p>
            <a:pPr marL="742950" lvl="1" indent="-285750" eaLnBrk="0" hangingPunct="0">
              <a:lnSpc>
                <a:spcPct val="90000"/>
              </a:lnSpc>
              <a:spcBef>
                <a:spcPct val="30000"/>
              </a:spcBef>
              <a:spcAft>
                <a:spcPct val="10000"/>
              </a:spcAft>
              <a:buFont typeface="Arial" panose="020B0604020202020204" pitchFamily="34" charset="0"/>
              <a:buChar char="•"/>
              <a:tabLst>
                <a:tab pos="342900" algn="l"/>
              </a:tabLst>
              <a:defRPr/>
            </a:pPr>
            <a:r>
              <a:rPr lang="en-US" sz="1600" b="1" dirty="0" err="1" smtClean="0">
                <a:solidFill>
                  <a:srgbClr val="000000"/>
                </a:solidFill>
              </a:rPr>
              <a:t>Seu</a:t>
            </a:r>
            <a:r>
              <a:rPr lang="en-US" sz="1600" b="1" dirty="0" smtClean="0">
                <a:solidFill>
                  <a:srgbClr val="000000"/>
                </a:solidFill>
              </a:rPr>
              <a:t> </a:t>
            </a:r>
            <a:r>
              <a:rPr lang="en-US" sz="1600" b="1" dirty="0" err="1" smtClean="0">
                <a:solidFill>
                  <a:srgbClr val="000000"/>
                </a:solidFill>
              </a:rPr>
              <a:t>contrato</a:t>
            </a:r>
            <a:r>
              <a:rPr lang="en-US" sz="1600" b="1" dirty="0" smtClean="0">
                <a:solidFill>
                  <a:srgbClr val="000000"/>
                </a:solidFill>
              </a:rPr>
              <a:t> de </a:t>
            </a:r>
            <a:r>
              <a:rPr lang="en-US" sz="1600" b="1" dirty="0" err="1" smtClean="0">
                <a:solidFill>
                  <a:srgbClr val="000000"/>
                </a:solidFill>
              </a:rPr>
              <a:t>manutenção</a:t>
            </a:r>
            <a:r>
              <a:rPr lang="en-US" sz="1600" b="1" dirty="0" smtClean="0">
                <a:solidFill>
                  <a:srgbClr val="000000"/>
                </a:solidFill>
              </a:rPr>
              <a:t> </a:t>
            </a:r>
            <a:r>
              <a:rPr lang="en-US" sz="1600" b="1" dirty="0" err="1" smtClean="0">
                <a:solidFill>
                  <a:srgbClr val="000000"/>
                </a:solidFill>
              </a:rPr>
              <a:t>ou</a:t>
            </a:r>
            <a:r>
              <a:rPr lang="en-US" sz="1600" b="1" dirty="0" smtClean="0">
                <a:solidFill>
                  <a:srgbClr val="000000"/>
                </a:solidFill>
              </a:rPr>
              <a:t> </a:t>
            </a:r>
            <a:r>
              <a:rPr lang="en-US" sz="1600" b="1" dirty="0" err="1" smtClean="0">
                <a:solidFill>
                  <a:srgbClr val="000000"/>
                </a:solidFill>
              </a:rPr>
              <a:t>suporte</a:t>
            </a:r>
            <a:r>
              <a:rPr lang="en-US" sz="1600" b="1" dirty="0" smtClean="0">
                <a:solidFill>
                  <a:srgbClr val="000000"/>
                </a:solidFill>
              </a:rPr>
              <a:t> </a:t>
            </a:r>
            <a:r>
              <a:rPr lang="en-US" sz="1600" b="1" dirty="0" err="1" smtClean="0">
                <a:solidFill>
                  <a:srgbClr val="000000"/>
                </a:solidFill>
              </a:rPr>
              <a:t>está</a:t>
            </a:r>
            <a:r>
              <a:rPr lang="en-US" sz="1600" b="1" dirty="0" smtClean="0">
                <a:solidFill>
                  <a:srgbClr val="000000"/>
                </a:solidFill>
              </a:rPr>
              <a:t> para </a:t>
            </a:r>
            <a:r>
              <a:rPr lang="en-US" sz="1600" b="1" dirty="0" err="1" smtClean="0">
                <a:solidFill>
                  <a:srgbClr val="000000"/>
                </a:solidFill>
              </a:rPr>
              <a:t>ser</a:t>
            </a:r>
            <a:r>
              <a:rPr lang="en-US" sz="1600" b="1" dirty="0" smtClean="0">
                <a:solidFill>
                  <a:srgbClr val="000000"/>
                </a:solidFill>
              </a:rPr>
              <a:t> </a:t>
            </a:r>
            <a:r>
              <a:rPr lang="en-US" sz="1600" b="1" dirty="0" err="1" smtClean="0">
                <a:solidFill>
                  <a:srgbClr val="000000"/>
                </a:solidFill>
              </a:rPr>
              <a:t>renovado</a:t>
            </a:r>
            <a:r>
              <a:rPr lang="en-US" sz="1600" b="1" dirty="0" smtClean="0">
                <a:solidFill>
                  <a:srgbClr val="000000"/>
                </a:solidFill>
              </a:rPr>
              <a:t>?</a:t>
            </a:r>
          </a:p>
        </p:txBody>
      </p:sp>
      <p:grpSp>
        <p:nvGrpSpPr>
          <p:cNvPr id="28686" name="Group 13"/>
          <p:cNvGrpSpPr>
            <a:grpSpLocks/>
          </p:cNvGrpSpPr>
          <p:nvPr/>
        </p:nvGrpSpPr>
        <p:grpSpPr bwMode="auto">
          <a:xfrm>
            <a:off x="2798506" y="4809684"/>
            <a:ext cx="5238281" cy="1563573"/>
            <a:chOff x="3938" y="649"/>
            <a:chExt cx="2918" cy="1954"/>
          </a:xfrm>
        </p:grpSpPr>
        <p:sp>
          <p:nvSpPr>
            <p:cNvPr id="18" name="Text Box 14"/>
            <p:cNvSpPr txBox="1">
              <a:spLocks noChangeArrowheads="1"/>
            </p:cNvSpPr>
            <p:nvPr>
              <p:custDataLst>
                <p:tags r:id="rId10"/>
              </p:custDataLst>
            </p:nvPr>
          </p:nvSpPr>
          <p:spPr bwMode="gray">
            <a:xfrm>
              <a:off x="3938" y="649"/>
              <a:ext cx="2918" cy="323"/>
            </a:xfrm>
            <a:prstGeom prst="rect">
              <a:avLst/>
            </a:prstGeom>
            <a:solidFill>
              <a:schemeClr val="accent1"/>
            </a:solidFill>
            <a:ln w="12700" algn="ctr">
              <a:noFill/>
              <a:miter lim="800000"/>
              <a:headEnd type="none" w="lg" len="lg"/>
              <a:tailEnd type="none" w="lg" len="lg"/>
            </a:ln>
          </p:spPr>
          <p:txBody>
            <a:bodyPr wrap="square">
              <a:spAutoFit/>
            </a:bodyPr>
            <a:lstStyle/>
            <a:p>
              <a:pPr algn="ctr" eaLnBrk="0" hangingPunct="0">
                <a:lnSpc>
                  <a:spcPct val="90000"/>
                </a:lnSpc>
                <a:spcBef>
                  <a:spcPct val="30000"/>
                </a:spcBef>
                <a:spcAft>
                  <a:spcPct val="10000"/>
                </a:spcAft>
                <a:defRPr/>
              </a:pPr>
              <a:r>
                <a:rPr lang="en-US" sz="1200" b="1" dirty="0" err="1" smtClean="0">
                  <a:solidFill>
                    <a:srgbClr val="FFFFFF"/>
                  </a:solidFill>
                </a:rPr>
                <a:t>Impacto</a:t>
              </a:r>
              <a:r>
                <a:rPr lang="en-US" sz="1200" b="1" dirty="0" smtClean="0">
                  <a:solidFill>
                    <a:srgbClr val="FFFFFF"/>
                  </a:solidFill>
                </a:rPr>
                <a:t> para o </a:t>
              </a:r>
              <a:r>
                <a:rPr lang="en-US" sz="1200" b="1" dirty="0" err="1" smtClean="0">
                  <a:solidFill>
                    <a:srgbClr val="FFFFFF"/>
                  </a:solidFill>
                </a:rPr>
                <a:t>Cliente</a:t>
              </a:r>
              <a:endParaRPr lang="en-US" sz="1200" b="1" dirty="0">
                <a:solidFill>
                  <a:srgbClr val="FFFFFF"/>
                </a:solidFill>
              </a:endParaRPr>
            </a:p>
          </p:txBody>
        </p:sp>
        <p:sp>
          <p:nvSpPr>
            <p:cNvPr id="28690" name="Rectangle 15"/>
            <p:cNvSpPr>
              <a:spLocks noChangeArrowheads="1"/>
            </p:cNvSpPr>
            <p:nvPr>
              <p:custDataLst>
                <p:tags r:id="rId11"/>
              </p:custDataLst>
            </p:nvPr>
          </p:nvSpPr>
          <p:spPr bwMode="gray">
            <a:xfrm>
              <a:off x="3949" y="1134"/>
              <a:ext cx="2895" cy="1469"/>
            </a:xfrm>
            <a:prstGeom prst="rect">
              <a:avLst/>
            </a:prstGeom>
            <a:solidFill>
              <a:schemeClr val="bg1"/>
            </a:solidFill>
            <a:ln w="12700" algn="ctr">
              <a:solidFill>
                <a:schemeClr val="accent1"/>
              </a:solidFill>
              <a:miter lim="800000"/>
              <a:headEnd type="none" w="lg" len="lg"/>
              <a:tailEnd type="none" w="lg" len="lg"/>
            </a:ln>
          </p:spPr>
          <p:txBody>
            <a:bodyPr wrap="none" anchor="ctr"/>
            <a:lstStyle>
              <a:lvl1pPr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30000"/>
                </a:spcBef>
                <a:spcAft>
                  <a:spcPct val="10000"/>
                </a:spcAft>
              </a:pPr>
              <a:endParaRPr lang="en-US" altLang="en-US">
                <a:solidFill>
                  <a:srgbClr val="000000"/>
                </a:solidFill>
              </a:endParaRPr>
            </a:p>
          </p:txBody>
        </p:sp>
        <p:sp>
          <p:nvSpPr>
            <p:cNvPr id="28691" name="Text Box 16"/>
            <p:cNvSpPr txBox="1">
              <a:spLocks noChangeArrowheads="1"/>
            </p:cNvSpPr>
            <p:nvPr>
              <p:custDataLst>
                <p:tags r:id="rId12"/>
              </p:custDataLst>
            </p:nvPr>
          </p:nvSpPr>
          <p:spPr bwMode="gray">
            <a:xfrm>
              <a:off x="4008" y="1215"/>
              <a:ext cx="230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spAutoFit/>
            </a:bodyPr>
            <a:lstStyle>
              <a:lvl1pPr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30000"/>
                </a:spcBef>
                <a:spcAft>
                  <a:spcPct val="10000"/>
                </a:spcAft>
                <a:buClr>
                  <a:srgbClr val="00529B"/>
                </a:buClr>
              </a:pPr>
              <a:r>
                <a:rPr lang="en-US" altLang="en-US" sz="1400" i="1" dirty="0" err="1" smtClean="0">
                  <a:solidFill>
                    <a:srgbClr val="DC1404"/>
                  </a:solidFill>
                </a:rPr>
                <a:t>Em</a:t>
              </a:r>
              <a:r>
                <a:rPr lang="en-US" altLang="en-US" sz="1400" i="1" dirty="0" smtClean="0">
                  <a:solidFill>
                    <a:srgbClr val="DC1404"/>
                  </a:solidFill>
                </a:rPr>
                <a:t> media </a:t>
              </a:r>
              <a:r>
                <a:rPr lang="en-US" altLang="en-US" sz="1400" i="1" dirty="0" err="1" smtClean="0">
                  <a:solidFill>
                    <a:srgbClr val="DC1404"/>
                  </a:solidFill>
                </a:rPr>
                <a:t>nos</a:t>
              </a:r>
              <a:r>
                <a:rPr lang="en-US" altLang="en-US" sz="1400" i="1" dirty="0" smtClean="0">
                  <a:solidFill>
                    <a:srgbClr val="DC1404"/>
                  </a:solidFill>
                </a:rPr>
                <a:t> </a:t>
              </a:r>
              <a:r>
                <a:rPr lang="en-US" altLang="en-US" sz="1400" i="1" dirty="0" err="1" smtClean="0">
                  <a:solidFill>
                    <a:srgbClr val="DC1404"/>
                  </a:solidFill>
                </a:rPr>
                <a:t>entregamos</a:t>
              </a:r>
              <a:r>
                <a:rPr lang="en-US" altLang="en-US" sz="1400" i="1" dirty="0" smtClean="0">
                  <a:solidFill>
                    <a:srgbClr val="DC1404"/>
                  </a:solidFill>
                </a:rPr>
                <a:t> </a:t>
              </a:r>
              <a:r>
                <a:rPr lang="en-US" altLang="en-US" sz="1400" i="1" dirty="0" err="1" smtClean="0">
                  <a:solidFill>
                    <a:srgbClr val="DC1404"/>
                  </a:solidFill>
                </a:rPr>
                <a:t>economia</a:t>
              </a:r>
              <a:r>
                <a:rPr lang="en-US" altLang="en-US" sz="1400" i="1" dirty="0" smtClean="0">
                  <a:solidFill>
                    <a:srgbClr val="DC1404"/>
                  </a:solidFill>
                </a:rPr>
                <a:t> de </a:t>
              </a:r>
              <a:r>
                <a:rPr lang="en-US" altLang="en-US" sz="1400" i="1" dirty="0" err="1" smtClean="0">
                  <a:solidFill>
                    <a:srgbClr val="DC1404"/>
                  </a:solidFill>
                </a:rPr>
                <a:t>custos</a:t>
              </a:r>
              <a:endParaRPr lang="en-US" altLang="en-US" sz="1400" b="1" i="1" dirty="0">
                <a:solidFill>
                  <a:srgbClr val="DC1404"/>
                </a:solidFill>
              </a:endParaRPr>
            </a:p>
          </p:txBody>
        </p:sp>
        <p:sp>
          <p:nvSpPr>
            <p:cNvPr id="28692" name="Text Box 17"/>
            <p:cNvSpPr txBox="1">
              <a:spLocks noChangeArrowheads="1"/>
            </p:cNvSpPr>
            <p:nvPr>
              <p:custDataLst>
                <p:tags r:id="rId13"/>
              </p:custDataLst>
            </p:nvPr>
          </p:nvSpPr>
          <p:spPr bwMode="gray">
            <a:xfrm>
              <a:off x="4326" y="1595"/>
              <a:ext cx="1947"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spAutoFit/>
            </a:bodyPr>
            <a:lstStyle>
              <a:lvl1pPr marL="171450" indent="-1714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90000"/>
                </a:lnSpc>
                <a:spcBef>
                  <a:spcPct val="30000"/>
                </a:spcBef>
                <a:spcAft>
                  <a:spcPct val="10000"/>
                </a:spcAft>
                <a:buClr>
                  <a:srgbClr val="00529B"/>
                </a:buClr>
                <a:buFontTx/>
                <a:buChar char="•"/>
              </a:pPr>
              <a:r>
                <a:rPr lang="en-US" altLang="en-US" sz="1400" dirty="0" err="1" smtClean="0">
                  <a:solidFill>
                    <a:srgbClr val="000000"/>
                  </a:solidFill>
                </a:rPr>
                <a:t>Em</a:t>
              </a:r>
              <a:r>
                <a:rPr lang="en-US" altLang="en-US" sz="1400" dirty="0" smtClean="0">
                  <a:solidFill>
                    <a:srgbClr val="000000"/>
                  </a:solidFill>
                </a:rPr>
                <a:t> 75</a:t>
              </a:r>
              <a:r>
                <a:rPr lang="en-US" altLang="en-US" sz="1400" dirty="0">
                  <a:solidFill>
                    <a:srgbClr val="000000"/>
                  </a:solidFill>
                </a:rPr>
                <a:t>% </a:t>
              </a:r>
              <a:r>
                <a:rPr lang="en-US" altLang="en-US" sz="1400" dirty="0" smtClean="0">
                  <a:solidFill>
                    <a:srgbClr val="000000"/>
                  </a:solidFill>
                </a:rPr>
                <a:t>das </a:t>
              </a:r>
              <a:r>
                <a:rPr lang="en-US" altLang="en-US" sz="1400" dirty="0" err="1" smtClean="0">
                  <a:solidFill>
                    <a:srgbClr val="000000"/>
                  </a:solidFill>
                </a:rPr>
                <a:t>propostas</a:t>
              </a:r>
              <a:r>
                <a:rPr lang="en-US" altLang="en-US" sz="1400" dirty="0" smtClean="0">
                  <a:solidFill>
                    <a:srgbClr val="000000"/>
                  </a:solidFill>
                </a:rPr>
                <a:t> </a:t>
              </a:r>
              <a:r>
                <a:rPr lang="en-US" altLang="en-US" sz="1400" dirty="0" err="1" smtClean="0">
                  <a:solidFill>
                    <a:srgbClr val="000000"/>
                  </a:solidFill>
                </a:rPr>
                <a:t>revisadas</a:t>
              </a:r>
              <a:endParaRPr lang="en-US" altLang="en-US" sz="1400" dirty="0">
                <a:solidFill>
                  <a:srgbClr val="000000"/>
                </a:solidFill>
              </a:endParaRPr>
            </a:p>
            <a:p>
              <a:pPr>
                <a:lnSpc>
                  <a:spcPct val="90000"/>
                </a:lnSpc>
                <a:spcBef>
                  <a:spcPct val="30000"/>
                </a:spcBef>
                <a:spcAft>
                  <a:spcPct val="10000"/>
                </a:spcAft>
                <a:buClr>
                  <a:srgbClr val="00529B"/>
                </a:buClr>
                <a:buFontTx/>
                <a:buChar char="•"/>
              </a:pPr>
              <a:r>
                <a:rPr lang="en-US" altLang="en-US" sz="1400" dirty="0">
                  <a:solidFill>
                    <a:srgbClr val="000000"/>
                  </a:solidFill>
                </a:rPr>
                <a:t>15-17% </a:t>
              </a:r>
              <a:r>
                <a:rPr lang="en-US" altLang="en-US" sz="1400" dirty="0" err="1" smtClean="0">
                  <a:solidFill>
                    <a:srgbClr val="000000"/>
                  </a:solidFill>
                </a:rPr>
                <a:t>em</a:t>
              </a:r>
              <a:r>
                <a:rPr lang="en-US" altLang="en-US" sz="1400" dirty="0" smtClean="0">
                  <a:solidFill>
                    <a:srgbClr val="000000"/>
                  </a:solidFill>
                </a:rPr>
                <a:t> </a:t>
              </a:r>
              <a:r>
                <a:rPr lang="en-US" altLang="en-US" sz="1400" dirty="0" err="1" smtClean="0">
                  <a:solidFill>
                    <a:srgbClr val="000000"/>
                  </a:solidFill>
                </a:rPr>
                <a:t>média</a:t>
              </a:r>
              <a:r>
                <a:rPr lang="en-US" altLang="en-US" sz="1400" dirty="0" smtClean="0">
                  <a:solidFill>
                    <a:srgbClr val="000000"/>
                  </a:solidFill>
                </a:rPr>
                <a:t> de </a:t>
              </a:r>
              <a:r>
                <a:rPr lang="en-US" altLang="en-US" sz="1400" i="1" dirty="0" smtClean="0">
                  <a:solidFill>
                    <a:srgbClr val="000000"/>
                  </a:solidFill>
                </a:rPr>
                <a:t>saving</a:t>
              </a:r>
              <a:r>
                <a:rPr lang="en-US" altLang="en-US" sz="1400" dirty="0" smtClean="0">
                  <a:solidFill>
                    <a:srgbClr val="000000"/>
                  </a:solidFill>
                </a:rPr>
                <a:t> </a:t>
              </a:r>
              <a:r>
                <a:rPr lang="en-US" altLang="en-US" sz="1400" dirty="0" err="1" smtClean="0">
                  <a:solidFill>
                    <a:srgbClr val="000000"/>
                  </a:solidFill>
                </a:rPr>
                <a:t>por</a:t>
              </a:r>
              <a:r>
                <a:rPr lang="en-US" altLang="en-US" sz="1400" dirty="0" smtClean="0">
                  <a:solidFill>
                    <a:srgbClr val="000000"/>
                  </a:solidFill>
                </a:rPr>
                <a:t> </a:t>
              </a:r>
              <a:r>
                <a:rPr lang="en-US" altLang="en-US" sz="1400" dirty="0" err="1" smtClean="0">
                  <a:solidFill>
                    <a:srgbClr val="000000"/>
                  </a:solidFill>
                </a:rPr>
                <a:t>proposta</a:t>
              </a:r>
              <a:endParaRPr lang="en-US" altLang="en-US" sz="1400" dirty="0">
                <a:solidFill>
                  <a:srgbClr val="000000"/>
                </a:solidFill>
              </a:endParaRPr>
            </a:p>
          </p:txBody>
        </p:sp>
      </p:grpSp>
      <p:grpSp>
        <p:nvGrpSpPr>
          <p:cNvPr id="3" name="Group 2"/>
          <p:cNvGrpSpPr/>
          <p:nvPr/>
        </p:nvGrpSpPr>
        <p:grpSpPr>
          <a:xfrm>
            <a:off x="703378" y="1838950"/>
            <a:ext cx="10786831" cy="2687849"/>
            <a:chOff x="890880" y="1605996"/>
            <a:chExt cx="7962430" cy="2687849"/>
          </a:xfrm>
        </p:grpSpPr>
        <p:sp>
          <p:nvSpPr>
            <p:cNvPr id="7" name="Text Box 5"/>
            <p:cNvSpPr txBox="1">
              <a:spLocks noChangeArrowheads="1"/>
            </p:cNvSpPr>
            <p:nvPr>
              <p:custDataLst>
                <p:tags r:id="rId1"/>
              </p:custDataLst>
            </p:nvPr>
          </p:nvSpPr>
          <p:spPr bwMode="auto">
            <a:xfrm>
              <a:off x="890880" y="2503635"/>
              <a:ext cx="2281238" cy="258532"/>
            </a:xfrm>
            <a:prstGeom prst="rect">
              <a:avLst/>
            </a:prstGeom>
            <a:solidFill>
              <a:schemeClr val="accent1"/>
            </a:solidFill>
            <a:ln w="12700" algn="ctr">
              <a:noFill/>
              <a:miter lim="800000"/>
              <a:headEnd type="none" w="lg" len="lg"/>
              <a:tailEnd type="none" w="lg" len="lg"/>
            </a:ln>
          </p:spPr>
          <p:txBody>
            <a:bodyPr>
              <a:spAutoFit/>
            </a:bodyPr>
            <a:lstStyle/>
            <a:p>
              <a:pPr algn="ctr" eaLnBrk="0" hangingPunct="0">
                <a:lnSpc>
                  <a:spcPct val="90000"/>
                </a:lnSpc>
                <a:spcBef>
                  <a:spcPct val="30000"/>
                </a:spcBef>
                <a:spcAft>
                  <a:spcPct val="10000"/>
                </a:spcAft>
                <a:defRPr/>
              </a:pPr>
              <a:r>
                <a:rPr lang="en-US" sz="1200" b="1" dirty="0">
                  <a:solidFill>
                    <a:srgbClr val="FFFFFF"/>
                  </a:solidFill>
                </a:rPr>
                <a:t>13,000+ </a:t>
              </a:r>
              <a:r>
                <a:rPr lang="en-US" sz="1200" b="1" dirty="0" err="1" smtClean="0">
                  <a:solidFill>
                    <a:srgbClr val="FFFFFF"/>
                  </a:solidFill>
                </a:rPr>
                <a:t>Clientes</a:t>
              </a:r>
              <a:endParaRPr lang="en-US" sz="1200" b="1" dirty="0">
                <a:solidFill>
                  <a:srgbClr val="FFFFFF"/>
                </a:solidFill>
              </a:endParaRPr>
            </a:p>
          </p:txBody>
        </p:sp>
        <p:grpSp>
          <p:nvGrpSpPr>
            <p:cNvPr id="28681" name="Group 7"/>
            <p:cNvGrpSpPr>
              <a:grpSpLocks/>
            </p:cNvGrpSpPr>
            <p:nvPr/>
          </p:nvGrpSpPr>
          <p:grpSpPr bwMode="auto">
            <a:xfrm>
              <a:off x="907788" y="2854256"/>
              <a:ext cx="2381982" cy="1404178"/>
              <a:chOff x="238" y="938"/>
              <a:chExt cx="1235" cy="3135"/>
            </a:xfrm>
          </p:grpSpPr>
          <p:sp>
            <p:nvSpPr>
              <p:cNvPr id="28693" name="Rectangle 8"/>
              <p:cNvSpPr>
                <a:spLocks noChangeArrowheads="1"/>
              </p:cNvSpPr>
              <p:nvPr>
                <p:custDataLst>
                  <p:tags r:id="rId8"/>
                </p:custDataLst>
              </p:nvPr>
            </p:nvSpPr>
            <p:spPr bwMode="gray">
              <a:xfrm>
                <a:off x="238" y="938"/>
                <a:ext cx="1174" cy="3135"/>
              </a:xfrm>
              <a:prstGeom prst="rect">
                <a:avLst/>
              </a:prstGeom>
              <a:solidFill>
                <a:schemeClr val="bg1"/>
              </a:solidFill>
              <a:ln w="12700" algn="ctr">
                <a:solidFill>
                  <a:schemeClr val="accent1"/>
                </a:solidFill>
                <a:miter lim="800000"/>
                <a:headEnd type="none" w="lg" len="lg"/>
                <a:tailEnd type="none" w="lg" len="lg"/>
              </a:ln>
            </p:spPr>
            <p:txBody>
              <a:bodyPr wrap="none" anchor="ctr"/>
              <a:lstStyle>
                <a:lvl1pPr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30000"/>
                  </a:spcBef>
                  <a:spcAft>
                    <a:spcPct val="10000"/>
                  </a:spcAft>
                </a:pPr>
                <a:endParaRPr lang="en-US" altLang="en-US">
                  <a:solidFill>
                    <a:srgbClr val="000000"/>
                  </a:solidFill>
                </a:endParaRPr>
              </a:p>
            </p:txBody>
          </p:sp>
          <p:sp>
            <p:nvSpPr>
              <p:cNvPr id="28694" name="Text Box 9"/>
              <p:cNvSpPr txBox="1">
                <a:spLocks noChangeArrowheads="1"/>
              </p:cNvSpPr>
              <p:nvPr>
                <p:custDataLst>
                  <p:tags r:id="rId9"/>
                </p:custDataLst>
              </p:nvPr>
            </p:nvSpPr>
            <p:spPr bwMode="gray">
              <a:xfrm>
                <a:off x="242" y="1030"/>
                <a:ext cx="1231"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spAutoFit/>
              </a:bodyPr>
              <a:lstStyle>
                <a:lvl1pPr marL="171450" indent="-1714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90000"/>
                  </a:lnSpc>
                  <a:spcBef>
                    <a:spcPct val="30000"/>
                  </a:spcBef>
                  <a:spcAft>
                    <a:spcPct val="10000"/>
                  </a:spcAft>
                  <a:buClr>
                    <a:srgbClr val="00529B"/>
                  </a:buClr>
                  <a:buFontTx/>
                  <a:buChar char="•"/>
                </a:pPr>
                <a:r>
                  <a:rPr lang="en-US" altLang="en-US" sz="1200" b="1" dirty="0" err="1" smtClean="0">
                    <a:solidFill>
                      <a:srgbClr val="000000"/>
                    </a:solidFill>
                  </a:rPr>
                  <a:t>Todas</a:t>
                </a:r>
                <a:r>
                  <a:rPr lang="en-US" altLang="en-US" sz="1200" b="1" dirty="0" smtClean="0">
                    <a:solidFill>
                      <a:srgbClr val="000000"/>
                    </a:solidFill>
                  </a:rPr>
                  <a:t> </a:t>
                </a:r>
                <a:r>
                  <a:rPr lang="en-US" altLang="en-US" sz="1200" b="1" dirty="0" err="1" smtClean="0">
                    <a:solidFill>
                      <a:srgbClr val="000000"/>
                    </a:solidFill>
                  </a:rPr>
                  <a:t>Industrias</a:t>
                </a:r>
                <a:endParaRPr lang="en-US" altLang="en-US" sz="1200" b="1" dirty="0">
                  <a:solidFill>
                    <a:srgbClr val="000000"/>
                  </a:solidFill>
                </a:endParaRPr>
              </a:p>
              <a:p>
                <a:pPr>
                  <a:lnSpc>
                    <a:spcPct val="90000"/>
                  </a:lnSpc>
                  <a:spcBef>
                    <a:spcPct val="30000"/>
                  </a:spcBef>
                  <a:spcAft>
                    <a:spcPct val="10000"/>
                  </a:spcAft>
                  <a:buClr>
                    <a:srgbClr val="00529B"/>
                  </a:buClr>
                  <a:buFontTx/>
                  <a:buChar char="•"/>
                </a:pPr>
                <a:r>
                  <a:rPr lang="en-US" altLang="en-US" sz="1200" b="1" dirty="0" err="1" smtClean="0">
                    <a:solidFill>
                      <a:srgbClr val="000000"/>
                    </a:solidFill>
                  </a:rPr>
                  <a:t>Todos</a:t>
                </a:r>
                <a:r>
                  <a:rPr lang="en-US" altLang="en-US" sz="1200" b="1" dirty="0" smtClean="0">
                    <a:solidFill>
                      <a:srgbClr val="000000"/>
                    </a:solidFill>
                  </a:rPr>
                  <a:t> </a:t>
                </a:r>
                <a:r>
                  <a:rPr lang="en-US" altLang="en-US" sz="1200" b="1" dirty="0" err="1" smtClean="0">
                    <a:solidFill>
                      <a:srgbClr val="000000"/>
                    </a:solidFill>
                  </a:rPr>
                  <a:t>tamanhos</a:t>
                </a:r>
                <a:endParaRPr lang="en-US" altLang="en-US" sz="1200" b="1" dirty="0">
                  <a:solidFill>
                    <a:srgbClr val="000000"/>
                  </a:solidFill>
                </a:endParaRPr>
              </a:p>
              <a:p>
                <a:pPr>
                  <a:lnSpc>
                    <a:spcPct val="90000"/>
                  </a:lnSpc>
                  <a:spcBef>
                    <a:spcPct val="30000"/>
                  </a:spcBef>
                  <a:spcAft>
                    <a:spcPct val="10000"/>
                  </a:spcAft>
                  <a:buClr>
                    <a:srgbClr val="00529B"/>
                  </a:buClr>
                  <a:buFontTx/>
                  <a:buChar char="•"/>
                </a:pPr>
                <a:r>
                  <a:rPr lang="en-US" altLang="en-US" sz="1200" b="1" dirty="0" err="1" smtClean="0">
                    <a:solidFill>
                      <a:srgbClr val="000000"/>
                    </a:solidFill>
                  </a:rPr>
                  <a:t>Todas</a:t>
                </a:r>
                <a:r>
                  <a:rPr lang="en-US" altLang="en-US" sz="1200" b="1" dirty="0" smtClean="0">
                    <a:solidFill>
                      <a:srgbClr val="000000"/>
                    </a:solidFill>
                  </a:rPr>
                  <a:t> </a:t>
                </a:r>
                <a:r>
                  <a:rPr lang="en-US" altLang="en-US" sz="1200" b="1" dirty="0" err="1" smtClean="0">
                    <a:solidFill>
                      <a:srgbClr val="000000"/>
                    </a:solidFill>
                  </a:rPr>
                  <a:t>Geograficas</a:t>
                </a:r>
                <a:endParaRPr lang="en-US" altLang="en-US" sz="1200" b="1" dirty="0">
                  <a:solidFill>
                    <a:srgbClr val="000000"/>
                  </a:solidFill>
                </a:endParaRPr>
              </a:p>
              <a:p>
                <a:pPr>
                  <a:spcBef>
                    <a:spcPct val="35000"/>
                  </a:spcBef>
                  <a:defRPr/>
                </a:pPr>
                <a:r>
                  <a:rPr lang="en-US" sz="1200" b="1" dirty="0" err="1" smtClean="0">
                    <a:solidFill>
                      <a:srgbClr val="00529B"/>
                    </a:solidFill>
                    <a:latin typeface="Arial" charset="0"/>
                  </a:rPr>
                  <a:t>Mais</a:t>
                </a:r>
                <a:r>
                  <a:rPr lang="en-US" sz="1200" b="1" dirty="0" smtClean="0">
                    <a:solidFill>
                      <a:srgbClr val="00529B"/>
                    </a:solidFill>
                    <a:latin typeface="Arial" charset="0"/>
                  </a:rPr>
                  <a:t> de 9,000 </a:t>
                </a:r>
                <a:r>
                  <a:rPr lang="en-US" sz="1200" b="1" dirty="0" err="1" smtClean="0">
                    <a:solidFill>
                      <a:srgbClr val="00529B"/>
                    </a:solidFill>
                    <a:latin typeface="Arial" charset="0"/>
                  </a:rPr>
                  <a:t>revisões</a:t>
                </a:r>
                <a:r>
                  <a:rPr lang="en-US" sz="1200" b="1" dirty="0" smtClean="0">
                    <a:solidFill>
                      <a:srgbClr val="00529B"/>
                    </a:solidFill>
                    <a:latin typeface="Arial" charset="0"/>
                  </a:rPr>
                  <a:t> de </a:t>
                </a:r>
                <a:r>
                  <a:rPr lang="en-US" sz="1200" b="1" dirty="0" err="1" smtClean="0">
                    <a:solidFill>
                      <a:srgbClr val="00529B"/>
                    </a:solidFill>
                    <a:latin typeface="Arial" charset="0"/>
                  </a:rPr>
                  <a:t>propostas</a:t>
                </a:r>
                <a:r>
                  <a:rPr lang="en-US" sz="1200" b="1" dirty="0" smtClean="0">
                    <a:solidFill>
                      <a:srgbClr val="00529B"/>
                    </a:solidFill>
                    <a:latin typeface="Arial" charset="0"/>
                  </a:rPr>
                  <a:t> </a:t>
                </a:r>
                <a:r>
                  <a:rPr lang="en-US" sz="1200" b="1" dirty="0" err="1" smtClean="0">
                    <a:solidFill>
                      <a:srgbClr val="00529B"/>
                    </a:solidFill>
                    <a:latin typeface="Arial" charset="0"/>
                  </a:rPr>
                  <a:t>anualmente</a:t>
                </a:r>
                <a:endParaRPr lang="en-US" sz="1200" b="1" dirty="0">
                  <a:solidFill>
                    <a:srgbClr val="00529B"/>
                  </a:solidFill>
                  <a:latin typeface="Arial" charset="0"/>
                </a:endParaRPr>
              </a:p>
            </p:txBody>
          </p:sp>
        </p:grpSp>
        <p:grpSp>
          <p:nvGrpSpPr>
            <p:cNvPr id="2" name="Group 1"/>
            <p:cNvGrpSpPr/>
            <p:nvPr/>
          </p:nvGrpSpPr>
          <p:grpSpPr>
            <a:xfrm>
              <a:off x="3715542" y="2854143"/>
              <a:ext cx="1354415" cy="1347787"/>
              <a:chOff x="4137407" y="2660523"/>
              <a:chExt cx="1354415" cy="1347787"/>
            </a:xfrm>
          </p:grpSpPr>
          <p:sp>
            <p:nvSpPr>
              <p:cNvPr id="28678" name="AutoShape 3"/>
              <p:cNvSpPr>
                <a:spLocks noChangeArrowheads="1"/>
              </p:cNvSpPr>
              <p:nvPr>
                <p:custDataLst>
                  <p:tags r:id="rId6"/>
                </p:custDataLst>
              </p:nvPr>
            </p:nvSpPr>
            <p:spPr bwMode="gray">
              <a:xfrm>
                <a:off x="4137407" y="2660523"/>
                <a:ext cx="1354415" cy="1347787"/>
              </a:xfrm>
              <a:prstGeom prst="rightArrow">
                <a:avLst>
                  <a:gd name="adj1" fmla="val 67556"/>
                  <a:gd name="adj2" fmla="val 28185"/>
                </a:avLst>
              </a:prstGeom>
              <a:solidFill>
                <a:srgbClr val="00529B"/>
              </a:solidFill>
              <a:ln>
                <a:noFill/>
              </a:ln>
              <a:extLs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none" anchor="ctr"/>
              <a:lstStyle>
                <a:lvl1pPr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30000"/>
                  </a:spcBef>
                  <a:spcAft>
                    <a:spcPct val="10000"/>
                  </a:spcAft>
                </a:pPr>
                <a:endParaRPr lang="en-US" altLang="en-US">
                  <a:solidFill>
                    <a:srgbClr val="000000"/>
                  </a:solidFill>
                </a:endParaRPr>
              </a:p>
            </p:txBody>
          </p:sp>
          <p:sp>
            <p:nvSpPr>
              <p:cNvPr id="28682" name="Text Box 20"/>
              <p:cNvSpPr txBox="1">
                <a:spLocks noChangeArrowheads="1"/>
              </p:cNvSpPr>
              <p:nvPr>
                <p:custDataLst>
                  <p:tags r:id="rId7"/>
                </p:custDataLst>
              </p:nvPr>
            </p:nvSpPr>
            <p:spPr bwMode="gray">
              <a:xfrm>
                <a:off x="4254227" y="2941774"/>
                <a:ext cx="1120774"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spAutoFit/>
              </a:bodyPr>
              <a:lstStyle>
                <a:lvl1pPr marL="171450" indent="-1714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90000"/>
                  </a:lnSpc>
                  <a:spcAft>
                    <a:spcPct val="10000"/>
                  </a:spcAft>
                  <a:buClr>
                    <a:srgbClr val="000000"/>
                  </a:buClr>
                  <a:buFont typeface="Courier New" panose="02070309020205020404" pitchFamily="49" charset="0"/>
                  <a:buChar char="o"/>
                </a:pPr>
                <a:r>
                  <a:rPr lang="en-US" altLang="en-US" sz="1200" b="1" dirty="0">
                    <a:solidFill>
                      <a:srgbClr val="FFFFFF"/>
                    </a:solidFill>
                  </a:rPr>
                  <a:t>Hardware</a:t>
                </a:r>
              </a:p>
              <a:p>
                <a:pPr>
                  <a:lnSpc>
                    <a:spcPct val="90000"/>
                  </a:lnSpc>
                  <a:spcAft>
                    <a:spcPct val="10000"/>
                  </a:spcAft>
                  <a:buClr>
                    <a:srgbClr val="000000"/>
                  </a:buClr>
                  <a:buFont typeface="Courier New" panose="02070309020205020404" pitchFamily="49" charset="0"/>
                  <a:buChar char="o"/>
                </a:pPr>
                <a:r>
                  <a:rPr lang="en-US" altLang="en-US" sz="1200" b="1" dirty="0">
                    <a:solidFill>
                      <a:srgbClr val="FFFFFF"/>
                    </a:solidFill>
                  </a:rPr>
                  <a:t>Software</a:t>
                </a:r>
              </a:p>
              <a:p>
                <a:pPr>
                  <a:lnSpc>
                    <a:spcPct val="90000"/>
                  </a:lnSpc>
                  <a:spcAft>
                    <a:spcPct val="10000"/>
                  </a:spcAft>
                  <a:buClr>
                    <a:srgbClr val="000000"/>
                  </a:buClr>
                  <a:buFont typeface="Courier New" panose="02070309020205020404" pitchFamily="49" charset="0"/>
                  <a:buChar char="o"/>
                </a:pPr>
                <a:r>
                  <a:rPr lang="en-US" altLang="en-US" sz="1200" b="1" dirty="0">
                    <a:solidFill>
                      <a:srgbClr val="FFFFFF"/>
                    </a:solidFill>
                  </a:rPr>
                  <a:t>Telecom</a:t>
                </a:r>
              </a:p>
              <a:p>
                <a:pPr>
                  <a:lnSpc>
                    <a:spcPct val="90000"/>
                  </a:lnSpc>
                  <a:spcAft>
                    <a:spcPct val="10000"/>
                  </a:spcAft>
                  <a:buClr>
                    <a:srgbClr val="000000"/>
                  </a:buClr>
                  <a:buFont typeface="Courier New" panose="02070309020205020404" pitchFamily="49" charset="0"/>
                  <a:buChar char="o"/>
                </a:pPr>
                <a:r>
                  <a:rPr lang="en-US" altLang="en-US" sz="1200" b="1" dirty="0">
                    <a:solidFill>
                      <a:srgbClr val="FFFFFF"/>
                    </a:solidFill>
                  </a:rPr>
                  <a:t>Services</a:t>
                </a:r>
                <a:endParaRPr lang="en-US" altLang="en-US" sz="1400" b="1" dirty="0">
                  <a:solidFill>
                    <a:srgbClr val="FFFFFF"/>
                  </a:solidFill>
                </a:endParaRPr>
              </a:p>
            </p:txBody>
          </p:sp>
        </p:grpSp>
        <p:sp>
          <p:nvSpPr>
            <p:cNvPr id="12" name="Text Box 6"/>
            <p:cNvSpPr txBox="1">
              <a:spLocks noChangeArrowheads="1"/>
            </p:cNvSpPr>
            <p:nvPr>
              <p:custDataLst>
                <p:tags r:id="rId2"/>
              </p:custDataLst>
            </p:nvPr>
          </p:nvSpPr>
          <p:spPr bwMode="auto">
            <a:xfrm>
              <a:off x="5397093" y="2493177"/>
              <a:ext cx="3411925" cy="258532"/>
            </a:xfrm>
            <a:prstGeom prst="rect">
              <a:avLst/>
            </a:prstGeom>
            <a:solidFill>
              <a:schemeClr val="accent1"/>
            </a:solidFill>
            <a:ln w="12700" algn="ctr">
              <a:noFill/>
              <a:miter lim="800000"/>
              <a:headEnd type="none" w="lg" len="lg"/>
              <a:tailEnd type="none" w="lg" len="lg"/>
            </a:ln>
          </p:spPr>
          <p:txBody>
            <a:bodyPr wrap="square">
              <a:spAutoFit/>
            </a:bodyPr>
            <a:lstStyle/>
            <a:p>
              <a:pPr algn="ctr" eaLnBrk="0" hangingPunct="0">
                <a:lnSpc>
                  <a:spcPct val="90000"/>
                </a:lnSpc>
                <a:spcBef>
                  <a:spcPct val="30000"/>
                </a:spcBef>
                <a:spcAft>
                  <a:spcPct val="10000"/>
                </a:spcAft>
                <a:defRPr/>
              </a:pPr>
              <a:r>
                <a:rPr lang="en-US" sz="1200" b="1" dirty="0">
                  <a:solidFill>
                    <a:srgbClr val="FFFFFF"/>
                  </a:solidFill>
                </a:rPr>
                <a:t>100+ </a:t>
              </a:r>
              <a:r>
                <a:rPr lang="en-US" sz="1200" b="1" dirty="0" err="1" smtClean="0">
                  <a:solidFill>
                    <a:srgbClr val="FFFFFF"/>
                  </a:solidFill>
                </a:rPr>
                <a:t>Analistas</a:t>
              </a:r>
              <a:r>
                <a:rPr lang="en-US" sz="1200" b="1" dirty="0" smtClean="0">
                  <a:solidFill>
                    <a:srgbClr val="FFFFFF"/>
                  </a:solidFill>
                </a:rPr>
                <a:t> </a:t>
              </a:r>
              <a:r>
                <a:rPr lang="en-US" sz="1200" b="1" dirty="0" err="1" smtClean="0">
                  <a:solidFill>
                    <a:srgbClr val="FFFFFF"/>
                  </a:solidFill>
                </a:rPr>
                <a:t>dedicados</a:t>
              </a:r>
              <a:r>
                <a:rPr lang="en-US" sz="1200" b="1" dirty="0" smtClean="0">
                  <a:solidFill>
                    <a:srgbClr val="FFFFFF"/>
                  </a:solidFill>
                </a:rPr>
                <a:t> a </a:t>
              </a:r>
              <a:r>
                <a:rPr lang="en-US" sz="1200" b="1" dirty="0" err="1" smtClean="0">
                  <a:solidFill>
                    <a:srgbClr val="FFFFFF"/>
                  </a:solidFill>
                </a:rPr>
                <a:t>revisão</a:t>
              </a:r>
              <a:r>
                <a:rPr lang="en-US" sz="1200" b="1" dirty="0" smtClean="0">
                  <a:solidFill>
                    <a:srgbClr val="FFFFFF"/>
                  </a:solidFill>
                </a:rPr>
                <a:t> de </a:t>
              </a:r>
              <a:r>
                <a:rPr lang="en-US" sz="1200" b="1" dirty="0" err="1" smtClean="0">
                  <a:solidFill>
                    <a:srgbClr val="FFFFFF"/>
                  </a:solidFill>
                </a:rPr>
                <a:t>contratos</a:t>
              </a:r>
              <a:endParaRPr lang="en-US" sz="1200" b="1" dirty="0">
                <a:solidFill>
                  <a:srgbClr val="FFFFFF"/>
                </a:solidFill>
              </a:endParaRPr>
            </a:p>
          </p:txBody>
        </p:sp>
        <p:grpSp>
          <p:nvGrpSpPr>
            <p:cNvPr id="23" name="Group 7"/>
            <p:cNvGrpSpPr>
              <a:grpSpLocks/>
            </p:cNvGrpSpPr>
            <p:nvPr/>
          </p:nvGrpSpPr>
          <p:grpSpPr bwMode="auto">
            <a:xfrm>
              <a:off x="1697788" y="1605996"/>
              <a:ext cx="7111231" cy="2652484"/>
              <a:chOff x="291" y="1176"/>
              <a:chExt cx="3687" cy="5922"/>
            </a:xfrm>
          </p:grpSpPr>
          <p:sp>
            <p:nvSpPr>
              <p:cNvPr id="24" name="Rectangle 8"/>
              <p:cNvSpPr>
                <a:spLocks noChangeArrowheads="1"/>
              </p:cNvSpPr>
              <p:nvPr>
                <p:custDataLst>
                  <p:tags r:id="rId4"/>
                </p:custDataLst>
              </p:nvPr>
            </p:nvSpPr>
            <p:spPr bwMode="gray">
              <a:xfrm>
                <a:off x="2209" y="3879"/>
                <a:ext cx="1769" cy="3219"/>
              </a:xfrm>
              <a:prstGeom prst="rect">
                <a:avLst/>
              </a:prstGeom>
              <a:solidFill>
                <a:schemeClr val="bg1"/>
              </a:solidFill>
              <a:ln w="12700" algn="ctr">
                <a:solidFill>
                  <a:schemeClr val="accent1"/>
                </a:solidFill>
                <a:miter lim="800000"/>
                <a:headEnd type="none" w="lg" len="lg"/>
                <a:tailEnd type="none" w="lg" len="lg"/>
              </a:ln>
            </p:spPr>
            <p:txBody>
              <a:bodyPr wrap="none" anchor="ctr"/>
              <a:lstStyle>
                <a:lvl1pPr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30000"/>
                  </a:spcBef>
                  <a:spcAft>
                    <a:spcPct val="10000"/>
                  </a:spcAft>
                </a:pPr>
                <a:endParaRPr lang="en-US" altLang="en-US">
                  <a:solidFill>
                    <a:srgbClr val="000000"/>
                  </a:solidFill>
                </a:endParaRPr>
              </a:p>
            </p:txBody>
          </p:sp>
          <p:sp>
            <p:nvSpPr>
              <p:cNvPr id="25" name="Text Box 9"/>
              <p:cNvSpPr txBox="1">
                <a:spLocks noChangeArrowheads="1"/>
              </p:cNvSpPr>
              <p:nvPr>
                <p:custDataLst>
                  <p:tags r:id="rId5"/>
                </p:custDataLst>
              </p:nvPr>
            </p:nvSpPr>
            <p:spPr bwMode="gray">
              <a:xfrm>
                <a:off x="291" y="1176"/>
                <a:ext cx="1121"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spAutoFit/>
              </a:bodyPr>
              <a:lstStyle>
                <a:lvl1pPr marL="171450" indent="-1714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35000"/>
                  </a:spcBef>
                  <a:defRPr/>
                </a:pPr>
                <a:endParaRPr lang="en-US" sz="1100" b="1" dirty="0">
                  <a:solidFill>
                    <a:srgbClr val="00529B"/>
                  </a:solidFill>
                  <a:latin typeface="Arial" charset="0"/>
                </a:endParaRPr>
              </a:p>
              <a:p>
                <a:pPr>
                  <a:lnSpc>
                    <a:spcPct val="90000"/>
                  </a:lnSpc>
                  <a:spcBef>
                    <a:spcPct val="30000"/>
                  </a:spcBef>
                  <a:spcAft>
                    <a:spcPct val="10000"/>
                  </a:spcAft>
                  <a:buClr>
                    <a:srgbClr val="00529B"/>
                  </a:buClr>
                  <a:buFontTx/>
                  <a:buChar char="•"/>
                </a:pPr>
                <a:endParaRPr lang="en-US" altLang="en-US" sz="1100" b="1" dirty="0">
                  <a:solidFill>
                    <a:srgbClr val="000000"/>
                  </a:solidFill>
                </a:endParaRPr>
              </a:p>
            </p:txBody>
          </p:sp>
        </p:grpSp>
        <p:sp>
          <p:nvSpPr>
            <p:cNvPr id="28684" name="Text Box 12"/>
            <p:cNvSpPr txBox="1">
              <a:spLocks noChangeArrowheads="1"/>
            </p:cNvSpPr>
            <p:nvPr>
              <p:custDataLst>
                <p:tags r:id="rId3"/>
              </p:custDataLst>
            </p:nvPr>
          </p:nvSpPr>
          <p:spPr bwMode="gray">
            <a:xfrm>
              <a:off x="5397094" y="2834984"/>
              <a:ext cx="3456216"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lg" len="lg"/>
                  <a:tailEnd type="none" w="lg" len="lg"/>
                </a14:hiddenLine>
              </a:ext>
            </a:extLst>
          </p:spPr>
          <p:txBody>
            <a:bodyPr wrap="square">
              <a:spAutoFit/>
            </a:bodyPr>
            <a:lstStyle>
              <a:lvl1pPr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171450" indent="-171450">
                <a:lnSpc>
                  <a:spcPct val="90000"/>
                </a:lnSpc>
                <a:spcBef>
                  <a:spcPct val="30000"/>
                </a:spcBef>
                <a:spcAft>
                  <a:spcPct val="10000"/>
                </a:spcAft>
                <a:buClr>
                  <a:srgbClr val="00529B"/>
                </a:buClr>
                <a:buFontTx/>
                <a:buChar char="•"/>
              </a:pPr>
              <a:r>
                <a:rPr lang="en-US" altLang="en-US" sz="1200" b="1" dirty="0" err="1" smtClean="0">
                  <a:solidFill>
                    <a:srgbClr val="000000"/>
                  </a:solidFill>
                </a:rPr>
                <a:t>Revisão</a:t>
              </a:r>
              <a:r>
                <a:rPr lang="en-US" altLang="en-US" sz="1200" b="1" dirty="0" smtClean="0">
                  <a:solidFill>
                    <a:srgbClr val="000000"/>
                  </a:solidFill>
                </a:rPr>
                <a:t> de </a:t>
              </a:r>
              <a:r>
                <a:rPr lang="en-US" altLang="en-US" sz="1200" b="1" dirty="0" err="1" smtClean="0">
                  <a:solidFill>
                    <a:srgbClr val="000000"/>
                  </a:solidFill>
                </a:rPr>
                <a:t>preço</a:t>
              </a:r>
              <a:r>
                <a:rPr lang="en-US" altLang="en-US" sz="1200" b="1" dirty="0" smtClean="0">
                  <a:solidFill>
                    <a:srgbClr val="000000"/>
                  </a:solidFill>
                </a:rPr>
                <a:t> </a:t>
              </a:r>
              <a:r>
                <a:rPr lang="en-US" altLang="en-US" sz="1200" b="1" dirty="0" err="1" smtClean="0">
                  <a:solidFill>
                    <a:srgbClr val="000000"/>
                  </a:solidFill>
                </a:rPr>
                <a:t>unitário</a:t>
              </a:r>
              <a:endParaRPr lang="en-US" altLang="en-US" sz="1200" b="1" dirty="0">
                <a:solidFill>
                  <a:srgbClr val="000000"/>
                </a:solidFill>
              </a:endParaRPr>
            </a:p>
            <a:p>
              <a:pPr marL="171450" indent="-171450">
                <a:lnSpc>
                  <a:spcPct val="90000"/>
                </a:lnSpc>
                <a:spcBef>
                  <a:spcPct val="30000"/>
                </a:spcBef>
                <a:spcAft>
                  <a:spcPct val="10000"/>
                </a:spcAft>
                <a:buClr>
                  <a:srgbClr val="00529B"/>
                </a:buClr>
                <a:buFontTx/>
                <a:buChar char="•"/>
              </a:pPr>
              <a:r>
                <a:rPr lang="en-US" altLang="en-US" sz="1200" b="1" dirty="0" err="1" smtClean="0">
                  <a:solidFill>
                    <a:srgbClr val="000000"/>
                  </a:solidFill>
                </a:rPr>
                <a:t>Garantir</a:t>
              </a:r>
              <a:r>
                <a:rPr lang="en-US" altLang="en-US" sz="1200" b="1" dirty="0" smtClean="0">
                  <a:solidFill>
                    <a:srgbClr val="000000"/>
                  </a:solidFill>
                </a:rPr>
                <a:t> que </a:t>
              </a:r>
              <a:r>
                <a:rPr lang="en-US" altLang="en-US" sz="1200" b="1" dirty="0" err="1" smtClean="0">
                  <a:solidFill>
                    <a:srgbClr val="000000"/>
                  </a:solidFill>
                </a:rPr>
                <a:t>não</a:t>
              </a:r>
              <a:r>
                <a:rPr lang="en-US" altLang="en-US" sz="1200" b="1" dirty="0" smtClean="0">
                  <a:solidFill>
                    <a:srgbClr val="000000"/>
                  </a:solidFill>
                </a:rPr>
                <a:t> </a:t>
              </a:r>
              <a:r>
                <a:rPr lang="en-US" altLang="en-US" sz="1200" b="1" dirty="0" err="1" smtClean="0">
                  <a:solidFill>
                    <a:srgbClr val="000000"/>
                  </a:solidFill>
                </a:rPr>
                <a:t>tenham</a:t>
              </a:r>
              <a:r>
                <a:rPr lang="en-US" altLang="en-US" sz="1200" b="1" dirty="0" smtClean="0">
                  <a:solidFill>
                    <a:srgbClr val="000000"/>
                  </a:solidFill>
                </a:rPr>
                <a:t> “</a:t>
              </a:r>
              <a:r>
                <a:rPr lang="en-US" altLang="en-US" sz="1200" b="1" dirty="0" err="1" smtClean="0">
                  <a:solidFill>
                    <a:srgbClr val="000000"/>
                  </a:solidFill>
                </a:rPr>
                <a:t>custos</a:t>
              </a:r>
              <a:r>
                <a:rPr lang="en-US" altLang="en-US" sz="1200" b="1" dirty="0" smtClean="0">
                  <a:solidFill>
                    <a:srgbClr val="000000"/>
                  </a:solidFill>
                </a:rPr>
                <a:t> </a:t>
              </a:r>
              <a:r>
                <a:rPr lang="en-US" altLang="en-US" sz="1200" b="1" dirty="0" err="1" smtClean="0">
                  <a:solidFill>
                    <a:srgbClr val="000000"/>
                  </a:solidFill>
                </a:rPr>
                <a:t>escondidos</a:t>
              </a:r>
              <a:r>
                <a:rPr lang="en-US" altLang="en-US" sz="1200" b="1" dirty="0" smtClean="0">
                  <a:solidFill>
                    <a:srgbClr val="000000"/>
                  </a:solidFill>
                </a:rPr>
                <a:t>”</a:t>
              </a:r>
              <a:endParaRPr lang="en-US" altLang="en-US" sz="1200" b="1" dirty="0">
                <a:solidFill>
                  <a:srgbClr val="000000"/>
                </a:solidFill>
              </a:endParaRPr>
            </a:p>
            <a:p>
              <a:pPr marL="171450" indent="-171450">
                <a:lnSpc>
                  <a:spcPct val="90000"/>
                </a:lnSpc>
                <a:spcBef>
                  <a:spcPct val="30000"/>
                </a:spcBef>
                <a:spcAft>
                  <a:spcPct val="10000"/>
                </a:spcAft>
                <a:buClr>
                  <a:srgbClr val="00529B"/>
                </a:buClr>
                <a:buFontTx/>
                <a:buChar char="•"/>
              </a:pPr>
              <a:r>
                <a:rPr lang="en-US" altLang="en-US" sz="1200" b="1" dirty="0" err="1" smtClean="0">
                  <a:solidFill>
                    <a:srgbClr val="000000"/>
                  </a:solidFill>
                </a:rPr>
                <a:t>Garantir</a:t>
              </a:r>
              <a:r>
                <a:rPr lang="en-US" altLang="en-US" sz="1200" b="1" dirty="0" smtClean="0">
                  <a:solidFill>
                    <a:srgbClr val="000000"/>
                  </a:solidFill>
                </a:rPr>
                <a:t> que </a:t>
              </a:r>
              <a:r>
                <a:rPr lang="en-US" altLang="en-US" sz="1200" b="1" dirty="0" err="1" smtClean="0">
                  <a:solidFill>
                    <a:srgbClr val="000000"/>
                  </a:solidFill>
                </a:rPr>
                <a:t>você</a:t>
              </a:r>
              <a:r>
                <a:rPr lang="en-US" altLang="en-US" sz="1200" b="1" dirty="0" smtClean="0">
                  <a:solidFill>
                    <a:srgbClr val="000000"/>
                  </a:solidFill>
                </a:rPr>
                <a:t> </a:t>
              </a:r>
              <a:r>
                <a:rPr lang="en-US" altLang="en-US" sz="1200" b="1" dirty="0" err="1" smtClean="0">
                  <a:solidFill>
                    <a:srgbClr val="000000"/>
                  </a:solidFill>
                </a:rPr>
                <a:t>conhece</a:t>
              </a:r>
              <a:r>
                <a:rPr lang="en-US" altLang="en-US" sz="1200" b="1" dirty="0" smtClean="0">
                  <a:solidFill>
                    <a:srgbClr val="000000"/>
                  </a:solidFill>
                </a:rPr>
                <a:t> </a:t>
              </a:r>
              <a:r>
                <a:rPr lang="en-US" altLang="en-US" sz="1200" b="1" dirty="0" err="1" smtClean="0">
                  <a:solidFill>
                    <a:srgbClr val="000000"/>
                  </a:solidFill>
                </a:rPr>
                <a:t>cada</a:t>
              </a:r>
              <a:r>
                <a:rPr lang="en-US" altLang="en-US" sz="1200" b="1" dirty="0" smtClean="0">
                  <a:solidFill>
                    <a:srgbClr val="000000"/>
                  </a:solidFill>
                </a:rPr>
                <a:t> </a:t>
              </a:r>
              <a:r>
                <a:rPr lang="en-US" altLang="en-US" sz="1200" b="1" dirty="0" err="1" smtClean="0">
                  <a:solidFill>
                    <a:srgbClr val="000000"/>
                  </a:solidFill>
                </a:rPr>
                <a:t>tecnologia</a:t>
              </a:r>
              <a:r>
                <a:rPr lang="en-US" altLang="en-US" sz="1200" b="1" dirty="0" smtClean="0">
                  <a:solidFill>
                    <a:srgbClr val="000000"/>
                  </a:solidFill>
                </a:rPr>
                <a:t> </a:t>
              </a:r>
              <a:r>
                <a:rPr lang="en-US" altLang="en-US" sz="1200" b="1" dirty="0" err="1" smtClean="0">
                  <a:solidFill>
                    <a:srgbClr val="000000"/>
                  </a:solidFill>
                </a:rPr>
                <a:t>contratada</a:t>
              </a:r>
              <a:r>
                <a:rPr lang="en-US" altLang="en-US" sz="1200" b="1" dirty="0" smtClean="0">
                  <a:solidFill>
                    <a:srgbClr val="000000"/>
                  </a:solidFill>
                </a:rPr>
                <a:t> </a:t>
              </a:r>
            </a:p>
            <a:p>
              <a:pPr marL="171450" indent="-171450">
                <a:lnSpc>
                  <a:spcPct val="90000"/>
                </a:lnSpc>
                <a:spcBef>
                  <a:spcPct val="30000"/>
                </a:spcBef>
                <a:spcAft>
                  <a:spcPct val="10000"/>
                </a:spcAft>
                <a:buClr>
                  <a:srgbClr val="00529B"/>
                </a:buClr>
                <a:buFontTx/>
                <a:buChar char="•"/>
              </a:pPr>
              <a:r>
                <a:rPr lang="en-US" altLang="en-US" sz="1200" b="1" dirty="0" err="1" smtClean="0">
                  <a:solidFill>
                    <a:srgbClr val="000000"/>
                  </a:solidFill>
                </a:rPr>
                <a:t>Garantir</a:t>
              </a:r>
              <a:r>
                <a:rPr lang="en-US" altLang="en-US" sz="1200" b="1" dirty="0" smtClean="0">
                  <a:solidFill>
                    <a:srgbClr val="000000"/>
                  </a:solidFill>
                </a:rPr>
                <a:t> que </a:t>
              </a:r>
              <a:r>
                <a:rPr lang="en-US" altLang="en-US" sz="1200" b="1" dirty="0" err="1" smtClean="0">
                  <a:solidFill>
                    <a:srgbClr val="000000"/>
                  </a:solidFill>
                </a:rPr>
                <a:t>você</a:t>
              </a:r>
              <a:r>
                <a:rPr lang="en-US" altLang="en-US" sz="1200" b="1" dirty="0" smtClean="0">
                  <a:solidFill>
                    <a:srgbClr val="000000"/>
                  </a:solidFill>
                </a:rPr>
                <a:t> </a:t>
              </a:r>
              <a:r>
                <a:rPr lang="en-US" altLang="en-US" sz="1200" b="1" dirty="0" err="1" smtClean="0">
                  <a:solidFill>
                    <a:srgbClr val="000000"/>
                  </a:solidFill>
                </a:rPr>
                <a:t>nao</a:t>
              </a:r>
              <a:r>
                <a:rPr lang="en-US" altLang="en-US" sz="1200" b="1" dirty="0" smtClean="0">
                  <a:solidFill>
                    <a:srgbClr val="000000"/>
                  </a:solidFill>
                </a:rPr>
                <a:t> </a:t>
              </a:r>
              <a:r>
                <a:rPr lang="en-US" altLang="en-US" sz="1200" b="1" dirty="0" err="1" smtClean="0">
                  <a:solidFill>
                    <a:srgbClr val="000000"/>
                  </a:solidFill>
                </a:rPr>
                <a:t>irá</a:t>
              </a:r>
              <a:r>
                <a:rPr lang="en-US" altLang="en-US" sz="1200" b="1" dirty="0" smtClean="0">
                  <a:solidFill>
                    <a:srgbClr val="000000"/>
                  </a:solidFill>
                </a:rPr>
                <a:t> </a:t>
              </a:r>
              <a:r>
                <a:rPr lang="en-US" altLang="en-US" sz="1200" b="1" dirty="0" err="1" smtClean="0">
                  <a:solidFill>
                    <a:srgbClr val="000000"/>
                  </a:solidFill>
                </a:rPr>
                <a:t>pagar</a:t>
              </a:r>
              <a:r>
                <a:rPr lang="en-US" altLang="en-US" sz="1200" b="1" dirty="0" smtClean="0">
                  <a:solidFill>
                    <a:srgbClr val="000000"/>
                  </a:solidFill>
                </a:rPr>
                <a:t> </a:t>
              </a:r>
              <a:r>
                <a:rPr lang="en-US" altLang="en-US" sz="1200" b="1" dirty="0" err="1" smtClean="0">
                  <a:solidFill>
                    <a:srgbClr val="000000"/>
                  </a:solidFill>
                </a:rPr>
                <a:t>por</a:t>
              </a:r>
              <a:r>
                <a:rPr lang="en-US" altLang="en-US" sz="1200" b="1" dirty="0" smtClean="0">
                  <a:solidFill>
                    <a:srgbClr val="000000"/>
                  </a:solidFill>
                </a:rPr>
                <a:t> </a:t>
              </a:r>
              <a:r>
                <a:rPr lang="en-US" altLang="en-US" sz="1200" b="1" dirty="0" err="1" smtClean="0">
                  <a:solidFill>
                    <a:srgbClr val="000000"/>
                  </a:solidFill>
                </a:rPr>
                <a:t>coisas</a:t>
              </a:r>
              <a:r>
                <a:rPr lang="en-US" altLang="en-US" sz="1200" b="1" dirty="0" smtClean="0">
                  <a:solidFill>
                    <a:srgbClr val="000000"/>
                  </a:solidFill>
                </a:rPr>
                <a:t> </a:t>
              </a:r>
              <a:r>
                <a:rPr lang="en-US" altLang="en-US" sz="1200" b="1" dirty="0" err="1" smtClean="0">
                  <a:solidFill>
                    <a:srgbClr val="000000"/>
                  </a:solidFill>
                </a:rPr>
                <a:t>desnecessárias</a:t>
              </a:r>
              <a:endParaRPr lang="en-US" altLang="en-US" sz="1200" b="1" dirty="0">
                <a:solidFill>
                  <a:srgbClr val="000000"/>
                </a:solidFill>
              </a:endParaRPr>
            </a:p>
            <a:p>
              <a:pPr marL="171450" indent="-171450">
                <a:lnSpc>
                  <a:spcPct val="90000"/>
                </a:lnSpc>
                <a:spcBef>
                  <a:spcPct val="30000"/>
                </a:spcBef>
                <a:spcAft>
                  <a:spcPct val="10000"/>
                </a:spcAft>
                <a:buClr>
                  <a:srgbClr val="00529B"/>
                </a:buClr>
                <a:buFontTx/>
                <a:buChar char="•"/>
              </a:pPr>
              <a:r>
                <a:rPr lang="en-US" altLang="en-US" sz="1200" b="1" dirty="0" err="1" smtClean="0">
                  <a:solidFill>
                    <a:srgbClr val="000000"/>
                  </a:solidFill>
                </a:rPr>
                <a:t>Garantir</a:t>
              </a:r>
              <a:r>
                <a:rPr lang="en-US" altLang="en-US" sz="1200" b="1" dirty="0" smtClean="0">
                  <a:solidFill>
                    <a:srgbClr val="000000"/>
                  </a:solidFill>
                </a:rPr>
                <a:t> </a:t>
              </a:r>
              <a:r>
                <a:rPr lang="en-US" altLang="en-US" sz="1200" b="1" dirty="0" err="1" smtClean="0">
                  <a:solidFill>
                    <a:srgbClr val="000000"/>
                  </a:solidFill>
                </a:rPr>
                <a:t>melhores</a:t>
              </a:r>
              <a:r>
                <a:rPr lang="en-US" altLang="en-US" sz="1200" b="1" dirty="0" smtClean="0">
                  <a:solidFill>
                    <a:srgbClr val="000000"/>
                  </a:solidFill>
                </a:rPr>
                <a:t> </a:t>
              </a:r>
              <a:r>
                <a:rPr lang="en-US" altLang="en-US" sz="1200" b="1" dirty="0" err="1" smtClean="0">
                  <a:solidFill>
                    <a:srgbClr val="000000"/>
                  </a:solidFill>
                </a:rPr>
                <a:t>preços</a:t>
              </a:r>
              <a:r>
                <a:rPr lang="en-US" altLang="en-US" sz="1200" b="1" dirty="0" smtClean="0">
                  <a:solidFill>
                    <a:srgbClr val="000000"/>
                  </a:solidFill>
                </a:rPr>
                <a:t>, </a:t>
              </a:r>
              <a:r>
                <a:rPr lang="en-US" altLang="en-US" sz="1200" b="1" dirty="0" err="1" smtClean="0">
                  <a:solidFill>
                    <a:srgbClr val="000000"/>
                  </a:solidFill>
                </a:rPr>
                <a:t>termos</a:t>
              </a:r>
              <a:r>
                <a:rPr lang="en-US" altLang="en-US" sz="1200" b="1" dirty="0" smtClean="0">
                  <a:solidFill>
                    <a:srgbClr val="000000"/>
                  </a:solidFill>
                </a:rPr>
                <a:t> e </a:t>
              </a:r>
              <a:r>
                <a:rPr lang="en-US" altLang="en-US" sz="1200" b="1" dirty="0" err="1" smtClean="0">
                  <a:solidFill>
                    <a:srgbClr val="000000"/>
                  </a:solidFill>
                </a:rPr>
                <a:t>condições</a:t>
              </a:r>
              <a:endParaRPr lang="en-US" altLang="en-US" sz="1200" b="1" dirty="0">
                <a:solidFill>
                  <a:srgbClr val="000000"/>
                </a:solidFill>
              </a:endParaRPr>
            </a:p>
            <a:p>
              <a:pPr marL="171450" indent="-171450">
                <a:lnSpc>
                  <a:spcPct val="90000"/>
                </a:lnSpc>
                <a:spcBef>
                  <a:spcPct val="30000"/>
                </a:spcBef>
                <a:spcAft>
                  <a:spcPct val="10000"/>
                </a:spcAft>
                <a:buClr>
                  <a:srgbClr val="00529B"/>
                </a:buClr>
                <a:buFontTx/>
                <a:buChar char="•"/>
              </a:pPr>
              <a:r>
                <a:rPr lang="en-US" altLang="en-US" sz="1200" b="1" dirty="0" err="1" smtClean="0">
                  <a:solidFill>
                    <a:srgbClr val="000000"/>
                  </a:solidFill>
                </a:rPr>
                <a:t>Evitar</a:t>
              </a:r>
              <a:r>
                <a:rPr lang="en-US" altLang="en-US" sz="1200" b="1" dirty="0" smtClean="0">
                  <a:solidFill>
                    <a:srgbClr val="000000"/>
                  </a:solidFill>
                </a:rPr>
                <a:t> </a:t>
              </a:r>
              <a:r>
                <a:rPr lang="en-US" altLang="en-US" sz="1200" b="1" dirty="0" err="1" smtClean="0">
                  <a:solidFill>
                    <a:srgbClr val="000000"/>
                  </a:solidFill>
                </a:rPr>
                <a:t>clausulas</a:t>
              </a:r>
              <a:r>
                <a:rPr lang="en-US" altLang="en-US" sz="1200" b="1" dirty="0" smtClean="0">
                  <a:solidFill>
                    <a:srgbClr val="000000"/>
                  </a:solidFill>
                </a:rPr>
                <a:t> </a:t>
              </a:r>
              <a:r>
                <a:rPr lang="en-US" altLang="en-US" sz="1200" b="1" dirty="0" err="1" smtClean="0">
                  <a:solidFill>
                    <a:srgbClr val="000000"/>
                  </a:solidFill>
                </a:rPr>
                <a:t>arriscadas</a:t>
              </a:r>
              <a:endParaRPr lang="en-US" altLang="en-US" sz="1200" b="1" dirty="0">
                <a:solidFill>
                  <a:srgbClr val="000000"/>
                </a:solidFill>
              </a:endParaRPr>
            </a:p>
          </p:txBody>
        </p:sp>
      </p:grpSp>
    </p:spTree>
    <p:extLst>
      <p:ext uri="{BB962C8B-B14F-4D97-AF65-F5344CB8AC3E}">
        <p14:creationId xmlns:p14="http://schemas.microsoft.com/office/powerpoint/2010/main" val="379716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2"/>
          <p:cNvGraphicFramePr>
            <a:graphicFrameLocks/>
          </p:cNvGraphicFramePr>
          <p:nvPr>
            <p:extLst/>
          </p:nvPr>
        </p:nvGraphicFramePr>
        <p:xfrm>
          <a:off x="1944688" y="1008588"/>
          <a:ext cx="4054475" cy="5019675"/>
        </p:xfrm>
        <a:graphic>
          <a:graphicData uri="http://schemas.openxmlformats.org/drawingml/2006/table">
            <a:tbl>
              <a:tblPr bandRow="1">
                <a:tableStyleId>{17292A2E-F333-43FB-9621-5CBBE7FDCDCB}</a:tableStyleId>
              </a:tblPr>
              <a:tblGrid>
                <a:gridCol w="960249"/>
                <a:gridCol w="1523701"/>
                <a:gridCol w="1570525"/>
              </a:tblGrid>
              <a:tr h="244780">
                <a:tc>
                  <a:txBody>
                    <a:bodyPr/>
                    <a:lstStyle/>
                    <a:p>
                      <a:pPr marL="0" lvl="0" indent="92075">
                        <a:lnSpc>
                          <a:spcPct val="115000"/>
                        </a:lnSpc>
                        <a:spcAft>
                          <a:spcPts val="0"/>
                        </a:spcAft>
                      </a:pPr>
                      <a:r>
                        <a:rPr lang="en-US" sz="1200" dirty="0" smtClean="0">
                          <a:solidFill>
                            <a:schemeClr val="bg1"/>
                          </a:solidFill>
                        </a:rPr>
                        <a:t>January</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lvl="0" indent="92075">
                        <a:lnSpc>
                          <a:spcPct val="115000"/>
                        </a:lnSpc>
                        <a:spcAft>
                          <a:spcPts val="0"/>
                        </a:spcAft>
                      </a:pPr>
                      <a:r>
                        <a:rPr lang="en-GB" sz="1000" baseline="0" dirty="0" smtClean="0"/>
                        <a:t>Workday</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lvl="0" indent="85725">
                        <a:lnSpc>
                          <a:spcPct val="115000"/>
                        </a:lnSpc>
                        <a:spcAft>
                          <a:spcPts val="0"/>
                        </a:spcAft>
                      </a:pPr>
                      <a:endParaRPr lang="en-US" sz="1000" b="1" dirty="0">
                        <a:solidFill>
                          <a:schemeClr val="bg2">
                            <a:lumMod val="10000"/>
                          </a:schemeClr>
                        </a:solidFill>
                        <a:latin typeface="+mn-lt"/>
                        <a:ea typeface="Calibri"/>
                        <a:cs typeface="Times New Roman"/>
                      </a:endParaRPr>
                    </a:p>
                  </a:txBody>
                  <a:tcPr marL="18413" marR="0" marT="0" marB="0" anchor="ctr"/>
                </a:tc>
                <a:tc>
                  <a:txBody>
                    <a:bodyPr/>
                    <a:lstStyle/>
                    <a:p>
                      <a:pPr marL="0" lvl="0" indent="85725">
                        <a:lnSpc>
                          <a:spcPct val="115000"/>
                        </a:lnSpc>
                        <a:spcAft>
                          <a:spcPts val="0"/>
                        </a:spcAft>
                      </a:pPr>
                      <a:r>
                        <a:rPr lang="en-US" sz="1000" dirty="0" smtClean="0"/>
                        <a:t>Salesforce</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endParaRPr lang="en-US" sz="10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baseline="0" dirty="0" smtClean="0"/>
                        <a:t>Dell</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r>
                        <a:rPr lang="en-US" sz="1200" dirty="0" smtClean="0">
                          <a:solidFill>
                            <a:schemeClr val="bg1"/>
                          </a:solidFill>
                        </a:rPr>
                        <a:t>February</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Red Hat</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r>
                        <a:rPr lang="en-US" sz="1200" dirty="0" smtClean="0">
                          <a:solidFill>
                            <a:schemeClr val="bg1"/>
                          </a:solidFill>
                        </a:rPr>
                        <a:t>March</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CA</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Compuware</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Hitachi (HDS)</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428365">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Symantec</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r>
                        <a:rPr lang="en-US" sz="1200" dirty="0" smtClean="0">
                          <a:solidFill>
                            <a:schemeClr val="bg1"/>
                          </a:solidFill>
                        </a:rPr>
                        <a:t>April</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NetApp</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430051">
                <a:tc>
                  <a:txBody>
                    <a:bodyPr/>
                    <a:lstStyle/>
                    <a:p>
                      <a:pPr marL="0" indent="85725">
                        <a:lnSpc>
                          <a:spcPct val="115000"/>
                        </a:lnSpc>
                        <a:spcAft>
                          <a:spcPts val="0"/>
                        </a:spcAft>
                      </a:pPr>
                      <a:r>
                        <a:rPr lang="en-US" sz="1200" dirty="0" smtClean="0">
                          <a:solidFill>
                            <a:schemeClr val="bg1"/>
                          </a:solidFill>
                        </a:rPr>
                        <a:t>May</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err="1" smtClean="0"/>
                        <a:t>Infor</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1223899">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Oracle</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r>
                        <a:rPr lang="en-US" sz="1200" dirty="0" smtClean="0">
                          <a:solidFill>
                            <a:schemeClr val="bg1"/>
                          </a:solidFill>
                        </a:rPr>
                        <a:t>June</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Microsoft</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err="1" smtClean="0"/>
                        <a:t>OpenText</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r>
                        <a:rPr lang="en-US" sz="1200" dirty="0" smtClean="0">
                          <a:solidFill>
                            <a:schemeClr val="bg1"/>
                          </a:solidFill>
                        </a:rPr>
                        <a:t>July</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Cisco</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780">
                <a:tc>
                  <a:txBody>
                    <a:bodyPr/>
                    <a:lstStyle/>
                    <a:p>
                      <a:pPr marL="0" indent="85725">
                        <a:lnSpc>
                          <a:spcPct val="115000"/>
                        </a:lnSpc>
                        <a:spcAft>
                          <a:spcPts val="0"/>
                        </a:spcAft>
                      </a:pPr>
                      <a:r>
                        <a:rPr lang="en-US" sz="1200" dirty="0" smtClean="0">
                          <a:solidFill>
                            <a:schemeClr val="bg1"/>
                          </a:solidFill>
                        </a:rPr>
                        <a:t>September</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Avaya</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bl>
          </a:graphicData>
        </a:graphic>
      </p:graphicFrame>
      <p:pic>
        <p:nvPicPr>
          <p:cNvPr id="11"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029350"/>
            <a:ext cx="6778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2" y="5548838"/>
            <a:ext cx="3365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349" y="3431113"/>
            <a:ext cx="37465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3656537"/>
            <a:ext cx="6921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5085288"/>
            <a:ext cx="6127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166000"/>
            <a:ext cx="1762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638" y="2264301"/>
            <a:ext cx="3905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599" y="1545162"/>
            <a:ext cx="4651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75200" y="2538937"/>
            <a:ext cx="5175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2349" y="1045101"/>
            <a:ext cx="4143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5812" y="2742138"/>
            <a:ext cx="8048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7724" y="2962801"/>
            <a:ext cx="681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4712" y="5355163"/>
            <a:ext cx="60801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9963" y="4834463"/>
            <a:ext cx="4397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79988" y="4085162"/>
            <a:ext cx="4397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59313" y="4647137"/>
            <a:ext cx="7381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4450288"/>
            <a:ext cx="7096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3925" y="4262962"/>
            <a:ext cx="60801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60900" y="4035950"/>
            <a:ext cx="25241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78363" y="3893076"/>
            <a:ext cx="719137"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56150" y="1761063"/>
            <a:ext cx="55721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Content Placeholder 82"/>
          <p:cNvGraphicFramePr>
            <a:graphicFrameLocks/>
          </p:cNvGraphicFramePr>
          <p:nvPr>
            <p:extLst/>
          </p:nvPr>
        </p:nvGraphicFramePr>
        <p:xfrm>
          <a:off x="6140450" y="1011762"/>
          <a:ext cx="4054475" cy="5016498"/>
        </p:xfrm>
        <a:graphic>
          <a:graphicData uri="http://schemas.openxmlformats.org/drawingml/2006/table">
            <a:tbl>
              <a:tblPr bandRow="1">
                <a:tableStyleId>{17292A2E-F333-43FB-9621-5CBBE7FDCDCB}</a:tableStyleId>
              </a:tblPr>
              <a:tblGrid>
                <a:gridCol w="990406"/>
                <a:gridCol w="1523701"/>
                <a:gridCol w="1540368"/>
              </a:tblGrid>
              <a:tr h="243852">
                <a:tc>
                  <a:txBody>
                    <a:bodyPr/>
                    <a:lstStyle/>
                    <a:p>
                      <a:pPr marL="0" indent="85725">
                        <a:lnSpc>
                          <a:spcPct val="115000"/>
                        </a:lnSpc>
                        <a:spcAft>
                          <a:spcPts val="0"/>
                        </a:spcAft>
                      </a:pPr>
                      <a:r>
                        <a:rPr lang="en-US" sz="1200" dirty="0" smtClean="0">
                          <a:solidFill>
                            <a:schemeClr val="bg1"/>
                          </a:solidFill>
                        </a:rPr>
                        <a:t>October</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HP</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3852">
                <a:tc>
                  <a:txBody>
                    <a:bodyPr/>
                    <a:lstStyle/>
                    <a:p>
                      <a:pPr marL="0" indent="85725">
                        <a:lnSpc>
                          <a:spcPct val="115000"/>
                        </a:lnSpc>
                        <a:spcAft>
                          <a:spcPts val="0"/>
                        </a:spcAft>
                      </a:pPr>
                      <a:r>
                        <a:rPr lang="en-US" sz="1200" dirty="0" smtClean="0">
                          <a:solidFill>
                            <a:schemeClr val="bg1"/>
                          </a:solidFill>
                        </a:rPr>
                        <a:t>November</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Adobe</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385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err="1" smtClean="0"/>
                        <a:t>Tibco</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3852">
                <a:tc>
                  <a:txBody>
                    <a:bodyPr/>
                    <a:lstStyle/>
                    <a:p>
                      <a:pPr marL="0" indent="85725">
                        <a:lnSpc>
                          <a:spcPct val="115000"/>
                        </a:lnSpc>
                        <a:spcAft>
                          <a:spcPts val="0"/>
                        </a:spcAft>
                      </a:pPr>
                      <a:r>
                        <a:rPr lang="en-US" sz="1200" dirty="0" smtClean="0">
                          <a:solidFill>
                            <a:schemeClr val="bg1"/>
                          </a:solidFill>
                        </a:rPr>
                        <a:t>December</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Amazon</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385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Citrix</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EMC</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385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Google</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385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IBM</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Manhattan Associates</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err="1" smtClean="0"/>
                        <a:t>Microstrategy</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1106226">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SAP</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SAS</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err="1" smtClean="0"/>
                        <a:t>ServiceNow</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Software AG</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Teradata</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endParaRPr lang="en-US" sz="1200" b="1" dirty="0">
                        <a:solidFill>
                          <a:schemeClr val="bg2">
                            <a:lumMod val="10000"/>
                          </a:schemeClr>
                        </a:solidFill>
                        <a:latin typeface="+mn-lt"/>
                        <a:ea typeface="Calibri"/>
                        <a:cs typeface="Times New Roman"/>
                      </a:endParaRPr>
                    </a:p>
                  </a:txBody>
                  <a:tcPr marL="18413" marR="0" marT="0" marB="0" anchor="ctr"/>
                </a:tc>
                <a:tc>
                  <a:txBody>
                    <a:bodyPr/>
                    <a:lstStyle/>
                    <a:p>
                      <a:pPr marL="0" indent="85725">
                        <a:lnSpc>
                          <a:spcPct val="115000"/>
                        </a:lnSpc>
                        <a:spcAft>
                          <a:spcPts val="0"/>
                        </a:spcAft>
                      </a:pPr>
                      <a:r>
                        <a:rPr lang="en-US" sz="1000" dirty="0" smtClean="0"/>
                        <a:t>VMWare</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r h="244812">
                <a:tc>
                  <a:txBody>
                    <a:bodyPr/>
                    <a:lstStyle/>
                    <a:p>
                      <a:pPr marL="0" indent="85725">
                        <a:lnSpc>
                          <a:spcPct val="115000"/>
                        </a:lnSpc>
                        <a:spcAft>
                          <a:spcPts val="0"/>
                        </a:spcAft>
                      </a:pPr>
                      <a:r>
                        <a:rPr lang="en-US" sz="1200" dirty="0" smtClean="0">
                          <a:solidFill>
                            <a:schemeClr val="bg1"/>
                          </a:solidFill>
                        </a:rPr>
                        <a:t>Private</a:t>
                      </a:r>
                      <a:endParaRPr lang="en-US" sz="1200" b="1" dirty="0">
                        <a:solidFill>
                          <a:schemeClr val="bg1"/>
                        </a:solidFill>
                        <a:latin typeface="+mn-lt"/>
                        <a:ea typeface="Calibri"/>
                        <a:cs typeface="Times New Roman"/>
                      </a:endParaRPr>
                    </a:p>
                  </a:txBody>
                  <a:tcPr marL="18413" marR="0" marT="0" marB="0" anchor="ctr">
                    <a:solidFill>
                      <a:srgbClr val="00529B"/>
                    </a:solidFill>
                  </a:tcPr>
                </a:tc>
                <a:tc>
                  <a:txBody>
                    <a:bodyPr/>
                    <a:lstStyle/>
                    <a:p>
                      <a:pPr marL="0" indent="85725">
                        <a:lnSpc>
                          <a:spcPct val="115000"/>
                        </a:lnSpc>
                        <a:spcAft>
                          <a:spcPts val="0"/>
                        </a:spcAft>
                      </a:pPr>
                      <a:r>
                        <a:rPr lang="en-US" sz="1000" dirty="0" smtClean="0"/>
                        <a:t>BMC</a:t>
                      </a:r>
                      <a:endParaRPr lang="en-US" sz="1000" b="1" dirty="0">
                        <a:solidFill>
                          <a:schemeClr val="bg2">
                            <a:lumMod val="10000"/>
                          </a:schemeClr>
                        </a:solidFill>
                        <a:latin typeface="+mj-lt"/>
                        <a:ea typeface="Calibri"/>
                        <a:cs typeface="Times New Roman"/>
                      </a:endParaRPr>
                    </a:p>
                  </a:txBody>
                  <a:tcPr marL="18413" marR="0" marT="0" marB="0" anchor="ctr"/>
                </a:tc>
                <a:tc>
                  <a:txBody>
                    <a:bodyPr/>
                    <a:lstStyle/>
                    <a:p>
                      <a:endParaRPr lang="en-US" sz="1000" dirty="0"/>
                    </a:p>
                  </a:txBody>
                  <a:tcPr marL="91434" marR="91434" marT="45722" marB="45722"/>
                </a:tc>
              </a:tr>
            </a:tbl>
          </a:graphicData>
        </a:graphic>
      </p:graphicFrame>
      <p:pic>
        <p:nvPicPr>
          <p:cNvPr id="33" name="Picture 6" descr="http://www.underconsideration.com/brandnew/archives/salesforce_logo_detail.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95850" y="1283226"/>
            <a:ext cx="2778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05349" y="5818713"/>
            <a:ext cx="5334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029699" y="5815538"/>
            <a:ext cx="7366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16999" y="3254901"/>
            <a:ext cx="762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156699" y="2027762"/>
            <a:ext cx="42068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124949" y="1294338"/>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148763" y="2269062"/>
            <a:ext cx="4984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288462" y="1038750"/>
            <a:ext cx="1825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182099" y="2762776"/>
            <a:ext cx="395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7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747124" y="3024713"/>
            <a:ext cx="1360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99549" y="1543576"/>
            <a:ext cx="5334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0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837613" y="3615262"/>
            <a:ext cx="11890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45562" y="3953401"/>
            <a:ext cx="914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248774" y="3512075"/>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9248774" y="4121675"/>
            <a:ext cx="381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248774" y="4372501"/>
            <a:ext cx="4270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063038" y="5086875"/>
            <a:ext cx="727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074149" y="5345638"/>
            <a:ext cx="6604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029700" y="5572651"/>
            <a:ext cx="67627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 descr="https://www.adallom.com/wp-content/uploads/2015/03/ServiceNow_logo.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002712" y="4823351"/>
            <a:ext cx="10080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182100" y="4578876"/>
            <a:ext cx="447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3" descr="http://www.underconsideration.com/brandnew/archives/google_2015_logo_detail.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9040812" y="2488138"/>
            <a:ext cx="6651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5" descr="https://upload.wikimedia.org/wikipedia/commons/thumb/1/1d/AmazonWebservices_Logo.svg/2000px-AmazonWebservices_Logo.svg.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9102725" y="1751538"/>
            <a:ext cx="5000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2"/>
          <p:cNvSpPr txBox="1">
            <a:spLocks noChangeArrowheads="1"/>
          </p:cNvSpPr>
          <p:nvPr/>
        </p:nvSpPr>
        <p:spPr>
          <a:xfrm>
            <a:off x="457200" y="366713"/>
            <a:ext cx="11276013" cy="443198"/>
          </a:xfrm>
          <a:prstGeom prst="rect">
            <a:avLst/>
          </a:prstGeom>
          <a:ln/>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a:lstStyle>
          <a:p>
            <a:pPr>
              <a:defRPr/>
            </a:pPr>
            <a:r>
              <a:rPr lang="pt-BR" sz="2800" dirty="0" smtClean="0"/>
              <a:t>Gartner – Exemplo de Valor para Revisão de Contratos</a:t>
            </a:r>
            <a:endParaRPr lang="pt-BR" sz="2800" dirty="0"/>
          </a:p>
        </p:txBody>
      </p:sp>
    </p:spTree>
    <p:extLst>
      <p:ext uri="{BB962C8B-B14F-4D97-AF65-F5344CB8AC3E}">
        <p14:creationId xmlns:p14="http://schemas.microsoft.com/office/powerpoint/2010/main" val="94952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tle 2"/>
          <p:cNvSpPr>
            <a:spLocks noGrp="1"/>
          </p:cNvSpPr>
          <p:nvPr>
            <p:ph type="title"/>
          </p:nvPr>
        </p:nvSpPr>
        <p:spPr/>
        <p:txBody>
          <a:bodyPr/>
          <a:lstStyle/>
          <a:p>
            <a:r>
              <a:rPr lang="en-US" dirty="0" err="1" smtClean="0"/>
              <a:t>Nível</a:t>
            </a:r>
            <a:r>
              <a:rPr lang="en-US" dirty="0" smtClean="0"/>
              <a:t> 2: </a:t>
            </a:r>
            <a:r>
              <a:rPr lang="en-US" dirty="0" err="1" smtClean="0"/>
              <a:t>Redução</a:t>
            </a:r>
            <a:r>
              <a:rPr lang="en-US" dirty="0" smtClean="0"/>
              <a:t> dos </a:t>
            </a:r>
            <a:r>
              <a:rPr lang="en-US" dirty="0" err="1" smtClean="0"/>
              <a:t>Custos</a:t>
            </a:r>
            <a:r>
              <a:rPr lang="en-US" dirty="0" smtClean="0"/>
              <a:t> </a:t>
            </a:r>
            <a:r>
              <a:rPr lang="en-US" dirty="0" err="1"/>
              <a:t>d</a:t>
            </a:r>
            <a:r>
              <a:rPr lang="en-US" dirty="0" err="1" smtClean="0"/>
              <a:t>entro</a:t>
            </a:r>
            <a:r>
              <a:rPr lang="en-US" dirty="0" smtClean="0"/>
              <a:t> da TI</a:t>
            </a:r>
            <a:endParaRPr lang="en-US" dirty="0"/>
          </a:p>
        </p:txBody>
      </p:sp>
      <p:sp>
        <p:nvSpPr>
          <p:cNvPr id="2" name="Text Placeholder 1"/>
          <p:cNvSpPr>
            <a:spLocks noGrp="1"/>
          </p:cNvSpPr>
          <p:nvPr>
            <p:ph sz="quarter" idx="10"/>
          </p:nvPr>
        </p:nvSpPr>
        <p:spPr>
          <a:xfrm>
            <a:off x="476113" y="1429272"/>
            <a:ext cx="5634656" cy="4460873"/>
          </a:xfrm>
        </p:spPr>
        <p:txBody>
          <a:bodyPr/>
          <a:lstStyle/>
          <a:p>
            <a:pPr lvl="0">
              <a:buClr>
                <a:srgbClr val="00529B"/>
              </a:buClr>
              <a:defRPr/>
            </a:pPr>
            <a:r>
              <a:rPr lang="pt-BR" sz="2000" kern="0" dirty="0"/>
              <a:t>A empresa tem comparado os custos de TI contra IT Key </a:t>
            </a:r>
            <a:r>
              <a:rPr lang="pt-BR" sz="2000" kern="0" dirty="0" err="1" smtClean="0"/>
              <a:t>Metrics</a:t>
            </a:r>
            <a:r>
              <a:rPr lang="pt-BR" sz="2000" kern="0" dirty="0" smtClean="0"/>
              <a:t> de </a:t>
            </a:r>
            <a:r>
              <a:rPr lang="pt-BR" sz="2000" kern="0" dirty="0"/>
              <a:t>Dados do Gartner?</a:t>
            </a:r>
          </a:p>
          <a:p>
            <a:r>
              <a:rPr lang="en-US" sz="2000" dirty="0" err="1" smtClean="0"/>
              <a:t>Onde</a:t>
            </a:r>
            <a:r>
              <a:rPr lang="en-US" sz="2000" dirty="0" smtClean="0"/>
              <a:t> </a:t>
            </a:r>
            <a:r>
              <a:rPr lang="en-US" sz="2000" dirty="0" err="1" smtClean="0"/>
              <a:t>você</a:t>
            </a:r>
            <a:r>
              <a:rPr lang="en-US" sz="2000" dirty="0" smtClean="0"/>
              <a:t> </a:t>
            </a:r>
            <a:r>
              <a:rPr lang="en-US" sz="2000" dirty="0" err="1" smtClean="0"/>
              <a:t>está</a:t>
            </a:r>
            <a:r>
              <a:rPr lang="en-US" sz="2000" dirty="0" smtClean="0"/>
              <a:t> </a:t>
            </a:r>
            <a:r>
              <a:rPr lang="en-US" sz="2000" dirty="0" err="1" smtClean="0"/>
              <a:t>trabalhando</a:t>
            </a:r>
            <a:r>
              <a:rPr lang="en-US" sz="2000" dirty="0" smtClean="0"/>
              <a:t> </a:t>
            </a:r>
            <a:r>
              <a:rPr lang="en-US" sz="2000" dirty="0" err="1" smtClean="0"/>
              <a:t>atualmente</a:t>
            </a:r>
            <a:r>
              <a:rPr lang="en-US" sz="2000" dirty="0" smtClean="0"/>
              <a:t> para </a:t>
            </a:r>
            <a:r>
              <a:rPr lang="en-US" sz="2000" dirty="0" err="1" smtClean="0"/>
              <a:t>economizar</a:t>
            </a:r>
            <a:r>
              <a:rPr lang="en-US" sz="2000" dirty="0" smtClean="0"/>
              <a:t> </a:t>
            </a:r>
            <a:r>
              <a:rPr lang="en-US" sz="2000" dirty="0" err="1" smtClean="0"/>
              <a:t>custos</a:t>
            </a:r>
            <a:r>
              <a:rPr lang="en-US" sz="2000" dirty="0" smtClean="0"/>
              <a:t> de TI?</a:t>
            </a:r>
          </a:p>
          <a:p>
            <a:r>
              <a:rPr lang="en-US" sz="2000" dirty="0" err="1" smtClean="0"/>
              <a:t>Quais</a:t>
            </a:r>
            <a:r>
              <a:rPr lang="en-US" sz="2000" dirty="0" smtClean="0"/>
              <a:t> </a:t>
            </a:r>
            <a:r>
              <a:rPr lang="en-US" sz="2000" dirty="0" err="1" smtClean="0"/>
              <a:t>são</a:t>
            </a:r>
            <a:r>
              <a:rPr lang="en-US" sz="2000" dirty="0" smtClean="0"/>
              <a:t> </a:t>
            </a:r>
            <a:r>
              <a:rPr lang="en-US" sz="2000" dirty="0" err="1" smtClean="0"/>
              <a:t>os</a:t>
            </a:r>
            <a:r>
              <a:rPr lang="en-US" sz="2000" dirty="0" smtClean="0"/>
              <a:t> </a:t>
            </a:r>
            <a:r>
              <a:rPr lang="en-US" sz="2000" dirty="0" err="1" smtClean="0"/>
              <a:t>maiores</a:t>
            </a:r>
            <a:r>
              <a:rPr lang="en-US" sz="2000" dirty="0" smtClean="0"/>
              <a:t> </a:t>
            </a:r>
            <a:r>
              <a:rPr lang="en-US" sz="2000" dirty="0" err="1" smtClean="0"/>
              <a:t>impulsionadores</a:t>
            </a:r>
            <a:r>
              <a:rPr lang="en-US" sz="2000" dirty="0" smtClean="0"/>
              <a:t> de </a:t>
            </a:r>
            <a:r>
              <a:rPr lang="en-US" sz="2000" dirty="0" err="1" smtClean="0"/>
              <a:t>custos</a:t>
            </a:r>
            <a:r>
              <a:rPr lang="en-US" sz="2000" dirty="0" smtClean="0"/>
              <a:t> </a:t>
            </a:r>
            <a:r>
              <a:rPr lang="en-US" sz="2000" dirty="0" err="1" smtClean="0"/>
              <a:t>imprevistos</a:t>
            </a:r>
            <a:r>
              <a:rPr lang="en-US" sz="2000" dirty="0" smtClean="0"/>
              <a:t> de TI?</a:t>
            </a:r>
          </a:p>
          <a:p>
            <a:r>
              <a:rPr lang="pt-BR" sz="2000" kern="0" dirty="0"/>
              <a:t>Organizações que estavam acima da média na maturidade do processo de I&amp;O eram </a:t>
            </a:r>
            <a:r>
              <a:rPr lang="pt-BR" sz="2000" kern="0" dirty="0">
                <a:solidFill>
                  <a:srgbClr val="FF0000"/>
                </a:solidFill>
              </a:rPr>
              <a:t>7% mais eficientes nos custos</a:t>
            </a:r>
            <a:r>
              <a:rPr lang="pt-BR" sz="2000" kern="0" dirty="0"/>
              <a:t>, com base no custo </a:t>
            </a:r>
            <a:r>
              <a:rPr lang="pt-BR" sz="2000" kern="0" dirty="0" smtClean="0"/>
              <a:t>unitário;</a:t>
            </a:r>
          </a:p>
          <a:p>
            <a:r>
              <a:rPr lang="pt-BR" sz="2000" kern="0" dirty="0"/>
              <a:t>I&amp;O representa a maior parcela do orçamento de TI</a:t>
            </a:r>
          </a:p>
          <a:p>
            <a:endParaRPr lang="en-US" sz="2000" dirty="0"/>
          </a:p>
        </p:txBody>
      </p:sp>
      <p:grpSp>
        <p:nvGrpSpPr>
          <p:cNvPr id="263" name="Group 262"/>
          <p:cNvGrpSpPr/>
          <p:nvPr/>
        </p:nvGrpSpPr>
        <p:grpSpPr>
          <a:xfrm>
            <a:off x="6218238" y="1541214"/>
            <a:ext cx="5701321" cy="4554535"/>
            <a:chOff x="1662143" y="1695447"/>
            <a:chExt cx="5523904" cy="4069083"/>
          </a:xfrm>
        </p:grpSpPr>
        <p:cxnSp>
          <p:nvCxnSpPr>
            <p:cNvPr id="264" name="Straight Connector 263"/>
            <p:cNvCxnSpPr/>
            <p:nvPr/>
          </p:nvCxnSpPr>
          <p:spPr bwMode="auto">
            <a:xfrm rot="5400000">
              <a:off x="793463" y="3794760"/>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265" name="Straight Connector 264"/>
            <p:cNvCxnSpPr/>
            <p:nvPr/>
          </p:nvCxnSpPr>
          <p:spPr bwMode="auto">
            <a:xfrm rot="5400000">
              <a:off x="1890742" y="3794761"/>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266" name="Straight Connector 265"/>
            <p:cNvCxnSpPr/>
            <p:nvPr/>
          </p:nvCxnSpPr>
          <p:spPr bwMode="auto">
            <a:xfrm rot="5400000">
              <a:off x="2988023" y="3794760"/>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267" name="Straight Connector 266"/>
            <p:cNvCxnSpPr/>
            <p:nvPr/>
          </p:nvCxnSpPr>
          <p:spPr bwMode="auto">
            <a:xfrm rot="5400000">
              <a:off x="4085303" y="3794760"/>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grpSp>
          <p:nvGrpSpPr>
            <p:cNvPr id="268" name="Group 267"/>
            <p:cNvGrpSpPr/>
            <p:nvPr/>
          </p:nvGrpSpPr>
          <p:grpSpPr>
            <a:xfrm>
              <a:off x="1662143" y="1695447"/>
              <a:ext cx="5486400" cy="480776"/>
              <a:chOff x="1662143" y="1828799"/>
              <a:chExt cx="5486400" cy="372214"/>
            </a:xfrm>
          </p:grpSpPr>
          <p:sp>
            <p:nvSpPr>
              <p:cNvPr id="320" name="TextBox 319"/>
              <p:cNvSpPr txBox="1"/>
              <p:nvPr/>
            </p:nvSpPr>
            <p:spPr>
              <a:xfrm>
                <a:off x="1662143" y="1828801"/>
                <a:ext cx="1097280" cy="37221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1</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Awareness</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321" name="TextBox 320"/>
              <p:cNvSpPr txBox="1"/>
              <p:nvPr/>
            </p:nvSpPr>
            <p:spPr>
              <a:xfrm>
                <a:off x="2759423" y="1828801"/>
                <a:ext cx="1097280" cy="372212"/>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2</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Committed</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322" name="TextBox 321"/>
              <p:cNvSpPr txBox="1"/>
              <p:nvPr/>
            </p:nvSpPr>
            <p:spPr>
              <a:xfrm>
                <a:off x="3856703" y="1828799"/>
                <a:ext cx="1097280" cy="37221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3</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Proactive</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323" name="TextBox 322"/>
              <p:cNvSpPr txBox="1"/>
              <p:nvPr/>
            </p:nvSpPr>
            <p:spPr>
              <a:xfrm>
                <a:off x="4953983" y="1828800"/>
                <a:ext cx="1097280" cy="37221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4</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Service-</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Aligned</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324" name="TextBox 323"/>
              <p:cNvSpPr txBox="1"/>
              <p:nvPr/>
            </p:nvSpPr>
            <p:spPr>
              <a:xfrm>
                <a:off x="6051263" y="1828800"/>
                <a:ext cx="1097280" cy="37221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5</a:t>
                </a: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Business </a:t>
                </a:r>
                <a:b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Partner</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grpSp>
        <p:sp>
          <p:nvSpPr>
            <p:cNvPr id="269" name="Freeform 268"/>
            <p:cNvSpPr/>
            <p:nvPr/>
          </p:nvSpPr>
          <p:spPr bwMode="auto">
            <a:xfrm>
              <a:off x="1662143" y="3333750"/>
              <a:ext cx="5486400" cy="1820088"/>
            </a:xfrm>
            <a:custGeom>
              <a:avLst/>
              <a:gdLst>
                <a:gd name="connsiteX0" fmla="*/ 0 w 5343525"/>
                <a:gd name="connsiteY0" fmla="*/ 1800225 h 1800225"/>
                <a:gd name="connsiteX1" fmla="*/ 1209675 w 5343525"/>
                <a:gd name="connsiteY1" fmla="*/ 1562100 h 1800225"/>
                <a:gd name="connsiteX2" fmla="*/ 1781175 w 5343525"/>
                <a:gd name="connsiteY2" fmla="*/ 1219200 h 1800225"/>
                <a:gd name="connsiteX3" fmla="*/ 2914650 w 5343525"/>
                <a:gd name="connsiteY3" fmla="*/ 1038225 h 1800225"/>
                <a:gd name="connsiteX4" fmla="*/ 3752850 w 5343525"/>
                <a:gd name="connsiteY4" fmla="*/ 638175 h 1800225"/>
                <a:gd name="connsiteX5" fmla="*/ 4505325 w 5343525"/>
                <a:gd name="connsiteY5" fmla="*/ 238125 h 1800225"/>
                <a:gd name="connsiteX6" fmla="*/ 5343525 w 5343525"/>
                <a:gd name="connsiteY6" fmla="*/ 0 h 1800225"/>
                <a:gd name="connsiteX0" fmla="*/ 0 w 5343525"/>
                <a:gd name="connsiteY0" fmla="*/ 1800225 h 1806576"/>
                <a:gd name="connsiteX1" fmla="*/ 1209675 w 5343525"/>
                <a:gd name="connsiteY1" fmla="*/ 1562100 h 1806576"/>
                <a:gd name="connsiteX2" fmla="*/ 1781175 w 5343525"/>
                <a:gd name="connsiteY2" fmla="*/ 1219200 h 1806576"/>
                <a:gd name="connsiteX3" fmla="*/ 2914650 w 5343525"/>
                <a:gd name="connsiteY3" fmla="*/ 1038225 h 1806576"/>
                <a:gd name="connsiteX4" fmla="*/ 3752850 w 5343525"/>
                <a:gd name="connsiteY4" fmla="*/ 638175 h 1806576"/>
                <a:gd name="connsiteX5" fmla="*/ 4505325 w 5343525"/>
                <a:gd name="connsiteY5" fmla="*/ 238125 h 1806576"/>
                <a:gd name="connsiteX6" fmla="*/ 5343525 w 5343525"/>
                <a:gd name="connsiteY6" fmla="*/ 0 h 1806576"/>
                <a:gd name="connsiteX0" fmla="*/ 0 w 5343525"/>
                <a:gd name="connsiteY0" fmla="*/ 1800225 h 1815306"/>
                <a:gd name="connsiteX1" fmla="*/ 1209675 w 5343525"/>
                <a:gd name="connsiteY1" fmla="*/ 1562100 h 1815306"/>
                <a:gd name="connsiteX2" fmla="*/ 1781175 w 5343525"/>
                <a:gd name="connsiteY2" fmla="*/ 121920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525" h="1815306">
                  <a:moveTo>
                    <a:pt x="0" y="1800225"/>
                  </a:moveTo>
                  <a:cubicBezTo>
                    <a:pt x="456406" y="1815306"/>
                    <a:pt x="862013" y="1768476"/>
                    <a:pt x="1209675" y="1562100"/>
                  </a:cubicBezTo>
                  <a:cubicBezTo>
                    <a:pt x="1506538" y="1408113"/>
                    <a:pt x="1735138" y="1263650"/>
                    <a:pt x="2019300" y="1176338"/>
                  </a:cubicBezTo>
                  <a:cubicBezTo>
                    <a:pt x="2327275" y="1103313"/>
                    <a:pt x="2625725" y="1115218"/>
                    <a:pt x="2914650" y="1038225"/>
                  </a:cubicBezTo>
                  <a:cubicBezTo>
                    <a:pt x="3203575" y="946944"/>
                    <a:pt x="3497263" y="833437"/>
                    <a:pt x="3752850" y="628650"/>
                  </a:cubicBezTo>
                  <a:cubicBezTo>
                    <a:pt x="4022725" y="419100"/>
                    <a:pt x="4240212" y="342900"/>
                    <a:pt x="4505325" y="238125"/>
                  </a:cubicBezTo>
                  <a:cubicBezTo>
                    <a:pt x="4770438" y="133350"/>
                    <a:pt x="5203825" y="36512"/>
                    <a:pt x="5343525" y="0"/>
                  </a:cubicBezTo>
                </a:path>
              </a:pathLst>
            </a:custGeom>
            <a:noFill/>
            <a:ln w="4445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nvGrpSpPr>
            <p:cNvPr id="270" name="Group 269"/>
            <p:cNvGrpSpPr/>
            <p:nvPr/>
          </p:nvGrpSpPr>
          <p:grpSpPr>
            <a:xfrm>
              <a:off x="1669732" y="3997898"/>
              <a:ext cx="862407" cy="1086865"/>
              <a:chOff x="1669582" y="3997898"/>
              <a:chExt cx="845184" cy="1086865"/>
            </a:xfrm>
          </p:grpSpPr>
          <p:sp>
            <p:nvSpPr>
              <p:cNvPr id="318" name="TextBox 317"/>
              <p:cNvSpPr txBox="1"/>
              <p:nvPr/>
            </p:nvSpPr>
            <p:spPr>
              <a:xfrm>
                <a:off x="1669582" y="3997898"/>
                <a:ext cx="845184" cy="341632"/>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Reactive, fire-fighting culture</a:t>
                </a:r>
              </a:p>
            </p:txBody>
          </p:sp>
          <p:cxnSp>
            <p:nvCxnSpPr>
              <p:cNvPr id="319" name="Straight Arrow Connector 318"/>
              <p:cNvCxnSpPr/>
              <p:nvPr/>
            </p:nvCxnSpPr>
            <p:spPr bwMode="auto">
              <a:xfrm>
                <a:off x="1830667" y="4343403"/>
                <a:ext cx="0" cy="741360"/>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71" name="Group 270"/>
            <p:cNvGrpSpPr/>
            <p:nvPr/>
          </p:nvGrpSpPr>
          <p:grpSpPr>
            <a:xfrm>
              <a:off x="1966121" y="4443268"/>
              <a:ext cx="684393" cy="605778"/>
              <a:chOff x="1436182" y="3505046"/>
              <a:chExt cx="670726" cy="605778"/>
            </a:xfrm>
          </p:grpSpPr>
          <p:sp>
            <p:nvSpPr>
              <p:cNvPr id="316" name="TextBox 315"/>
              <p:cNvSpPr txBox="1"/>
              <p:nvPr/>
            </p:nvSpPr>
            <p:spPr>
              <a:xfrm>
                <a:off x="1436182" y="3505046"/>
                <a:ext cx="670726" cy="341632"/>
              </a:xfrm>
              <a:prstGeom prst="rect">
                <a:avLst/>
              </a:prstGeom>
              <a:noFill/>
            </p:spPr>
            <p:txBody>
              <a:bodyPr wrap="square" lIns="45720" tIns="45720" rIns="45720" bIns="45720" rtlCol="0" anchor="b">
                <a:sp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Ad hoc processes</a:t>
                </a:r>
              </a:p>
            </p:txBody>
          </p:sp>
          <p:cxnSp>
            <p:nvCxnSpPr>
              <p:cNvPr id="317" name="Straight Arrow Connector 316"/>
              <p:cNvCxnSpPr/>
              <p:nvPr/>
            </p:nvCxnSpPr>
            <p:spPr bwMode="auto">
              <a:xfrm rot="5400000">
                <a:off x="1641785" y="3977874"/>
                <a:ext cx="264313"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72" name="Group 271"/>
            <p:cNvGrpSpPr/>
            <p:nvPr/>
          </p:nvGrpSpPr>
          <p:grpSpPr>
            <a:xfrm>
              <a:off x="3863476" y="4525169"/>
              <a:ext cx="918074" cy="1124342"/>
              <a:chOff x="1676399" y="2872565"/>
              <a:chExt cx="899739" cy="1124342"/>
            </a:xfrm>
          </p:grpSpPr>
          <p:sp>
            <p:nvSpPr>
              <p:cNvPr id="314" name="TextBox 313"/>
              <p:cNvSpPr txBox="1"/>
              <p:nvPr/>
            </p:nvSpPr>
            <p:spPr>
              <a:xfrm>
                <a:off x="1676399" y="3530626"/>
                <a:ext cx="899739" cy="466281"/>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System management tools integration</a:t>
                </a:r>
              </a:p>
            </p:txBody>
          </p:sp>
          <p:cxnSp>
            <p:nvCxnSpPr>
              <p:cNvPr id="315" name="Straight Arrow Connector 314"/>
              <p:cNvCxnSpPr/>
              <p:nvPr/>
            </p:nvCxnSpPr>
            <p:spPr bwMode="auto">
              <a:xfrm flipV="1">
                <a:off x="2024442" y="2872565"/>
                <a:ext cx="0" cy="640080"/>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sp>
          <p:nvSpPr>
            <p:cNvPr id="273" name="TextBox 272"/>
            <p:cNvSpPr txBox="1"/>
            <p:nvPr/>
          </p:nvSpPr>
          <p:spPr>
            <a:xfrm>
              <a:off x="4226595" y="4690908"/>
              <a:ext cx="741770" cy="341632"/>
            </a:xfrm>
            <a:prstGeom prst="rect">
              <a:avLst/>
            </a:prstGeom>
            <a:noFill/>
          </p:spPr>
          <p:txBody>
            <a:bodyPr wrap="none" lIns="45720" tIns="45720" rIns="45720" bIns="45720" rtlCol="0" anchor="t">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Widespread</a:t>
              </a:r>
              <a:b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b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virtualization</a:t>
              </a:r>
            </a:p>
          </p:txBody>
        </p:sp>
        <p:cxnSp>
          <p:nvCxnSpPr>
            <p:cNvPr id="274" name="Straight Arrow Connector 273"/>
            <p:cNvCxnSpPr/>
            <p:nvPr/>
          </p:nvCxnSpPr>
          <p:spPr bwMode="auto">
            <a:xfrm rot="5400000" flipH="1" flipV="1">
              <a:off x="4586005" y="4565257"/>
              <a:ext cx="261137"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sp>
          <p:nvSpPr>
            <p:cNvPr id="275" name="Rectangle 274"/>
            <p:cNvSpPr/>
            <p:nvPr/>
          </p:nvSpPr>
          <p:spPr bwMode="auto">
            <a:xfrm>
              <a:off x="1662143" y="1695450"/>
              <a:ext cx="5486400" cy="4069080"/>
            </a:xfrm>
            <a:prstGeom prst="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276" name="TextBox 275"/>
            <p:cNvSpPr txBox="1"/>
            <p:nvPr/>
          </p:nvSpPr>
          <p:spPr>
            <a:xfrm>
              <a:off x="2765111" y="3374011"/>
              <a:ext cx="753230" cy="46628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Looking at industry best practices</a:t>
              </a:r>
            </a:p>
          </p:txBody>
        </p:sp>
        <p:cxnSp>
          <p:nvCxnSpPr>
            <p:cNvPr id="277" name="Straight Arrow Connector 276"/>
            <p:cNvCxnSpPr/>
            <p:nvPr/>
          </p:nvCxnSpPr>
          <p:spPr bwMode="auto">
            <a:xfrm rot="5400000">
              <a:off x="2449253" y="4339436"/>
              <a:ext cx="963622"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sp>
          <p:nvSpPr>
            <p:cNvPr id="278" name="TextBox 277"/>
            <p:cNvSpPr txBox="1"/>
            <p:nvPr/>
          </p:nvSpPr>
          <p:spPr>
            <a:xfrm>
              <a:off x="2923091" y="3976531"/>
              <a:ext cx="877400" cy="341632"/>
            </a:xfrm>
            <a:prstGeom prst="rect">
              <a:avLst/>
            </a:prstGeom>
            <a:noFill/>
          </p:spPr>
          <p:txBody>
            <a:bodyPr wrap="square" lIns="45720" tIns="45720" rIns="45720" bIns="45720" rtlCol="0" anchor="b">
              <a:sp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Initial process formalization</a:t>
              </a:r>
            </a:p>
          </p:txBody>
        </p:sp>
        <p:cxnSp>
          <p:nvCxnSpPr>
            <p:cNvPr id="279" name="Straight Arrow Connector 278"/>
            <p:cNvCxnSpPr/>
            <p:nvPr/>
          </p:nvCxnSpPr>
          <p:spPr bwMode="auto">
            <a:xfrm rot="5400000">
              <a:off x="3240647" y="4458868"/>
              <a:ext cx="264313" cy="1620"/>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nvGrpSpPr>
            <p:cNvPr id="280" name="Group 279"/>
            <p:cNvGrpSpPr/>
            <p:nvPr/>
          </p:nvGrpSpPr>
          <p:grpSpPr>
            <a:xfrm>
              <a:off x="3867450" y="2927130"/>
              <a:ext cx="845058" cy="1475796"/>
              <a:chOff x="1667068" y="3608172"/>
              <a:chExt cx="828181" cy="1475796"/>
            </a:xfrm>
          </p:grpSpPr>
          <p:sp>
            <p:nvSpPr>
              <p:cNvPr id="312" name="TextBox 311"/>
              <p:cNvSpPr txBox="1"/>
              <p:nvPr/>
            </p:nvSpPr>
            <p:spPr>
              <a:xfrm>
                <a:off x="1667068" y="3608172"/>
                <a:ext cx="828181" cy="59093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Working on implementing industry best practices</a:t>
                </a:r>
              </a:p>
            </p:txBody>
          </p:sp>
          <p:cxnSp>
            <p:nvCxnSpPr>
              <p:cNvPr id="313" name="Straight Arrow Connector 312"/>
              <p:cNvCxnSpPr/>
              <p:nvPr/>
            </p:nvCxnSpPr>
            <p:spPr bwMode="auto">
              <a:xfrm>
                <a:off x="1831446" y="4205295"/>
                <a:ext cx="0" cy="878673"/>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81" name="Group 280"/>
            <p:cNvGrpSpPr/>
            <p:nvPr/>
          </p:nvGrpSpPr>
          <p:grpSpPr>
            <a:xfrm>
              <a:off x="4149548" y="3618525"/>
              <a:ext cx="660577" cy="730427"/>
              <a:chOff x="1452337" y="3380397"/>
              <a:chExt cx="647385" cy="730427"/>
            </a:xfrm>
          </p:grpSpPr>
          <p:sp>
            <p:nvSpPr>
              <p:cNvPr id="310" name="TextBox 309"/>
              <p:cNvSpPr txBox="1"/>
              <p:nvPr/>
            </p:nvSpPr>
            <p:spPr>
              <a:xfrm>
                <a:off x="1452337" y="3380397"/>
                <a:ext cx="647385" cy="466281"/>
              </a:xfrm>
              <a:prstGeom prst="rect">
                <a:avLst/>
              </a:prstGeom>
              <a:noFill/>
            </p:spPr>
            <p:txBody>
              <a:bodyPr wrap="square" lIns="45720" tIns="45720" rIns="45720" bIns="45720" rtlCol="0" anchor="b">
                <a:sp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Day-to-day processes mature</a:t>
                </a:r>
              </a:p>
            </p:txBody>
          </p:sp>
          <p:cxnSp>
            <p:nvCxnSpPr>
              <p:cNvPr id="311" name="Straight Arrow Connector 310"/>
              <p:cNvCxnSpPr/>
              <p:nvPr/>
            </p:nvCxnSpPr>
            <p:spPr bwMode="auto">
              <a:xfrm rot="5400000">
                <a:off x="1641785" y="3977874"/>
                <a:ext cx="264313"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82" name="Group 281"/>
            <p:cNvGrpSpPr/>
            <p:nvPr/>
          </p:nvGrpSpPr>
          <p:grpSpPr>
            <a:xfrm>
              <a:off x="4958063" y="2755556"/>
              <a:ext cx="753230" cy="1381016"/>
              <a:chOff x="1667068" y="3708060"/>
              <a:chExt cx="738187" cy="1381016"/>
            </a:xfrm>
          </p:grpSpPr>
          <p:sp>
            <p:nvSpPr>
              <p:cNvPr id="308" name="TextBox 307"/>
              <p:cNvSpPr txBox="1"/>
              <p:nvPr/>
            </p:nvSpPr>
            <p:spPr>
              <a:xfrm>
                <a:off x="1667068" y="3708060"/>
                <a:ext cx="738187" cy="466281"/>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Industry best practices in place</a:t>
                </a:r>
              </a:p>
            </p:txBody>
          </p:sp>
          <p:cxnSp>
            <p:nvCxnSpPr>
              <p:cNvPr id="309" name="Straight Arrow Connector 308"/>
              <p:cNvCxnSpPr/>
              <p:nvPr/>
            </p:nvCxnSpPr>
            <p:spPr bwMode="auto">
              <a:xfrm>
                <a:off x="1830135" y="4174676"/>
                <a:ext cx="0" cy="914400"/>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83" name="Group 282"/>
            <p:cNvGrpSpPr/>
            <p:nvPr/>
          </p:nvGrpSpPr>
          <p:grpSpPr>
            <a:xfrm>
              <a:off x="5316232" y="3247851"/>
              <a:ext cx="514350" cy="605778"/>
              <a:chOff x="1526886" y="3505046"/>
              <a:chExt cx="504078" cy="605778"/>
            </a:xfrm>
          </p:grpSpPr>
          <p:sp>
            <p:nvSpPr>
              <p:cNvPr id="306" name="TextBox 305"/>
              <p:cNvSpPr txBox="1"/>
              <p:nvPr/>
            </p:nvSpPr>
            <p:spPr>
              <a:xfrm>
                <a:off x="1526886" y="3505046"/>
                <a:ext cx="504078" cy="341632"/>
              </a:xfrm>
              <a:prstGeom prst="rect">
                <a:avLst/>
              </a:prstGeom>
              <a:noFill/>
            </p:spPr>
            <p:txBody>
              <a:bodyPr wrap="square" lIns="45720" tIns="45720" rIns="45720" bIns="45720" rtlCol="0" anchor="b">
                <a:sp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Service SLAs</a:t>
                </a:r>
              </a:p>
            </p:txBody>
          </p:sp>
          <p:cxnSp>
            <p:nvCxnSpPr>
              <p:cNvPr id="307" name="Straight Arrow Connector 306"/>
              <p:cNvCxnSpPr/>
              <p:nvPr/>
            </p:nvCxnSpPr>
            <p:spPr bwMode="auto">
              <a:xfrm rot="5400000">
                <a:off x="1641785" y="3977874"/>
                <a:ext cx="264313"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sp>
          <p:nvSpPr>
            <p:cNvPr id="284" name="TextBox 283"/>
            <p:cNvSpPr txBox="1"/>
            <p:nvPr/>
          </p:nvSpPr>
          <p:spPr>
            <a:xfrm>
              <a:off x="6054054" y="2442066"/>
              <a:ext cx="1131993" cy="416436"/>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Real-time infrastructure/Private cloud computing</a:t>
              </a:r>
            </a:p>
          </p:txBody>
        </p:sp>
        <p:cxnSp>
          <p:nvCxnSpPr>
            <p:cNvPr id="285" name="Straight Arrow Connector 284"/>
            <p:cNvCxnSpPr/>
            <p:nvPr/>
          </p:nvCxnSpPr>
          <p:spPr bwMode="auto">
            <a:xfrm>
              <a:off x="6233107" y="2840371"/>
              <a:ext cx="1" cy="680707"/>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nvGrpSpPr>
            <p:cNvPr id="286" name="Group 285"/>
            <p:cNvGrpSpPr/>
            <p:nvPr/>
          </p:nvGrpSpPr>
          <p:grpSpPr>
            <a:xfrm>
              <a:off x="6298721" y="2799331"/>
              <a:ext cx="749808" cy="582841"/>
              <a:chOff x="1406919" y="3418497"/>
              <a:chExt cx="734834" cy="582841"/>
            </a:xfrm>
          </p:grpSpPr>
          <p:sp>
            <p:nvSpPr>
              <p:cNvPr id="304" name="TextBox 303"/>
              <p:cNvSpPr txBox="1"/>
              <p:nvPr/>
            </p:nvSpPr>
            <p:spPr>
              <a:xfrm>
                <a:off x="1406919" y="3418497"/>
                <a:ext cx="734834" cy="466281"/>
              </a:xfrm>
              <a:prstGeom prst="rect">
                <a:avLst/>
              </a:prstGeom>
              <a:noFill/>
            </p:spPr>
            <p:txBody>
              <a:bodyPr wrap="square" lIns="45720" tIns="45720" rIns="45720" bIns="45720" rtlCol="0" anchor="b">
                <a:spAutoFit/>
              </a:bodyPr>
              <a:lstStyle/>
              <a:p>
                <a:pPr marL="0" marR="0" lvl="0" indent="0" algn="ct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Strategic relationship managers</a:t>
                </a:r>
              </a:p>
            </p:txBody>
          </p:sp>
          <p:cxnSp>
            <p:nvCxnSpPr>
              <p:cNvPr id="305" name="Straight Arrow Connector 304"/>
              <p:cNvCxnSpPr/>
              <p:nvPr/>
            </p:nvCxnSpPr>
            <p:spPr bwMode="auto">
              <a:xfrm rot="5400000">
                <a:off x="1698895" y="3923940"/>
                <a:ext cx="153240"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87" name="Group 286"/>
            <p:cNvGrpSpPr/>
            <p:nvPr/>
          </p:nvGrpSpPr>
          <p:grpSpPr>
            <a:xfrm>
              <a:off x="2763334" y="4858545"/>
              <a:ext cx="936549" cy="788377"/>
              <a:chOff x="1676399" y="3010676"/>
              <a:chExt cx="917845" cy="788377"/>
            </a:xfrm>
          </p:grpSpPr>
          <p:sp>
            <p:nvSpPr>
              <p:cNvPr id="302" name="TextBox 301"/>
              <p:cNvSpPr txBox="1"/>
              <p:nvPr/>
            </p:nvSpPr>
            <p:spPr>
              <a:xfrm>
                <a:off x="1676399" y="3457421"/>
                <a:ext cx="917845" cy="341632"/>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Consolidation/</a:t>
                </a:r>
                <a:b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b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standardization</a:t>
                </a:r>
              </a:p>
            </p:txBody>
          </p:sp>
          <p:cxnSp>
            <p:nvCxnSpPr>
              <p:cNvPr id="303" name="Straight Arrow Connector 302"/>
              <p:cNvCxnSpPr/>
              <p:nvPr/>
            </p:nvCxnSpPr>
            <p:spPr bwMode="auto">
              <a:xfrm flipV="1">
                <a:off x="2023663" y="3010676"/>
                <a:ext cx="0" cy="437355"/>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88" name="Group 287"/>
            <p:cNvGrpSpPr/>
            <p:nvPr/>
          </p:nvGrpSpPr>
          <p:grpSpPr>
            <a:xfrm>
              <a:off x="3325926" y="4630747"/>
              <a:ext cx="493272" cy="558958"/>
              <a:chOff x="2078326" y="3211520"/>
              <a:chExt cx="483421" cy="558958"/>
            </a:xfrm>
          </p:grpSpPr>
          <p:sp>
            <p:nvSpPr>
              <p:cNvPr id="300" name="TextBox 299"/>
              <p:cNvSpPr txBox="1"/>
              <p:nvPr/>
            </p:nvSpPr>
            <p:spPr>
              <a:xfrm>
                <a:off x="2078326" y="3428846"/>
                <a:ext cx="483421" cy="341632"/>
              </a:xfrm>
              <a:prstGeom prst="rect">
                <a:avLst/>
              </a:prstGeom>
              <a:noFill/>
            </p:spPr>
            <p:txBody>
              <a:bodyPr wrap="none" lIns="45720" tIns="45720" rIns="45720" bIns="45720" rtlCol="0" anchor="t">
                <a:spAutoFit/>
              </a:bodyPr>
              <a:lstStyle/>
              <a:p>
                <a:pPr marL="0" marR="0" lvl="0" indent="0" algn="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Tiered</a:t>
                </a:r>
                <a:b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b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support</a:t>
                </a:r>
              </a:p>
            </p:txBody>
          </p:sp>
          <p:cxnSp>
            <p:nvCxnSpPr>
              <p:cNvPr id="301" name="Straight Arrow Connector 300"/>
              <p:cNvCxnSpPr/>
              <p:nvPr/>
            </p:nvCxnSpPr>
            <p:spPr bwMode="auto">
              <a:xfrm rot="5400000" flipH="1" flipV="1">
                <a:off x="2253890" y="3319878"/>
                <a:ext cx="218272"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sp>
          <p:nvSpPr>
            <p:cNvPr id="289" name="TextBox 288"/>
            <p:cNvSpPr txBox="1"/>
            <p:nvPr/>
          </p:nvSpPr>
          <p:spPr>
            <a:xfrm>
              <a:off x="1672725" y="5410024"/>
              <a:ext cx="1013325" cy="341632"/>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Low customer confidence</a:t>
              </a:r>
            </a:p>
          </p:txBody>
        </p:sp>
        <p:cxnSp>
          <p:nvCxnSpPr>
            <p:cNvPr id="290" name="Straight Arrow Connector 289"/>
            <p:cNvCxnSpPr/>
            <p:nvPr/>
          </p:nvCxnSpPr>
          <p:spPr bwMode="auto">
            <a:xfrm rot="5400000" flipH="1" flipV="1">
              <a:off x="1925878" y="5309777"/>
              <a:ext cx="180154"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nvGrpSpPr>
            <p:cNvPr id="291" name="Group 290"/>
            <p:cNvGrpSpPr/>
            <p:nvPr/>
          </p:nvGrpSpPr>
          <p:grpSpPr>
            <a:xfrm>
              <a:off x="4958846" y="4192568"/>
              <a:ext cx="966255" cy="810028"/>
              <a:chOff x="1676397" y="2873360"/>
              <a:chExt cx="946957" cy="810028"/>
            </a:xfrm>
          </p:grpSpPr>
          <p:sp>
            <p:nvSpPr>
              <p:cNvPr id="298" name="TextBox 297"/>
              <p:cNvSpPr txBox="1"/>
              <p:nvPr/>
            </p:nvSpPr>
            <p:spPr>
              <a:xfrm>
                <a:off x="1676397" y="3341756"/>
                <a:ext cx="946957" cy="341632"/>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Trusted service provider</a:t>
                </a:r>
              </a:p>
            </p:txBody>
          </p:sp>
          <p:cxnSp>
            <p:nvCxnSpPr>
              <p:cNvPr id="299" name="Straight Arrow Connector 298"/>
              <p:cNvCxnSpPr/>
              <p:nvPr/>
            </p:nvCxnSpPr>
            <p:spPr bwMode="auto">
              <a:xfrm rot="5400000" flipH="1" flipV="1">
                <a:off x="1795841" y="3101182"/>
                <a:ext cx="457200"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92" name="Group 291"/>
            <p:cNvGrpSpPr/>
            <p:nvPr/>
          </p:nvGrpSpPr>
          <p:grpSpPr>
            <a:xfrm>
              <a:off x="5373312" y="3858378"/>
              <a:ext cx="671264" cy="664528"/>
              <a:chOff x="1933150" y="3210725"/>
              <a:chExt cx="657857" cy="664528"/>
            </a:xfrm>
          </p:grpSpPr>
          <p:sp>
            <p:nvSpPr>
              <p:cNvPr id="296" name="TextBox 295"/>
              <p:cNvSpPr txBox="1"/>
              <p:nvPr/>
            </p:nvSpPr>
            <p:spPr>
              <a:xfrm>
                <a:off x="1933150" y="3533621"/>
                <a:ext cx="657857" cy="341632"/>
              </a:xfrm>
              <a:prstGeom prst="rect">
                <a:avLst/>
              </a:prstGeom>
              <a:noFill/>
            </p:spPr>
            <p:txBody>
              <a:bodyPr wrap="square" lIns="45720" tIns="45720" rIns="45720" bIns="45720" rtlCol="0" anchor="t">
                <a:spAutoFit/>
              </a:bodyPr>
              <a:lstStyle/>
              <a:p>
                <a:pPr marL="0" marR="0" lvl="0" indent="0" algn="r"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Process automation</a:t>
                </a:r>
              </a:p>
            </p:txBody>
          </p:sp>
          <p:cxnSp>
            <p:nvCxnSpPr>
              <p:cNvPr id="297" name="Straight Arrow Connector 296"/>
              <p:cNvCxnSpPr/>
              <p:nvPr/>
            </p:nvCxnSpPr>
            <p:spPr bwMode="auto">
              <a:xfrm rot="5400000" flipH="1" flipV="1">
                <a:off x="2205471" y="3366692"/>
                <a:ext cx="313521"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93" name="Group 292"/>
            <p:cNvGrpSpPr/>
            <p:nvPr/>
          </p:nvGrpSpPr>
          <p:grpSpPr>
            <a:xfrm>
              <a:off x="6058437" y="3577431"/>
              <a:ext cx="921053" cy="789986"/>
              <a:chOff x="1573178" y="3344091"/>
              <a:chExt cx="902658" cy="789986"/>
            </a:xfrm>
          </p:grpSpPr>
          <p:sp>
            <p:nvSpPr>
              <p:cNvPr id="294" name="TextBox 293"/>
              <p:cNvSpPr txBox="1"/>
              <p:nvPr/>
            </p:nvSpPr>
            <p:spPr>
              <a:xfrm>
                <a:off x="1573178" y="3543146"/>
                <a:ext cx="902658" cy="590931"/>
              </a:xfrm>
              <a:prstGeom prst="rect">
                <a:avLst/>
              </a:prstGeom>
              <a:noFill/>
            </p:spPr>
            <p:txBody>
              <a:bodyPr wrap="square" lIns="45720" tIns="45720" rIns="45720" bIns="45720" rtlCol="0" anchor="t">
                <a:spAutoFit/>
              </a:bodyPr>
              <a:lstStyle/>
              <a:p>
                <a:pPr marL="0" marR="0" lvl="0" indent="0" defTabSz="914400" eaLnBrk="0" fontAlgn="base" latinLnBrk="0" hangingPunct="0">
                  <a:lnSpc>
                    <a:spcPct val="9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Proactively pilots new technology for business innovation</a:t>
                </a:r>
              </a:p>
            </p:txBody>
          </p:sp>
          <p:cxnSp>
            <p:nvCxnSpPr>
              <p:cNvPr id="295" name="Straight Arrow Connector 294"/>
              <p:cNvCxnSpPr/>
              <p:nvPr/>
            </p:nvCxnSpPr>
            <p:spPr bwMode="auto">
              <a:xfrm rot="5400000" flipH="1" flipV="1">
                <a:off x="1932030" y="3433390"/>
                <a:ext cx="180154"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sp>
        <p:nvSpPr>
          <p:cNvPr id="325" name="Rectangle 324"/>
          <p:cNvSpPr/>
          <p:nvPr/>
        </p:nvSpPr>
        <p:spPr>
          <a:xfrm>
            <a:off x="304800" y="5449419"/>
            <a:ext cx="5688740" cy="646331"/>
          </a:xfrm>
          <a:prstGeom prst="rect">
            <a:avLst/>
          </a:prstGeom>
          <a:solidFill>
            <a:srgbClr val="E5550D">
              <a:lumMod val="40000"/>
              <a:lumOff val="60000"/>
            </a:srgbClr>
          </a:solidFill>
        </p:spPr>
        <p:txBody>
          <a:bodyPr wrap="square" anchor="b">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2000" b="0"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Qual</a:t>
            </a:r>
            <a:r>
              <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o </a:t>
            </a:r>
            <a:r>
              <a:rPr kumimoji="0" lang="en-US" sz="2000" b="0"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nivel</a:t>
            </a:r>
            <a:r>
              <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de </a:t>
            </a:r>
            <a:r>
              <a:rPr kumimoji="0" lang="en-US" sz="2000" b="0"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maturidade</a:t>
            </a:r>
            <a:r>
              <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no </a:t>
            </a:r>
            <a:r>
              <a:rPr kumimoji="0" lang="en-US" sz="2000" b="1"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ITScore Model for Infrastructure and Operations?</a:t>
            </a:r>
            <a:endPar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pic>
        <p:nvPicPr>
          <p:cNvPr id="68" name="Picture 67"/>
          <p:cNvPicPr>
            <a:picLocks noChangeAspect="1"/>
          </p:cNvPicPr>
          <p:nvPr/>
        </p:nvPicPr>
        <p:blipFill>
          <a:blip r:embed="rId3"/>
          <a:stretch>
            <a:fillRect/>
          </a:stretch>
        </p:blipFill>
        <p:spPr>
          <a:xfrm>
            <a:off x="10682602" y="42043"/>
            <a:ext cx="1437442" cy="1444230"/>
          </a:xfrm>
          <a:prstGeom prst="rect">
            <a:avLst/>
          </a:prstGeom>
        </p:spPr>
      </p:pic>
    </p:spTree>
    <p:extLst>
      <p:ext uri="{BB962C8B-B14F-4D97-AF65-F5344CB8AC3E}">
        <p14:creationId xmlns:p14="http://schemas.microsoft.com/office/powerpoint/2010/main" val="379298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366713"/>
            <a:ext cx="11654287" cy="443198"/>
          </a:xfrm>
        </p:spPr>
        <p:txBody>
          <a:bodyPr/>
          <a:lstStyle/>
          <a:p>
            <a:r>
              <a:rPr lang="en-US" sz="2400" dirty="0" err="1" smtClean="0"/>
              <a:t>Oportunidades</a:t>
            </a:r>
            <a:r>
              <a:rPr lang="en-US" sz="2400" dirty="0" smtClean="0"/>
              <a:t> </a:t>
            </a:r>
            <a:r>
              <a:rPr lang="en-US" sz="2400" dirty="0" err="1"/>
              <a:t>recomendadas</a:t>
            </a:r>
            <a:r>
              <a:rPr lang="en-US" sz="2400" dirty="0"/>
              <a:t> de </a:t>
            </a:r>
            <a:r>
              <a:rPr lang="en-US" sz="2400" dirty="0" err="1"/>
              <a:t>Redução</a:t>
            </a:r>
            <a:r>
              <a:rPr lang="en-US" sz="2400" dirty="0"/>
              <a:t> de </a:t>
            </a:r>
            <a:r>
              <a:rPr lang="en-US" sz="2400" dirty="0" err="1"/>
              <a:t>Custo</a:t>
            </a:r>
            <a:r>
              <a:rPr lang="en-US" sz="2400" dirty="0"/>
              <a:t> </a:t>
            </a:r>
            <a:r>
              <a:rPr lang="en-US" sz="2400" dirty="0" err="1"/>
              <a:t>em</a:t>
            </a:r>
            <a:r>
              <a:rPr lang="en-US" sz="2400" dirty="0"/>
              <a:t> I&amp;O</a:t>
            </a:r>
          </a:p>
        </p:txBody>
      </p:sp>
      <p:sp>
        <p:nvSpPr>
          <p:cNvPr id="5" name="Content Placeholder 2"/>
          <p:cNvSpPr txBox="1">
            <a:spLocks/>
          </p:cNvSpPr>
          <p:nvPr/>
        </p:nvSpPr>
        <p:spPr>
          <a:xfrm>
            <a:off x="1962150" y="1252025"/>
            <a:ext cx="8494835" cy="5190978"/>
          </a:xfrm>
          <a:prstGeom prst="rect">
            <a:avLst/>
          </a:prstGeom>
        </p:spPr>
        <p:txBody>
          <a:bodyPr/>
          <a:lstStyle/>
          <a:p>
            <a:pPr marL="347663" indent="-347663" fontAlgn="base">
              <a:lnSpc>
                <a:spcPct val="90000"/>
              </a:lnSpc>
              <a:spcBef>
                <a:spcPct val="30000"/>
              </a:spcBef>
              <a:spcAft>
                <a:spcPct val="10000"/>
              </a:spcAft>
              <a:buClr>
                <a:srgbClr val="00529B"/>
              </a:buClr>
              <a:buFont typeface="Times" pitchFamily="18" charset="0"/>
              <a:buChar char="•"/>
              <a:defRPr/>
            </a:pPr>
            <a:endParaRPr lang="en-US" sz="2800" kern="0" dirty="0"/>
          </a:p>
          <a:p>
            <a:pPr marL="347663" indent="-347663" fontAlgn="base">
              <a:lnSpc>
                <a:spcPct val="90000"/>
              </a:lnSpc>
              <a:spcBef>
                <a:spcPct val="30000"/>
              </a:spcBef>
              <a:spcAft>
                <a:spcPct val="10000"/>
              </a:spcAft>
              <a:buClr>
                <a:srgbClr val="00529B"/>
              </a:buClr>
              <a:buFont typeface="Times" pitchFamily="18" charset="0"/>
              <a:buChar char="•"/>
              <a:defRPr/>
            </a:pPr>
            <a:endParaRPr lang="en-US" sz="2800" kern="0" dirty="0"/>
          </a:p>
        </p:txBody>
      </p:sp>
      <p:graphicFrame>
        <p:nvGraphicFramePr>
          <p:cNvPr id="2" name="Table 1"/>
          <p:cNvGraphicFramePr>
            <a:graphicFrameLocks noGrp="1"/>
          </p:cNvGraphicFramePr>
          <p:nvPr>
            <p:extLst/>
          </p:nvPr>
        </p:nvGraphicFramePr>
        <p:xfrm>
          <a:off x="1850171" y="1146472"/>
          <a:ext cx="8708973" cy="5318031"/>
        </p:xfrm>
        <a:graphic>
          <a:graphicData uri="http://schemas.openxmlformats.org/drawingml/2006/table">
            <a:tbl>
              <a:tblPr firstRow="1" bandRow="1">
                <a:tableStyleId>{5C22544A-7EE6-4342-B048-85BDC9FD1C3A}</a:tableStyleId>
              </a:tblPr>
              <a:tblGrid>
                <a:gridCol w="410135"/>
                <a:gridCol w="2845831"/>
                <a:gridCol w="5453007"/>
              </a:tblGrid>
              <a:tr h="413493">
                <a:tc>
                  <a:txBody>
                    <a:bodyPr/>
                    <a:lstStyle/>
                    <a:p>
                      <a:r>
                        <a:rPr lang="pt-BR" sz="1400" dirty="0" smtClean="0"/>
                        <a:t>It.</a:t>
                      </a:r>
                      <a:endParaRPr lang="en-US" sz="1400" dirty="0"/>
                    </a:p>
                  </a:txBody>
                  <a:tcPr/>
                </a:tc>
                <a:tc>
                  <a:txBody>
                    <a:bodyPr/>
                    <a:lstStyle/>
                    <a:p>
                      <a:r>
                        <a:rPr lang="pt-BR" sz="1400" dirty="0" smtClean="0"/>
                        <a:t>Ação</a:t>
                      </a:r>
                      <a:endParaRPr lang="en-US" sz="1400" dirty="0"/>
                    </a:p>
                  </a:txBody>
                  <a:tcPr/>
                </a:tc>
                <a:tc>
                  <a:txBody>
                    <a:bodyPr/>
                    <a:lstStyle/>
                    <a:p>
                      <a:r>
                        <a:rPr lang="pt-BR" sz="1400" dirty="0" smtClean="0"/>
                        <a:t>Considerações</a:t>
                      </a:r>
                      <a:endParaRPr lang="en-US" sz="1400" dirty="0"/>
                    </a:p>
                  </a:txBody>
                  <a:tcPr/>
                </a:tc>
              </a:tr>
              <a:tr h="606858">
                <a:tc>
                  <a:txBody>
                    <a:bodyPr/>
                    <a:lstStyle/>
                    <a:p>
                      <a:r>
                        <a:rPr lang="pt-BR" sz="1400" dirty="0" smtClean="0"/>
                        <a:t>1</a:t>
                      </a:r>
                      <a:endParaRPr lang="en-US" sz="1400" dirty="0"/>
                    </a:p>
                  </a:txBody>
                  <a:tcPr/>
                </a:tc>
                <a:tc>
                  <a:txBody>
                    <a:bodyPr/>
                    <a:lstStyle/>
                    <a:p>
                      <a:r>
                        <a:rPr lang="pt-BR" sz="1400" dirty="0" smtClean="0"/>
                        <a:t>Reduza energia e refrigeração</a:t>
                      </a:r>
                      <a:endParaRPr lang="en-US" sz="1400" dirty="0"/>
                    </a:p>
                  </a:txBody>
                  <a:tcPr/>
                </a:tc>
                <a:tc>
                  <a:txBody>
                    <a:bodyPr/>
                    <a:lstStyle/>
                    <a:p>
                      <a:r>
                        <a:rPr lang="pt-BR" sz="1400" dirty="0" smtClean="0"/>
                        <a:t>Novos</a:t>
                      </a:r>
                      <a:r>
                        <a:rPr lang="pt-BR" sz="1400" baseline="0" dirty="0" smtClean="0"/>
                        <a:t> designs de data center ajudam na redução da utilização de eletricidade, espaço e custo: escalar verticalmente primeiro, DCIM, contenção de ar quente ...</a:t>
                      </a:r>
                      <a:endParaRPr lang="en-US" sz="1400" dirty="0"/>
                    </a:p>
                  </a:txBody>
                  <a:tcPr/>
                </a:tc>
              </a:tr>
              <a:tr h="606858">
                <a:tc>
                  <a:txBody>
                    <a:bodyPr/>
                    <a:lstStyle/>
                    <a:p>
                      <a:r>
                        <a:rPr lang="pt-BR" sz="1400" dirty="0" smtClean="0"/>
                        <a:t>1</a:t>
                      </a:r>
                      <a:endParaRPr lang="en-US" sz="1400" dirty="0"/>
                    </a:p>
                  </a:txBody>
                  <a:tcPr/>
                </a:tc>
                <a:tc>
                  <a:txBody>
                    <a:bodyPr/>
                    <a:lstStyle/>
                    <a:p>
                      <a:r>
                        <a:rPr lang="pt-BR" sz="1400" dirty="0" smtClean="0"/>
                        <a:t>Busque avançar</a:t>
                      </a:r>
                      <a:r>
                        <a:rPr lang="pt-BR" sz="1400" baseline="0" dirty="0" smtClean="0"/>
                        <a:t> na</a:t>
                      </a:r>
                      <a:r>
                        <a:rPr lang="pt-BR" sz="1400" dirty="0" smtClean="0"/>
                        <a:t> racionalização, consolidação</a:t>
                      </a:r>
                      <a:r>
                        <a:rPr lang="pt-BR" sz="1400" baseline="0" dirty="0" smtClean="0"/>
                        <a:t> e virtualização</a:t>
                      </a:r>
                      <a:endParaRPr lang="en-US" sz="1400" dirty="0"/>
                    </a:p>
                  </a:txBody>
                  <a:tcPr/>
                </a:tc>
                <a:tc>
                  <a:txBody>
                    <a:bodyPr/>
                    <a:lstStyle/>
                    <a:p>
                      <a:r>
                        <a:rPr lang="pt-BR" sz="1400" dirty="0" smtClean="0"/>
                        <a:t>Conforme</a:t>
                      </a:r>
                      <a:r>
                        <a:rPr lang="pt-BR" sz="1400" baseline="0" dirty="0" smtClean="0"/>
                        <a:t> a infra cresce e envelhece surgem novas oportunidades  (servidores +3 anos)</a:t>
                      </a:r>
                      <a:endParaRPr lang="en-US" sz="1400" dirty="0"/>
                    </a:p>
                  </a:txBody>
                  <a:tcPr/>
                </a:tc>
              </a:tr>
              <a:tr h="606858">
                <a:tc>
                  <a:txBody>
                    <a:bodyPr/>
                    <a:lstStyle/>
                    <a:p>
                      <a:r>
                        <a:rPr lang="pt-BR" sz="1400" dirty="0" smtClean="0"/>
                        <a:t>2</a:t>
                      </a:r>
                      <a:endParaRPr lang="en-US" sz="1400" dirty="0"/>
                    </a:p>
                  </a:txBody>
                  <a:tcPr/>
                </a:tc>
                <a:tc>
                  <a:txBody>
                    <a:bodyPr/>
                    <a:lstStyle/>
                    <a:p>
                      <a:r>
                        <a:rPr lang="pt-BR" sz="1400" dirty="0" smtClean="0"/>
                        <a:t>Faça</a:t>
                      </a:r>
                      <a:r>
                        <a:rPr lang="pt-BR" sz="1400" baseline="0" dirty="0" smtClean="0"/>
                        <a:t> o possível para conter custos do armazenamento</a:t>
                      </a:r>
                      <a:endParaRPr lang="en-US" sz="1400" dirty="0"/>
                    </a:p>
                  </a:txBody>
                  <a:tcPr/>
                </a:tc>
                <a:tc>
                  <a:txBody>
                    <a:bodyPr/>
                    <a:lstStyle/>
                    <a:p>
                      <a:r>
                        <a:rPr lang="pt-BR" sz="1400" dirty="0" smtClean="0"/>
                        <a:t>O crescimento do armazenamento</a:t>
                      </a:r>
                      <a:r>
                        <a:rPr lang="pt-BR" sz="1400" baseline="0" dirty="0" smtClean="0"/>
                        <a:t> está superando o declínio do seu TCO (base por TB)</a:t>
                      </a:r>
                      <a:endParaRPr lang="en-US" sz="1400" dirty="0"/>
                    </a:p>
                  </a:txBody>
                  <a:tcPr/>
                </a:tc>
              </a:tr>
              <a:tr h="606858">
                <a:tc>
                  <a:txBody>
                    <a:bodyPr/>
                    <a:lstStyle/>
                    <a:p>
                      <a:r>
                        <a:rPr lang="pt-BR" sz="1400" dirty="0" smtClean="0"/>
                        <a:t>3</a:t>
                      </a:r>
                      <a:endParaRPr lang="en-US" sz="1400" dirty="0"/>
                    </a:p>
                  </a:txBody>
                  <a:tcPr/>
                </a:tc>
                <a:tc>
                  <a:txBody>
                    <a:bodyPr/>
                    <a:lstStyle/>
                    <a:p>
                      <a:r>
                        <a:rPr lang="pt-BR" sz="1400" dirty="0" smtClean="0"/>
                        <a:t>Tornar</a:t>
                      </a:r>
                      <a:r>
                        <a:rPr lang="pt-BR" sz="1400" baseline="0" dirty="0" smtClean="0"/>
                        <a:t> o gerenciamento de dispositivos de </a:t>
                      </a:r>
                      <a:r>
                        <a:rPr lang="pt-BR" sz="1400" baseline="0" dirty="0" err="1" smtClean="0"/>
                        <a:t>client</a:t>
                      </a:r>
                      <a:r>
                        <a:rPr lang="pt-BR" sz="1400" baseline="0" dirty="0" smtClean="0"/>
                        <a:t> </a:t>
                      </a:r>
                      <a:r>
                        <a:rPr lang="pt-BR" sz="1400" baseline="0" dirty="0" err="1" smtClean="0"/>
                        <a:t>computing</a:t>
                      </a:r>
                      <a:r>
                        <a:rPr lang="pt-BR" sz="1400" baseline="0" dirty="0" smtClean="0"/>
                        <a:t> mais rigoroso</a:t>
                      </a:r>
                      <a:endParaRPr lang="en-US" sz="1400" dirty="0"/>
                    </a:p>
                  </a:txBody>
                  <a:tcPr/>
                </a:tc>
                <a:tc>
                  <a:txBody>
                    <a:bodyPr/>
                    <a:lstStyle/>
                    <a:p>
                      <a:r>
                        <a:rPr lang="pt-BR" sz="1400" dirty="0" smtClean="0"/>
                        <a:t>Notebooks bem gerenciados tem um TCO 20% menor</a:t>
                      </a:r>
                    </a:p>
                    <a:p>
                      <a:r>
                        <a:rPr lang="pt-BR" sz="1400" dirty="0" smtClean="0"/>
                        <a:t>Reduzir o número de aplicativos instalados localmente</a:t>
                      </a:r>
                      <a:endParaRPr lang="en-US" sz="1400" dirty="0"/>
                    </a:p>
                  </a:txBody>
                  <a:tcPr/>
                </a:tc>
              </a:tr>
              <a:tr h="606858">
                <a:tc>
                  <a:txBody>
                    <a:bodyPr/>
                    <a:lstStyle/>
                    <a:p>
                      <a:r>
                        <a:rPr lang="pt-BR" sz="1400" dirty="0" smtClean="0"/>
                        <a:t>4</a:t>
                      </a:r>
                      <a:endParaRPr lang="en-US" sz="1400" dirty="0"/>
                    </a:p>
                  </a:txBody>
                  <a:tcPr/>
                </a:tc>
                <a:tc>
                  <a:txBody>
                    <a:bodyPr/>
                    <a:lstStyle/>
                    <a:p>
                      <a:r>
                        <a:rPr lang="pt-BR" sz="1400" dirty="0" smtClean="0"/>
                        <a:t>Service Desk - Considere o autoatendimento</a:t>
                      </a:r>
                      <a:endParaRPr lang="en-US" sz="1400" dirty="0"/>
                    </a:p>
                  </a:txBody>
                  <a:tcPr/>
                </a:tc>
                <a:tc>
                  <a:txBody>
                    <a:bodyPr/>
                    <a:lstStyle/>
                    <a:p>
                      <a:r>
                        <a:rPr lang="pt-BR" sz="1400" dirty="0" smtClean="0"/>
                        <a:t>Se 50% das chamadas forem tratadas</a:t>
                      </a:r>
                      <a:r>
                        <a:rPr lang="pt-BR" sz="1400" baseline="0" dirty="0" smtClean="0"/>
                        <a:t> no autoatendimento, o TCO do </a:t>
                      </a:r>
                      <a:r>
                        <a:rPr lang="pt-BR" sz="1400" baseline="0" dirty="0" err="1" smtClean="0"/>
                        <a:t>service</a:t>
                      </a:r>
                      <a:r>
                        <a:rPr lang="pt-BR" sz="1400" baseline="0" dirty="0" smtClean="0"/>
                        <a:t> </a:t>
                      </a:r>
                      <a:r>
                        <a:rPr lang="pt-BR" sz="1400" baseline="0" dirty="0" err="1" smtClean="0"/>
                        <a:t>desk</a:t>
                      </a:r>
                      <a:r>
                        <a:rPr lang="pt-BR" sz="1400" baseline="0" dirty="0" smtClean="0"/>
                        <a:t> é reduzido em até 50%</a:t>
                      </a:r>
                    </a:p>
                    <a:p>
                      <a:r>
                        <a:rPr lang="pt-BR" sz="1400" baseline="0" dirty="0" smtClean="0"/>
                        <a:t>O suporte </a:t>
                      </a:r>
                      <a:r>
                        <a:rPr lang="pt-BR" sz="1400" baseline="0" dirty="0" err="1" smtClean="0"/>
                        <a:t>peer-to-peer</a:t>
                      </a:r>
                      <a:r>
                        <a:rPr lang="pt-BR" sz="1400" baseline="0" dirty="0" smtClean="0"/>
                        <a:t> cresce em popularidade</a:t>
                      </a:r>
                      <a:endParaRPr lang="en-US" sz="1400" dirty="0"/>
                    </a:p>
                  </a:txBody>
                  <a:tcPr/>
                </a:tc>
              </a:tr>
              <a:tr h="606858">
                <a:tc>
                  <a:txBody>
                    <a:bodyPr/>
                    <a:lstStyle/>
                    <a:p>
                      <a:r>
                        <a:rPr lang="pt-BR" sz="1400" dirty="0" smtClean="0"/>
                        <a:t>5</a:t>
                      </a:r>
                      <a:endParaRPr lang="en-US" sz="1400" dirty="0"/>
                    </a:p>
                  </a:txBody>
                  <a:tcPr/>
                </a:tc>
                <a:tc>
                  <a:txBody>
                    <a:bodyPr/>
                    <a:lstStyle/>
                    <a:p>
                      <a:r>
                        <a:rPr lang="pt-BR" sz="1400" dirty="0" smtClean="0"/>
                        <a:t>Ajustar as estratégias de compra de PC para refletir as condições de mercado e melhorias de confiabilidade</a:t>
                      </a:r>
                      <a:endParaRPr lang="en-US" sz="1400" dirty="0"/>
                    </a:p>
                  </a:txBody>
                  <a:tcPr/>
                </a:tc>
                <a:tc>
                  <a:txBody>
                    <a:bodyPr/>
                    <a:lstStyle/>
                    <a:p>
                      <a:r>
                        <a:rPr lang="pt-BR" sz="1400" dirty="0" smtClean="0"/>
                        <a:t>Comprar somente a garantia de um ano, com plano de manutenção para o resto da vida</a:t>
                      </a:r>
                    </a:p>
                    <a:p>
                      <a:r>
                        <a:rPr lang="pt-BR" sz="1400" dirty="0" smtClean="0"/>
                        <a:t>Minimizar o num.</a:t>
                      </a:r>
                      <a:r>
                        <a:rPr lang="pt-BR" sz="1400" baseline="0" dirty="0" smtClean="0"/>
                        <a:t> de fornecedores e configurações, que devem ser revisadas 2 vezes ao ano</a:t>
                      </a:r>
                      <a:endParaRPr lang="pt-BR" sz="1400" dirty="0" smtClean="0"/>
                    </a:p>
                    <a:p>
                      <a:r>
                        <a:rPr lang="pt-BR" sz="1400" dirty="0" smtClean="0"/>
                        <a:t>Considerar</a:t>
                      </a:r>
                      <a:r>
                        <a:rPr lang="pt-BR" sz="1400" baseline="0" dirty="0" smtClean="0"/>
                        <a:t> prolongar a vida dos notebooks para 4 anos (grupos específicos de usuários)</a:t>
                      </a:r>
                      <a:endParaRPr lang="en-US" sz="1400" dirty="0"/>
                    </a:p>
                  </a:txBody>
                  <a:tcPr/>
                </a:tc>
              </a:tr>
            </a:tbl>
          </a:graphicData>
        </a:graphic>
      </p:graphicFrame>
    </p:spTree>
    <p:extLst>
      <p:ext uri="{BB962C8B-B14F-4D97-AF65-F5344CB8AC3E}">
        <p14:creationId xmlns:p14="http://schemas.microsoft.com/office/powerpoint/2010/main" val="231212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Objetivo</a:t>
            </a:r>
            <a:endParaRPr lang="en-US" dirty="0"/>
          </a:p>
        </p:txBody>
      </p:sp>
      <p:sp>
        <p:nvSpPr>
          <p:cNvPr id="5" name="Content Placeholder 5"/>
          <p:cNvSpPr txBox="1">
            <a:spLocks/>
          </p:cNvSpPr>
          <p:nvPr/>
        </p:nvSpPr>
        <p:spPr bwMode="gray">
          <a:xfrm>
            <a:off x="443835" y="1751162"/>
            <a:ext cx="5387622" cy="3958239"/>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marL="0" indent="0" algn="just">
              <a:lnSpc>
                <a:spcPct val="100000"/>
              </a:lnSpc>
              <a:buNone/>
            </a:pPr>
            <a:r>
              <a:rPr lang="pt-BR" sz="2400" dirty="0"/>
              <a:t>Ao final deste apresentação, seremos capazes de identificar novas ações de otimização de custo de TI, assim como estruturá-las em um Programa, baseado em </a:t>
            </a:r>
            <a:r>
              <a:rPr lang="pt-BR" sz="2400" b="1" u="sng" dirty="0"/>
              <a:t>práticas de sucesso reconhecidas pelo mercado</a:t>
            </a:r>
            <a:r>
              <a:rPr lang="pt-BR" sz="2400" dirty="0" smtClean="0"/>
              <a:t>.</a:t>
            </a:r>
          </a:p>
          <a:p>
            <a:pPr lvl="1" algn="just">
              <a:lnSpc>
                <a:spcPct val="100000"/>
              </a:lnSpc>
              <a:buFont typeface="Wingdings" panose="05000000000000000000" pitchFamily="2" charset="2"/>
              <a:buChar char="§"/>
            </a:pPr>
            <a:r>
              <a:rPr lang="pt-BR" sz="1800" dirty="0" smtClean="0">
                <a:solidFill>
                  <a:schemeClr val="tx1">
                    <a:lumMod val="65000"/>
                    <a:lumOff val="35000"/>
                  </a:schemeClr>
                </a:solidFill>
              </a:rPr>
              <a:t>Melhores Práticas</a:t>
            </a:r>
          </a:p>
          <a:p>
            <a:pPr lvl="1" algn="just">
              <a:lnSpc>
                <a:spcPct val="100000"/>
              </a:lnSpc>
              <a:buFont typeface="Wingdings" panose="05000000000000000000" pitchFamily="2" charset="2"/>
              <a:buChar char="§"/>
            </a:pPr>
            <a:r>
              <a:rPr lang="pt-BR" sz="1800" dirty="0" smtClean="0">
                <a:solidFill>
                  <a:schemeClr val="tx1">
                    <a:lumMod val="65000"/>
                    <a:lumOff val="35000"/>
                  </a:schemeClr>
                </a:solidFill>
              </a:rPr>
              <a:t>Frameworks</a:t>
            </a:r>
          </a:p>
          <a:p>
            <a:pPr lvl="1" algn="just">
              <a:lnSpc>
                <a:spcPct val="100000"/>
              </a:lnSpc>
              <a:buFont typeface="Wingdings" panose="05000000000000000000" pitchFamily="2" charset="2"/>
              <a:buChar char="§"/>
            </a:pPr>
            <a:r>
              <a:rPr lang="pt-BR" sz="1800" dirty="0" smtClean="0">
                <a:solidFill>
                  <a:schemeClr val="tx1">
                    <a:lumMod val="65000"/>
                    <a:lumOff val="35000"/>
                  </a:schemeClr>
                </a:solidFill>
              </a:rPr>
              <a:t>Técnicas</a:t>
            </a:r>
          </a:p>
          <a:p>
            <a:pPr lvl="1" algn="just">
              <a:lnSpc>
                <a:spcPct val="100000"/>
              </a:lnSpc>
              <a:buFont typeface="Wingdings" panose="05000000000000000000" pitchFamily="2" charset="2"/>
              <a:buChar char="§"/>
            </a:pPr>
            <a:r>
              <a:rPr lang="pt-BR" sz="1800" dirty="0" smtClean="0">
                <a:solidFill>
                  <a:schemeClr val="tx1">
                    <a:lumMod val="65000"/>
                    <a:lumOff val="35000"/>
                  </a:schemeClr>
                </a:solidFill>
              </a:rPr>
              <a:t>Ferramentas</a:t>
            </a:r>
          </a:p>
        </p:txBody>
      </p:sp>
      <p:pic>
        <p:nvPicPr>
          <p:cNvPr id="12" name="Picture 11" descr="http://stomp.ie/wp-content/uploads/2014/09/target.jpg"/>
          <p:cNvPicPr/>
          <p:nvPr/>
        </p:nvPicPr>
        <p:blipFill>
          <a:blip r:embed="rId3">
            <a:extLst>
              <a:ext uri="{28A0092B-C50C-407E-A947-70E740481C1C}">
                <a14:useLocalDpi xmlns:a14="http://schemas.microsoft.com/office/drawing/2010/main" val="0"/>
              </a:ext>
            </a:extLst>
          </a:blip>
          <a:srcRect/>
          <a:stretch>
            <a:fillRect/>
          </a:stretch>
        </p:blipFill>
        <p:spPr bwMode="auto">
          <a:xfrm>
            <a:off x="10308566" y="120771"/>
            <a:ext cx="1725283" cy="1828799"/>
          </a:xfrm>
          <a:prstGeom prst="rect">
            <a:avLst/>
          </a:prstGeom>
          <a:noFill/>
          <a:ln>
            <a:noFill/>
          </a:ln>
        </p:spPr>
      </p:pic>
      <p:sp>
        <p:nvSpPr>
          <p:cNvPr id="2" name="Left Arrow Callout 1"/>
          <p:cNvSpPr/>
          <p:nvPr/>
        </p:nvSpPr>
        <p:spPr>
          <a:xfrm>
            <a:off x="5779698" y="2156604"/>
            <a:ext cx="6236898" cy="3597215"/>
          </a:xfrm>
          <a:prstGeom prst="leftArrowCallout">
            <a:avLst>
              <a:gd name="adj1" fmla="val 25000"/>
              <a:gd name="adj2" fmla="val 25000"/>
              <a:gd name="adj3" fmla="val 32738"/>
              <a:gd name="adj4" fmla="val 74784"/>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err="1" smtClean="0">
                <a:solidFill>
                  <a:schemeClr val="bg1"/>
                </a:solidFill>
              </a:rPr>
              <a:t>Identificar</a:t>
            </a:r>
            <a:r>
              <a:rPr lang="en-US" sz="2400" dirty="0" smtClean="0">
                <a:solidFill>
                  <a:schemeClr val="bg1"/>
                </a:solidFill>
              </a:rPr>
              <a:t> </a:t>
            </a:r>
            <a:r>
              <a:rPr lang="en-US" sz="2400" dirty="0" err="1" smtClean="0">
                <a:solidFill>
                  <a:schemeClr val="bg1"/>
                </a:solidFill>
              </a:rPr>
              <a:t>ações</a:t>
            </a:r>
            <a:r>
              <a:rPr lang="en-US" sz="2400" dirty="0" smtClean="0">
                <a:solidFill>
                  <a:schemeClr val="bg1"/>
                </a:solidFill>
              </a:rPr>
              <a:t> </a:t>
            </a:r>
            <a:r>
              <a:rPr lang="en-US" sz="2400" dirty="0" err="1" smtClean="0">
                <a:solidFill>
                  <a:schemeClr val="bg1"/>
                </a:solidFill>
              </a:rPr>
              <a:t>em</a:t>
            </a:r>
            <a:r>
              <a:rPr lang="en-US" sz="2400" dirty="0" smtClean="0">
                <a:solidFill>
                  <a:schemeClr val="bg1"/>
                </a:solidFill>
              </a:rPr>
              <a:t> </a:t>
            </a:r>
            <a:r>
              <a:rPr lang="en-US" sz="2400" dirty="0" err="1" smtClean="0">
                <a:solidFill>
                  <a:schemeClr val="bg1"/>
                </a:solidFill>
              </a:rPr>
              <a:t>andamento</a:t>
            </a:r>
            <a:r>
              <a:rPr lang="en-US" sz="2400" dirty="0" smtClean="0">
                <a:solidFill>
                  <a:schemeClr val="bg1"/>
                </a:solidFill>
              </a:rPr>
              <a:t> no </a:t>
            </a:r>
            <a:r>
              <a:rPr lang="en-US" sz="2400" dirty="0" err="1" smtClean="0">
                <a:solidFill>
                  <a:schemeClr val="bg1"/>
                </a:solidFill>
              </a:rPr>
              <a:t>Governo</a:t>
            </a:r>
            <a:r>
              <a:rPr lang="en-US" sz="2400" dirty="0" smtClean="0">
                <a:solidFill>
                  <a:schemeClr val="bg1"/>
                </a:solidFill>
              </a:rPr>
              <a:t> do Estado do </a:t>
            </a:r>
            <a:r>
              <a:rPr lang="en-US" sz="2400" dirty="0" err="1" smtClean="0">
                <a:solidFill>
                  <a:schemeClr val="bg1"/>
                </a:solidFill>
              </a:rPr>
              <a:t>Ceará</a:t>
            </a:r>
            <a:r>
              <a:rPr lang="en-US" sz="2400" dirty="0" smtClean="0">
                <a:solidFill>
                  <a:schemeClr val="bg1"/>
                </a:solidFill>
              </a:rPr>
              <a:t> e </a:t>
            </a:r>
            <a:r>
              <a:rPr lang="en-US" sz="2400" dirty="0" err="1" smtClean="0">
                <a:solidFill>
                  <a:schemeClr val="bg1"/>
                </a:solidFill>
              </a:rPr>
              <a:t>clarificar</a:t>
            </a:r>
            <a:r>
              <a:rPr lang="en-US" sz="2400" dirty="0" smtClean="0">
                <a:solidFill>
                  <a:schemeClr val="bg1"/>
                </a:solidFill>
              </a:rPr>
              <a:t> as </a:t>
            </a:r>
            <a:r>
              <a:rPr lang="en-US" sz="2400" dirty="0" err="1" smtClean="0">
                <a:solidFill>
                  <a:schemeClr val="bg1"/>
                </a:solidFill>
              </a:rPr>
              <a:t>melhores</a:t>
            </a:r>
            <a:r>
              <a:rPr lang="en-US" sz="2400" dirty="0" smtClean="0">
                <a:solidFill>
                  <a:schemeClr val="bg1"/>
                </a:solidFill>
              </a:rPr>
              <a:t> </a:t>
            </a:r>
            <a:r>
              <a:rPr lang="en-US" sz="2400" dirty="0" err="1" smtClean="0">
                <a:solidFill>
                  <a:schemeClr val="bg1"/>
                </a:solidFill>
              </a:rPr>
              <a:t>pr</a:t>
            </a:r>
            <a:r>
              <a:rPr lang="en-US" sz="2400" dirty="0" err="1" smtClean="0">
                <a:solidFill>
                  <a:schemeClr val="bg1"/>
                </a:solidFill>
              </a:rPr>
              <a:t>áticas</a:t>
            </a:r>
            <a:r>
              <a:rPr lang="en-US" sz="2400" dirty="0" smtClean="0">
                <a:solidFill>
                  <a:schemeClr val="bg1"/>
                </a:solidFill>
              </a:rPr>
              <a:t> de </a:t>
            </a:r>
            <a:r>
              <a:rPr lang="en-US" sz="2400" dirty="0" err="1" smtClean="0">
                <a:solidFill>
                  <a:schemeClr val="bg1"/>
                </a:solidFill>
              </a:rPr>
              <a:t>Otimização</a:t>
            </a:r>
            <a:r>
              <a:rPr lang="en-US" sz="2400" dirty="0" smtClean="0">
                <a:solidFill>
                  <a:schemeClr val="bg1"/>
                </a:solidFill>
              </a:rPr>
              <a:t> de </a:t>
            </a:r>
            <a:r>
              <a:rPr lang="en-US" sz="2400" dirty="0" err="1" smtClean="0">
                <a:solidFill>
                  <a:schemeClr val="bg1"/>
                </a:solidFill>
              </a:rPr>
              <a:t>Custos</a:t>
            </a:r>
            <a:r>
              <a:rPr lang="en-US" sz="2400" dirty="0" smtClean="0">
                <a:solidFill>
                  <a:schemeClr val="bg1"/>
                </a:solidFill>
              </a:rPr>
              <a:t> </a:t>
            </a:r>
            <a:r>
              <a:rPr lang="en-US" sz="2400" dirty="0" err="1" smtClean="0">
                <a:solidFill>
                  <a:schemeClr val="bg1"/>
                </a:solidFill>
              </a:rPr>
              <a:t>adotadas</a:t>
            </a:r>
            <a:r>
              <a:rPr lang="en-US" sz="2400" dirty="0" smtClean="0">
                <a:solidFill>
                  <a:schemeClr val="bg1"/>
                </a:solidFill>
              </a:rPr>
              <a:t> </a:t>
            </a:r>
            <a:r>
              <a:rPr lang="en-US" sz="2400" dirty="0" err="1" smtClean="0">
                <a:solidFill>
                  <a:schemeClr val="bg1"/>
                </a:solidFill>
              </a:rPr>
              <a:t>pelo</a:t>
            </a:r>
            <a:r>
              <a:rPr lang="en-US" sz="2400" dirty="0" smtClean="0">
                <a:solidFill>
                  <a:schemeClr val="bg1"/>
                </a:solidFill>
              </a:rPr>
              <a:t> </a:t>
            </a:r>
            <a:r>
              <a:rPr lang="en-US" sz="2400" dirty="0" err="1" smtClean="0">
                <a:solidFill>
                  <a:schemeClr val="bg1"/>
                </a:solidFill>
              </a:rPr>
              <a:t>Programa</a:t>
            </a:r>
            <a:r>
              <a:rPr lang="en-US" sz="2400" dirty="0" smtClean="0">
                <a:solidFill>
                  <a:schemeClr val="bg1"/>
                </a:solidFill>
              </a:rPr>
              <a:t> de </a:t>
            </a:r>
            <a:r>
              <a:rPr lang="en-US" sz="2400" dirty="0" err="1" smtClean="0">
                <a:solidFill>
                  <a:schemeClr val="bg1"/>
                </a:solidFill>
              </a:rPr>
              <a:t>Transformação</a:t>
            </a:r>
            <a:r>
              <a:rPr lang="en-US" sz="2400" dirty="0" smtClean="0">
                <a:solidFill>
                  <a:schemeClr val="bg1"/>
                </a:solidFill>
              </a:rPr>
              <a:t> Digital </a:t>
            </a:r>
            <a:endParaRPr lang="en-US" sz="2400" dirty="0" smtClean="0">
              <a:solidFill>
                <a:schemeClr val="bg1"/>
              </a:solidFill>
            </a:endParaRPr>
          </a:p>
        </p:txBody>
      </p:sp>
    </p:spTree>
    <p:extLst>
      <p:ext uri="{BB962C8B-B14F-4D97-AF65-F5344CB8AC3E}">
        <p14:creationId xmlns:p14="http://schemas.microsoft.com/office/powerpoint/2010/main" val="37151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2400" dirty="0" err="1" smtClean="0"/>
              <a:t>Oportunidades</a:t>
            </a:r>
            <a:r>
              <a:rPr lang="en-US" sz="2800" dirty="0" smtClean="0"/>
              <a:t> </a:t>
            </a:r>
            <a:r>
              <a:rPr lang="en-US" sz="2800" dirty="0" err="1"/>
              <a:t>recomendadas</a:t>
            </a:r>
            <a:r>
              <a:rPr lang="en-US" sz="2800" dirty="0"/>
              <a:t> de </a:t>
            </a:r>
            <a:r>
              <a:rPr lang="en-US" sz="2800" dirty="0" err="1"/>
              <a:t>Redução</a:t>
            </a:r>
            <a:r>
              <a:rPr lang="en-US" sz="2800" dirty="0"/>
              <a:t> de </a:t>
            </a:r>
            <a:r>
              <a:rPr lang="en-US" sz="2800" dirty="0" err="1"/>
              <a:t>Custo</a:t>
            </a:r>
            <a:r>
              <a:rPr lang="en-US" sz="2800" dirty="0"/>
              <a:t> </a:t>
            </a:r>
            <a:r>
              <a:rPr lang="en-US" sz="2800" dirty="0" err="1"/>
              <a:t>em</a:t>
            </a:r>
            <a:r>
              <a:rPr lang="en-US" sz="2800" dirty="0"/>
              <a:t> I&amp;O</a:t>
            </a:r>
          </a:p>
        </p:txBody>
      </p:sp>
      <p:sp>
        <p:nvSpPr>
          <p:cNvPr id="5" name="Content Placeholder 2"/>
          <p:cNvSpPr txBox="1">
            <a:spLocks/>
          </p:cNvSpPr>
          <p:nvPr/>
        </p:nvSpPr>
        <p:spPr>
          <a:xfrm>
            <a:off x="1962150" y="1252025"/>
            <a:ext cx="8494835" cy="5190978"/>
          </a:xfrm>
          <a:prstGeom prst="rect">
            <a:avLst/>
          </a:prstGeom>
        </p:spPr>
        <p:txBody>
          <a:bodyPr/>
          <a:lstStyle/>
          <a:p>
            <a:pPr marL="347663" indent="-347663" fontAlgn="base">
              <a:lnSpc>
                <a:spcPct val="90000"/>
              </a:lnSpc>
              <a:spcBef>
                <a:spcPct val="30000"/>
              </a:spcBef>
              <a:spcAft>
                <a:spcPct val="10000"/>
              </a:spcAft>
              <a:buClr>
                <a:srgbClr val="00529B"/>
              </a:buClr>
              <a:buFont typeface="Times" pitchFamily="18" charset="0"/>
              <a:buChar char="•"/>
              <a:defRPr/>
            </a:pPr>
            <a:endParaRPr lang="en-US" sz="2800" kern="0" dirty="0"/>
          </a:p>
          <a:p>
            <a:pPr marL="347663" indent="-347663" fontAlgn="base">
              <a:lnSpc>
                <a:spcPct val="90000"/>
              </a:lnSpc>
              <a:spcBef>
                <a:spcPct val="30000"/>
              </a:spcBef>
              <a:spcAft>
                <a:spcPct val="10000"/>
              </a:spcAft>
              <a:buClr>
                <a:srgbClr val="00529B"/>
              </a:buClr>
              <a:buFont typeface="Times" pitchFamily="18" charset="0"/>
              <a:buChar char="•"/>
              <a:defRPr/>
            </a:pPr>
            <a:endParaRPr lang="en-US" sz="2800" kern="0" dirty="0"/>
          </a:p>
        </p:txBody>
      </p:sp>
      <p:graphicFrame>
        <p:nvGraphicFramePr>
          <p:cNvPr id="2" name="Table 1"/>
          <p:cNvGraphicFramePr>
            <a:graphicFrameLocks noGrp="1"/>
          </p:cNvGraphicFramePr>
          <p:nvPr>
            <p:extLst>
              <p:ext uri="{D42A27DB-BD31-4B8C-83A1-F6EECF244321}">
                <p14:modId xmlns:p14="http://schemas.microsoft.com/office/powerpoint/2010/main" val="3755871122"/>
              </p:ext>
            </p:extLst>
          </p:nvPr>
        </p:nvGraphicFramePr>
        <p:xfrm>
          <a:off x="1850171" y="1146472"/>
          <a:ext cx="8708973" cy="3766293"/>
        </p:xfrm>
        <a:graphic>
          <a:graphicData uri="http://schemas.openxmlformats.org/drawingml/2006/table">
            <a:tbl>
              <a:tblPr firstRow="1" bandRow="1">
                <a:tableStyleId>{5C22544A-7EE6-4342-B048-85BDC9FD1C3A}</a:tableStyleId>
              </a:tblPr>
              <a:tblGrid>
                <a:gridCol w="410135"/>
                <a:gridCol w="2845831"/>
                <a:gridCol w="5453007"/>
              </a:tblGrid>
              <a:tr h="413493">
                <a:tc>
                  <a:txBody>
                    <a:bodyPr/>
                    <a:lstStyle/>
                    <a:p>
                      <a:r>
                        <a:rPr lang="pt-BR" sz="1400" dirty="0" smtClean="0"/>
                        <a:t>It.</a:t>
                      </a:r>
                      <a:endParaRPr lang="en-US" sz="1400" dirty="0"/>
                    </a:p>
                  </a:txBody>
                  <a:tcPr/>
                </a:tc>
                <a:tc>
                  <a:txBody>
                    <a:bodyPr/>
                    <a:lstStyle/>
                    <a:p>
                      <a:r>
                        <a:rPr lang="pt-BR" sz="1400" dirty="0" smtClean="0"/>
                        <a:t>Ação</a:t>
                      </a:r>
                      <a:endParaRPr lang="en-US" sz="1400" dirty="0"/>
                    </a:p>
                  </a:txBody>
                  <a:tcPr/>
                </a:tc>
                <a:tc>
                  <a:txBody>
                    <a:bodyPr/>
                    <a:lstStyle/>
                    <a:p>
                      <a:r>
                        <a:rPr lang="pt-BR" sz="1400" dirty="0" smtClean="0"/>
                        <a:t>Considerações</a:t>
                      </a:r>
                      <a:endParaRPr lang="en-US" sz="1400" dirty="0"/>
                    </a:p>
                  </a:txBody>
                  <a:tcPr/>
                </a:tc>
              </a:tr>
              <a:tr h="606858">
                <a:tc>
                  <a:txBody>
                    <a:bodyPr/>
                    <a:lstStyle/>
                    <a:p>
                      <a:r>
                        <a:rPr lang="pt-BR" sz="1400" dirty="0" smtClean="0"/>
                        <a:t>6</a:t>
                      </a:r>
                      <a:endParaRPr lang="en-US" sz="1400" dirty="0"/>
                    </a:p>
                  </a:txBody>
                  <a:tcPr/>
                </a:tc>
                <a:tc>
                  <a:txBody>
                    <a:bodyPr/>
                    <a:lstStyle/>
                    <a:p>
                      <a:r>
                        <a:rPr lang="pt-BR" sz="1400" dirty="0" smtClean="0"/>
                        <a:t>Controlar os investimentos em ferramentas de monitoramento (APM e IPM)</a:t>
                      </a:r>
                      <a:endParaRPr lang="en-US" sz="1400" dirty="0"/>
                    </a:p>
                  </a:txBody>
                  <a:tcPr/>
                </a:tc>
                <a:tc>
                  <a:txBody>
                    <a:bodyPr/>
                    <a:lstStyle/>
                    <a:p>
                      <a:r>
                        <a:rPr lang="pt-BR" sz="1400" dirty="0" smtClean="0"/>
                        <a:t>Investir em tecnologia de monitoramento agnóstico</a:t>
                      </a:r>
                      <a:r>
                        <a:rPr lang="pt-BR" sz="1400" baseline="0" dirty="0" smtClean="0"/>
                        <a:t> de fornecedores e reduzir as dependências de ferramentas específicas das plataformas</a:t>
                      </a:r>
                      <a:endParaRPr lang="en-US" sz="1400" dirty="0"/>
                    </a:p>
                  </a:txBody>
                  <a:tcPr/>
                </a:tc>
              </a:tr>
              <a:tr h="606858">
                <a:tc>
                  <a:txBody>
                    <a:bodyPr/>
                    <a:lstStyle/>
                    <a:p>
                      <a:r>
                        <a:rPr lang="pt-BR" sz="1400" dirty="0" smtClean="0"/>
                        <a:t>7</a:t>
                      </a:r>
                      <a:endParaRPr lang="en-US" sz="1400" dirty="0"/>
                    </a:p>
                  </a:txBody>
                  <a:tcPr/>
                </a:tc>
                <a:tc>
                  <a:txBody>
                    <a:bodyPr/>
                    <a:lstStyle/>
                    <a:p>
                      <a:r>
                        <a:rPr lang="pt-BR" sz="1400" dirty="0" smtClean="0"/>
                        <a:t>Melhorar a compra das ferramentas de </a:t>
                      </a:r>
                      <a:r>
                        <a:rPr lang="pt-BR" sz="1400" dirty="0" smtClean="0"/>
                        <a:t>ITSM </a:t>
                      </a:r>
                      <a:r>
                        <a:rPr lang="pt-BR" sz="1400" dirty="0" smtClean="0"/>
                        <a:t>– IT</a:t>
                      </a:r>
                      <a:r>
                        <a:rPr lang="pt-BR" sz="1400" baseline="0" dirty="0" smtClean="0"/>
                        <a:t> Service Management</a:t>
                      </a:r>
                      <a:endParaRPr lang="en-US" sz="1400" dirty="0"/>
                    </a:p>
                  </a:txBody>
                  <a:tcPr/>
                </a:tc>
                <a:tc>
                  <a:txBody>
                    <a:bodyPr/>
                    <a:lstStyle/>
                    <a:p>
                      <a:r>
                        <a:rPr lang="pt-BR" sz="1400" dirty="0" smtClean="0"/>
                        <a:t>Em</a:t>
                      </a:r>
                      <a:r>
                        <a:rPr lang="pt-BR" sz="1400" baseline="0" dirty="0" smtClean="0"/>
                        <a:t> função de estratégias e compras de ferramentas de ITSSM equivocadas, as empresas acabam tendo que substituir suas ferramentas a cada 5 anos;</a:t>
                      </a:r>
                      <a:endParaRPr lang="en-US" sz="1400" dirty="0"/>
                    </a:p>
                  </a:txBody>
                  <a:tcPr/>
                </a:tc>
              </a:tr>
              <a:tr h="606858">
                <a:tc>
                  <a:txBody>
                    <a:bodyPr/>
                    <a:lstStyle/>
                    <a:p>
                      <a:r>
                        <a:rPr lang="pt-BR" sz="1400" dirty="0" smtClean="0"/>
                        <a:t>8</a:t>
                      </a:r>
                      <a:endParaRPr lang="en-US" sz="1400" dirty="0"/>
                    </a:p>
                  </a:txBody>
                  <a:tcPr/>
                </a:tc>
                <a:tc>
                  <a:txBody>
                    <a:bodyPr/>
                    <a:lstStyle/>
                    <a:p>
                      <a:r>
                        <a:rPr lang="pt-BR" sz="1400" dirty="0" smtClean="0"/>
                        <a:t>Definir, refinar e automatizar os processos</a:t>
                      </a:r>
                      <a:endParaRPr lang="en-US" sz="1400" dirty="0"/>
                    </a:p>
                  </a:txBody>
                  <a:tcPr/>
                </a:tc>
                <a:tc>
                  <a:txBody>
                    <a:bodyPr/>
                    <a:lstStyle/>
                    <a:p>
                      <a:r>
                        <a:rPr lang="pt-BR" sz="1400" dirty="0" smtClean="0"/>
                        <a:t>Natureza</a:t>
                      </a:r>
                      <a:r>
                        <a:rPr lang="pt-BR" sz="1400" baseline="0" dirty="0" smtClean="0"/>
                        <a:t> redundante e manualmente intensiva das tarefas de TI como ciclos de aprovação, provisionamento e implementação. Automações podem reduzir em 30% as interações humanas destes processos</a:t>
                      </a:r>
                      <a:endParaRPr lang="en-US" sz="1400" dirty="0"/>
                    </a:p>
                  </a:txBody>
                  <a:tcPr/>
                </a:tc>
              </a:tr>
              <a:tr h="606858">
                <a:tc>
                  <a:txBody>
                    <a:bodyPr/>
                    <a:lstStyle/>
                    <a:p>
                      <a:r>
                        <a:rPr lang="pt-BR" sz="1400" dirty="0" smtClean="0"/>
                        <a:t>9</a:t>
                      </a:r>
                      <a:endParaRPr lang="en-US" sz="1400" dirty="0"/>
                    </a:p>
                  </a:txBody>
                  <a:tcPr/>
                </a:tc>
                <a:tc>
                  <a:txBody>
                    <a:bodyPr/>
                    <a:lstStyle/>
                    <a:p>
                      <a:r>
                        <a:rPr lang="pt-BR" sz="1400" dirty="0" smtClean="0"/>
                        <a:t>Dar foco na conformidade do software para evitar custos inesperados das auditorias</a:t>
                      </a:r>
                      <a:endParaRPr lang="en-US" sz="1400" dirty="0"/>
                    </a:p>
                  </a:txBody>
                  <a:tcPr/>
                </a:tc>
                <a:tc>
                  <a:txBody>
                    <a:bodyPr/>
                    <a:lstStyle/>
                    <a:p>
                      <a:r>
                        <a:rPr lang="pt-BR" sz="1400" dirty="0" smtClean="0"/>
                        <a:t>Gerenciar</a:t>
                      </a:r>
                      <a:r>
                        <a:rPr lang="pt-BR" sz="1400" baseline="0" dirty="0" smtClean="0"/>
                        <a:t> as auditorias de software para minimizar custos internos e externos, considerando o escopo da auditoria (auditoria contratual formal, otimização de gerenciamento de ativos e licenças, </a:t>
                      </a:r>
                      <a:r>
                        <a:rPr lang="pt-BR" sz="1400" baseline="0" dirty="0" err="1" smtClean="0"/>
                        <a:t>autoauditoria</a:t>
                      </a:r>
                      <a:r>
                        <a:rPr lang="pt-BR" sz="1400" baseline="0" dirty="0" smtClean="0"/>
                        <a:t> e auditoria iniciada por terceiros)</a:t>
                      </a:r>
                      <a:endParaRPr lang="en-US" sz="1400" dirty="0"/>
                    </a:p>
                  </a:txBody>
                  <a:tcPr/>
                </a:tc>
              </a:tr>
            </a:tbl>
          </a:graphicData>
        </a:graphic>
      </p:graphicFrame>
      <p:sp>
        <p:nvSpPr>
          <p:cNvPr id="4" name="Rectangle 3"/>
          <p:cNvSpPr/>
          <p:nvPr/>
        </p:nvSpPr>
        <p:spPr>
          <a:xfrm>
            <a:off x="1771610" y="5171485"/>
            <a:ext cx="9132179" cy="954107"/>
          </a:xfrm>
          <a:prstGeom prst="rect">
            <a:avLst/>
          </a:prstGeom>
        </p:spPr>
        <p:txBody>
          <a:bodyPr wrap="square">
            <a:spAutoFit/>
          </a:bodyPr>
          <a:lstStyle/>
          <a:p>
            <a:pPr marL="285750" indent="-285750">
              <a:buFont typeface="Wingdings" panose="05000000000000000000" pitchFamily="2" charset="2"/>
              <a:buChar char="§"/>
              <a:defRPr/>
            </a:pPr>
            <a:r>
              <a:rPr lang="pt-BR" sz="1400" dirty="0"/>
              <a:t>Reforço da política de telefonia móvel e auditoria das notas fiscais dos serviços de </a:t>
            </a:r>
            <a:r>
              <a:rPr lang="pt-BR" sz="1400" dirty="0" err="1"/>
              <a:t>telecom</a:t>
            </a:r>
            <a:r>
              <a:rPr lang="pt-BR" sz="1400" dirty="0" smtClean="0"/>
              <a:t>;</a:t>
            </a:r>
          </a:p>
          <a:p>
            <a:pPr marL="285750" indent="-285750">
              <a:buFont typeface="Wingdings" panose="05000000000000000000" pitchFamily="2" charset="2"/>
              <a:buChar char="§"/>
              <a:defRPr/>
            </a:pPr>
            <a:r>
              <a:rPr lang="pt-BR" sz="1400" dirty="0"/>
              <a:t>Projetos de racionalização de </a:t>
            </a:r>
            <a:r>
              <a:rPr lang="pt-BR" sz="1400" dirty="0" smtClean="0"/>
              <a:t>impressoras</a:t>
            </a:r>
          </a:p>
          <a:p>
            <a:pPr marL="285750" indent="-285750">
              <a:buFont typeface="Wingdings" panose="05000000000000000000" pitchFamily="2" charset="2"/>
              <a:buChar char="§"/>
              <a:defRPr/>
            </a:pPr>
            <a:r>
              <a:rPr lang="pt-BR" sz="1400" dirty="0"/>
              <a:t>Adoção de software open-</a:t>
            </a:r>
            <a:r>
              <a:rPr lang="pt-BR" sz="1400" dirty="0" err="1"/>
              <a:t>source</a:t>
            </a:r>
            <a:r>
              <a:rPr lang="pt-BR" sz="1400" dirty="0"/>
              <a:t> (servidor e desktop)</a:t>
            </a:r>
            <a:endParaRPr lang="en-US" sz="1400" dirty="0"/>
          </a:p>
          <a:p>
            <a:pPr marL="285750" indent="-285750">
              <a:buFont typeface="Wingdings" panose="05000000000000000000" pitchFamily="2" charset="2"/>
              <a:buChar char="§"/>
              <a:defRPr/>
            </a:pPr>
            <a:r>
              <a:rPr lang="pt-BR" sz="1400" dirty="0"/>
              <a:t>Criação de centros de </a:t>
            </a:r>
            <a:r>
              <a:rPr lang="pt-BR" sz="1400" dirty="0" err="1"/>
              <a:t>disaster</a:t>
            </a:r>
            <a:r>
              <a:rPr lang="pt-BR" sz="1400" dirty="0"/>
              <a:t> </a:t>
            </a:r>
            <a:r>
              <a:rPr lang="pt-BR" sz="1400" dirty="0" err="1"/>
              <a:t>recovery</a:t>
            </a:r>
            <a:r>
              <a:rPr lang="pt-BR" sz="1400" dirty="0"/>
              <a:t> </a:t>
            </a:r>
            <a:r>
              <a:rPr lang="pt-BR" sz="1400" dirty="0" smtClean="0"/>
              <a:t>compartilhados</a:t>
            </a:r>
            <a:endParaRPr lang="en-US" sz="1400" dirty="0"/>
          </a:p>
        </p:txBody>
      </p:sp>
    </p:spTree>
    <p:extLst>
      <p:ext uri="{BB962C8B-B14F-4D97-AF65-F5344CB8AC3E}">
        <p14:creationId xmlns:p14="http://schemas.microsoft.com/office/powerpoint/2010/main" val="161076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tle 2"/>
          <p:cNvSpPr>
            <a:spLocks noGrp="1"/>
          </p:cNvSpPr>
          <p:nvPr>
            <p:ph type="title"/>
          </p:nvPr>
        </p:nvSpPr>
        <p:spPr/>
        <p:txBody>
          <a:bodyPr/>
          <a:lstStyle/>
          <a:p>
            <a:r>
              <a:rPr lang="en-US" sz="2800" dirty="0" err="1" smtClean="0"/>
              <a:t>Nível</a:t>
            </a:r>
            <a:r>
              <a:rPr lang="en-US" sz="2800" dirty="0" smtClean="0"/>
              <a:t> </a:t>
            </a:r>
            <a:r>
              <a:rPr lang="en-US" sz="2800" dirty="0" smtClean="0"/>
              <a:t>3 </a:t>
            </a:r>
            <a:r>
              <a:rPr lang="en-US" sz="2800" dirty="0" err="1" smtClean="0"/>
              <a:t>Redução</a:t>
            </a:r>
            <a:r>
              <a:rPr lang="en-US" sz="2800" dirty="0" smtClean="0"/>
              <a:t> de </a:t>
            </a:r>
            <a:r>
              <a:rPr lang="en-US" sz="2800" dirty="0" err="1" smtClean="0"/>
              <a:t>Custos</a:t>
            </a:r>
            <a:r>
              <a:rPr lang="en-US" sz="2800" dirty="0" smtClean="0"/>
              <a:t> </a:t>
            </a:r>
            <a:r>
              <a:rPr lang="en-US" sz="2800" dirty="0" err="1"/>
              <a:t>c</a:t>
            </a:r>
            <a:r>
              <a:rPr lang="en-US" sz="2800" dirty="0" err="1" smtClean="0"/>
              <a:t>onjunta</a:t>
            </a:r>
            <a:r>
              <a:rPr lang="en-US" sz="2800" dirty="0" smtClean="0"/>
              <a:t> </a:t>
            </a:r>
            <a:r>
              <a:rPr lang="en-US" sz="2800" dirty="0" smtClean="0"/>
              <a:t>TI e </a:t>
            </a:r>
            <a:r>
              <a:rPr lang="en-US" sz="2800" dirty="0" err="1" smtClean="0"/>
              <a:t>Negócio</a:t>
            </a:r>
            <a:endParaRPr lang="en-US" sz="2800" dirty="0"/>
          </a:p>
        </p:txBody>
      </p:sp>
      <p:sp>
        <p:nvSpPr>
          <p:cNvPr id="2" name="Text Placeholder 1"/>
          <p:cNvSpPr>
            <a:spLocks noGrp="1"/>
          </p:cNvSpPr>
          <p:nvPr>
            <p:ph sz="quarter" idx="10"/>
          </p:nvPr>
        </p:nvSpPr>
        <p:spPr>
          <a:xfrm>
            <a:off x="457201" y="1734200"/>
            <a:ext cx="5638799" cy="4460873"/>
          </a:xfrm>
        </p:spPr>
        <p:txBody>
          <a:bodyPr/>
          <a:lstStyle/>
          <a:p>
            <a:r>
              <a:rPr lang="pt-BR" kern="0" dirty="0"/>
              <a:t>Como é que a empresa gerencia seu portfólio de aplicações e a demanda global de projetos e serviços de TI</a:t>
            </a:r>
            <a:r>
              <a:rPr lang="pt-BR" kern="0" dirty="0" smtClean="0"/>
              <a:t>?</a:t>
            </a:r>
            <a:endParaRPr lang="en-US" sz="2400" dirty="0" smtClean="0"/>
          </a:p>
          <a:p>
            <a:pPr lvl="0">
              <a:buClr>
                <a:srgbClr val="00529B"/>
              </a:buClr>
              <a:defRPr/>
            </a:pPr>
            <a:r>
              <a:rPr lang="pt-BR" kern="0" dirty="0"/>
              <a:t>Como os líderes de TI trabalham com o negócio para identificar oportunidades para a TI e o negócio reduzir custos de TI?</a:t>
            </a:r>
          </a:p>
        </p:txBody>
      </p:sp>
      <p:grpSp>
        <p:nvGrpSpPr>
          <p:cNvPr id="176" name="Group 175"/>
          <p:cNvGrpSpPr/>
          <p:nvPr/>
        </p:nvGrpSpPr>
        <p:grpSpPr>
          <a:xfrm>
            <a:off x="6200775" y="1532589"/>
            <a:ext cx="5680075" cy="4550449"/>
            <a:chOff x="1662143" y="1828800"/>
            <a:chExt cx="5486400" cy="3931921"/>
          </a:xfrm>
        </p:grpSpPr>
        <p:grpSp>
          <p:nvGrpSpPr>
            <p:cNvPr id="177" name="Group 176"/>
            <p:cNvGrpSpPr/>
            <p:nvPr/>
          </p:nvGrpSpPr>
          <p:grpSpPr>
            <a:xfrm>
              <a:off x="5216690" y="3858378"/>
              <a:ext cx="827511" cy="885252"/>
              <a:chOff x="1779658" y="3210725"/>
              <a:chExt cx="810985" cy="885252"/>
            </a:xfrm>
          </p:grpSpPr>
          <p:sp>
            <p:nvSpPr>
              <p:cNvPr id="228" name="TextBox 227"/>
              <p:cNvSpPr txBox="1"/>
              <p:nvPr/>
            </p:nvSpPr>
            <p:spPr>
              <a:xfrm>
                <a:off x="1779658" y="3505046"/>
                <a:ext cx="810985" cy="590931"/>
              </a:xfrm>
              <a:prstGeom prst="rect">
                <a:avLst/>
              </a:prstGeom>
              <a:noFill/>
            </p:spPr>
            <p:txBody>
              <a:bodyPr wrap="square" lIns="45720" tIns="45720" rIns="45720" bIns="45720" rtlCol="0" anchor="t">
                <a:spAutoFit/>
              </a:bodyPr>
              <a:lstStyle/>
              <a:p>
                <a:pPr marL="0" marR="0" lvl="0" indent="0" algn="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Business sponsors</a:t>
                </a:r>
                <a:b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b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re-engineering projects</a:t>
                </a:r>
              </a:p>
            </p:txBody>
          </p:sp>
          <p:cxnSp>
            <p:nvCxnSpPr>
              <p:cNvPr id="229" name="Straight Arrow Connector 228"/>
              <p:cNvCxnSpPr/>
              <p:nvPr/>
            </p:nvCxnSpPr>
            <p:spPr bwMode="auto">
              <a:xfrm rot="5400000" flipH="1" flipV="1">
                <a:off x="2205471" y="3366692"/>
                <a:ext cx="313521"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cxnSp>
          <p:nvCxnSpPr>
            <p:cNvPr id="178" name="Straight Connector 177"/>
            <p:cNvCxnSpPr/>
            <p:nvPr/>
          </p:nvCxnSpPr>
          <p:spPr bwMode="auto">
            <a:xfrm rot="5400000">
              <a:off x="793463" y="3794760"/>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179" name="Straight Connector 178"/>
            <p:cNvCxnSpPr/>
            <p:nvPr/>
          </p:nvCxnSpPr>
          <p:spPr bwMode="auto">
            <a:xfrm rot="5400000">
              <a:off x="1890742" y="3794761"/>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180" name="Straight Connector 179"/>
            <p:cNvCxnSpPr/>
            <p:nvPr/>
          </p:nvCxnSpPr>
          <p:spPr bwMode="auto">
            <a:xfrm rot="5400000">
              <a:off x="2988023" y="3794760"/>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cxnSp>
          <p:nvCxnSpPr>
            <p:cNvPr id="181" name="Straight Connector 180"/>
            <p:cNvCxnSpPr/>
            <p:nvPr/>
          </p:nvCxnSpPr>
          <p:spPr bwMode="auto">
            <a:xfrm rot="5400000">
              <a:off x="4085303" y="3794760"/>
              <a:ext cx="3931920" cy="0"/>
            </a:xfrm>
            <a:prstGeom prst="line">
              <a:avLst/>
            </a:prstGeom>
            <a:solidFill>
              <a:srgbClr val="00529B"/>
            </a:solidFill>
            <a:ln w="12700" cap="flat" cmpd="sng" algn="ctr">
              <a:solidFill>
                <a:srgbClr val="000000"/>
              </a:solidFill>
              <a:prstDash val="solid"/>
              <a:round/>
              <a:headEnd type="none" w="med" len="med"/>
              <a:tailEnd type="none" w="med" len="med"/>
            </a:ln>
            <a:effectLst/>
          </p:spPr>
        </p:cxnSp>
        <p:sp>
          <p:nvSpPr>
            <p:cNvPr id="182" name="TextBox 181"/>
            <p:cNvSpPr txBox="1"/>
            <p:nvPr/>
          </p:nvSpPr>
          <p:spPr>
            <a:xfrm>
              <a:off x="1662143" y="1828800"/>
              <a:ext cx="1097280" cy="45720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1</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Ad Hoc</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83" name="TextBox 182"/>
            <p:cNvSpPr txBox="1"/>
            <p:nvPr/>
          </p:nvSpPr>
          <p:spPr>
            <a:xfrm>
              <a:off x="2759423" y="1828800"/>
              <a:ext cx="1097280" cy="45720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2</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Repeatable</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84" name="TextBox 183"/>
            <p:cNvSpPr txBox="1"/>
            <p:nvPr/>
          </p:nvSpPr>
          <p:spPr>
            <a:xfrm>
              <a:off x="3856703" y="1828800"/>
              <a:ext cx="1097280" cy="45720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3</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Defined</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85" name="TextBox 184"/>
            <p:cNvSpPr txBox="1"/>
            <p:nvPr/>
          </p:nvSpPr>
          <p:spPr>
            <a:xfrm>
              <a:off x="4953983" y="1828800"/>
              <a:ext cx="1097280" cy="45720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4</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 Optimized</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86" name="TextBox 185"/>
            <p:cNvSpPr txBox="1"/>
            <p:nvPr/>
          </p:nvSpPr>
          <p:spPr>
            <a:xfrm>
              <a:off x="6051263" y="1828800"/>
              <a:ext cx="1097280" cy="457200"/>
            </a:xfrm>
            <a:prstGeom prst="rect">
              <a:avLst/>
            </a:prstGeom>
            <a:solidFill>
              <a:srgbClr val="6697C3"/>
            </a:solidFill>
            <a:ln w="12700">
              <a:solidFill>
                <a:srgbClr val="000000"/>
              </a:solidFill>
            </a:ln>
          </p:spPr>
          <p:txBody>
            <a:bodyPr wrap="none" rtlCol="0">
              <a:no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Level 5</a:t>
              </a:r>
              <a:br>
                <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br>
              <a:r>
                <a:rPr kumimoji="0" lang="en-US" sz="105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rPr>
                <a:t>Innovating</a:t>
              </a:r>
              <a:endParaRPr kumimoji="0" lang="en-US" sz="1100" b="1" i="0" u="none" strike="noStrike" kern="0" cap="none" spc="0" normalizeH="0" baseline="0" noProof="0" dirty="0" smtClean="0">
                <a:ln>
                  <a:noFill/>
                </a:ln>
                <a:solidFill>
                  <a:srgbClr val="FFFFFF"/>
                </a:solidFill>
                <a:effectLst/>
                <a:uLnTx/>
                <a:uFillTx/>
                <a:ea typeface="Arial Unicode MS" pitchFamily="34" charset="-128"/>
                <a:cs typeface="Arial Unicode MS" pitchFamily="34" charset="-128"/>
              </a:endParaRPr>
            </a:p>
          </p:txBody>
        </p:sp>
        <p:sp>
          <p:nvSpPr>
            <p:cNvPr id="187" name="Freeform 186"/>
            <p:cNvSpPr/>
            <p:nvPr/>
          </p:nvSpPr>
          <p:spPr bwMode="auto">
            <a:xfrm>
              <a:off x="1662143" y="3333750"/>
              <a:ext cx="5486400" cy="1820088"/>
            </a:xfrm>
            <a:custGeom>
              <a:avLst/>
              <a:gdLst>
                <a:gd name="connsiteX0" fmla="*/ 0 w 5343525"/>
                <a:gd name="connsiteY0" fmla="*/ 1800225 h 1800225"/>
                <a:gd name="connsiteX1" fmla="*/ 1209675 w 5343525"/>
                <a:gd name="connsiteY1" fmla="*/ 1562100 h 1800225"/>
                <a:gd name="connsiteX2" fmla="*/ 1781175 w 5343525"/>
                <a:gd name="connsiteY2" fmla="*/ 1219200 h 1800225"/>
                <a:gd name="connsiteX3" fmla="*/ 2914650 w 5343525"/>
                <a:gd name="connsiteY3" fmla="*/ 1038225 h 1800225"/>
                <a:gd name="connsiteX4" fmla="*/ 3752850 w 5343525"/>
                <a:gd name="connsiteY4" fmla="*/ 638175 h 1800225"/>
                <a:gd name="connsiteX5" fmla="*/ 4505325 w 5343525"/>
                <a:gd name="connsiteY5" fmla="*/ 238125 h 1800225"/>
                <a:gd name="connsiteX6" fmla="*/ 5343525 w 5343525"/>
                <a:gd name="connsiteY6" fmla="*/ 0 h 1800225"/>
                <a:gd name="connsiteX0" fmla="*/ 0 w 5343525"/>
                <a:gd name="connsiteY0" fmla="*/ 1800225 h 1806576"/>
                <a:gd name="connsiteX1" fmla="*/ 1209675 w 5343525"/>
                <a:gd name="connsiteY1" fmla="*/ 1562100 h 1806576"/>
                <a:gd name="connsiteX2" fmla="*/ 1781175 w 5343525"/>
                <a:gd name="connsiteY2" fmla="*/ 1219200 h 1806576"/>
                <a:gd name="connsiteX3" fmla="*/ 2914650 w 5343525"/>
                <a:gd name="connsiteY3" fmla="*/ 1038225 h 1806576"/>
                <a:gd name="connsiteX4" fmla="*/ 3752850 w 5343525"/>
                <a:gd name="connsiteY4" fmla="*/ 638175 h 1806576"/>
                <a:gd name="connsiteX5" fmla="*/ 4505325 w 5343525"/>
                <a:gd name="connsiteY5" fmla="*/ 238125 h 1806576"/>
                <a:gd name="connsiteX6" fmla="*/ 5343525 w 5343525"/>
                <a:gd name="connsiteY6" fmla="*/ 0 h 1806576"/>
                <a:gd name="connsiteX0" fmla="*/ 0 w 5343525"/>
                <a:gd name="connsiteY0" fmla="*/ 1800225 h 1815306"/>
                <a:gd name="connsiteX1" fmla="*/ 1209675 w 5343525"/>
                <a:gd name="connsiteY1" fmla="*/ 1562100 h 1815306"/>
                <a:gd name="connsiteX2" fmla="*/ 1781175 w 5343525"/>
                <a:gd name="connsiteY2" fmla="*/ 121920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62050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38175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 name="connsiteX0" fmla="*/ 0 w 5343525"/>
                <a:gd name="connsiteY0" fmla="*/ 1800225 h 1815306"/>
                <a:gd name="connsiteX1" fmla="*/ 1209675 w 5343525"/>
                <a:gd name="connsiteY1" fmla="*/ 1562100 h 1815306"/>
                <a:gd name="connsiteX2" fmla="*/ 2019300 w 5343525"/>
                <a:gd name="connsiteY2" fmla="*/ 1176338 h 1815306"/>
                <a:gd name="connsiteX3" fmla="*/ 2914650 w 5343525"/>
                <a:gd name="connsiteY3" fmla="*/ 1038225 h 1815306"/>
                <a:gd name="connsiteX4" fmla="*/ 3752850 w 5343525"/>
                <a:gd name="connsiteY4" fmla="*/ 628650 h 1815306"/>
                <a:gd name="connsiteX5" fmla="*/ 4505325 w 5343525"/>
                <a:gd name="connsiteY5" fmla="*/ 238125 h 1815306"/>
                <a:gd name="connsiteX6" fmla="*/ 5343525 w 5343525"/>
                <a:gd name="connsiteY6" fmla="*/ 0 h 181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525" h="1815306">
                  <a:moveTo>
                    <a:pt x="0" y="1800225"/>
                  </a:moveTo>
                  <a:cubicBezTo>
                    <a:pt x="456406" y="1815306"/>
                    <a:pt x="862013" y="1768476"/>
                    <a:pt x="1209675" y="1562100"/>
                  </a:cubicBezTo>
                  <a:cubicBezTo>
                    <a:pt x="1506538" y="1408113"/>
                    <a:pt x="1735138" y="1263650"/>
                    <a:pt x="2019300" y="1176338"/>
                  </a:cubicBezTo>
                  <a:cubicBezTo>
                    <a:pt x="2327275" y="1103313"/>
                    <a:pt x="2625725" y="1115218"/>
                    <a:pt x="2914650" y="1038225"/>
                  </a:cubicBezTo>
                  <a:cubicBezTo>
                    <a:pt x="3203575" y="946944"/>
                    <a:pt x="3497263" y="833437"/>
                    <a:pt x="3752850" y="628650"/>
                  </a:cubicBezTo>
                  <a:cubicBezTo>
                    <a:pt x="4022725" y="419100"/>
                    <a:pt x="4240212" y="342900"/>
                    <a:pt x="4505325" y="238125"/>
                  </a:cubicBezTo>
                  <a:cubicBezTo>
                    <a:pt x="4770438" y="133350"/>
                    <a:pt x="5203825" y="36512"/>
                    <a:pt x="5343525" y="0"/>
                  </a:cubicBezTo>
                </a:path>
              </a:pathLst>
            </a:custGeom>
            <a:noFill/>
            <a:ln w="4445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nvGrpSpPr>
            <p:cNvPr id="188" name="Group 187"/>
            <p:cNvGrpSpPr/>
            <p:nvPr/>
          </p:nvGrpSpPr>
          <p:grpSpPr>
            <a:xfrm>
              <a:off x="1666875" y="3364332"/>
              <a:ext cx="829724" cy="1718845"/>
              <a:chOff x="1666781" y="3364332"/>
              <a:chExt cx="813153" cy="1718845"/>
            </a:xfrm>
          </p:grpSpPr>
          <p:sp>
            <p:nvSpPr>
              <p:cNvPr id="226" name="TextBox 225"/>
              <p:cNvSpPr txBox="1"/>
              <p:nvPr/>
            </p:nvSpPr>
            <p:spPr>
              <a:xfrm>
                <a:off x="1666781" y="3364332"/>
                <a:ext cx="813153" cy="590931"/>
              </a:xfrm>
              <a:prstGeom prst="rect">
                <a:avLst/>
              </a:prstGeom>
              <a:noFill/>
            </p:spPr>
            <p:txBody>
              <a:bodyPr wrap="square" lIns="45720" tIns="45720" rIns="45720" bIns="45720" rtlCol="0" anchor="b">
                <a:spAutoFit/>
              </a:bodyPr>
              <a:lstStyle/>
              <a:p>
                <a:pPr marL="0" marR="0" lvl="0" indent="0"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No consistent definition and information about portfolio</a:t>
                </a:r>
              </a:p>
            </p:txBody>
          </p:sp>
          <p:cxnSp>
            <p:nvCxnSpPr>
              <p:cNvPr id="227" name="Straight Arrow Connector 226"/>
              <p:cNvCxnSpPr/>
              <p:nvPr/>
            </p:nvCxnSpPr>
            <p:spPr bwMode="auto">
              <a:xfrm rot="5400000">
                <a:off x="1279036" y="4529271"/>
                <a:ext cx="1105536" cy="2275"/>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89" name="Group 188"/>
            <p:cNvGrpSpPr/>
            <p:nvPr/>
          </p:nvGrpSpPr>
          <p:grpSpPr>
            <a:xfrm>
              <a:off x="1907596" y="4050269"/>
              <a:ext cx="817742" cy="998777"/>
              <a:chOff x="1378820" y="3112047"/>
              <a:chExt cx="801411" cy="998777"/>
            </a:xfrm>
          </p:grpSpPr>
          <p:sp>
            <p:nvSpPr>
              <p:cNvPr id="224" name="TextBox 223"/>
              <p:cNvSpPr txBox="1"/>
              <p:nvPr/>
            </p:nvSpPr>
            <p:spPr>
              <a:xfrm>
                <a:off x="1378820" y="3112047"/>
                <a:ext cx="801411" cy="715581"/>
              </a:xfrm>
              <a:prstGeom prst="rect">
                <a:avLst/>
              </a:prstGeom>
              <a:noFill/>
            </p:spPr>
            <p:txBody>
              <a:bodyPr wrap="square" lIns="45720" tIns="45720" rIns="45720" bIns="45720" rtlCol="0" anchor="b">
                <a:spAutoFit/>
              </a:bodyPr>
              <a:lstStyle/>
              <a:p>
                <a:pPr marL="0" marR="0" lvl="0" indent="0" algn="ct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No process or schedule for management review of portfolio</a:t>
                </a:r>
              </a:p>
            </p:txBody>
          </p:sp>
          <p:cxnSp>
            <p:nvCxnSpPr>
              <p:cNvPr id="225" name="Straight Arrow Connector 224"/>
              <p:cNvCxnSpPr/>
              <p:nvPr/>
            </p:nvCxnSpPr>
            <p:spPr bwMode="auto">
              <a:xfrm rot="5400000">
                <a:off x="1641785" y="3977874"/>
                <a:ext cx="264313"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0" name="Group 189"/>
            <p:cNvGrpSpPr/>
            <p:nvPr/>
          </p:nvGrpSpPr>
          <p:grpSpPr>
            <a:xfrm>
              <a:off x="4219575" y="4434687"/>
              <a:ext cx="732570" cy="913827"/>
              <a:chOff x="1875950" y="3210725"/>
              <a:chExt cx="717939" cy="913827"/>
            </a:xfrm>
          </p:grpSpPr>
          <p:sp>
            <p:nvSpPr>
              <p:cNvPr id="222" name="TextBox 221"/>
              <p:cNvSpPr txBox="1"/>
              <p:nvPr/>
            </p:nvSpPr>
            <p:spPr>
              <a:xfrm>
                <a:off x="1875950" y="3533621"/>
                <a:ext cx="717939" cy="590931"/>
              </a:xfrm>
              <a:prstGeom prst="rect">
                <a:avLst/>
              </a:prstGeom>
              <a:noFill/>
            </p:spPr>
            <p:txBody>
              <a:bodyPr wrap="square" lIns="45720" tIns="45720" rIns="45720" bIns="45720" rtlCol="0" anchor="t">
                <a:spAutoFit/>
              </a:bodyPr>
              <a:lstStyle/>
              <a:p>
                <a:pPr marL="0" marR="0" lvl="0" indent="0" algn="ct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Operations and support budgets are maintained</a:t>
                </a:r>
              </a:p>
            </p:txBody>
          </p:sp>
          <p:cxnSp>
            <p:nvCxnSpPr>
              <p:cNvPr id="223" name="Straight Arrow Connector 222"/>
              <p:cNvCxnSpPr/>
              <p:nvPr/>
            </p:nvCxnSpPr>
            <p:spPr bwMode="auto">
              <a:xfrm rot="5400000" flipH="1" flipV="1">
                <a:off x="2205471" y="3366692"/>
                <a:ext cx="313521"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sp>
          <p:nvSpPr>
            <p:cNvPr id="191" name="Rectangle 190"/>
            <p:cNvSpPr/>
            <p:nvPr/>
          </p:nvSpPr>
          <p:spPr bwMode="auto">
            <a:xfrm>
              <a:off x="1662143" y="1828800"/>
              <a:ext cx="5486400" cy="3931920"/>
            </a:xfrm>
            <a:prstGeom prst="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grpSp>
          <p:nvGrpSpPr>
            <p:cNvPr id="192" name="Group 191"/>
            <p:cNvGrpSpPr/>
            <p:nvPr/>
          </p:nvGrpSpPr>
          <p:grpSpPr>
            <a:xfrm>
              <a:off x="2838746" y="3411105"/>
              <a:ext cx="753230" cy="1410142"/>
              <a:chOff x="1741748" y="3673034"/>
              <a:chExt cx="738187" cy="1410142"/>
            </a:xfrm>
          </p:grpSpPr>
          <p:sp>
            <p:nvSpPr>
              <p:cNvPr id="220" name="TextBox 219"/>
              <p:cNvSpPr txBox="1"/>
              <p:nvPr/>
            </p:nvSpPr>
            <p:spPr>
              <a:xfrm>
                <a:off x="1741748" y="3673034"/>
                <a:ext cx="738187" cy="345094"/>
              </a:xfrm>
              <a:prstGeom prst="rect">
                <a:avLst/>
              </a:prstGeom>
              <a:noFill/>
            </p:spPr>
            <p:txBody>
              <a:bodyPr wrap="square" lIns="45720" tIns="45720" rIns="45720" bIns="45720" rtlCol="0" anchor="b">
                <a:spAutoFit/>
              </a:bodyPr>
              <a:lstStyle/>
              <a:p>
                <a:pPr marL="0" marR="0" lvl="0" indent="0"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Definition of applications</a:t>
                </a:r>
              </a:p>
            </p:txBody>
          </p:sp>
          <p:cxnSp>
            <p:nvCxnSpPr>
              <p:cNvPr id="221" name="Straight Arrow Connector 220"/>
              <p:cNvCxnSpPr/>
              <p:nvPr/>
            </p:nvCxnSpPr>
            <p:spPr bwMode="auto">
              <a:xfrm rot="5400000">
                <a:off x="1302405" y="4553359"/>
                <a:ext cx="1058078"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3" name="Group 192"/>
            <p:cNvGrpSpPr/>
            <p:nvPr/>
          </p:nvGrpSpPr>
          <p:grpSpPr>
            <a:xfrm>
              <a:off x="2960404" y="3861407"/>
              <a:ext cx="841556" cy="730427"/>
              <a:chOff x="1369777" y="3380397"/>
              <a:chExt cx="824750" cy="730427"/>
            </a:xfrm>
          </p:grpSpPr>
          <p:sp>
            <p:nvSpPr>
              <p:cNvPr id="218" name="TextBox 217"/>
              <p:cNvSpPr txBox="1"/>
              <p:nvPr/>
            </p:nvSpPr>
            <p:spPr>
              <a:xfrm>
                <a:off x="1369777" y="3380397"/>
                <a:ext cx="824750" cy="466281"/>
              </a:xfrm>
              <a:prstGeom prst="rect">
                <a:avLst/>
              </a:prstGeom>
              <a:noFill/>
            </p:spPr>
            <p:txBody>
              <a:bodyPr wrap="square" lIns="45720" tIns="45720" rIns="45720" bIns="45720" rtlCol="0" anchor="b">
                <a:spAutoFit/>
              </a:bodyPr>
              <a:lstStyle/>
              <a:p>
                <a:pPr marL="0" marR="0" lvl="0" indent="0" algn="ct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Visibility into the application inventory</a:t>
                </a:r>
              </a:p>
            </p:txBody>
          </p:sp>
          <p:cxnSp>
            <p:nvCxnSpPr>
              <p:cNvPr id="219" name="Straight Arrow Connector 218"/>
              <p:cNvCxnSpPr/>
              <p:nvPr/>
            </p:nvCxnSpPr>
            <p:spPr bwMode="auto">
              <a:xfrm rot="5400000">
                <a:off x="1641785" y="3977874"/>
                <a:ext cx="264313"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4" name="Group 193"/>
            <p:cNvGrpSpPr/>
            <p:nvPr/>
          </p:nvGrpSpPr>
          <p:grpSpPr>
            <a:xfrm>
              <a:off x="3886500" y="2698530"/>
              <a:ext cx="879810" cy="1705192"/>
              <a:chOff x="1685738" y="3379572"/>
              <a:chExt cx="862239" cy="1705192"/>
            </a:xfrm>
          </p:grpSpPr>
          <p:sp>
            <p:nvSpPr>
              <p:cNvPr id="216" name="TextBox 215"/>
              <p:cNvSpPr txBox="1"/>
              <p:nvPr/>
            </p:nvSpPr>
            <p:spPr>
              <a:xfrm>
                <a:off x="1685738" y="3379572"/>
                <a:ext cx="862239" cy="590931"/>
              </a:xfrm>
              <a:prstGeom prst="rect">
                <a:avLst/>
              </a:prstGeom>
              <a:noFill/>
            </p:spPr>
            <p:txBody>
              <a:bodyPr wrap="square" lIns="45720" tIns="45720" rIns="45720" bIns="45720" rtlCol="0" anchor="b">
                <a:spAutoFit/>
              </a:bodyPr>
              <a:lstStyle/>
              <a:p>
                <a:pPr marL="0" marR="0" lvl="0" indent="0"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APM roles and responsibilities for ownership are defined</a:t>
                </a:r>
              </a:p>
            </p:txBody>
          </p:sp>
          <p:cxnSp>
            <p:nvCxnSpPr>
              <p:cNvPr id="217" name="Straight Arrow Connector 216"/>
              <p:cNvCxnSpPr/>
              <p:nvPr/>
            </p:nvCxnSpPr>
            <p:spPr bwMode="auto">
              <a:xfrm rot="5400000">
                <a:off x="1276247" y="4530347"/>
                <a:ext cx="1107278"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5" name="Group 194"/>
            <p:cNvGrpSpPr/>
            <p:nvPr/>
          </p:nvGrpSpPr>
          <p:grpSpPr>
            <a:xfrm>
              <a:off x="4076700" y="3324933"/>
              <a:ext cx="866775" cy="1033709"/>
              <a:chOff x="1380945" y="3086805"/>
              <a:chExt cx="849465" cy="1033709"/>
            </a:xfrm>
          </p:grpSpPr>
          <p:sp>
            <p:nvSpPr>
              <p:cNvPr id="214" name="TextBox 213"/>
              <p:cNvSpPr txBox="1"/>
              <p:nvPr/>
            </p:nvSpPr>
            <p:spPr>
              <a:xfrm>
                <a:off x="1380945" y="3086805"/>
                <a:ext cx="849465" cy="843693"/>
              </a:xfrm>
              <a:prstGeom prst="rect">
                <a:avLst/>
              </a:prstGeom>
              <a:noFill/>
            </p:spPr>
            <p:txBody>
              <a:bodyPr wrap="square" lIns="45720" tIns="45720" rIns="45720" bIns="45720" rtlCol="0" anchor="b">
                <a:spAutoFit/>
              </a:bodyPr>
              <a:lstStyle/>
              <a:p>
                <a:pPr marL="0" marR="0" lvl="0" indent="0" algn="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Named resources, whether dedicated or part time, are assigned</a:t>
                </a:r>
              </a:p>
            </p:txBody>
          </p:sp>
          <p:cxnSp>
            <p:nvCxnSpPr>
              <p:cNvPr id="215" name="Straight Arrow Connector 214"/>
              <p:cNvCxnSpPr/>
              <p:nvPr/>
            </p:nvCxnSpPr>
            <p:spPr bwMode="auto">
              <a:xfrm rot="16200000" flipH="1">
                <a:off x="1738674" y="4025506"/>
                <a:ext cx="190016" cy="0"/>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6" name="Group 195"/>
            <p:cNvGrpSpPr/>
            <p:nvPr/>
          </p:nvGrpSpPr>
          <p:grpSpPr>
            <a:xfrm>
              <a:off x="5013188" y="3076351"/>
              <a:ext cx="1045136" cy="777278"/>
              <a:chOff x="1229897" y="3333546"/>
              <a:chExt cx="1024265" cy="777278"/>
            </a:xfrm>
          </p:grpSpPr>
          <p:sp>
            <p:nvSpPr>
              <p:cNvPr id="212" name="TextBox 211"/>
              <p:cNvSpPr txBox="1"/>
              <p:nvPr/>
            </p:nvSpPr>
            <p:spPr>
              <a:xfrm>
                <a:off x="1229897" y="3333546"/>
                <a:ext cx="1024265" cy="513133"/>
              </a:xfrm>
              <a:prstGeom prst="rect">
                <a:avLst/>
              </a:prstGeom>
              <a:noFill/>
            </p:spPr>
            <p:txBody>
              <a:bodyPr wrap="square" lIns="45720" tIns="45720" rIns="45720" bIns="45720" rtlCol="0" anchor="b">
                <a:spAutoFit/>
              </a:bodyPr>
              <a:lstStyle/>
              <a:p>
                <a:pPr marL="0" marR="0" lvl="0" indent="0"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Projects for re-engineering or redeployment are prioritized</a:t>
                </a:r>
              </a:p>
            </p:txBody>
          </p:sp>
          <p:cxnSp>
            <p:nvCxnSpPr>
              <p:cNvPr id="213" name="Straight Arrow Connector 212"/>
              <p:cNvCxnSpPr/>
              <p:nvPr/>
            </p:nvCxnSpPr>
            <p:spPr bwMode="auto">
              <a:xfrm rot="5400000">
                <a:off x="1641785" y="3977874"/>
                <a:ext cx="264313" cy="1588"/>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7" name="Group 196"/>
            <p:cNvGrpSpPr/>
            <p:nvPr/>
          </p:nvGrpSpPr>
          <p:grpSpPr>
            <a:xfrm>
              <a:off x="6110469" y="2407312"/>
              <a:ext cx="996594" cy="1072986"/>
              <a:chOff x="1748943" y="3661176"/>
              <a:chExt cx="941100" cy="838951"/>
            </a:xfrm>
          </p:grpSpPr>
          <p:sp>
            <p:nvSpPr>
              <p:cNvPr id="210" name="TextBox 209"/>
              <p:cNvSpPr txBox="1"/>
              <p:nvPr/>
            </p:nvSpPr>
            <p:spPr>
              <a:xfrm>
                <a:off x="1748943" y="3661176"/>
                <a:ext cx="941100" cy="462040"/>
              </a:xfrm>
              <a:prstGeom prst="rect">
                <a:avLst/>
              </a:prstGeom>
              <a:noFill/>
            </p:spPr>
            <p:txBody>
              <a:bodyPr wrap="square" lIns="45720" tIns="45720" rIns="45720" bIns="45720" rtlCol="0" anchor="b">
                <a:spAutoFit/>
              </a:bodyPr>
              <a:lstStyle/>
              <a:p>
                <a:pPr marL="0" marR="0" lvl="0" indent="0" defTabSz="914400" eaLnBrk="0" fontAlgn="base"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Regular review and optimization of the application portfolio</a:t>
                </a:r>
              </a:p>
            </p:txBody>
          </p:sp>
          <p:cxnSp>
            <p:nvCxnSpPr>
              <p:cNvPr id="211" name="Straight Arrow Connector 210"/>
              <p:cNvCxnSpPr/>
              <p:nvPr/>
            </p:nvCxnSpPr>
            <p:spPr bwMode="auto">
              <a:xfrm rot="16200000" flipH="1">
                <a:off x="1807447" y="4316232"/>
                <a:ext cx="367789" cy="1"/>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8" name="Group 197"/>
            <p:cNvGrpSpPr/>
            <p:nvPr/>
          </p:nvGrpSpPr>
          <p:grpSpPr>
            <a:xfrm>
              <a:off x="2723372" y="4630747"/>
              <a:ext cx="1111730" cy="669039"/>
              <a:chOff x="1487799" y="3211520"/>
              <a:chExt cx="1089527" cy="669039"/>
            </a:xfrm>
          </p:grpSpPr>
          <p:sp>
            <p:nvSpPr>
              <p:cNvPr id="208" name="TextBox 207"/>
              <p:cNvSpPr txBox="1"/>
              <p:nvPr/>
            </p:nvSpPr>
            <p:spPr>
              <a:xfrm>
                <a:off x="1487799" y="3475666"/>
                <a:ext cx="1089527" cy="404893"/>
              </a:xfrm>
              <a:prstGeom prst="rect">
                <a:avLst/>
              </a:prstGeom>
              <a:noFill/>
            </p:spPr>
            <p:txBody>
              <a:bodyPr wrap="square" lIns="45720" tIns="45720" rIns="45720" bIns="45720" rtlCol="0" anchor="t">
                <a:spAutoFit/>
              </a:bodyPr>
              <a:lstStyle/>
              <a:p>
                <a:pPr marL="0" marR="0" lvl="0" indent="0" algn="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Formality of migration/extension/</a:t>
                </a:r>
                <a:b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b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re-engineering</a:t>
                </a:r>
              </a:p>
            </p:txBody>
          </p:sp>
          <p:cxnSp>
            <p:nvCxnSpPr>
              <p:cNvPr id="209" name="Straight Arrow Connector 208"/>
              <p:cNvCxnSpPr/>
              <p:nvPr/>
            </p:nvCxnSpPr>
            <p:spPr bwMode="auto">
              <a:xfrm rot="5400000" flipH="1" flipV="1">
                <a:off x="2249126" y="3324641"/>
                <a:ext cx="227797"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199" name="Group 198"/>
            <p:cNvGrpSpPr/>
            <p:nvPr/>
          </p:nvGrpSpPr>
          <p:grpSpPr>
            <a:xfrm>
              <a:off x="1807310" y="5106988"/>
              <a:ext cx="945414" cy="625669"/>
              <a:chOff x="1817633" y="3230585"/>
              <a:chExt cx="926533" cy="625669"/>
            </a:xfrm>
          </p:grpSpPr>
          <p:sp>
            <p:nvSpPr>
              <p:cNvPr id="206" name="TextBox 205"/>
              <p:cNvSpPr txBox="1"/>
              <p:nvPr/>
            </p:nvSpPr>
            <p:spPr>
              <a:xfrm>
                <a:off x="1817633" y="3343121"/>
                <a:ext cx="926533" cy="513133"/>
              </a:xfrm>
              <a:prstGeom prst="rect">
                <a:avLst/>
              </a:prstGeom>
              <a:noFill/>
            </p:spPr>
            <p:txBody>
              <a:bodyPr wrap="square" lIns="45720" tIns="45720" rIns="45720" bIns="45720" rtlCol="0" anchor="t">
                <a:spAutoFit/>
              </a:bodyPr>
              <a:lstStyle/>
              <a:p>
                <a:pPr marL="0" marR="0" lvl="0" indent="0" algn="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No context for analyzing cost or gaps, overlaps in portfolio</a:t>
                </a:r>
              </a:p>
            </p:txBody>
          </p:sp>
          <p:cxnSp>
            <p:nvCxnSpPr>
              <p:cNvPr id="207" name="Straight Arrow Connector 206"/>
              <p:cNvCxnSpPr/>
              <p:nvPr/>
            </p:nvCxnSpPr>
            <p:spPr bwMode="auto">
              <a:xfrm rot="5400000" flipH="1" flipV="1">
                <a:off x="2466691" y="3293815"/>
                <a:ext cx="128016"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nvGrpSpPr>
            <p:cNvPr id="200" name="Group 199"/>
            <p:cNvGrpSpPr/>
            <p:nvPr/>
          </p:nvGrpSpPr>
          <p:grpSpPr>
            <a:xfrm>
              <a:off x="4958847" y="4191773"/>
              <a:ext cx="821272" cy="1476174"/>
              <a:chOff x="1676399" y="2872565"/>
              <a:chExt cx="804870" cy="1476174"/>
            </a:xfrm>
          </p:grpSpPr>
          <p:cxnSp>
            <p:nvCxnSpPr>
              <p:cNvPr id="204" name="Straight Arrow Connector 203"/>
              <p:cNvCxnSpPr/>
              <p:nvPr/>
            </p:nvCxnSpPr>
            <p:spPr bwMode="auto">
              <a:xfrm rot="5400000" flipH="1" flipV="1">
                <a:off x="1631844" y="3186504"/>
                <a:ext cx="627877" cy="0"/>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sp>
            <p:nvSpPr>
              <p:cNvPr id="205" name="TextBox 204"/>
              <p:cNvSpPr txBox="1"/>
              <p:nvPr/>
            </p:nvSpPr>
            <p:spPr>
              <a:xfrm>
                <a:off x="1676399" y="3505046"/>
                <a:ext cx="804870" cy="843693"/>
              </a:xfrm>
              <a:prstGeom prst="rect">
                <a:avLst/>
              </a:prstGeom>
              <a:noFill/>
            </p:spPr>
            <p:txBody>
              <a:bodyPr wrap="square" lIns="45720" tIns="45720" rIns="45720" bIns="45720" rtlCol="0" anchor="t">
                <a:spAutoFit/>
              </a:bodyPr>
              <a:lstStyle/>
              <a:p>
                <a:pPr marL="0" marR="0" lvl="0" indent="0"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Each app has a strategy guiding governance, investment retirement </a:t>
                </a:r>
              </a:p>
            </p:txBody>
          </p:sp>
        </p:grpSp>
        <p:grpSp>
          <p:nvGrpSpPr>
            <p:cNvPr id="201" name="Group 200"/>
            <p:cNvGrpSpPr/>
            <p:nvPr/>
          </p:nvGrpSpPr>
          <p:grpSpPr>
            <a:xfrm>
              <a:off x="6108395" y="3577431"/>
              <a:ext cx="821272" cy="534624"/>
              <a:chOff x="1622135" y="3344091"/>
              <a:chExt cx="804870" cy="534624"/>
            </a:xfrm>
          </p:grpSpPr>
          <p:sp>
            <p:nvSpPr>
              <p:cNvPr id="202" name="TextBox 201"/>
              <p:cNvSpPr txBox="1"/>
              <p:nvPr/>
            </p:nvSpPr>
            <p:spPr>
              <a:xfrm>
                <a:off x="1622135" y="3533621"/>
                <a:ext cx="804870" cy="345094"/>
              </a:xfrm>
              <a:prstGeom prst="rect">
                <a:avLst/>
              </a:prstGeom>
              <a:noFill/>
            </p:spPr>
            <p:txBody>
              <a:bodyPr wrap="square" lIns="45720" tIns="45720" rIns="45720" bIns="45720" rtlCol="0" anchor="t">
                <a:spAutoFit/>
              </a:bodyPr>
              <a:lstStyle/>
              <a:p>
                <a:pPr marL="0" marR="0" lvl="0" indent="0" algn="ctr" defTabSz="914400" eaLnBrk="0" fontAlgn="t" latinLnBrk="0" hangingPunct="0">
                  <a:lnSpc>
                    <a:spcPct val="90000"/>
                  </a:lnSpc>
                  <a:spcBef>
                    <a:spcPts val="400"/>
                  </a:spcBef>
                  <a:spcAft>
                    <a:spcPct val="10000"/>
                  </a:spcAft>
                  <a:buClrTx/>
                  <a:buSzTx/>
                  <a:buFontTx/>
                  <a:buNone/>
                  <a:tabLst/>
                  <a:defRPr/>
                </a:pPr>
                <a:r>
                  <a:rPr kumimoji="0" lang="en-US" sz="9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Relative value assessments</a:t>
                </a:r>
              </a:p>
            </p:txBody>
          </p:sp>
          <p:cxnSp>
            <p:nvCxnSpPr>
              <p:cNvPr id="203" name="Straight Arrow Connector 202"/>
              <p:cNvCxnSpPr/>
              <p:nvPr/>
            </p:nvCxnSpPr>
            <p:spPr bwMode="auto">
              <a:xfrm rot="5400000" flipH="1" flipV="1">
                <a:off x="1932030" y="3433390"/>
                <a:ext cx="180154" cy="1556"/>
              </a:xfrm>
              <a:prstGeom prst="straightConnector1">
                <a:avLst/>
              </a:prstGeom>
              <a:solidFill>
                <a:srgbClr val="00529B"/>
              </a:solidFill>
              <a:ln w="19050" cap="flat" cmpd="sng" algn="ctr">
                <a:solidFill>
                  <a:srgbClr val="6E96D5"/>
                </a:solidFill>
                <a:prstDash val="solid"/>
                <a:round/>
                <a:headEnd type="none" w="med" len="med"/>
                <a:tailEnd type="triangle" w="med" len="med"/>
              </a:ln>
              <a:effectLst/>
            </p:spPr>
          </p:cxnSp>
        </p:grpSp>
      </p:grpSp>
      <p:sp>
        <p:nvSpPr>
          <p:cNvPr id="230" name="Rectangle 229"/>
          <p:cNvSpPr/>
          <p:nvPr/>
        </p:nvSpPr>
        <p:spPr>
          <a:xfrm>
            <a:off x="368300" y="5440794"/>
            <a:ext cx="5688740" cy="646331"/>
          </a:xfrm>
          <a:prstGeom prst="rect">
            <a:avLst/>
          </a:prstGeom>
          <a:solidFill>
            <a:srgbClr val="E5550D">
              <a:lumMod val="40000"/>
              <a:lumOff val="60000"/>
            </a:srgbClr>
          </a:solidFill>
        </p:spPr>
        <p:txBody>
          <a:bodyPr wrap="square" anchor="b">
            <a:spAutoFit/>
          </a:bodyPr>
          <a:lstStyle/>
          <a:p>
            <a:pPr marL="0" marR="0" lvl="0" indent="0" algn="ctr" defTabSz="914400" eaLnBrk="0" fontAlgn="base" latinLnBrk="0" hangingPunct="0">
              <a:lnSpc>
                <a:spcPct val="90000"/>
              </a:lnSpc>
              <a:spcBef>
                <a:spcPct val="30000"/>
              </a:spcBef>
              <a:spcAft>
                <a:spcPct val="10000"/>
              </a:spcAft>
              <a:buClrTx/>
              <a:buSzTx/>
              <a:buFontTx/>
              <a:buNone/>
              <a:tabLst/>
              <a:defRPr/>
            </a:pPr>
            <a:r>
              <a:rPr kumimoji="0" lang="en-US" sz="2000" b="0"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Qual</a:t>
            </a:r>
            <a:r>
              <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o </a:t>
            </a:r>
            <a:r>
              <a:rPr kumimoji="0" lang="en-US" sz="2000" b="0"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nível</a:t>
            </a:r>
            <a:r>
              <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de </a:t>
            </a:r>
            <a:r>
              <a:rPr kumimoji="0" lang="en-US" sz="2000" b="0" i="0"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maturidade</a:t>
            </a:r>
            <a:r>
              <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no </a:t>
            </a:r>
            <a:r>
              <a:rPr kumimoji="0" lang="en-US" sz="2000" b="1" i="1" u="none" strike="noStrike" kern="0" cap="none" spc="0" normalizeH="0" baseline="0" noProof="0" dirty="0" err="1" smtClean="0">
                <a:ln>
                  <a:noFill/>
                </a:ln>
                <a:solidFill>
                  <a:srgbClr val="000000"/>
                </a:solidFill>
                <a:effectLst/>
                <a:uLnTx/>
                <a:uFillTx/>
                <a:ea typeface="Arial Unicode MS" pitchFamily="34" charset="-128"/>
                <a:cs typeface="Arial Unicode MS" pitchFamily="34" charset="-128"/>
              </a:rPr>
              <a:t>ITScore</a:t>
            </a:r>
            <a:r>
              <a:rPr kumimoji="0" lang="en-US" sz="2000" b="1" i="1"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Model for Applications?</a:t>
            </a:r>
            <a:endParaRPr kumimoji="0" lang="en-US" sz="20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pic>
        <p:nvPicPr>
          <p:cNvPr id="60" name="Picture 59"/>
          <p:cNvPicPr>
            <a:picLocks noChangeAspect="1"/>
          </p:cNvPicPr>
          <p:nvPr/>
        </p:nvPicPr>
        <p:blipFill>
          <a:blip r:embed="rId3"/>
          <a:stretch>
            <a:fillRect/>
          </a:stretch>
        </p:blipFill>
        <p:spPr>
          <a:xfrm>
            <a:off x="10682602" y="42043"/>
            <a:ext cx="1437442" cy="1444230"/>
          </a:xfrm>
          <a:prstGeom prst="rect">
            <a:avLst/>
          </a:prstGeom>
        </p:spPr>
      </p:pic>
    </p:spTree>
    <p:extLst>
      <p:ext uri="{BB962C8B-B14F-4D97-AF65-F5344CB8AC3E}">
        <p14:creationId xmlns:p14="http://schemas.microsoft.com/office/powerpoint/2010/main" val="118837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5867400" y="6490389"/>
            <a:ext cx="457200" cy="228600"/>
          </a:xfrm>
          <a:prstGeom prst="rect">
            <a:avLst/>
          </a:prstGeom>
        </p:spPr>
        <p:txBody>
          <a:bodyPr/>
          <a:lstStyle/>
          <a:p>
            <a:pPr>
              <a:defRPr/>
            </a:pPr>
            <a:r>
              <a:rPr lang="en-US" dirty="0" smtClean="0"/>
              <a:t> </a:t>
            </a:r>
            <a:fld id="{1AC61E8B-D7D6-4EC1-BA02-1B652BB20EBC}" type="slidenum">
              <a:rPr lang="en-US" sz="1100"/>
              <a:pPr>
                <a:defRPr/>
              </a:pPr>
              <a:t>42</a:t>
            </a:fld>
            <a:endParaRPr lang="en-US" sz="1100" dirty="0"/>
          </a:p>
        </p:txBody>
      </p:sp>
      <p:sp>
        <p:nvSpPr>
          <p:cNvPr id="3" name="Title 2"/>
          <p:cNvSpPr>
            <a:spLocks noGrp="1"/>
          </p:cNvSpPr>
          <p:nvPr>
            <p:ph type="title"/>
          </p:nvPr>
        </p:nvSpPr>
        <p:spPr/>
        <p:txBody>
          <a:bodyPr/>
          <a:lstStyle/>
          <a:p>
            <a:r>
              <a:rPr lang="en-US" sz="2800" dirty="0" err="1" smtClean="0"/>
              <a:t>Nível</a:t>
            </a:r>
            <a:r>
              <a:rPr lang="en-US" sz="2800" dirty="0" smtClean="0"/>
              <a:t> </a:t>
            </a:r>
            <a:r>
              <a:rPr lang="en-US" sz="2800" dirty="0" smtClean="0"/>
              <a:t>3 </a:t>
            </a:r>
            <a:r>
              <a:rPr lang="en-US" sz="2800" dirty="0" err="1" smtClean="0"/>
              <a:t>Redução</a:t>
            </a:r>
            <a:r>
              <a:rPr lang="en-US" sz="2800" dirty="0" smtClean="0"/>
              <a:t> </a:t>
            </a:r>
            <a:r>
              <a:rPr lang="en-US" sz="2800" dirty="0"/>
              <a:t>de </a:t>
            </a:r>
            <a:r>
              <a:rPr lang="en-US" sz="2800" dirty="0" err="1"/>
              <a:t>Custo</a:t>
            </a:r>
            <a:r>
              <a:rPr lang="en-US" sz="2800" dirty="0"/>
              <a:t> </a:t>
            </a:r>
            <a:r>
              <a:rPr lang="en-US" sz="2800" dirty="0" err="1" smtClean="0"/>
              <a:t>conjunta</a:t>
            </a:r>
            <a:r>
              <a:rPr lang="en-US" sz="2800" dirty="0" smtClean="0"/>
              <a:t> </a:t>
            </a:r>
            <a:r>
              <a:rPr lang="en-US" sz="2800" dirty="0"/>
              <a:t>TI e </a:t>
            </a:r>
            <a:r>
              <a:rPr lang="en-US" sz="2800" dirty="0" err="1" smtClean="0"/>
              <a:t>Negócio</a:t>
            </a:r>
            <a:r>
              <a:rPr lang="en-US" sz="2800" dirty="0" smtClean="0"/>
              <a:t> </a:t>
            </a:r>
            <a:r>
              <a:rPr lang="en-US" sz="2800" dirty="0" err="1" smtClean="0"/>
              <a:t>Exemplos</a:t>
            </a:r>
            <a:endParaRPr lang="en-US" sz="2800" dirty="0"/>
          </a:p>
        </p:txBody>
      </p:sp>
      <p:sp>
        <p:nvSpPr>
          <p:cNvPr id="4" name="Content Placeholder 2"/>
          <p:cNvSpPr txBox="1">
            <a:spLocks/>
          </p:cNvSpPr>
          <p:nvPr/>
        </p:nvSpPr>
        <p:spPr>
          <a:xfrm>
            <a:off x="940280" y="1419831"/>
            <a:ext cx="11723298" cy="2342185"/>
          </a:xfrm>
          <a:prstGeom prst="rect">
            <a:avLst/>
          </a:prstGeom>
        </p:spPr>
        <p:txBody>
          <a:bodyPr/>
          <a:lstStyle/>
          <a:p>
            <a:pPr marL="347663" indent="-347663">
              <a:lnSpc>
                <a:spcPct val="150000"/>
              </a:lnSpc>
              <a:buClr>
                <a:srgbClr val="00529B"/>
              </a:buClr>
              <a:buFont typeface="Wingdings" panose="05000000000000000000" pitchFamily="2" charset="2"/>
              <a:buChar char="§"/>
              <a:defRPr/>
            </a:pPr>
            <a:r>
              <a:rPr lang="pt-BR" sz="2300" kern="0" dirty="0" smtClean="0"/>
              <a:t>Reavaliar </a:t>
            </a:r>
            <a:r>
              <a:rPr lang="pt-BR" sz="2300" kern="0" dirty="0"/>
              <a:t>os </a:t>
            </a:r>
            <a:r>
              <a:rPr lang="pt-BR" sz="2300" kern="0" dirty="0" err="1"/>
              <a:t>SLA’s</a:t>
            </a:r>
            <a:r>
              <a:rPr lang="pt-BR" sz="2300" kern="0" dirty="0"/>
              <a:t> com apoio das áreas de negócio </a:t>
            </a:r>
          </a:p>
          <a:p>
            <a:pPr marL="347663" indent="-347663">
              <a:lnSpc>
                <a:spcPct val="150000"/>
              </a:lnSpc>
              <a:buClr>
                <a:srgbClr val="00529B"/>
              </a:buClr>
              <a:buFont typeface="Wingdings" panose="05000000000000000000" pitchFamily="2" charset="2"/>
              <a:buChar char="§"/>
              <a:defRPr/>
            </a:pPr>
            <a:r>
              <a:rPr lang="pt-BR" sz="2300" kern="0" dirty="0"/>
              <a:t>Considerar o TCO já e não 5 anos mais tarde. Entender o impacto de longo prazo sobre o custo que a nova aplicação terá. </a:t>
            </a:r>
            <a:r>
              <a:rPr lang="pt-BR" sz="2300" kern="0" dirty="0">
                <a:solidFill>
                  <a:srgbClr val="FF0000"/>
                </a:solidFill>
              </a:rPr>
              <a:t>Decisões de customização afetam TCO</a:t>
            </a:r>
            <a:r>
              <a:rPr lang="pt-BR" sz="2300" kern="0" dirty="0"/>
              <a:t>.</a:t>
            </a:r>
          </a:p>
          <a:p>
            <a:pPr marL="347663" indent="-347663">
              <a:lnSpc>
                <a:spcPct val="150000"/>
              </a:lnSpc>
              <a:buClr>
                <a:srgbClr val="00529B"/>
              </a:buClr>
              <a:buFont typeface="Wingdings" panose="05000000000000000000" pitchFamily="2" charset="2"/>
              <a:buChar char="§"/>
              <a:defRPr/>
            </a:pPr>
            <a:r>
              <a:rPr lang="pt-BR" sz="2300" kern="0" dirty="0"/>
              <a:t>Aumentar o nível de aprovação para cada solicitação de melhoria (business case); priorização de projetos;</a:t>
            </a:r>
          </a:p>
          <a:p>
            <a:pPr marL="347663" indent="-347663">
              <a:lnSpc>
                <a:spcPct val="150000"/>
              </a:lnSpc>
              <a:buClr>
                <a:srgbClr val="00529B"/>
              </a:buClr>
              <a:buFont typeface="Wingdings" panose="05000000000000000000" pitchFamily="2" charset="2"/>
              <a:buChar char="§"/>
              <a:defRPr/>
            </a:pPr>
            <a:r>
              <a:rPr lang="pt-BR" sz="2300" kern="0" dirty="0"/>
              <a:t>Agrupar as melhorias em "releases" (duas vezes por ano)</a:t>
            </a:r>
          </a:p>
          <a:p>
            <a:pPr marL="347663" indent="-347663">
              <a:lnSpc>
                <a:spcPct val="150000"/>
              </a:lnSpc>
              <a:buClr>
                <a:srgbClr val="00529B"/>
              </a:buClr>
              <a:buFont typeface="Wingdings" panose="05000000000000000000" pitchFamily="2" charset="2"/>
              <a:buChar char="§"/>
              <a:defRPr/>
            </a:pPr>
            <a:r>
              <a:rPr lang="pt-BR" sz="2300" kern="0" dirty="0"/>
              <a:t>Avaliar cancelamento e conclusão com funcionalidades </a:t>
            </a:r>
            <a:r>
              <a:rPr lang="pt-BR" sz="2300" kern="0" dirty="0" smtClean="0"/>
              <a:t>mínimas</a:t>
            </a:r>
            <a:endParaRPr lang="pt-BR" sz="2300" kern="0" dirty="0"/>
          </a:p>
        </p:txBody>
      </p:sp>
    </p:spTree>
    <p:extLst>
      <p:ext uri="{BB962C8B-B14F-4D97-AF65-F5344CB8AC3E}">
        <p14:creationId xmlns:p14="http://schemas.microsoft.com/office/powerpoint/2010/main" val="335755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5867400" y="6490389"/>
            <a:ext cx="457200" cy="228600"/>
          </a:xfrm>
          <a:prstGeom prst="rect">
            <a:avLst/>
          </a:prstGeom>
        </p:spPr>
        <p:txBody>
          <a:bodyPr/>
          <a:lstStyle/>
          <a:p>
            <a:pPr>
              <a:defRPr/>
            </a:pPr>
            <a:r>
              <a:rPr lang="en-US" dirty="0" smtClean="0"/>
              <a:t> </a:t>
            </a:r>
            <a:fld id="{1AC61E8B-D7D6-4EC1-BA02-1B652BB20EBC}" type="slidenum">
              <a:rPr lang="en-US" sz="1100"/>
              <a:pPr>
                <a:defRPr/>
              </a:pPr>
              <a:t>43</a:t>
            </a:fld>
            <a:endParaRPr lang="en-US" sz="1100" dirty="0"/>
          </a:p>
        </p:txBody>
      </p:sp>
      <p:pic>
        <p:nvPicPr>
          <p:cNvPr id="5" name="Picture 4"/>
          <p:cNvPicPr>
            <a:picLocks noChangeAspect="1"/>
          </p:cNvPicPr>
          <p:nvPr/>
        </p:nvPicPr>
        <p:blipFill>
          <a:blip r:embed="rId3"/>
          <a:stretch>
            <a:fillRect/>
          </a:stretch>
        </p:blipFill>
        <p:spPr>
          <a:xfrm>
            <a:off x="783701" y="1415199"/>
            <a:ext cx="4329176" cy="4623292"/>
          </a:xfrm>
          <a:prstGeom prst="rect">
            <a:avLst/>
          </a:prstGeom>
        </p:spPr>
      </p:pic>
      <p:sp>
        <p:nvSpPr>
          <p:cNvPr id="7" name="Text Placeholder 1"/>
          <p:cNvSpPr txBox="1">
            <a:spLocks/>
          </p:cNvSpPr>
          <p:nvPr/>
        </p:nvSpPr>
        <p:spPr>
          <a:xfrm>
            <a:off x="5272897" y="2443416"/>
            <a:ext cx="6579797" cy="2566857"/>
          </a:xfrm>
          <a:prstGeom prst="rect">
            <a:avLst/>
          </a:prstGeom>
        </p:spPr>
        <p:txBody>
          <a:bodyPr wrap="square">
            <a:spAutoFit/>
          </a:bodyPr>
          <a:lst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a:buFont typeface="Wingdings" panose="05000000000000000000" pitchFamily="2" charset="2"/>
              <a:buChar char="§"/>
            </a:pPr>
            <a:r>
              <a:rPr lang="en-US" sz="2400" b="1" kern="0" dirty="0" err="1"/>
              <a:t>Otimização</a:t>
            </a:r>
            <a:r>
              <a:rPr lang="en-US" sz="2400" b="1" kern="0" dirty="0"/>
              <a:t> de </a:t>
            </a:r>
            <a:r>
              <a:rPr lang="en-US" sz="2400" b="1" kern="0" dirty="0" err="1"/>
              <a:t>Custo</a:t>
            </a:r>
            <a:r>
              <a:rPr lang="en-US" sz="2400" b="1" kern="0" dirty="0"/>
              <a:t> da Era do Digital Business </a:t>
            </a:r>
            <a:endParaRPr lang="en-US" sz="2400" b="1" kern="0" dirty="0" smtClean="0"/>
          </a:p>
          <a:p>
            <a:pPr marL="574675" lvl="2" indent="0">
              <a:buNone/>
            </a:pPr>
            <a:r>
              <a:rPr lang="en-US" sz="2400" kern="0" dirty="0" err="1" smtClean="0"/>
              <a:t>Significa</a:t>
            </a:r>
            <a:r>
              <a:rPr lang="en-US" sz="2400" kern="0" dirty="0" smtClean="0"/>
              <a:t> </a:t>
            </a:r>
            <a:r>
              <a:rPr lang="en-US" sz="2400" kern="0" dirty="0"/>
              <a:t>que as </a:t>
            </a:r>
            <a:r>
              <a:rPr lang="en-US" sz="2400" kern="0" dirty="0" err="1"/>
              <a:t>organizações</a:t>
            </a:r>
            <a:r>
              <a:rPr lang="en-US" sz="2400" kern="0" dirty="0"/>
              <a:t> </a:t>
            </a:r>
            <a:r>
              <a:rPr lang="en-US" sz="2400" kern="0" dirty="0" err="1"/>
              <a:t>devem</a:t>
            </a:r>
            <a:r>
              <a:rPr lang="en-US" sz="2400" kern="0" dirty="0"/>
              <a:t> </a:t>
            </a:r>
            <a:r>
              <a:rPr lang="en-US" sz="2400" kern="0" dirty="0" err="1"/>
              <a:t>usar</a:t>
            </a:r>
            <a:r>
              <a:rPr lang="en-US" sz="2400" kern="0" dirty="0"/>
              <a:t> um mix de </a:t>
            </a:r>
            <a:r>
              <a:rPr lang="en-US" sz="2400" kern="0" dirty="0" err="1"/>
              <a:t>otimização</a:t>
            </a:r>
            <a:r>
              <a:rPr lang="en-US" sz="2400" kern="0" dirty="0"/>
              <a:t> de </a:t>
            </a:r>
            <a:r>
              <a:rPr lang="en-US" sz="2400" kern="0" dirty="0" err="1"/>
              <a:t>custos</a:t>
            </a:r>
            <a:r>
              <a:rPr lang="en-US" sz="2400" kern="0" dirty="0"/>
              <a:t> de TI e de </a:t>
            </a:r>
            <a:r>
              <a:rPr lang="en-US" sz="2400" kern="0" dirty="0" err="1"/>
              <a:t>negócio</a:t>
            </a:r>
            <a:r>
              <a:rPr lang="en-US" sz="2400" kern="0" dirty="0"/>
              <a:t> para </a:t>
            </a:r>
            <a:r>
              <a:rPr lang="en-US" sz="2400" kern="0" dirty="0" err="1"/>
              <a:t>aumentar</a:t>
            </a:r>
            <a:r>
              <a:rPr lang="en-US" sz="2400" kern="0" dirty="0"/>
              <a:t> o </a:t>
            </a:r>
            <a:r>
              <a:rPr lang="en-US" sz="2400" kern="0" dirty="0" err="1"/>
              <a:t>desempenho</a:t>
            </a:r>
            <a:r>
              <a:rPr lang="en-US" sz="2400" kern="0" dirty="0"/>
              <a:t> do </a:t>
            </a:r>
            <a:r>
              <a:rPr lang="en-US" sz="2400" kern="0" dirty="0" err="1"/>
              <a:t>negócio</a:t>
            </a:r>
            <a:r>
              <a:rPr lang="en-US" sz="2400" kern="0" dirty="0"/>
              <a:t>, </a:t>
            </a:r>
            <a:r>
              <a:rPr lang="en-US" sz="2400" kern="0" dirty="0" err="1"/>
              <a:t>preparando</a:t>
            </a:r>
            <a:r>
              <a:rPr lang="en-US" sz="2400" kern="0" dirty="0"/>
              <a:t>-se para o </a:t>
            </a:r>
            <a:r>
              <a:rPr lang="en-US" sz="2400" kern="0" dirty="0" err="1"/>
              <a:t>futuro</a:t>
            </a:r>
            <a:r>
              <a:rPr lang="en-US" sz="2400" kern="0" dirty="0"/>
              <a:t> digital.</a:t>
            </a:r>
          </a:p>
        </p:txBody>
      </p:sp>
      <p:sp>
        <p:nvSpPr>
          <p:cNvPr id="8" name="Title 2"/>
          <p:cNvSpPr>
            <a:spLocks noGrp="1"/>
          </p:cNvSpPr>
          <p:nvPr>
            <p:ph type="title"/>
          </p:nvPr>
        </p:nvSpPr>
        <p:spPr>
          <a:xfrm>
            <a:off x="457200" y="366713"/>
            <a:ext cx="11276013" cy="443198"/>
          </a:xfrm>
        </p:spPr>
        <p:txBody>
          <a:bodyPr/>
          <a:lstStyle/>
          <a:p>
            <a:r>
              <a:rPr lang="en-US" sz="2800" dirty="0" err="1"/>
              <a:t>Nível</a:t>
            </a:r>
            <a:r>
              <a:rPr lang="en-US" sz="2800" dirty="0"/>
              <a:t> 4 </a:t>
            </a:r>
            <a:r>
              <a:rPr lang="en-US" sz="2800" dirty="0" err="1"/>
              <a:t>Viabilizar</a:t>
            </a:r>
            <a:r>
              <a:rPr lang="en-US" sz="2800" dirty="0"/>
              <a:t> </a:t>
            </a:r>
            <a:r>
              <a:rPr lang="en-US" sz="2800" dirty="0" err="1"/>
              <a:t>Inovação</a:t>
            </a:r>
            <a:r>
              <a:rPr lang="en-US" sz="2800" dirty="0"/>
              <a:t> e </a:t>
            </a:r>
            <a:r>
              <a:rPr lang="en-US" sz="2800" dirty="0" err="1" smtClean="0"/>
              <a:t>Restruturação</a:t>
            </a:r>
            <a:r>
              <a:rPr lang="en-US" sz="2800" dirty="0"/>
              <a:t> </a:t>
            </a:r>
            <a:r>
              <a:rPr lang="en-US" sz="2800" dirty="0" smtClean="0"/>
              <a:t>do </a:t>
            </a:r>
            <a:br>
              <a:rPr lang="en-US" sz="2800" dirty="0" smtClean="0"/>
            </a:br>
            <a:r>
              <a:rPr lang="en-US" sz="2800" dirty="0" err="1" smtClean="0"/>
              <a:t>Negócio</a:t>
            </a:r>
            <a:endParaRPr lang="en-US" sz="2800" dirty="0"/>
          </a:p>
        </p:txBody>
      </p:sp>
      <p:pic>
        <p:nvPicPr>
          <p:cNvPr id="9" name="Picture 8"/>
          <p:cNvPicPr>
            <a:picLocks noChangeAspect="1"/>
          </p:cNvPicPr>
          <p:nvPr/>
        </p:nvPicPr>
        <p:blipFill>
          <a:blip r:embed="rId4"/>
          <a:stretch>
            <a:fillRect/>
          </a:stretch>
        </p:blipFill>
        <p:spPr>
          <a:xfrm>
            <a:off x="10682602" y="42043"/>
            <a:ext cx="1437442" cy="1444230"/>
          </a:xfrm>
          <a:prstGeom prst="rect">
            <a:avLst/>
          </a:prstGeom>
        </p:spPr>
      </p:pic>
    </p:spTree>
    <p:extLst>
      <p:ext uri="{BB962C8B-B14F-4D97-AF65-F5344CB8AC3E}">
        <p14:creationId xmlns:p14="http://schemas.microsoft.com/office/powerpoint/2010/main" val="366002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193431" y="5995544"/>
            <a:ext cx="8175869" cy="607479"/>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Arial" charset="0"/>
            </a:endParaRPr>
          </a:p>
        </p:txBody>
      </p:sp>
      <p:sp>
        <p:nvSpPr>
          <p:cNvPr id="2" name="Title 1"/>
          <p:cNvSpPr>
            <a:spLocks noGrp="1"/>
          </p:cNvSpPr>
          <p:nvPr>
            <p:ph type="title"/>
          </p:nvPr>
        </p:nvSpPr>
        <p:spPr>
          <a:xfrm>
            <a:off x="460375" y="228600"/>
            <a:ext cx="11444078" cy="535531"/>
          </a:xfrm>
        </p:spPr>
        <p:txBody>
          <a:bodyPr/>
          <a:lstStyle/>
          <a:p>
            <a:r>
              <a:rPr lang="pt-BR" sz="2800" dirty="0"/>
              <a:t>Dez </a:t>
            </a:r>
            <a:r>
              <a:rPr lang="pt-BR" sz="2800" dirty="0" err="1" smtClean="0"/>
              <a:t>idéias</a:t>
            </a:r>
            <a:r>
              <a:rPr lang="pt-BR" sz="2800" dirty="0" smtClean="0"/>
              <a:t> </a:t>
            </a:r>
            <a:r>
              <a:rPr lang="pt-BR" sz="2800" dirty="0"/>
              <a:t>para O</a:t>
            </a:r>
            <a:r>
              <a:rPr lang="pt-BR" sz="2800" dirty="0" smtClean="0"/>
              <a:t>timização </a:t>
            </a:r>
            <a:r>
              <a:rPr lang="pt-BR" sz="2800" dirty="0"/>
              <a:t>de </a:t>
            </a:r>
            <a:r>
              <a:rPr lang="pt-BR" sz="2800" dirty="0" smtClean="0"/>
              <a:t>Custos </a:t>
            </a:r>
            <a:r>
              <a:rPr lang="pt-BR" sz="2800" dirty="0"/>
              <a:t>de </a:t>
            </a:r>
            <a:r>
              <a:rPr lang="pt-BR" sz="2800" dirty="0" smtClean="0"/>
              <a:t>Negócios </a:t>
            </a:r>
            <a:r>
              <a:rPr lang="pt-BR" sz="2800" dirty="0"/>
              <a:t>na </a:t>
            </a:r>
            <a:r>
              <a:rPr lang="pt-BR" sz="2800" dirty="0" smtClean="0"/>
              <a:t/>
            </a:r>
            <a:br>
              <a:rPr lang="pt-BR" sz="2800" dirty="0" smtClean="0"/>
            </a:br>
            <a:r>
              <a:rPr lang="pt-BR" sz="2800" dirty="0" smtClean="0">
                <a:solidFill>
                  <a:srgbClr val="FF0000"/>
                </a:solidFill>
              </a:rPr>
              <a:t>Era </a:t>
            </a:r>
            <a:r>
              <a:rPr lang="pt-BR" sz="2800" dirty="0">
                <a:solidFill>
                  <a:srgbClr val="FF0000"/>
                </a:solidFill>
              </a:rPr>
              <a:t>D</a:t>
            </a:r>
            <a:r>
              <a:rPr lang="pt-BR" sz="2800" dirty="0" smtClean="0">
                <a:solidFill>
                  <a:srgbClr val="FF0000"/>
                </a:solidFill>
              </a:rPr>
              <a:t>igital</a:t>
            </a:r>
            <a:endParaRPr lang="en-US" sz="2800" dirty="0">
              <a:solidFill>
                <a:srgbClr val="FF0000"/>
              </a:solidFill>
            </a:endParaRPr>
          </a:p>
        </p:txBody>
      </p:sp>
      <p:grpSp>
        <p:nvGrpSpPr>
          <p:cNvPr id="24" name="Group 23"/>
          <p:cNvGrpSpPr/>
          <p:nvPr/>
        </p:nvGrpSpPr>
        <p:grpSpPr>
          <a:xfrm>
            <a:off x="1417911" y="1270957"/>
            <a:ext cx="9114945" cy="5009070"/>
            <a:chOff x="769179" y="990599"/>
            <a:chExt cx="9362056" cy="5117977"/>
          </a:xfrm>
        </p:grpSpPr>
        <p:sp>
          <p:nvSpPr>
            <p:cNvPr id="5" name="TextBox 4"/>
            <p:cNvSpPr txBox="1"/>
            <p:nvPr/>
          </p:nvSpPr>
          <p:spPr bwMode="gray">
            <a:xfrm>
              <a:off x="987235" y="1048383"/>
              <a:ext cx="9144000" cy="341632"/>
            </a:xfrm>
            <a:prstGeom prst="rect">
              <a:avLst/>
            </a:prstGeom>
            <a:solidFill>
              <a:srgbClr val="002060"/>
            </a:solidFill>
          </p:spPr>
          <p:txBody>
            <a:bodyPr wrap="none" lIns="457200" tIns="45720" rIns="0" bIns="45720" rtlCol="0">
              <a:noAutofit/>
            </a:bodyPr>
            <a:lstStyle/>
            <a:p>
              <a:pPr lvl="0" algn="l" fontAlgn="ctr"/>
              <a:r>
                <a:rPr lang="en-US" sz="1800" b="1" dirty="0" err="1" smtClean="0">
                  <a:solidFill>
                    <a:schemeClr val="bg1"/>
                  </a:solidFill>
                </a:rPr>
                <a:t>Digitalização</a:t>
              </a:r>
              <a:r>
                <a:rPr lang="en-US" sz="1800" b="1" dirty="0" smtClean="0">
                  <a:solidFill>
                    <a:schemeClr val="bg1"/>
                  </a:solidFill>
                </a:rPr>
                <a:t> dos </a:t>
              </a:r>
              <a:r>
                <a:rPr lang="en-US" sz="1800" b="1" dirty="0" err="1" smtClean="0">
                  <a:solidFill>
                    <a:schemeClr val="bg1"/>
                  </a:solidFill>
                </a:rPr>
                <a:t>processos</a:t>
              </a:r>
              <a:r>
                <a:rPr lang="en-US" sz="1800" b="1" dirty="0" smtClean="0">
                  <a:solidFill>
                    <a:schemeClr val="bg1"/>
                  </a:solidFill>
                </a:rPr>
                <a:t> de </a:t>
              </a:r>
              <a:r>
                <a:rPr lang="en-US" sz="1800" b="1" dirty="0" err="1" smtClean="0">
                  <a:solidFill>
                    <a:schemeClr val="bg1"/>
                  </a:solidFill>
                </a:rPr>
                <a:t>negócios</a:t>
              </a:r>
              <a:endParaRPr lang="en-US" sz="1800" b="1" dirty="0">
                <a:solidFill>
                  <a:schemeClr val="bg1"/>
                </a:solidFill>
                <a:latin typeface="Calibri" panose="020F0502020204030204" pitchFamily="34" charset="0"/>
              </a:endParaRPr>
            </a:p>
          </p:txBody>
        </p:sp>
        <p:sp>
          <p:nvSpPr>
            <p:cNvPr id="23" name="Rectangle 22"/>
            <p:cNvSpPr/>
            <p:nvPr/>
          </p:nvSpPr>
          <p:spPr bwMode="gray">
            <a:xfrm>
              <a:off x="987235" y="5709160"/>
              <a:ext cx="9144000" cy="341632"/>
            </a:xfrm>
            <a:prstGeom prst="rect">
              <a:avLst/>
            </a:prstGeom>
            <a:solidFill>
              <a:srgbClr val="002060"/>
            </a:solidFill>
          </p:spPr>
          <p:txBody>
            <a:bodyPr wrap="none" lIns="457200" tIns="45720" rIns="0" bIns="45720">
              <a:noAutofit/>
            </a:bodyPr>
            <a:lstStyle/>
            <a:p>
              <a:pPr lvl="0" algn="l"/>
              <a:r>
                <a:rPr lang="en-US" sz="1800" b="1" dirty="0" err="1" smtClean="0">
                  <a:solidFill>
                    <a:schemeClr val="bg1"/>
                  </a:solidFill>
                </a:rPr>
                <a:t>Utilizar</a:t>
              </a:r>
              <a:r>
                <a:rPr lang="en-US" sz="1800" b="1" dirty="0" smtClean="0">
                  <a:solidFill>
                    <a:schemeClr val="bg1"/>
                  </a:solidFill>
                </a:rPr>
                <a:t> a </a:t>
              </a:r>
              <a:r>
                <a:rPr lang="en-US" sz="1800" b="1" dirty="0" err="1" smtClean="0">
                  <a:solidFill>
                    <a:schemeClr val="bg1"/>
                  </a:solidFill>
                </a:rPr>
                <a:t>terceirização</a:t>
              </a:r>
              <a:r>
                <a:rPr lang="en-US" sz="1800" b="1" dirty="0" smtClean="0">
                  <a:solidFill>
                    <a:schemeClr val="bg1"/>
                  </a:solidFill>
                </a:rPr>
                <a:t> de </a:t>
              </a:r>
              <a:r>
                <a:rPr lang="en-US" sz="1800" b="1" dirty="0" err="1" smtClean="0">
                  <a:solidFill>
                    <a:schemeClr val="bg1"/>
                  </a:solidFill>
                </a:rPr>
                <a:t>processos</a:t>
              </a:r>
              <a:r>
                <a:rPr lang="en-US" sz="1800" b="1" dirty="0" smtClean="0">
                  <a:solidFill>
                    <a:schemeClr val="bg1"/>
                  </a:solidFill>
                </a:rPr>
                <a:t> de </a:t>
              </a:r>
              <a:r>
                <a:rPr lang="en-US" sz="1800" b="1" dirty="0" err="1" smtClean="0">
                  <a:solidFill>
                    <a:schemeClr val="bg1"/>
                  </a:solidFill>
                </a:rPr>
                <a:t>negócios</a:t>
              </a:r>
              <a:endParaRPr lang="en-US" sz="1800" b="1" dirty="0">
                <a:solidFill>
                  <a:schemeClr val="bg1"/>
                </a:solidFill>
              </a:endParaRPr>
            </a:p>
          </p:txBody>
        </p:sp>
        <p:sp>
          <p:nvSpPr>
            <p:cNvPr id="6" name="TextBox 5"/>
            <p:cNvSpPr txBox="1"/>
            <p:nvPr/>
          </p:nvSpPr>
          <p:spPr bwMode="gray">
            <a:xfrm>
              <a:off x="987235" y="1566247"/>
              <a:ext cx="9144000" cy="341632"/>
            </a:xfrm>
            <a:prstGeom prst="rect">
              <a:avLst/>
            </a:prstGeom>
            <a:solidFill>
              <a:srgbClr val="002060"/>
            </a:solidFill>
          </p:spPr>
          <p:txBody>
            <a:bodyPr wrap="none" lIns="457200" tIns="45720" rIns="0" bIns="45720" rtlCol="0">
              <a:noAutofit/>
            </a:bodyPr>
            <a:lstStyle/>
            <a:p>
              <a:pPr lvl="0" algn="l" fontAlgn="ctr"/>
              <a:r>
                <a:rPr lang="en-US" sz="1800" b="1" dirty="0" err="1" smtClean="0">
                  <a:solidFill>
                    <a:schemeClr val="bg1"/>
                  </a:solidFill>
                </a:rPr>
                <a:t>Criar</a:t>
              </a:r>
              <a:r>
                <a:rPr lang="en-US" sz="1800" b="1" dirty="0" smtClean="0">
                  <a:solidFill>
                    <a:schemeClr val="bg1"/>
                  </a:solidFill>
                </a:rPr>
                <a:t> </a:t>
              </a:r>
              <a:r>
                <a:rPr lang="en-US" sz="1800" b="1" dirty="0" err="1" smtClean="0">
                  <a:solidFill>
                    <a:schemeClr val="bg1"/>
                  </a:solidFill>
                </a:rPr>
                <a:t>uma</a:t>
              </a:r>
              <a:r>
                <a:rPr lang="en-US" sz="1800" b="1" dirty="0" smtClean="0">
                  <a:solidFill>
                    <a:schemeClr val="bg1"/>
                  </a:solidFill>
                </a:rPr>
                <a:t> </a:t>
              </a:r>
              <a:r>
                <a:rPr lang="en-US" sz="1800" b="1" dirty="0" err="1" smtClean="0">
                  <a:solidFill>
                    <a:schemeClr val="bg1"/>
                  </a:solidFill>
                </a:rPr>
                <a:t>cultura</a:t>
              </a:r>
              <a:r>
                <a:rPr lang="en-US" sz="1800" b="1" dirty="0" smtClean="0">
                  <a:solidFill>
                    <a:schemeClr val="bg1"/>
                  </a:solidFill>
                </a:rPr>
                <a:t> de </a:t>
              </a:r>
              <a:r>
                <a:rPr lang="en-US" sz="1800" b="1" dirty="0" err="1" smtClean="0">
                  <a:solidFill>
                    <a:schemeClr val="bg1"/>
                  </a:solidFill>
                </a:rPr>
                <a:t>melhoria</a:t>
              </a:r>
              <a:r>
                <a:rPr lang="en-US" sz="1800" b="1" dirty="0" smtClean="0">
                  <a:solidFill>
                    <a:schemeClr val="bg1"/>
                  </a:solidFill>
                </a:rPr>
                <a:t> </a:t>
              </a:r>
              <a:r>
                <a:rPr lang="en-US" sz="1800" b="1" dirty="0" err="1" smtClean="0">
                  <a:solidFill>
                    <a:schemeClr val="bg1"/>
                  </a:solidFill>
                </a:rPr>
                <a:t>contínua</a:t>
              </a:r>
              <a:endParaRPr lang="en-US" sz="1800" b="1" dirty="0">
                <a:solidFill>
                  <a:schemeClr val="bg1"/>
                </a:solidFill>
                <a:latin typeface="Calibri" panose="020F0502020204030204" pitchFamily="34" charset="0"/>
              </a:endParaRPr>
            </a:p>
          </p:txBody>
        </p:sp>
        <p:sp>
          <p:nvSpPr>
            <p:cNvPr id="7" name="TextBox 6"/>
            <p:cNvSpPr txBox="1"/>
            <p:nvPr/>
          </p:nvSpPr>
          <p:spPr bwMode="gray">
            <a:xfrm>
              <a:off x="987235" y="2084111"/>
              <a:ext cx="9144000" cy="341632"/>
            </a:xfrm>
            <a:prstGeom prst="rect">
              <a:avLst/>
            </a:prstGeom>
            <a:solidFill>
              <a:srgbClr val="002060"/>
            </a:solidFill>
          </p:spPr>
          <p:txBody>
            <a:bodyPr wrap="none" lIns="457200" tIns="45720" rIns="0" bIns="45720" rtlCol="0">
              <a:noAutofit/>
            </a:bodyPr>
            <a:lstStyle>
              <a:defPPr>
                <a:defRPr lang="en-US"/>
              </a:defPPr>
              <a:lvl1pPr lvl="0" fontAlgn="ctr">
                <a:defRPr b="1">
                  <a:solidFill>
                    <a:schemeClr val="bg1"/>
                  </a:solidFill>
                </a:defRPr>
              </a:lvl1pPr>
            </a:lstStyle>
            <a:p>
              <a:r>
                <a:rPr lang="pt-BR" dirty="0"/>
                <a:t>Melhorar o autoatendimento do cliente</a:t>
              </a:r>
              <a:endParaRPr lang="en-US" dirty="0"/>
            </a:p>
          </p:txBody>
        </p:sp>
        <p:sp>
          <p:nvSpPr>
            <p:cNvPr id="17" name="TextBox 16"/>
            <p:cNvSpPr txBox="1"/>
            <p:nvPr/>
          </p:nvSpPr>
          <p:spPr bwMode="gray">
            <a:xfrm>
              <a:off x="987235" y="2601975"/>
              <a:ext cx="9144000" cy="341632"/>
            </a:xfrm>
            <a:prstGeom prst="rect">
              <a:avLst/>
            </a:prstGeom>
            <a:solidFill>
              <a:srgbClr val="002060"/>
            </a:solidFill>
          </p:spPr>
          <p:txBody>
            <a:bodyPr wrap="none" lIns="457200" tIns="45720" rIns="0" bIns="45720" rtlCol="0">
              <a:noAutofit/>
            </a:bodyPr>
            <a:lstStyle>
              <a:defPPr>
                <a:defRPr lang="en-US"/>
              </a:defPPr>
              <a:lvl1pPr lvl="0" fontAlgn="ctr">
                <a:defRPr b="1">
                  <a:solidFill>
                    <a:schemeClr val="bg1"/>
                  </a:solidFill>
                </a:defRPr>
              </a:lvl1pPr>
            </a:lstStyle>
            <a:p>
              <a:r>
                <a:rPr lang="pt-BR" dirty="0"/>
                <a:t>Melhore a eficiência dos negócios por meio de análises</a:t>
              </a:r>
              <a:endParaRPr lang="en-US" dirty="0"/>
            </a:p>
          </p:txBody>
        </p:sp>
        <p:sp>
          <p:nvSpPr>
            <p:cNvPr id="18" name="TextBox 17"/>
            <p:cNvSpPr txBox="1"/>
            <p:nvPr/>
          </p:nvSpPr>
          <p:spPr bwMode="gray">
            <a:xfrm>
              <a:off x="987235" y="3119839"/>
              <a:ext cx="9144000" cy="341632"/>
            </a:xfrm>
            <a:prstGeom prst="rect">
              <a:avLst/>
            </a:prstGeom>
            <a:solidFill>
              <a:srgbClr val="002060"/>
            </a:solidFill>
          </p:spPr>
          <p:txBody>
            <a:bodyPr wrap="none" lIns="457200" tIns="45720" rIns="0" bIns="45720" rtlCol="0">
              <a:noAutofit/>
            </a:bodyPr>
            <a:lstStyle/>
            <a:p>
              <a:pPr lvl="0" algn="l"/>
              <a:r>
                <a:rPr lang="en-US" sz="1800" b="1" dirty="0" err="1" smtClean="0">
                  <a:solidFill>
                    <a:schemeClr val="bg1"/>
                  </a:solidFill>
                </a:rPr>
                <a:t>Otimizar</a:t>
              </a:r>
              <a:r>
                <a:rPr lang="en-US" sz="1800" b="1" dirty="0" smtClean="0">
                  <a:solidFill>
                    <a:schemeClr val="bg1"/>
                  </a:solidFill>
                </a:rPr>
                <a:t> a </a:t>
              </a:r>
              <a:r>
                <a:rPr lang="en-US" sz="1800" b="1" dirty="0" err="1" smtClean="0">
                  <a:solidFill>
                    <a:schemeClr val="bg1"/>
                  </a:solidFill>
                </a:rPr>
                <a:t>gestão</a:t>
              </a:r>
              <a:r>
                <a:rPr lang="en-US" sz="1800" b="1" dirty="0" smtClean="0">
                  <a:solidFill>
                    <a:schemeClr val="bg1"/>
                  </a:solidFill>
                </a:rPr>
                <a:t> do dado</a:t>
              </a:r>
              <a:endParaRPr lang="en-US" sz="1800" b="1" dirty="0">
                <a:solidFill>
                  <a:schemeClr val="bg1"/>
                </a:solidFill>
              </a:endParaRPr>
            </a:p>
          </p:txBody>
        </p:sp>
        <p:sp>
          <p:nvSpPr>
            <p:cNvPr id="19" name="Rectangle 18"/>
            <p:cNvSpPr/>
            <p:nvPr/>
          </p:nvSpPr>
          <p:spPr bwMode="gray">
            <a:xfrm>
              <a:off x="987235" y="3637703"/>
              <a:ext cx="9144000" cy="341632"/>
            </a:xfrm>
            <a:prstGeom prst="rect">
              <a:avLst/>
            </a:prstGeom>
            <a:solidFill>
              <a:srgbClr val="002060"/>
            </a:solidFill>
          </p:spPr>
          <p:txBody>
            <a:bodyPr wrap="none" lIns="457200" tIns="45720" rIns="0" bIns="45720">
              <a:noAutofit/>
            </a:bodyPr>
            <a:lstStyle/>
            <a:p>
              <a:pPr lvl="0" algn="l"/>
              <a:r>
                <a:rPr lang="en-US" sz="1800" b="1" dirty="0" err="1" smtClean="0">
                  <a:solidFill>
                    <a:schemeClr val="bg1"/>
                  </a:solidFill>
                </a:rPr>
                <a:t>Investir</a:t>
              </a:r>
              <a:r>
                <a:rPr lang="en-US" sz="1800" b="1" dirty="0" smtClean="0">
                  <a:solidFill>
                    <a:schemeClr val="bg1"/>
                  </a:solidFill>
                </a:rPr>
                <a:t> </a:t>
              </a:r>
              <a:r>
                <a:rPr lang="en-US" sz="1800" b="1" dirty="0" err="1" smtClean="0">
                  <a:solidFill>
                    <a:schemeClr val="bg1"/>
                  </a:solidFill>
                </a:rPr>
                <a:t>em</a:t>
              </a:r>
              <a:r>
                <a:rPr lang="en-US" sz="1800" b="1" dirty="0" smtClean="0">
                  <a:solidFill>
                    <a:schemeClr val="bg1"/>
                  </a:solidFill>
                </a:rPr>
                <a:t> </a:t>
              </a:r>
              <a:r>
                <a:rPr lang="en-US" sz="1800" b="1" dirty="0" err="1" smtClean="0">
                  <a:solidFill>
                    <a:schemeClr val="bg1"/>
                  </a:solidFill>
                </a:rPr>
                <a:t>automação</a:t>
              </a:r>
              <a:r>
                <a:rPr lang="en-US" sz="1800" b="1" dirty="0" smtClean="0">
                  <a:solidFill>
                    <a:schemeClr val="bg1"/>
                  </a:solidFill>
                </a:rPr>
                <a:t> de </a:t>
              </a:r>
              <a:r>
                <a:rPr lang="en-US" sz="1800" b="1" dirty="0" err="1" smtClean="0">
                  <a:solidFill>
                    <a:schemeClr val="bg1"/>
                  </a:solidFill>
                </a:rPr>
                <a:t>processos</a:t>
              </a:r>
              <a:r>
                <a:rPr lang="en-US" sz="1800" b="1" dirty="0" smtClean="0">
                  <a:solidFill>
                    <a:schemeClr val="bg1"/>
                  </a:solidFill>
                </a:rPr>
                <a:t> e </a:t>
              </a:r>
              <a:r>
                <a:rPr lang="en-US" sz="1800" b="1" dirty="0" err="1" smtClean="0">
                  <a:solidFill>
                    <a:schemeClr val="bg1"/>
                  </a:solidFill>
                </a:rPr>
                <a:t>robótica</a:t>
              </a:r>
              <a:endParaRPr lang="en-US" sz="1800" b="1" dirty="0">
                <a:solidFill>
                  <a:schemeClr val="bg1"/>
                </a:solidFill>
              </a:endParaRPr>
            </a:p>
          </p:txBody>
        </p:sp>
        <p:sp>
          <p:nvSpPr>
            <p:cNvPr id="20" name="Rectangle 19"/>
            <p:cNvSpPr/>
            <p:nvPr/>
          </p:nvSpPr>
          <p:spPr bwMode="gray">
            <a:xfrm>
              <a:off x="987235" y="4155567"/>
              <a:ext cx="9144000" cy="341632"/>
            </a:xfrm>
            <a:prstGeom prst="rect">
              <a:avLst/>
            </a:prstGeom>
            <a:solidFill>
              <a:srgbClr val="002060"/>
            </a:solidFill>
          </p:spPr>
          <p:txBody>
            <a:bodyPr wrap="none" lIns="457200" tIns="45720" rIns="0" bIns="45720">
              <a:noAutofit/>
            </a:bodyPr>
            <a:lstStyle/>
            <a:p>
              <a:pPr lvl="0" algn="l"/>
              <a:r>
                <a:rPr lang="en-US" sz="1800" b="1" dirty="0" err="1" smtClean="0">
                  <a:solidFill>
                    <a:schemeClr val="bg1"/>
                  </a:solidFill>
                </a:rPr>
                <a:t>Melhorar</a:t>
              </a:r>
              <a:r>
                <a:rPr lang="en-US" sz="1800" b="1" dirty="0" smtClean="0">
                  <a:solidFill>
                    <a:schemeClr val="bg1"/>
                  </a:solidFill>
                </a:rPr>
                <a:t> o </a:t>
              </a:r>
              <a:r>
                <a:rPr lang="en-US" sz="1800" b="1" dirty="0" err="1" smtClean="0">
                  <a:solidFill>
                    <a:schemeClr val="bg1"/>
                  </a:solidFill>
                </a:rPr>
                <a:t>gerenciamento</a:t>
              </a:r>
              <a:r>
                <a:rPr lang="en-US" sz="1800" b="1" dirty="0" smtClean="0">
                  <a:solidFill>
                    <a:schemeClr val="bg1"/>
                  </a:solidFill>
                </a:rPr>
                <a:t> de </a:t>
              </a:r>
              <a:r>
                <a:rPr lang="en-US" sz="1800" b="1" dirty="0" err="1" smtClean="0">
                  <a:solidFill>
                    <a:schemeClr val="bg1"/>
                  </a:solidFill>
                </a:rPr>
                <a:t>ativos</a:t>
              </a:r>
              <a:endParaRPr lang="en-US" sz="1800" b="1" dirty="0">
                <a:solidFill>
                  <a:schemeClr val="bg1"/>
                </a:solidFill>
              </a:endParaRPr>
            </a:p>
          </p:txBody>
        </p:sp>
        <p:sp>
          <p:nvSpPr>
            <p:cNvPr id="21" name="TextBox 20"/>
            <p:cNvSpPr txBox="1"/>
            <p:nvPr/>
          </p:nvSpPr>
          <p:spPr bwMode="gray">
            <a:xfrm>
              <a:off x="987235" y="4673431"/>
              <a:ext cx="9144000" cy="341632"/>
            </a:xfrm>
            <a:prstGeom prst="rect">
              <a:avLst/>
            </a:prstGeom>
            <a:solidFill>
              <a:srgbClr val="002060"/>
            </a:solidFill>
          </p:spPr>
          <p:txBody>
            <a:bodyPr wrap="none" lIns="457200" tIns="45720" rIns="0" bIns="45720" rtlCol="0">
              <a:noAutofit/>
            </a:bodyPr>
            <a:lstStyle/>
            <a:p>
              <a:pPr lvl="0" algn="l"/>
              <a:r>
                <a:rPr lang="en-US" sz="1800" b="1" dirty="0" err="1" smtClean="0">
                  <a:solidFill>
                    <a:schemeClr val="bg1"/>
                  </a:solidFill>
                </a:rPr>
                <a:t>Otimizar</a:t>
              </a:r>
              <a:r>
                <a:rPr lang="en-US" sz="1800" b="1" dirty="0" smtClean="0">
                  <a:solidFill>
                    <a:schemeClr val="bg1"/>
                  </a:solidFill>
                </a:rPr>
                <a:t> a </a:t>
              </a:r>
              <a:r>
                <a:rPr lang="en-US" sz="1800" b="1" dirty="0" err="1" smtClean="0">
                  <a:solidFill>
                    <a:schemeClr val="bg1"/>
                  </a:solidFill>
                </a:rPr>
                <a:t>cadeia</a:t>
              </a:r>
              <a:r>
                <a:rPr lang="en-US" sz="1800" b="1" dirty="0" smtClean="0">
                  <a:solidFill>
                    <a:schemeClr val="bg1"/>
                  </a:solidFill>
                </a:rPr>
                <a:t> de </a:t>
              </a:r>
              <a:r>
                <a:rPr lang="en-US" sz="1800" b="1" dirty="0" err="1" smtClean="0">
                  <a:solidFill>
                    <a:schemeClr val="bg1"/>
                  </a:solidFill>
                </a:rPr>
                <a:t>suprimentos</a:t>
              </a:r>
              <a:endParaRPr lang="en-US" sz="1800" b="1" dirty="0">
                <a:solidFill>
                  <a:schemeClr val="bg1"/>
                </a:solidFill>
              </a:endParaRPr>
            </a:p>
          </p:txBody>
        </p:sp>
        <p:sp>
          <p:nvSpPr>
            <p:cNvPr id="22" name="Rectangle 21"/>
            <p:cNvSpPr/>
            <p:nvPr/>
          </p:nvSpPr>
          <p:spPr bwMode="gray">
            <a:xfrm>
              <a:off x="987235" y="5191295"/>
              <a:ext cx="9144000" cy="341632"/>
            </a:xfrm>
            <a:prstGeom prst="rect">
              <a:avLst/>
            </a:prstGeom>
            <a:solidFill>
              <a:srgbClr val="002060"/>
            </a:solidFill>
          </p:spPr>
          <p:txBody>
            <a:bodyPr wrap="none" lIns="457200" tIns="45720" rIns="0" bIns="45720">
              <a:noAutofit/>
            </a:bodyPr>
            <a:lstStyle/>
            <a:p>
              <a:pPr lvl="0" algn="l"/>
              <a:r>
                <a:rPr lang="en-US" b="1" dirty="0" err="1" smtClean="0">
                  <a:solidFill>
                    <a:schemeClr val="bg1"/>
                  </a:solidFill>
                </a:rPr>
                <a:t>Melhorar</a:t>
              </a:r>
              <a:r>
                <a:rPr lang="en-US" b="1" dirty="0" smtClean="0">
                  <a:solidFill>
                    <a:schemeClr val="bg1"/>
                  </a:solidFill>
                </a:rPr>
                <a:t> a </a:t>
              </a:r>
              <a:r>
                <a:rPr lang="en-US" b="1" dirty="0" err="1" smtClean="0">
                  <a:solidFill>
                    <a:schemeClr val="bg1"/>
                  </a:solidFill>
                </a:rPr>
                <a:t>gestão</a:t>
              </a:r>
              <a:r>
                <a:rPr lang="en-US" b="1" dirty="0" smtClean="0">
                  <a:solidFill>
                    <a:schemeClr val="bg1"/>
                  </a:solidFill>
                </a:rPr>
                <a:t> de </a:t>
              </a:r>
              <a:r>
                <a:rPr lang="en-US" b="1" dirty="0" err="1" smtClean="0">
                  <a:solidFill>
                    <a:schemeClr val="bg1"/>
                  </a:solidFill>
                </a:rPr>
                <a:t>inventários</a:t>
              </a:r>
              <a:endParaRPr lang="en-US" sz="1800" b="1" dirty="0">
                <a:solidFill>
                  <a:schemeClr val="bg1"/>
                </a:solidFill>
              </a:endParaRPr>
            </a:p>
          </p:txBody>
        </p:sp>
        <p:sp>
          <p:nvSpPr>
            <p:cNvPr id="4" name="Oval 3"/>
            <p:cNvSpPr/>
            <p:nvPr/>
          </p:nvSpPr>
          <p:spPr bwMode="gray">
            <a:xfrm>
              <a:off x="769179" y="990599"/>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lnSpc>
                  <a:spcPct val="100000"/>
                </a:lnSpc>
                <a:spcBef>
                  <a:spcPct val="50000"/>
                </a:spcBef>
                <a:spcAft>
                  <a:spcPct val="0"/>
                </a:spcAft>
              </a:pPr>
              <a:r>
                <a:rPr lang="en-US" sz="1800" b="1" dirty="0" smtClean="0">
                  <a:solidFill>
                    <a:srgbClr val="002060"/>
                  </a:solidFill>
                </a:rPr>
                <a:t>1</a:t>
              </a:r>
              <a:endParaRPr lang="en-US" sz="1800" b="1" dirty="0">
                <a:solidFill>
                  <a:srgbClr val="002060"/>
                </a:solidFill>
              </a:endParaRPr>
            </a:p>
          </p:txBody>
        </p:sp>
        <p:sp>
          <p:nvSpPr>
            <p:cNvPr id="8" name="Oval 7"/>
            <p:cNvSpPr/>
            <p:nvPr/>
          </p:nvSpPr>
          <p:spPr bwMode="gray">
            <a:xfrm>
              <a:off x="769179" y="1508463"/>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2</a:t>
              </a:r>
            </a:p>
          </p:txBody>
        </p:sp>
        <p:sp>
          <p:nvSpPr>
            <p:cNvPr id="9" name="Oval 8"/>
            <p:cNvSpPr/>
            <p:nvPr/>
          </p:nvSpPr>
          <p:spPr bwMode="gray">
            <a:xfrm>
              <a:off x="769179" y="2026327"/>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3</a:t>
              </a:r>
            </a:p>
          </p:txBody>
        </p:sp>
        <p:sp>
          <p:nvSpPr>
            <p:cNvPr id="10" name="Oval 9"/>
            <p:cNvSpPr/>
            <p:nvPr/>
          </p:nvSpPr>
          <p:spPr bwMode="gray">
            <a:xfrm>
              <a:off x="769179" y="2544191"/>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4</a:t>
              </a:r>
            </a:p>
          </p:txBody>
        </p:sp>
        <p:sp>
          <p:nvSpPr>
            <p:cNvPr id="11" name="Oval 10"/>
            <p:cNvSpPr/>
            <p:nvPr/>
          </p:nvSpPr>
          <p:spPr bwMode="gray">
            <a:xfrm>
              <a:off x="769179" y="3062055"/>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5</a:t>
              </a:r>
            </a:p>
          </p:txBody>
        </p:sp>
        <p:sp>
          <p:nvSpPr>
            <p:cNvPr id="12" name="Oval 11"/>
            <p:cNvSpPr/>
            <p:nvPr/>
          </p:nvSpPr>
          <p:spPr bwMode="gray">
            <a:xfrm>
              <a:off x="769179" y="3579919"/>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6</a:t>
              </a:r>
            </a:p>
          </p:txBody>
        </p:sp>
        <p:sp>
          <p:nvSpPr>
            <p:cNvPr id="13" name="Oval 12"/>
            <p:cNvSpPr/>
            <p:nvPr/>
          </p:nvSpPr>
          <p:spPr bwMode="gray">
            <a:xfrm>
              <a:off x="769179" y="4097783"/>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7</a:t>
              </a:r>
            </a:p>
          </p:txBody>
        </p:sp>
        <p:sp>
          <p:nvSpPr>
            <p:cNvPr id="14" name="Oval 13"/>
            <p:cNvSpPr/>
            <p:nvPr/>
          </p:nvSpPr>
          <p:spPr bwMode="gray">
            <a:xfrm>
              <a:off x="769179" y="4615647"/>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8</a:t>
              </a:r>
            </a:p>
          </p:txBody>
        </p:sp>
        <p:sp>
          <p:nvSpPr>
            <p:cNvPr id="15" name="Oval 14"/>
            <p:cNvSpPr/>
            <p:nvPr/>
          </p:nvSpPr>
          <p:spPr bwMode="gray">
            <a:xfrm>
              <a:off x="769179" y="5133511"/>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lgn="ctr">
                <a:spcBef>
                  <a:spcPct val="50000"/>
                </a:spcBef>
                <a:spcAft>
                  <a:spcPct val="0"/>
                </a:spcAft>
              </a:pPr>
              <a:r>
                <a:rPr lang="en-US" b="1" dirty="0">
                  <a:solidFill>
                    <a:srgbClr val="002060"/>
                  </a:solidFill>
                </a:rPr>
                <a:t>9</a:t>
              </a:r>
            </a:p>
          </p:txBody>
        </p:sp>
        <p:sp>
          <p:nvSpPr>
            <p:cNvPr id="16" name="Oval 15"/>
            <p:cNvSpPr/>
            <p:nvPr/>
          </p:nvSpPr>
          <p:spPr bwMode="gray">
            <a:xfrm>
              <a:off x="769179" y="5651376"/>
              <a:ext cx="457200" cy="457200"/>
            </a:xfrm>
            <a:prstGeom prst="ellipse">
              <a:avLst/>
            </a:prstGeom>
            <a:solidFill>
              <a:schemeClr val="bg2"/>
            </a:solidFill>
            <a:ln w="381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noAutofit/>
            </a:bodyPr>
            <a:lstStyle/>
            <a:p>
              <a:pPr>
                <a:spcBef>
                  <a:spcPct val="50000"/>
                </a:spcBef>
                <a:spcAft>
                  <a:spcPct val="0"/>
                </a:spcAft>
              </a:pPr>
              <a:r>
                <a:rPr lang="en-US" b="1" dirty="0">
                  <a:solidFill>
                    <a:srgbClr val="002060"/>
                  </a:solidFill>
                </a:rPr>
                <a:t>10</a:t>
              </a:r>
            </a:p>
          </p:txBody>
        </p:sp>
      </p:grpSp>
    </p:spTree>
    <p:extLst>
      <p:ext uri="{BB962C8B-B14F-4D97-AF65-F5344CB8AC3E}">
        <p14:creationId xmlns:p14="http://schemas.microsoft.com/office/powerpoint/2010/main" val="48667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0720612"/>
              </p:ext>
            </p:extLst>
          </p:nvPr>
        </p:nvGraphicFramePr>
        <p:xfrm>
          <a:off x="164385" y="219456"/>
          <a:ext cx="11869119" cy="6064774"/>
        </p:xfrm>
        <a:graphic>
          <a:graphicData uri="http://schemas.openxmlformats.org/drawingml/2006/table">
            <a:tbl>
              <a:tblPr firstRow="1" bandRow="1">
                <a:tableStyleId>{5C22544A-7EE6-4342-B048-85BDC9FD1C3A}</a:tableStyleId>
              </a:tblPr>
              <a:tblGrid>
                <a:gridCol w="1527255">
                  <a:extLst>
                    <a:ext uri="{9D8B030D-6E8A-4147-A177-3AD203B41FA5}">
                      <a16:colId xmlns:a16="http://schemas.microsoft.com/office/drawing/2014/main" xmlns="" val="20000"/>
                    </a:ext>
                  </a:extLst>
                </a:gridCol>
                <a:gridCol w="2542961">
                  <a:extLst>
                    <a:ext uri="{9D8B030D-6E8A-4147-A177-3AD203B41FA5}">
                      <a16:colId xmlns:a16="http://schemas.microsoft.com/office/drawing/2014/main" xmlns="" val="20001"/>
                    </a:ext>
                  </a:extLst>
                </a:gridCol>
                <a:gridCol w="7798903">
                  <a:extLst>
                    <a:ext uri="{9D8B030D-6E8A-4147-A177-3AD203B41FA5}">
                      <a16:colId xmlns:a16="http://schemas.microsoft.com/office/drawing/2014/main" xmlns="" val="20002"/>
                    </a:ext>
                  </a:extLst>
                </a:gridCol>
              </a:tblGrid>
              <a:tr h="608854">
                <a:tc>
                  <a:txBody>
                    <a:bodyPr/>
                    <a:lstStyle/>
                    <a:p>
                      <a:r>
                        <a:rPr lang="en-US" sz="1600" dirty="0" err="1"/>
                        <a:t>Segmento</a:t>
                      </a:r>
                      <a:endParaRPr lang="en-US" sz="1600" dirty="0"/>
                    </a:p>
                  </a:txBody>
                  <a:tcPr/>
                </a:tc>
                <a:tc>
                  <a:txBody>
                    <a:bodyPr/>
                    <a:lstStyle/>
                    <a:p>
                      <a:r>
                        <a:rPr lang="en-US" sz="1600" dirty="0"/>
                        <a:t>O que</a:t>
                      </a:r>
                    </a:p>
                  </a:txBody>
                  <a:tcPr/>
                </a:tc>
                <a:tc>
                  <a:txBody>
                    <a:bodyPr/>
                    <a:lstStyle/>
                    <a:p>
                      <a:r>
                        <a:rPr lang="en-US" sz="1600" dirty="0" err="1"/>
                        <a:t>Benefícios</a:t>
                      </a:r>
                      <a:endParaRPr lang="en-US" sz="1600" dirty="0"/>
                    </a:p>
                  </a:txBody>
                  <a:tcPr/>
                </a:tc>
                <a:extLst>
                  <a:ext uri="{0D108BD9-81ED-4DB2-BD59-A6C34878D82A}">
                    <a16:rowId xmlns:a16="http://schemas.microsoft.com/office/drawing/2014/main" xmlns="" val="10000"/>
                  </a:ext>
                </a:extLst>
              </a:tr>
              <a:tr h="370840">
                <a:tc>
                  <a:txBody>
                    <a:bodyPr/>
                    <a:lstStyle/>
                    <a:p>
                      <a:pPr algn="l"/>
                      <a:r>
                        <a:rPr lang="pt-BR" sz="1800" noProof="0" dirty="0"/>
                        <a:t>Governo</a:t>
                      </a:r>
                      <a:endParaRPr lang="pt-BR" sz="1800" noProof="0" dirty="0">
                        <a:solidFill>
                          <a:schemeClr val="tx2">
                            <a:lumMod val="75000"/>
                            <a:lumOff val="25000"/>
                          </a:schemeClr>
                        </a:solidFill>
                      </a:endParaRPr>
                    </a:p>
                  </a:txBody>
                  <a:tcPr/>
                </a:tc>
                <a:tc>
                  <a:txBody>
                    <a:bodyPr/>
                    <a:lstStyle/>
                    <a:p>
                      <a:pPr algn="l"/>
                      <a:r>
                        <a:rPr lang="pt-BR" sz="1600" dirty="0"/>
                        <a:t>Data-</a:t>
                      </a:r>
                      <a:r>
                        <a:rPr lang="pt-BR" sz="1600" dirty="0" err="1"/>
                        <a:t>Driven</a:t>
                      </a:r>
                      <a:r>
                        <a:rPr lang="pt-BR" sz="1600" dirty="0"/>
                        <a:t> </a:t>
                      </a:r>
                      <a:r>
                        <a:rPr lang="pt-BR" sz="1600" dirty="0" err="1"/>
                        <a:t>Organization</a:t>
                      </a:r>
                      <a:endParaRPr lang="pt-BR" sz="1600" dirty="0"/>
                    </a:p>
                    <a:p>
                      <a:pPr algn="l"/>
                      <a:endParaRPr lang="pt-BR" sz="1600" dirty="0"/>
                    </a:p>
                    <a:p>
                      <a:pPr algn="l"/>
                      <a:endParaRPr lang="pt-BR" sz="1600" dirty="0"/>
                    </a:p>
                    <a:p>
                      <a:pPr algn="l"/>
                      <a:endParaRPr lang="pt-BR" sz="1600" dirty="0"/>
                    </a:p>
                    <a:p>
                      <a:pPr algn="l"/>
                      <a:r>
                        <a:rPr lang="pt-BR" sz="1600" dirty="0"/>
                        <a:t>Inteligência Artificial</a:t>
                      </a:r>
                      <a:r>
                        <a:rPr lang="pt-BR" sz="1600" baseline="0" dirty="0"/>
                        <a:t> (IA)</a:t>
                      </a:r>
                    </a:p>
                    <a:p>
                      <a:pPr algn="l"/>
                      <a:endParaRPr lang="pt-BR" sz="1600" baseline="0" dirty="0"/>
                    </a:p>
                    <a:p>
                      <a:pPr algn="l"/>
                      <a:endParaRPr lang="pt-BR"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Transformação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err="1"/>
                        <a:t>Blockchain</a:t>
                      </a:r>
                      <a:endParaRPr lang="pt-BR" sz="1600" dirty="0"/>
                    </a:p>
                    <a:p>
                      <a:pPr algn="l"/>
                      <a:endParaRPr lang="pt-BR" sz="1600" dirty="0"/>
                    </a:p>
                    <a:p>
                      <a:pPr algn="l"/>
                      <a:endParaRPr lang="pt-BR" sz="1600" baseline="0" noProof="0" dirty="0"/>
                    </a:p>
                    <a:p>
                      <a:pPr algn="l"/>
                      <a:r>
                        <a:rPr lang="pt-BR" sz="1600" baseline="0" noProof="0" dirty="0"/>
                        <a:t>Projeto Aluno Ativo</a:t>
                      </a:r>
                    </a:p>
                    <a:p>
                      <a:pPr algn="l"/>
                      <a:endParaRPr lang="pt-BR" sz="1600" baseline="0" noProof="0" dirty="0"/>
                    </a:p>
                    <a:p>
                      <a:pPr algn="l"/>
                      <a:endParaRPr lang="pt-BR" sz="1600" baseline="0" noProof="0" dirty="0"/>
                    </a:p>
                    <a:p>
                      <a:pPr algn="l"/>
                      <a:endParaRPr lang="pt-BR" sz="1600" baseline="0" noProof="0" dirty="0"/>
                    </a:p>
                    <a:p>
                      <a:pPr algn="l"/>
                      <a:r>
                        <a:rPr lang="pt-BR" sz="1600" dirty="0"/>
                        <a:t>Inteligência Artificial</a:t>
                      </a:r>
                      <a:r>
                        <a:rPr lang="pt-BR" sz="1600" baseline="0" dirty="0"/>
                        <a:t> (IA)</a:t>
                      </a:r>
                    </a:p>
                    <a:p>
                      <a:pPr algn="l"/>
                      <a:endParaRPr lang="pt-BR" sz="1600" baseline="0" dirty="0"/>
                    </a:p>
                    <a:p>
                      <a:pPr algn="l"/>
                      <a:endParaRPr lang="pt-BR" sz="1600" baseline="0" dirty="0"/>
                    </a:p>
                    <a:p>
                      <a:pPr algn="l"/>
                      <a:r>
                        <a:rPr lang="pt-BR" sz="1600" baseline="0" dirty="0"/>
                        <a:t>Governo 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Ênfase na colaboração entre pesquisadores e criação de novos serviços e produtos através de insights gerados a partir da análise de dados. Aumento da qualidade de pesquisas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Soluções de IA com foco em detecção proativa de fraudes. Redução de gastos fraudulentos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Adoção de meios digitais na adesão e concessão de Programas Sociais. Aumento da agilidade e segurança para o cidadão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Repasse de verbas dos Programas Sociais entre as entidades de Governo (esfera federal – municipal). Garantia da segurança do repasse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Melhorias no ecossistema das escolas públicas via adoção de tecnologias móveis (smartphones) e redes sociais. Garantia do uso adequado das verbas do MEC nos Estados e Municípios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Adoção de tecnologias de “Tutores dotados de inteligência artificial” (AI Tudor). Redução da evasão escolar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Adoção dos conceitos de Governo Digital tais como </a:t>
                      </a:r>
                      <a:r>
                        <a:rPr lang="pt-BR" sz="1600" baseline="0" noProof="0" dirty="0" err="1"/>
                        <a:t>chatbot</a:t>
                      </a:r>
                      <a:r>
                        <a:rPr lang="pt-BR" sz="1600" baseline="0" noProof="0" dirty="0"/>
                        <a:t>, </a:t>
                      </a:r>
                      <a:r>
                        <a:rPr lang="pt-BR" sz="1600" baseline="0" noProof="0" dirty="0" err="1"/>
                        <a:t>smatphones</a:t>
                      </a:r>
                      <a:r>
                        <a:rPr lang="pt-BR" sz="1600" baseline="0" noProof="0" dirty="0"/>
                        <a:t> e inteligência artificial. Aumentar arrecadação</a:t>
                      </a:r>
                      <a:endParaRPr lang="pt-BR" sz="1600" b="1" baseline="0" noProof="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68275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2270378"/>
              </p:ext>
            </p:extLst>
          </p:nvPr>
        </p:nvGraphicFramePr>
        <p:xfrm>
          <a:off x="164385" y="219456"/>
          <a:ext cx="11869119" cy="4357894"/>
        </p:xfrm>
        <a:graphic>
          <a:graphicData uri="http://schemas.openxmlformats.org/drawingml/2006/table">
            <a:tbl>
              <a:tblPr firstRow="1" bandRow="1">
                <a:tableStyleId>{5C22544A-7EE6-4342-B048-85BDC9FD1C3A}</a:tableStyleId>
              </a:tblPr>
              <a:tblGrid>
                <a:gridCol w="1527255">
                  <a:extLst>
                    <a:ext uri="{9D8B030D-6E8A-4147-A177-3AD203B41FA5}">
                      <a16:colId xmlns:a16="http://schemas.microsoft.com/office/drawing/2014/main" xmlns="" val="20000"/>
                    </a:ext>
                  </a:extLst>
                </a:gridCol>
                <a:gridCol w="2542961">
                  <a:extLst>
                    <a:ext uri="{9D8B030D-6E8A-4147-A177-3AD203B41FA5}">
                      <a16:colId xmlns:a16="http://schemas.microsoft.com/office/drawing/2014/main" xmlns="" val="20001"/>
                    </a:ext>
                  </a:extLst>
                </a:gridCol>
                <a:gridCol w="7798903">
                  <a:extLst>
                    <a:ext uri="{9D8B030D-6E8A-4147-A177-3AD203B41FA5}">
                      <a16:colId xmlns:a16="http://schemas.microsoft.com/office/drawing/2014/main" xmlns="" val="20002"/>
                    </a:ext>
                  </a:extLst>
                </a:gridCol>
              </a:tblGrid>
              <a:tr h="608854">
                <a:tc>
                  <a:txBody>
                    <a:bodyPr/>
                    <a:lstStyle/>
                    <a:p>
                      <a:r>
                        <a:rPr lang="en-US" sz="1600" dirty="0" err="1"/>
                        <a:t>Segmento</a:t>
                      </a:r>
                      <a:endParaRPr lang="en-US" sz="1600" dirty="0"/>
                    </a:p>
                  </a:txBody>
                  <a:tcPr/>
                </a:tc>
                <a:tc>
                  <a:txBody>
                    <a:bodyPr/>
                    <a:lstStyle/>
                    <a:p>
                      <a:r>
                        <a:rPr lang="en-US" sz="1600" dirty="0"/>
                        <a:t>O que</a:t>
                      </a:r>
                    </a:p>
                  </a:txBody>
                  <a:tcPr/>
                </a:tc>
                <a:tc>
                  <a:txBody>
                    <a:bodyPr/>
                    <a:lstStyle/>
                    <a:p>
                      <a:r>
                        <a:rPr lang="en-US" sz="1600" dirty="0" err="1"/>
                        <a:t>Benefícios</a:t>
                      </a:r>
                      <a:endParaRPr lang="en-US" sz="1600" dirty="0"/>
                    </a:p>
                  </a:txBody>
                  <a:tcPr/>
                </a:tc>
                <a:extLst>
                  <a:ext uri="{0D108BD9-81ED-4DB2-BD59-A6C34878D82A}">
                    <a16:rowId xmlns:a16="http://schemas.microsoft.com/office/drawing/2014/main" xmlns="" val="10000"/>
                  </a:ext>
                </a:extLst>
              </a:tr>
              <a:tr h="370840">
                <a:tc>
                  <a:txBody>
                    <a:bodyPr/>
                    <a:lstStyle/>
                    <a:p>
                      <a:pPr algn="l"/>
                      <a:r>
                        <a:rPr lang="pt-BR" sz="1800" noProof="0" dirty="0"/>
                        <a:t>Governo</a:t>
                      </a:r>
                      <a:endParaRPr lang="pt-BR" sz="1800" noProof="0" dirty="0">
                        <a:solidFill>
                          <a:schemeClr val="tx2">
                            <a:lumMod val="75000"/>
                            <a:lumOff val="25000"/>
                          </a:schemeClr>
                        </a:solidFill>
                      </a:endParaRPr>
                    </a:p>
                  </a:txBody>
                  <a:tcPr/>
                </a:tc>
                <a:tc>
                  <a:txBody>
                    <a:bodyPr/>
                    <a:lstStyle/>
                    <a:p>
                      <a:pPr algn="l"/>
                      <a:r>
                        <a:rPr lang="pt-BR" sz="1600" baseline="0" noProof="0" dirty="0" err="1"/>
                        <a:t>Chatbot</a:t>
                      </a:r>
                      <a:r>
                        <a:rPr lang="pt-BR" sz="1600" baseline="0" noProof="0" dirty="0"/>
                        <a:t> e </a:t>
                      </a:r>
                      <a:r>
                        <a:rPr lang="pt-BR" sz="1600" dirty="0"/>
                        <a:t>Inteligência Artificial</a:t>
                      </a:r>
                      <a:r>
                        <a:rPr lang="pt-BR" sz="1600" baseline="0" dirty="0"/>
                        <a:t> (</a:t>
                      </a:r>
                      <a:r>
                        <a:rPr lang="pt-BR" sz="1600" baseline="0" noProof="0" dirty="0"/>
                        <a:t>IA)</a:t>
                      </a:r>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p>
                      <a:pPr algn="l"/>
                      <a:endParaRPr lang="pt-BR" sz="1600" baseline="0" noProof="0" dirty="0"/>
                    </a:p>
                  </a:txBody>
                  <a:tcPr/>
                </a:tc>
                <a:tc>
                  <a:txBody>
                    <a:bodyPr/>
                    <a:lstStyle/>
                    <a:p>
                      <a:pPr algn="l"/>
                      <a:r>
                        <a:rPr lang="pt-BR" sz="1600" baseline="0" noProof="0" dirty="0"/>
                        <a:t>Recepção pelas redes sociais de denúncias, sugestões e reclamações a respeito dos órgãos. Otimização e agilidade de procedimentos</a:t>
                      </a:r>
                    </a:p>
                    <a:p>
                      <a:pPr algn="l"/>
                      <a:endParaRPr lang="pt-BR" sz="1600" baseline="0" noProof="0" dirty="0"/>
                    </a:p>
                    <a:p>
                      <a:pPr algn="l"/>
                      <a:r>
                        <a:rPr lang="pt-BR" sz="1600" baseline="0" noProof="0" dirty="0"/>
                        <a:t>Conversão de imagens em textos usando IA, atuando sobre o acervo. Maior agilidade em processos</a:t>
                      </a:r>
                    </a:p>
                    <a:p>
                      <a:pPr algn="l"/>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baseline="0" noProof="0" dirty="0"/>
                        <a:t>Automação de informação de interesse público e classificação de discursos e estudos técnicos. Maior agilidade em processos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kern="1200" baseline="0" dirty="0"/>
                        <a:t>Distribuição de processos digitais para as Comarcas independente de sua localização física. Implicou em mudanças de normativas internas. Ganho na produtividade de 60% nas causas resolvidas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600"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kern="1200" baseline="0" noProof="0" dirty="0"/>
                        <a:t>“Varredura” em sistemas de informações. A</a:t>
                      </a:r>
                      <a:r>
                        <a:rPr lang="pt-BR" sz="1600" dirty="0"/>
                        <a:t>poio ao trabalho de fiscalização e elaboração de contratos e licitações</a:t>
                      </a:r>
                      <a:endParaRPr lang="pt-BR" sz="1600" b="1" baseline="0" noProof="0" dirty="0"/>
                    </a:p>
                  </a:txBody>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164385" y="6550223"/>
            <a:ext cx="4947112"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RPA – Robotic Process Automation;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IoT</a:t>
            </a:r>
            <a:r>
              <a:rPr kumimoji="0" lang="en-US" sz="1400" b="0" i="0" u="none" strike="noStrike" kern="1200" cap="none" spc="0" normalizeH="0" baseline="0" noProof="0" dirty="0">
                <a:ln>
                  <a:noFill/>
                </a:ln>
                <a:solidFill>
                  <a:srgbClr val="000000"/>
                </a:solidFill>
                <a:effectLst/>
                <a:uLnTx/>
                <a:uFillTx/>
                <a:latin typeface="Arial"/>
                <a:ea typeface="+mn-ea"/>
                <a:cs typeface="+mn-cs"/>
              </a:rPr>
              <a:t> – Internet of Things </a:t>
            </a:r>
          </a:p>
        </p:txBody>
      </p:sp>
      <p:sp>
        <p:nvSpPr>
          <p:cNvPr id="5" name="TextBox 4"/>
          <p:cNvSpPr txBox="1"/>
          <p:nvPr/>
        </p:nvSpPr>
        <p:spPr>
          <a:xfrm>
            <a:off x="228393" y="4696660"/>
            <a:ext cx="9947595" cy="523220"/>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Fonte: </a:t>
            </a:r>
            <a:r>
              <a:rPr kumimoji="0" lang="en-US" sz="1400" b="0" i="0" u="none" strike="noStrike" kern="1200" cap="none" spc="0" normalizeH="0" baseline="0" noProof="0" dirty="0">
                <a:ln>
                  <a:noFill/>
                </a:ln>
                <a:solidFill>
                  <a:srgbClr val="000000"/>
                </a:solidFill>
                <a:effectLst/>
                <a:uLnTx/>
                <a:uFillTx/>
                <a:latin typeface="Arial"/>
                <a:ea typeface="+mn-ea"/>
                <a:cs typeface="+mn-cs"/>
                <a:hlinkClick r:id="rId2"/>
              </a:rPr>
              <a:t>https://govtech.blogosfera.uol.com.br/2019/01/25/ulysses-cida-victor-inteligencia-artificial-repensa-os-orgaos-publicos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44006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0432489"/>
              </p:ext>
            </p:extLst>
          </p:nvPr>
        </p:nvGraphicFramePr>
        <p:xfrm>
          <a:off x="164385" y="219456"/>
          <a:ext cx="11869119" cy="5820934"/>
        </p:xfrm>
        <a:graphic>
          <a:graphicData uri="http://schemas.openxmlformats.org/drawingml/2006/table">
            <a:tbl>
              <a:tblPr firstRow="1" bandRow="1">
                <a:tableStyleId>{5C22544A-7EE6-4342-B048-85BDC9FD1C3A}</a:tableStyleId>
              </a:tblPr>
              <a:tblGrid>
                <a:gridCol w="1461712">
                  <a:extLst>
                    <a:ext uri="{9D8B030D-6E8A-4147-A177-3AD203B41FA5}">
                      <a16:colId xmlns:a16="http://schemas.microsoft.com/office/drawing/2014/main" xmlns="" val="20000"/>
                    </a:ext>
                  </a:extLst>
                </a:gridCol>
                <a:gridCol w="2608504">
                  <a:extLst>
                    <a:ext uri="{9D8B030D-6E8A-4147-A177-3AD203B41FA5}">
                      <a16:colId xmlns:a16="http://schemas.microsoft.com/office/drawing/2014/main" xmlns="" val="20001"/>
                    </a:ext>
                  </a:extLst>
                </a:gridCol>
                <a:gridCol w="7798903">
                  <a:extLst>
                    <a:ext uri="{9D8B030D-6E8A-4147-A177-3AD203B41FA5}">
                      <a16:colId xmlns:a16="http://schemas.microsoft.com/office/drawing/2014/main" xmlns="" val="20002"/>
                    </a:ext>
                  </a:extLst>
                </a:gridCol>
              </a:tblGrid>
              <a:tr h="608854">
                <a:tc>
                  <a:txBody>
                    <a:bodyPr/>
                    <a:lstStyle/>
                    <a:p>
                      <a:r>
                        <a:rPr lang="en-US" sz="1600" dirty="0" err="1"/>
                        <a:t>Segmento</a:t>
                      </a:r>
                      <a:endParaRPr lang="en-US" sz="1600" dirty="0"/>
                    </a:p>
                  </a:txBody>
                  <a:tcPr/>
                </a:tc>
                <a:tc>
                  <a:txBody>
                    <a:bodyPr/>
                    <a:lstStyle/>
                    <a:p>
                      <a:r>
                        <a:rPr lang="en-US" sz="1600" dirty="0"/>
                        <a:t>O que</a:t>
                      </a:r>
                    </a:p>
                  </a:txBody>
                  <a:tcPr/>
                </a:tc>
                <a:tc>
                  <a:txBody>
                    <a:bodyPr/>
                    <a:lstStyle/>
                    <a:p>
                      <a:r>
                        <a:rPr lang="en-US" sz="1600" dirty="0" err="1"/>
                        <a:t>Benefícios</a:t>
                      </a:r>
                      <a:endParaRPr lang="en-US" sz="1600" dirty="0"/>
                    </a:p>
                  </a:txBody>
                  <a:tcPr/>
                </a:tc>
                <a:extLst>
                  <a:ext uri="{0D108BD9-81ED-4DB2-BD59-A6C34878D82A}">
                    <a16:rowId xmlns:a16="http://schemas.microsoft.com/office/drawing/2014/main" xmlns="" val="10000"/>
                  </a:ext>
                </a:extLst>
              </a:tr>
              <a:tr h="370840">
                <a:tc>
                  <a:txBody>
                    <a:bodyPr/>
                    <a:lstStyle/>
                    <a:p>
                      <a:pPr algn="l"/>
                      <a:r>
                        <a:rPr lang="pt-BR" sz="1800" noProof="0" dirty="0"/>
                        <a:t>Energia</a:t>
                      </a:r>
                      <a:endParaRPr lang="pt-BR" sz="1800" noProof="0" dirty="0">
                        <a:solidFill>
                          <a:schemeClr val="tx2">
                            <a:lumMod val="75000"/>
                            <a:lumOff val="25000"/>
                          </a:schemeClr>
                        </a:solidFill>
                      </a:endParaRPr>
                    </a:p>
                  </a:txBody>
                  <a:tcPr/>
                </a:tc>
                <a:tc>
                  <a:txBody>
                    <a:bodyPr/>
                    <a:lstStyle/>
                    <a:p>
                      <a:pPr algn="l"/>
                      <a:r>
                        <a:rPr lang="pt-BR" sz="1600" noProof="0" dirty="0"/>
                        <a:t>Tecnologias de</a:t>
                      </a:r>
                      <a:r>
                        <a:rPr lang="pt-BR" sz="1600" baseline="0" noProof="0" dirty="0"/>
                        <a:t> predição (SAS)</a:t>
                      </a:r>
                    </a:p>
                  </a:txBody>
                  <a:tcPr/>
                </a:tc>
                <a:tc>
                  <a:txBody>
                    <a:bodyPr/>
                    <a:lstStyle/>
                    <a:p>
                      <a:pPr algn="l"/>
                      <a:r>
                        <a:rPr lang="pt-BR" sz="1600" baseline="0" noProof="0" dirty="0"/>
                        <a:t>Uso de técnicas de predição no lugar de detecção de perdas não técnicas. Aumento de arrecadação</a:t>
                      </a:r>
                      <a:endParaRPr lang="pt-BR" sz="1600" b="1" baseline="0" noProof="0" dirty="0"/>
                    </a:p>
                  </a:txBody>
                  <a:tcPr/>
                </a:tc>
                <a:extLst>
                  <a:ext uri="{0D108BD9-81ED-4DB2-BD59-A6C34878D82A}">
                    <a16:rowId xmlns:a16="http://schemas.microsoft.com/office/drawing/2014/main" xmlns="" val="100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800" noProof="0" dirty="0"/>
                        <a:t>Telecom</a:t>
                      </a:r>
                    </a:p>
                    <a:p>
                      <a:pPr algn="just"/>
                      <a:endParaRPr lang="en-US" sz="1800" dirty="0"/>
                    </a:p>
                  </a:txBody>
                  <a:tcPr/>
                </a:tc>
                <a:tc>
                  <a:txBody>
                    <a:bodyPr/>
                    <a:lstStyle/>
                    <a:p>
                      <a:pPr algn="just"/>
                      <a:r>
                        <a:rPr lang="en-US" sz="1600" kern="1200" dirty="0"/>
                        <a:t>RPA</a:t>
                      </a:r>
                      <a:endParaRPr lang="en-US" sz="1600" kern="1200" dirty="0">
                        <a:solidFill>
                          <a:schemeClr val="dk1"/>
                        </a:solidFill>
                        <a:latin typeface="+mn-lt"/>
                        <a:ea typeface="+mn-ea"/>
                        <a:cs typeface="+mn-cs"/>
                      </a:endParaRPr>
                    </a:p>
                  </a:txBody>
                  <a:tcPr/>
                </a:tc>
                <a:tc>
                  <a:txBody>
                    <a:bodyPr/>
                    <a:lstStyle/>
                    <a:p>
                      <a:pPr algn="just"/>
                      <a:r>
                        <a:rPr lang="en-US" sz="1600" kern="1200" baseline="0" dirty="0" err="1"/>
                        <a:t>Uso</a:t>
                      </a:r>
                      <a:r>
                        <a:rPr lang="en-US" sz="1600" kern="1200" baseline="0" dirty="0"/>
                        <a:t> de RPA </a:t>
                      </a:r>
                      <a:r>
                        <a:rPr lang="en-US" sz="1600" kern="1200" baseline="0" dirty="0" err="1"/>
                        <a:t>em</a:t>
                      </a:r>
                      <a:r>
                        <a:rPr lang="en-US" sz="1600" kern="1200" baseline="0" dirty="0"/>
                        <a:t> </a:t>
                      </a:r>
                      <a:r>
                        <a:rPr lang="pt-BR" sz="1600" kern="1200" baseline="0" dirty="0"/>
                        <a:t>processos administrativos e liberação de produtos e serviços. Maior agilidade e redução de custos</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pPr algn="just"/>
                      <a:r>
                        <a:rPr lang="en-US" sz="1800" dirty="0" err="1"/>
                        <a:t>Indústria</a:t>
                      </a:r>
                      <a:r>
                        <a:rPr lang="en-US" sz="1800" dirty="0"/>
                        <a:t> </a:t>
                      </a:r>
                      <a:r>
                        <a:rPr lang="en-US" sz="1800" dirty="0" err="1"/>
                        <a:t>Automotiva</a:t>
                      </a:r>
                      <a:endParaRPr lang="en-US" sz="1800" dirty="0">
                        <a:solidFill>
                          <a:schemeClr val="tx2">
                            <a:lumMod val="75000"/>
                            <a:lumOff val="25000"/>
                          </a:schemeClr>
                        </a:solidFill>
                      </a:endParaRPr>
                    </a:p>
                  </a:txBody>
                  <a:tcPr/>
                </a:tc>
                <a:tc>
                  <a:txBody>
                    <a:bodyPr/>
                    <a:lstStyle/>
                    <a:p>
                      <a:pPr marL="0" algn="just" defTabSz="914400" rtl="0" eaLnBrk="1" latinLnBrk="0" hangingPunct="1"/>
                      <a:r>
                        <a:rPr lang="en-US" sz="1600" kern="1200" baseline="0" dirty="0" err="1"/>
                        <a:t>Chatbot</a:t>
                      </a:r>
                      <a:endParaRPr lang="en-US" sz="1600" kern="1200" baseline="0" dirty="0">
                        <a:solidFill>
                          <a:schemeClr val="dk1"/>
                        </a:solidFill>
                        <a:latin typeface="+mn-lt"/>
                        <a:ea typeface="+mn-ea"/>
                        <a:cs typeface="+mn-cs"/>
                      </a:endParaRPr>
                    </a:p>
                  </a:txBody>
                  <a:tcPr/>
                </a:tc>
                <a:tc>
                  <a:txBody>
                    <a:bodyPr/>
                    <a:lstStyle/>
                    <a:p>
                      <a:pPr marL="0" algn="just" defTabSz="914400" rtl="0" eaLnBrk="1" latinLnBrk="0" hangingPunct="1"/>
                      <a:r>
                        <a:rPr lang="en-US" sz="1600" kern="1200" baseline="0" dirty="0" err="1"/>
                        <a:t>Uso</a:t>
                      </a:r>
                      <a:r>
                        <a:rPr lang="en-US" sz="1600" kern="1200" baseline="0" dirty="0"/>
                        <a:t> de </a:t>
                      </a:r>
                      <a:r>
                        <a:rPr lang="en-US" sz="1600" kern="1200" baseline="0" dirty="0" err="1"/>
                        <a:t>chatbot</a:t>
                      </a:r>
                      <a:r>
                        <a:rPr lang="en-US" sz="1600" kern="1200" baseline="0" dirty="0"/>
                        <a:t> </a:t>
                      </a:r>
                      <a:r>
                        <a:rPr lang="pt-BR" sz="1600" kern="1200" baseline="0" dirty="0"/>
                        <a:t>para perguntas e respostas de detecção da necessidade de recall de veículos. Redução do número de postos de atendimentos </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r h="370840">
                <a:tc>
                  <a:txBody>
                    <a:bodyPr/>
                    <a:lstStyle/>
                    <a:p>
                      <a:pPr algn="just"/>
                      <a:r>
                        <a:rPr lang="en-US" sz="1800" dirty="0"/>
                        <a:t>Shopping</a:t>
                      </a:r>
                      <a:endParaRPr lang="en-US" sz="1800" dirty="0">
                        <a:solidFill>
                          <a:schemeClr val="tx2">
                            <a:lumMod val="75000"/>
                            <a:lumOff val="25000"/>
                          </a:schemeClr>
                        </a:solidFill>
                      </a:endParaRPr>
                    </a:p>
                  </a:txBody>
                  <a:tcPr/>
                </a:tc>
                <a:tc>
                  <a:txBody>
                    <a:bodyPr/>
                    <a:lstStyle/>
                    <a:p>
                      <a:pPr marL="0" algn="just" defTabSz="914400" rtl="0" eaLnBrk="1" latinLnBrk="0" hangingPunct="1"/>
                      <a:r>
                        <a:rPr lang="en-US" sz="1600" kern="1200" baseline="0" dirty="0"/>
                        <a:t>Analytics com </a:t>
                      </a:r>
                      <a:r>
                        <a:rPr lang="en-US" sz="1600" kern="1200" baseline="0" dirty="0" err="1"/>
                        <a:t>IoT</a:t>
                      </a:r>
                      <a:endParaRPr lang="en-US" sz="1600" kern="1200" baseline="0" dirty="0">
                        <a:solidFill>
                          <a:schemeClr val="dk1"/>
                        </a:solidFill>
                        <a:latin typeface="+mn-lt"/>
                        <a:ea typeface="+mn-ea"/>
                        <a:cs typeface="+mn-cs"/>
                      </a:endParaRPr>
                    </a:p>
                  </a:txBody>
                  <a:tcPr/>
                </a:tc>
                <a:tc>
                  <a:txBody>
                    <a:bodyPr/>
                    <a:lstStyle/>
                    <a:p>
                      <a:pPr algn="just"/>
                      <a:r>
                        <a:rPr lang="en-US" sz="1600" dirty="0" err="1"/>
                        <a:t>Redução</a:t>
                      </a:r>
                      <a:r>
                        <a:rPr lang="en-US" sz="1600" baseline="0" dirty="0"/>
                        <a:t> do </a:t>
                      </a:r>
                      <a:r>
                        <a:rPr lang="en-US" sz="1600" baseline="0" dirty="0" err="1"/>
                        <a:t>custo</a:t>
                      </a:r>
                      <a:r>
                        <a:rPr lang="en-US" sz="1600" baseline="0" dirty="0"/>
                        <a:t> para </a:t>
                      </a:r>
                      <a:r>
                        <a:rPr lang="en-US" sz="1600" baseline="0" dirty="0" err="1"/>
                        <a:t>descobertas</a:t>
                      </a:r>
                      <a:r>
                        <a:rPr lang="en-US" sz="1600" baseline="0" dirty="0"/>
                        <a:t> de </a:t>
                      </a:r>
                      <a:r>
                        <a:rPr lang="en-US" sz="1600" baseline="0" dirty="0" err="1"/>
                        <a:t>novas</a:t>
                      </a:r>
                      <a:r>
                        <a:rPr lang="en-US" sz="1600" baseline="0" dirty="0"/>
                        <a:t> </a:t>
                      </a:r>
                      <a:r>
                        <a:rPr lang="en-US" sz="1600" baseline="0" dirty="0" err="1"/>
                        <a:t>estratégias</a:t>
                      </a:r>
                      <a:r>
                        <a:rPr lang="en-US" sz="1600" baseline="0" dirty="0"/>
                        <a:t> de </a:t>
                      </a:r>
                      <a:r>
                        <a:rPr lang="en-US" sz="1600" baseline="0" dirty="0" err="1"/>
                        <a:t>remodelagem</a:t>
                      </a:r>
                      <a:r>
                        <a:rPr lang="en-US" sz="1600" baseline="0" dirty="0"/>
                        <a:t> de </a:t>
                      </a:r>
                      <a:r>
                        <a:rPr lang="en-US" sz="1600" baseline="0" dirty="0" err="1"/>
                        <a:t>lojas</a:t>
                      </a:r>
                      <a:r>
                        <a:rPr lang="en-US" sz="1600" baseline="0" dirty="0"/>
                        <a:t>. </a:t>
                      </a:r>
                      <a:r>
                        <a:rPr lang="en-US" sz="1600" baseline="0" dirty="0" err="1"/>
                        <a:t>Criação</a:t>
                      </a:r>
                      <a:r>
                        <a:rPr lang="en-US" sz="1600" baseline="0" dirty="0"/>
                        <a:t> de </a:t>
                      </a:r>
                      <a:r>
                        <a:rPr lang="en-US" sz="1600" baseline="0" dirty="0" err="1"/>
                        <a:t>novos</a:t>
                      </a:r>
                      <a:r>
                        <a:rPr lang="en-US" sz="1600" baseline="0" dirty="0"/>
                        <a:t> </a:t>
                      </a:r>
                      <a:r>
                        <a:rPr lang="en-US" sz="1600" baseline="0" dirty="0" err="1"/>
                        <a:t>negócios</a:t>
                      </a:r>
                      <a:r>
                        <a:rPr lang="en-US" sz="1600" baseline="0" dirty="0"/>
                        <a:t> (</a:t>
                      </a:r>
                      <a:r>
                        <a:rPr lang="en-US" sz="1600" baseline="0" dirty="0" err="1"/>
                        <a:t>pizzarias</a:t>
                      </a:r>
                      <a:r>
                        <a:rPr lang="en-US" sz="1600" baseline="0" dirty="0"/>
                        <a:t> </a:t>
                      </a:r>
                      <a:r>
                        <a:rPr lang="en-US" sz="1600" baseline="0" dirty="0" err="1"/>
                        <a:t>na</a:t>
                      </a:r>
                      <a:r>
                        <a:rPr lang="en-US" sz="1600" baseline="0" dirty="0"/>
                        <a:t> </a:t>
                      </a:r>
                      <a:r>
                        <a:rPr lang="en-US" sz="1600" baseline="0" dirty="0" err="1"/>
                        <a:t>saída</a:t>
                      </a:r>
                      <a:r>
                        <a:rPr lang="en-US" sz="1600" baseline="0" dirty="0"/>
                        <a:t> de cinemas </a:t>
                      </a:r>
                      <a:r>
                        <a:rPr lang="en-US" sz="1600" baseline="0" dirty="0" err="1"/>
                        <a:t>aos</a:t>
                      </a:r>
                      <a:r>
                        <a:rPr lang="en-US" sz="1600" baseline="0" dirty="0"/>
                        <a:t> </a:t>
                      </a:r>
                      <a:r>
                        <a:rPr lang="en-US" sz="1600" baseline="0" dirty="0" err="1"/>
                        <a:t>domingos</a:t>
                      </a:r>
                      <a:r>
                        <a:rPr lang="en-US" sz="1600" baseline="0" dirty="0"/>
                        <a:t>).</a:t>
                      </a:r>
                    </a:p>
                    <a:p>
                      <a:pPr algn="just"/>
                      <a:r>
                        <a:rPr lang="en-US" sz="1600" baseline="0" dirty="0" err="1"/>
                        <a:t>Aumento</a:t>
                      </a:r>
                      <a:r>
                        <a:rPr lang="en-US" sz="1600" baseline="0" dirty="0"/>
                        <a:t> de 40% </a:t>
                      </a:r>
                      <a:r>
                        <a:rPr lang="en-US" sz="1600" baseline="0" dirty="0" err="1"/>
                        <a:t>na</a:t>
                      </a:r>
                      <a:r>
                        <a:rPr lang="en-US" sz="1600" baseline="0" dirty="0"/>
                        <a:t> </a:t>
                      </a:r>
                      <a:r>
                        <a:rPr lang="en-US" sz="1600" baseline="0" dirty="0" err="1"/>
                        <a:t>receita</a:t>
                      </a:r>
                      <a:r>
                        <a:rPr lang="en-US" sz="1600" baseline="0" dirty="0"/>
                        <a:t>.</a:t>
                      </a:r>
                    </a:p>
                    <a:p>
                      <a:pPr algn="just"/>
                      <a:endParaRPr lang="pt-BR" sz="1600" kern="1200" baseline="0" dirty="0"/>
                    </a:p>
                    <a:p>
                      <a:pPr marL="0" algn="just" defTabSz="914400" rtl="0" eaLnBrk="1" latinLnBrk="0" hangingPunct="1"/>
                      <a:r>
                        <a:rPr lang="pt-BR" sz="1600" kern="1200" baseline="0" dirty="0"/>
                        <a:t>Uso de assistente virtual integrado ao SAP para informações imediatas sobre o negócio. Agilidade na tomada de decisão</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4"/>
                  </a:ext>
                </a:extLst>
              </a:tr>
              <a:tr h="370840">
                <a:tc>
                  <a:txBody>
                    <a:bodyPr/>
                    <a:lstStyle/>
                    <a:p>
                      <a:pPr algn="just"/>
                      <a:r>
                        <a:rPr lang="en-US" sz="1800" dirty="0" err="1"/>
                        <a:t>Rede</a:t>
                      </a:r>
                      <a:r>
                        <a:rPr lang="en-US" sz="1800" dirty="0"/>
                        <a:t> de </a:t>
                      </a:r>
                      <a:r>
                        <a:rPr lang="en-US" sz="1800" dirty="0" err="1"/>
                        <a:t>Farmácias</a:t>
                      </a:r>
                      <a:endParaRPr lang="en-US" sz="1800" dirty="0">
                        <a:solidFill>
                          <a:schemeClr val="tx2">
                            <a:lumMod val="75000"/>
                            <a:lumOff val="25000"/>
                          </a:schemeClr>
                        </a:solidFill>
                      </a:endParaRPr>
                    </a:p>
                  </a:txBody>
                  <a:tcPr/>
                </a:tc>
                <a:tc>
                  <a:txBody>
                    <a:bodyPr/>
                    <a:lstStyle/>
                    <a:p>
                      <a:pPr marL="0" algn="just" defTabSz="914400" rtl="0" eaLnBrk="1" latinLnBrk="0" hangingPunct="1"/>
                      <a:r>
                        <a:rPr lang="en-US" sz="1600" kern="1200" baseline="0" dirty="0"/>
                        <a:t>RPA para </a:t>
                      </a:r>
                      <a:r>
                        <a:rPr lang="en-US" sz="1600" kern="1200" baseline="0" dirty="0" err="1"/>
                        <a:t>atendimento</a:t>
                      </a:r>
                      <a:r>
                        <a:rPr lang="en-US" sz="1600" kern="1200" baseline="0" dirty="0"/>
                        <a:t> a </a:t>
                      </a:r>
                      <a:r>
                        <a:rPr lang="en-US" sz="1600" kern="1200" baseline="0" dirty="0" err="1"/>
                        <a:t>clientes</a:t>
                      </a:r>
                      <a:endParaRPr lang="en-US" sz="1600" kern="1200" baseline="0" dirty="0">
                        <a:solidFill>
                          <a:schemeClr val="dk1"/>
                        </a:solidFill>
                        <a:latin typeface="+mn-lt"/>
                        <a:ea typeface="+mn-ea"/>
                        <a:cs typeface="+mn-cs"/>
                      </a:endParaRPr>
                    </a:p>
                  </a:txBody>
                  <a:tcPr/>
                </a:tc>
                <a:tc>
                  <a:txBody>
                    <a:bodyPr/>
                    <a:lstStyle/>
                    <a:p>
                      <a:pPr marL="0" algn="just" defTabSz="914400" rtl="0" eaLnBrk="1" latinLnBrk="0" hangingPunct="1"/>
                      <a:r>
                        <a:rPr lang="en-US" sz="1600" kern="1200" baseline="0" dirty="0" err="1"/>
                        <a:t>Uso</a:t>
                      </a:r>
                      <a:r>
                        <a:rPr lang="en-US" sz="1600" kern="1200" baseline="0" dirty="0"/>
                        <a:t> de RPA. </a:t>
                      </a:r>
                      <a:r>
                        <a:rPr lang="en-US" sz="1600" kern="1200" baseline="0" dirty="0" err="1"/>
                        <a:t>Redução</a:t>
                      </a:r>
                      <a:r>
                        <a:rPr lang="en-US" sz="1600" kern="1200" baseline="0" dirty="0"/>
                        <a:t> de </a:t>
                      </a:r>
                      <a:r>
                        <a:rPr lang="en-US" sz="1600" kern="1200" baseline="0" dirty="0" err="1"/>
                        <a:t>posições</a:t>
                      </a:r>
                      <a:r>
                        <a:rPr lang="en-US" sz="1600" kern="1200" baseline="0" dirty="0"/>
                        <a:t> no Call Center</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5"/>
                  </a:ext>
                </a:extLst>
              </a:tr>
              <a:tr h="370840">
                <a:tc>
                  <a:txBody>
                    <a:bodyPr/>
                    <a:lstStyle/>
                    <a:p>
                      <a:pPr algn="just"/>
                      <a:r>
                        <a:rPr lang="en-US" sz="1800" dirty="0" err="1"/>
                        <a:t>Segurança</a:t>
                      </a:r>
                      <a:endParaRPr lang="en-US" sz="1800" dirty="0">
                        <a:solidFill>
                          <a:schemeClr val="tx2">
                            <a:lumMod val="75000"/>
                            <a:lumOff val="25000"/>
                          </a:schemeClr>
                        </a:solidFill>
                      </a:endParaRPr>
                    </a:p>
                  </a:txBody>
                  <a:tcPr/>
                </a:tc>
                <a:tc>
                  <a:txBody>
                    <a:bodyPr/>
                    <a:lstStyle/>
                    <a:p>
                      <a:pPr marL="0" algn="just" defTabSz="914400" rtl="0" eaLnBrk="1" latinLnBrk="0" hangingPunct="1"/>
                      <a:r>
                        <a:rPr lang="en-US" sz="1600" kern="1200" baseline="0" dirty="0" err="1"/>
                        <a:t>Segurança</a:t>
                      </a:r>
                      <a:r>
                        <a:rPr lang="en-US" sz="1600" kern="1200" baseline="0" dirty="0"/>
                        <a:t> </a:t>
                      </a:r>
                      <a:r>
                        <a:rPr lang="en-US" sz="1600" kern="1200" baseline="0" dirty="0" err="1"/>
                        <a:t>Pública</a:t>
                      </a:r>
                      <a:r>
                        <a:rPr lang="en-US" sz="1600" kern="1200" baseline="0" dirty="0"/>
                        <a:t> </a:t>
                      </a:r>
                      <a:r>
                        <a:rPr lang="en-US" sz="1600" kern="1200" baseline="0" dirty="0" err="1"/>
                        <a:t>Integrada</a:t>
                      </a:r>
                      <a:r>
                        <a:rPr lang="en-US" sz="1600" kern="1200" baseline="0" dirty="0"/>
                        <a:t> (SPI)</a:t>
                      </a:r>
                      <a:endParaRPr lang="en-US" sz="1600" kern="1200" baseline="0" dirty="0">
                        <a:solidFill>
                          <a:schemeClr val="dk1"/>
                        </a:solidFill>
                        <a:latin typeface="+mn-lt"/>
                        <a:ea typeface="+mn-ea"/>
                        <a:cs typeface="+mn-cs"/>
                      </a:endParaRPr>
                    </a:p>
                  </a:txBody>
                  <a:tcPr/>
                </a:tc>
                <a:tc>
                  <a:txBody>
                    <a:bodyPr/>
                    <a:lstStyle/>
                    <a:p>
                      <a:pPr marL="0" algn="just" defTabSz="914400" rtl="0" eaLnBrk="1" latinLnBrk="0" hangingPunct="1"/>
                      <a:r>
                        <a:rPr lang="en-US" sz="1600" kern="1200" baseline="0" dirty="0" err="1"/>
                        <a:t>Adoção</a:t>
                      </a:r>
                      <a:r>
                        <a:rPr lang="en-US" sz="1600" kern="1200" baseline="0" dirty="0"/>
                        <a:t> de </a:t>
                      </a:r>
                      <a:r>
                        <a:rPr lang="en-US" sz="1600" kern="1200" baseline="0" dirty="0" err="1"/>
                        <a:t>solução</a:t>
                      </a:r>
                      <a:r>
                        <a:rPr lang="en-US" sz="1600" kern="1200" baseline="0" dirty="0"/>
                        <a:t> </a:t>
                      </a:r>
                      <a:r>
                        <a:rPr lang="en-US" sz="1600" kern="1200" baseline="0" dirty="0" err="1"/>
                        <a:t>em</a:t>
                      </a:r>
                      <a:r>
                        <a:rPr lang="en-US" sz="1600" kern="1200" baseline="0" dirty="0"/>
                        <a:t> </a:t>
                      </a:r>
                      <a:r>
                        <a:rPr lang="en-US" sz="1600" kern="1200" baseline="0" dirty="0" err="1"/>
                        <a:t>nuvem</a:t>
                      </a:r>
                      <a:r>
                        <a:rPr lang="en-US" sz="1600" kern="1200" baseline="0" dirty="0"/>
                        <a:t> e </a:t>
                      </a:r>
                      <a:r>
                        <a:rPr lang="en-US" sz="1600" kern="1200" baseline="0" dirty="0" err="1"/>
                        <a:t>análise</a:t>
                      </a:r>
                      <a:r>
                        <a:rPr lang="en-US" sz="1600" kern="1200" baseline="0" dirty="0"/>
                        <a:t> </a:t>
                      </a:r>
                      <a:r>
                        <a:rPr lang="en-US" sz="1600" kern="1200" baseline="0" dirty="0" err="1"/>
                        <a:t>inteligente</a:t>
                      </a:r>
                      <a:r>
                        <a:rPr lang="en-US" sz="1600" kern="1200" baseline="0" dirty="0"/>
                        <a:t> de dados da SPI. </a:t>
                      </a:r>
                      <a:r>
                        <a:rPr lang="en-US" sz="1600" kern="1200" baseline="0" dirty="0" err="1"/>
                        <a:t>Garantia</a:t>
                      </a:r>
                      <a:r>
                        <a:rPr lang="en-US" sz="1600" kern="1200" baseline="0" dirty="0"/>
                        <a:t> de </a:t>
                      </a:r>
                      <a:r>
                        <a:rPr lang="en-US" sz="1600" kern="1200" baseline="0" dirty="0" err="1"/>
                        <a:t>alta</a:t>
                      </a:r>
                      <a:r>
                        <a:rPr lang="en-US" sz="1600" kern="1200" baseline="0" dirty="0"/>
                        <a:t> </a:t>
                      </a:r>
                      <a:r>
                        <a:rPr lang="en-US" sz="1600" kern="1200" baseline="0" dirty="0" err="1"/>
                        <a:t>disponbilidade</a:t>
                      </a:r>
                      <a:r>
                        <a:rPr lang="en-US" sz="1600" kern="1200" baseline="0" dirty="0"/>
                        <a:t> e </a:t>
                      </a:r>
                      <a:r>
                        <a:rPr lang="en-US" sz="1600" kern="1200" baseline="0" dirty="0" err="1"/>
                        <a:t>geração</a:t>
                      </a:r>
                      <a:r>
                        <a:rPr lang="en-US" sz="1600" kern="1200" baseline="0" dirty="0"/>
                        <a:t> de </a:t>
                      </a:r>
                      <a:r>
                        <a:rPr lang="en-US" sz="1600" kern="1200" baseline="0" dirty="0" err="1"/>
                        <a:t>novos</a:t>
                      </a:r>
                      <a:r>
                        <a:rPr lang="en-US" sz="1600" kern="1200" baseline="0" dirty="0"/>
                        <a:t> </a:t>
                      </a:r>
                      <a:r>
                        <a:rPr lang="en-US" sz="1600" kern="1200" baseline="0" dirty="0" err="1"/>
                        <a:t>programas</a:t>
                      </a:r>
                      <a:r>
                        <a:rPr lang="en-US" sz="1600" kern="1200" baseline="0" dirty="0"/>
                        <a:t> e </a:t>
                      </a:r>
                      <a:r>
                        <a:rPr lang="en-US" sz="1600" kern="1200" baseline="0" dirty="0" err="1"/>
                        <a:t>serviços</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6"/>
                  </a:ext>
                </a:extLst>
              </a:tr>
              <a:tr h="370840">
                <a:tc>
                  <a:txBody>
                    <a:bodyPr/>
                    <a:lstStyle/>
                    <a:p>
                      <a:pPr algn="just"/>
                      <a:r>
                        <a:rPr lang="en-US" sz="1800" dirty="0" err="1"/>
                        <a:t>Trânsito</a:t>
                      </a:r>
                      <a:endParaRPr lang="en-US" sz="1800" dirty="0">
                        <a:solidFill>
                          <a:schemeClr val="tx2">
                            <a:lumMod val="75000"/>
                            <a:lumOff val="25000"/>
                          </a:schemeClr>
                        </a:solidFill>
                      </a:endParaRPr>
                    </a:p>
                  </a:txBody>
                  <a:tcPr/>
                </a:tc>
                <a:tc>
                  <a:txBody>
                    <a:bodyPr/>
                    <a:lstStyle/>
                    <a:p>
                      <a:pPr marL="0" algn="just" defTabSz="914400" rtl="0" eaLnBrk="1" latinLnBrk="0" hangingPunct="1"/>
                      <a:r>
                        <a:rPr lang="en-US" sz="1600" kern="1200" baseline="0" dirty="0" err="1"/>
                        <a:t>Ensino</a:t>
                      </a:r>
                      <a:r>
                        <a:rPr lang="en-US" sz="1600" kern="1200" baseline="0" dirty="0"/>
                        <a:t> a </a:t>
                      </a:r>
                      <a:r>
                        <a:rPr lang="en-US" sz="1600" kern="1200" baseline="0" dirty="0" err="1"/>
                        <a:t>Distância</a:t>
                      </a:r>
                      <a:endParaRPr lang="en-US" sz="1600" kern="1200" baseline="0" dirty="0"/>
                    </a:p>
                    <a:p>
                      <a:pPr marL="0" algn="just" defTabSz="914400" rtl="0" eaLnBrk="1" latinLnBrk="0" hangingPunct="1"/>
                      <a:endParaRPr lang="en-US" sz="1600" kern="1200" baseline="0" dirty="0">
                        <a:solidFill>
                          <a:schemeClr val="dk1"/>
                        </a:solidFill>
                        <a:latin typeface="+mn-lt"/>
                        <a:ea typeface="+mn-ea"/>
                        <a:cs typeface="+mn-cs"/>
                      </a:endParaRPr>
                    </a:p>
                  </a:txBody>
                  <a:tcPr/>
                </a:tc>
                <a:tc>
                  <a:txBody>
                    <a:bodyPr/>
                    <a:lstStyle/>
                    <a:p>
                      <a:pPr marL="0" algn="just" defTabSz="914400" rtl="0" eaLnBrk="1" latinLnBrk="0" hangingPunct="1"/>
                      <a:r>
                        <a:rPr lang="pt-BR" sz="1600" kern="1200" baseline="0" dirty="0"/>
                        <a:t>Soluções de treinamento à distância através da venda de treinamentos para profissionais do ramo de transportes. Aumento de arrecadação</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164385" y="6550223"/>
            <a:ext cx="4947112"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RPA – Robotic Process Automation;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IoT</a:t>
            </a:r>
            <a:r>
              <a:rPr kumimoji="0" lang="en-US" sz="1400" b="0" i="0" u="none" strike="noStrike" kern="1200" cap="none" spc="0" normalizeH="0" baseline="0" noProof="0" dirty="0">
                <a:ln>
                  <a:noFill/>
                </a:ln>
                <a:solidFill>
                  <a:srgbClr val="000000"/>
                </a:solidFill>
                <a:effectLst/>
                <a:uLnTx/>
                <a:uFillTx/>
                <a:latin typeface="Arial"/>
                <a:ea typeface="+mn-ea"/>
                <a:cs typeface="+mn-cs"/>
              </a:rPr>
              <a:t> – Internet of Things </a:t>
            </a:r>
          </a:p>
        </p:txBody>
      </p:sp>
    </p:spTree>
    <p:extLst>
      <p:ext uri="{BB962C8B-B14F-4D97-AF65-F5344CB8AC3E}">
        <p14:creationId xmlns:p14="http://schemas.microsoft.com/office/powerpoint/2010/main" val="20688542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2953803"/>
              </p:ext>
            </p:extLst>
          </p:nvPr>
        </p:nvGraphicFramePr>
        <p:xfrm>
          <a:off x="164385" y="219456"/>
          <a:ext cx="11869119" cy="6186694"/>
        </p:xfrm>
        <a:graphic>
          <a:graphicData uri="http://schemas.openxmlformats.org/drawingml/2006/table">
            <a:tbl>
              <a:tblPr firstRow="1" bandRow="1">
                <a:tableStyleId>{5C22544A-7EE6-4342-B048-85BDC9FD1C3A}</a:tableStyleId>
              </a:tblPr>
              <a:tblGrid>
                <a:gridCol w="1527255">
                  <a:extLst>
                    <a:ext uri="{9D8B030D-6E8A-4147-A177-3AD203B41FA5}">
                      <a16:colId xmlns:a16="http://schemas.microsoft.com/office/drawing/2014/main" xmlns="" val="20000"/>
                    </a:ext>
                  </a:extLst>
                </a:gridCol>
                <a:gridCol w="2542961">
                  <a:extLst>
                    <a:ext uri="{9D8B030D-6E8A-4147-A177-3AD203B41FA5}">
                      <a16:colId xmlns:a16="http://schemas.microsoft.com/office/drawing/2014/main" xmlns="" val="20001"/>
                    </a:ext>
                  </a:extLst>
                </a:gridCol>
                <a:gridCol w="7798903">
                  <a:extLst>
                    <a:ext uri="{9D8B030D-6E8A-4147-A177-3AD203B41FA5}">
                      <a16:colId xmlns:a16="http://schemas.microsoft.com/office/drawing/2014/main" xmlns="" val="20002"/>
                    </a:ext>
                  </a:extLst>
                </a:gridCol>
              </a:tblGrid>
              <a:tr h="608854">
                <a:tc>
                  <a:txBody>
                    <a:bodyPr/>
                    <a:lstStyle/>
                    <a:p>
                      <a:r>
                        <a:rPr lang="en-US" sz="1600" dirty="0" err="1"/>
                        <a:t>Segmento</a:t>
                      </a:r>
                      <a:endParaRPr lang="en-US" sz="1600" dirty="0"/>
                    </a:p>
                  </a:txBody>
                  <a:tcPr/>
                </a:tc>
                <a:tc>
                  <a:txBody>
                    <a:bodyPr/>
                    <a:lstStyle/>
                    <a:p>
                      <a:r>
                        <a:rPr lang="en-US" sz="1600" dirty="0"/>
                        <a:t>O que</a:t>
                      </a:r>
                    </a:p>
                  </a:txBody>
                  <a:tcPr/>
                </a:tc>
                <a:tc>
                  <a:txBody>
                    <a:bodyPr/>
                    <a:lstStyle/>
                    <a:p>
                      <a:r>
                        <a:rPr lang="en-US" sz="1600" dirty="0" err="1"/>
                        <a:t>Benefícios</a:t>
                      </a:r>
                      <a:endParaRPr lang="en-US" sz="1600" dirty="0"/>
                    </a:p>
                  </a:txBody>
                  <a:tcPr/>
                </a:tc>
                <a:extLst>
                  <a:ext uri="{0D108BD9-81ED-4DB2-BD59-A6C34878D82A}">
                    <a16:rowId xmlns:a16="http://schemas.microsoft.com/office/drawing/2014/main" xmlns="" val="10000"/>
                  </a:ext>
                </a:extLst>
              </a:tr>
              <a:tr h="370840">
                <a:tc>
                  <a:txBody>
                    <a:bodyPr/>
                    <a:lstStyle/>
                    <a:p>
                      <a:pPr algn="l"/>
                      <a:r>
                        <a:rPr lang="pt-BR" sz="1800" noProof="0" dirty="0"/>
                        <a:t>Construção</a:t>
                      </a:r>
                      <a:endParaRPr lang="pt-BR" sz="1800" noProof="0" dirty="0">
                        <a:solidFill>
                          <a:schemeClr val="tx2">
                            <a:lumMod val="75000"/>
                            <a:lumOff val="25000"/>
                          </a:schemeClr>
                        </a:solidFill>
                      </a:endParaRPr>
                    </a:p>
                  </a:txBody>
                  <a:tcPr/>
                </a:tc>
                <a:tc>
                  <a:txBody>
                    <a:bodyPr/>
                    <a:lstStyle/>
                    <a:p>
                      <a:pPr algn="l"/>
                      <a:r>
                        <a:rPr lang="pt-BR" sz="1600" baseline="0" noProof="0" dirty="0" err="1"/>
                        <a:t>Analytics</a:t>
                      </a:r>
                      <a:r>
                        <a:rPr lang="pt-BR" sz="1600" baseline="0" noProof="0" dirty="0"/>
                        <a:t>, </a:t>
                      </a:r>
                      <a:r>
                        <a:rPr lang="pt-BR" sz="1600" baseline="0" noProof="0" dirty="0" err="1"/>
                        <a:t>Machine</a:t>
                      </a:r>
                      <a:r>
                        <a:rPr lang="pt-BR" sz="1600" baseline="0" noProof="0" dirty="0"/>
                        <a:t> Learning e Experiência do Cliente</a:t>
                      </a:r>
                    </a:p>
                    <a:p>
                      <a:pPr algn="l"/>
                      <a:endParaRPr lang="pt-BR" sz="1600" baseline="0" noProof="0" dirty="0"/>
                    </a:p>
                    <a:p>
                      <a:pPr algn="l"/>
                      <a:r>
                        <a:rPr lang="pt-BR" sz="1600" baseline="0" noProof="0" dirty="0" err="1"/>
                        <a:t>Machine</a:t>
                      </a:r>
                      <a:r>
                        <a:rPr lang="pt-BR" sz="1600" baseline="0" noProof="0" dirty="0"/>
                        <a:t> Learning</a:t>
                      </a:r>
                    </a:p>
                  </a:txBody>
                  <a:tcPr/>
                </a:tc>
                <a:tc>
                  <a:txBody>
                    <a:bodyPr/>
                    <a:lstStyle/>
                    <a:p>
                      <a:pPr algn="l"/>
                      <a:r>
                        <a:rPr lang="pt-BR" sz="1600" kern="1200" dirty="0">
                          <a:effectLst/>
                        </a:rPr>
                        <a:t>Análise de perfil do possível comprador, permitindo uma oferta de acordo com seus hábitos e orçamento. </a:t>
                      </a:r>
                      <a:r>
                        <a:rPr lang="en-US" sz="1600" kern="1200" dirty="0" err="1">
                          <a:effectLst/>
                        </a:rPr>
                        <a:t>Aumento</a:t>
                      </a:r>
                      <a:r>
                        <a:rPr lang="en-US" sz="1600" kern="1200" dirty="0">
                          <a:effectLst/>
                        </a:rPr>
                        <a:t> </a:t>
                      </a:r>
                      <a:r>
                        <a:rPr lang="en-US" sz="1600" kern="1200" dirty="0" err="1">
                          <a:effectLst/>
                        </a:rPr>
                        <a:t>expressivo</a:t>
                      </a:r>
                      <a:r>
                        <a:rPr lang="en-US" sz="1600" kern="1200" dirty="0">
                          <a:effectLst/>
                        </a:rPr>
                        <a:t> de </a:t>
                      </a:r>
                      <a:r>
                        <a:rPr lang="en-US" sz="1600" kern="1200" dirty="0" err="1">
                          <a:effectLst/>
                        </a:rPr>
                        <a:t>receita</a:t>
                      </a:r>
                      <a:r>
                        <a:rPr lang="en-US" sz="1600" kern="1200" dirty="0">
                          <a:effectLst/>
                        </a:rPr>
                        <a:t>, </a:t>
                      </a:r>
                      <a:r>
                        <a:rPr lang="pt-BR" sz="1600" kern="1200" dirty="0">
                          <a:effectLst/>
                        </a:rPr>
                        <a:t>redução do time </a:t>
                      </a:r>
                      <a:r>
                        <a:rPr lang="pt-BR" sz="1600" kern="1200" dirty="0" err="1">
                          <a:effectLst/>
                        </a:rPr>
                        <a:t>to</a:t>
                      </a:r>
                      <a:r>
                        <a:rPr lang="pt-BR" sz="1600" kern="1200" dirty="0">
                          <a:effectLst/>
                        </a:rPr>
                        <a:t> cash e redução de inadimplência</a:t>
                      </a:r>
                    </a:p>
                    <a:p>
                      <a:pPr algn="just"/>
                      <a:endParaRPr lang="pt-BR" sz="1600" kern="1200" dirty="0">
                        <a:effectLst/>
                      </a:endParaRPr>
                    </a:p>
                    <a:p>
                      <a:pPr algn="just"/>
                      <a:r>
                        <a:rPr lang="pt-BR" sz="1600" kern="1200" dirty="0">
                          <a:effectLst/>
                        </a:rPr>
                        <a:t>Análise de processos jurídicos para decisão "negocia" ou "vai para Justiça", de forma automática. Redução do tempo para solução de casos jurídicos recorrentes. Redução expressiva de custos com escritórios jurídicos</a:t>
                      </a:r>
                      <a:endParaRPr lang="pt-BR" sz="1600" b="1" baseline="0" noProof="0" dirty="0"/>
                    </a:p>
                  </a:txBody>
                  <a:tcPr/>
                </a:tc>
                <a:extLst>
                  <a:ext uri="{0D108BD9-81ED-4DB2-BD59-A6C34878D82A}">
                    <a16:rowId xmlns:a16="http://schemas.microsoft.com/office/drawing/2014/main" xmlns="" val="10001"/>
                  </a:ext>
                </a:extLst>
              </a:tr>
              <a:tr h="370840">
                <a:tc>
                  <a:txBody>
                    <a:bodyPr/>
                    <a:lstStyle/>
                    <a:p>
                      <a:pPr algn="just"/>
                      <a:r>
                        <a:rPr lang="en-US" sz="1800" kern="1200" dirty="0" err="1"/>
                        <a:t>Mineração</a:t>
                      </a:r>
                      <a:endParaRPr lang="en-US" sz="1800" kern="1200" dirty="0">
                        <a:solidFill>
                          <a:schemeClr val="tx2">
                            <a:lumMod val="75000"/>
                            <a:lumOff val="25000"/>
                          </a:schemeClr>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kern="1200" dirty="0" err="1">
                          <a:effectLst/>
                        </a:rPr>
                        <a:t>Analytics</a:t>
                      </a:r>
                      <a:r>
                        <a:rPr lang="pt-BR" sz="1600" kern="1200" dirty="0">
                          <a:effectLst/>
                        </a:rPr>
                        <a:t> com dados corporativos e de campo (</a:t>
                      </a:r>
                      <a:r>
                        <a:rPr lang="pt-BR" sz="1600" kern="1200" dirty="0" err="1">
                          <a:effectLst/>
                        </a:rPr>
                        <a:t>IoT</a:t>
                      </a:r>
                      <a:r>
                        <a:rPr lang="pt-BR" sz="1600" kern="1200" dirty="0">
                          <a:effectLst/>
                        </a:rPr>
                        <a:t>) </a:t>
                      </a:r>
                      <a:endParaRPr lang="en-US" sz="1600" kern="1200" dirty="0">
                        <a:solidFill>
                          <a:schemeClr val="dk1"/>
                        </a:solidFill>
                        <a:latin typeface="+mn-lt"/>
                        <a:ea typeface="+mn-ea"/>
                        <a:cs typeface="+mn-cs"/>
                      </a:endParaRPr>
                    </a:p>
                  </a:txBody>
                  <a:tcPr/>
                </a:tc>
                <a:tc>
                  <a:txBody>
                    <a:bodyPr/>
                    <a:lstStyle/>
                    <a:p>
                      <a:pPr marL="0" marR="0" algn="just">
                        <a:spcBef>
                          <a:spcPts val="0"/>
                        </a:spcBef>
                        <a:spcAft>
                          <a:spcPts val="0"/>
                        </a:spcAft>
                      </a:pPr>
                      <a:r>
                        <a:rPr lang="pt-BR" sz="1600" kern="1200" dirty="0">
                          <a:effectLst/>
                        </a:rPr>
                        <a:t>Grande análise de dados vindo de operações com grandes caminhões. Redução do consumo de pneus e combustíveis. Aumento de rentabilidade por operação</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pPr algn="just"/>
                      <a:r>
                        <a:rPr lang="en-US" sz="1800" dirty="0" err="1"/>
                        <a:t>Bancos</a:t>
                      </a:r>
                      <a:endParaRPr lang="en-US" sz="1800" dirty="0">
                        <a:solidFill>
                          <a:schemeClr val="tx2">
                            <a:lumMod val="75000"/>
                            <a:lumOff val="25000"/>
                          </a:schemeClr>
                        </a:solidFill>
                      </a:endParaRPr>
                    </a:p>
                  </a:txBody>
                  <a:tcPr/>
                </a:tc>
                <a:tc>
                  <a:txBody>
                    <a:bodyPr/>
                    <a:lstStyle/>
                    <a:p>
                      <a:pPr marL="0" algn="just" defTabSz="914400" rtl="0" eaLnBrk="1" latinLnBrk="0" hangingPunct="1"/>
                      <a:r>
                        <a:rPr lang="en-US" sz="1600" kern="1200" baseline="0" dirty="0"/>
                        <a:t>RPA. </a:t>
                      </a:r>
                      <a:r>
                        <a:rPr lang="pt-BR" sz="1600" noProof="0" dirty="0"/>
                        <a:t>Pagamentos Instantâneos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600" noProof="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600"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noProof="0" dirty="0"/>
                        <a:t>Otimização e racionalização das agências bancárias</a:t>
                      </a:r>
                      <a:endParaRPr lang="en-US" sz="1600" kern="1200" baseline="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kern="1200" baseline="0" dirty="0"/>
                        <a:t>Uso de </a:t>
                      </a:r>
                      <a:r>
                        <a:rPr lang="pt-BR" sz="1600" kern="1200" baseline="0" dirty="0" err="1"/>
                        <a:t>chatbot</a:t>
                      </a:r>
                      <a:r>
                        <a:rPr lang="pt-BR" sz="1600" kern="1200" baseline="0" dirty="0"/>
                        <a:t> com </a:t>
                      </a:r>
                      <a:r>
                        <a:rPr lang="pt-BR" sz="1600" kern="1200" baseline="0" dirty="0" err="1"/>
                        <a:t>whatsapp</a:t>
                      </a:r>
                      <a:r>
                        <a:rPr lang="pt-BR" sz="1600" kern="1200" baseline="0" dirty="0"/>
                        <a:t>. Solução de recebimento, armazenamento e processamento de pagamentos instantâneos. Aumento de arrecadação</a:t>
                      </a:r>
                    </a:p>
                    <a:p>
                      <a:pPr marL="0" algn="just" defTabSz="914400" rtl="0" eaLnBrk="1" latinLnBrk="0" hangingPunct="1"/>
                      <a:r>
                        <a:rPr lang="pt-BR" sz="1600" kern="1200" baseline="0" dirty="0"/>
                        <a:t>Agilidade em solicitação de saldos e pagamentos</a:t>
                      </a:r>
                    </a:p>
                    <a:p>
                      <a:pPr marL="0" algn="just" defTabSz="914400" rtl="0" eaLnBrk="1" latinLnBrk="0" hangingPunct="1"/>
                      <a:endParaRPr lang="pt-BR" sz="1600" kern="1200" baseline="0" dirty="0"/>
                    </a:p>
                    <a:p>
                      <a:pPr marL="0" algn="just" defTabSz="914400" rtl="0" eaLnBrk="1" latinLnBrk="0" hangingPunct="1"/>
                      <a:r>
                        <a:rPr lang="pt-BR" sz="1600" kern="1200" baseline="0" dirty="0"/>
                        <a:t>Fechamento de agências bancárias físicas e rearranjo de outras de acordo com o perfil do público e tipo do serviço prestado. Redução de custos e provimento de serviços especializados</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r h="370840">
                <a:tc>
                  <a:txBody>
                    <a:bodyPr/>
                    <a:lstStyle/>
                    <a:p>
                      <a:pPr algn="just"/>
                      <a:r>
                        <a:rPr lang="en-US" sz="1800" dirty="0" err="1"/>
                        <a:t>Seguradoras</a:t>
                      </a:r>
                      <a:endParaRPr lang="en-US" sz="1800" dirty="0">
                        <a:solidFill>
                          <a:schemeClr val="tx2">
                            <a:lumMod val="75000"/>
                            <a:lumOff val="25000"/>
                          </a:schemeClr>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err="1"/>
                        <a:t>Portais</a:t>
                      </a:r>
                      <a:r>
                        <a:rPr lang="en-US" sz="1600" dirty="0"/>
                        <a:t> e chats</a:t>
                      </a:r>
                      <a:endParaRPr lang="en-US" sz="1600" kern="1200" baseline="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baseline="0" dirty="0" err="1"/>
                        <a:t>Uso</a:t>
                      </a:r>
                      <a:r>
                        <a:rPr lang="en-US" sz="1600" kern="1200" baseline="0" dirty="0"/>
                        <a:t> de </a:t>
                      </a:r>
                      <a:r>
                        <a:rPr lang="en-US" sz="1600" kern="1200" baseline="0" dirty="0" err="1"/>
                        <a:t>p</a:t>
                      </a:r>
                      <a:r>
                        <a:rPr lang="en-US" sz="1600" dirty="0" err="1"/>
                        <a:t>ortais</a:t>
                      </a:r>
                      <a:r>
                        <a:rPr lang="en-US" sz="1600" dirty="0"/>
                        <a:t> de </a:t>
                      </a:r>
                      <a:r>
                        <a:rPr lang="en-US" sz="1600" dirty="0" err="1"/>
                        <a:t>negócios</a:t>
                      </a:r>
                      <a:r>
                        <a:rPr lang="en-US" sz="1600" dirty="0"/>
                        <a:t> e chats com </a:t>
                      </a:r>
                      <a:r>
                        <a:rPr lang="en-US" sz="1600" dirty="0" err="1"/>
                        <a:t>clientes</a:t>
                      </a:r>
                      <a:r>
                        <a:rPr lang="en-US" sz="1600" dirty="0"/>
                        <a:t>. </a:t>
                      </a:r>
                      <a:r>
                        <a:rPr lang="pt-BR" sz="1600" dirty="0"/>
                        <a:t>Alavancagem de vendas de produtos com menos funcionários</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4"/>
                  </a:ext>
                </a:extLst>
              </a:tr>
              <a:tr h="370840">
                <a:tc>
                  <a:txBody>
                    <a:bodyPr/>
                    <a:lstStyle/>
                    <a:p>
                      <a:pPr algn="just"/>
                      <a:r>
                        <a:rPr lang="en-US" sz="1800" dirty="0" err="1"/>
                        <a:t>Saúde</a:t>
                      </a:r>
                      <a:endParaRPr lang="en-US" sz="1800" dirty="0">
                        <a:solidFill>
                          <a:schemeClr val="tx2">
                            <a:lumMod val="75000"/>
                            <a:lumOff val="25000"/>
                          </a:schemeClr>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baseline="0" dirty="0" err="1"/>
                        <a:t>IoT</a:t>
                      </a:r>
                      <a:r>
                        <a:rPr lang="en-US" sz="1600" kern="1200" baseline="0" dirty="0"/>
                        <a:t>, wearables</a:t>
                      </a:r>
                      <a:endParaRPr lang="en-US" sz="1600" kern="1200" baseline="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baseline="0" dirty="0" err="1"/>
                        <a:t>Uso</a:t>
                      </a:r>
                      <a:r>
                        <a:rPr lang="en-US" sz="1600" kern="1200" baseline="0" dirty="0"/>
                        <a:t> de </a:t>
                      </a:r>
                      <a:r>
                        <a:rPr lang="en-US" sz="1600" kern="1200" baseline="0" dirty="0" err="1"/>
                        <a:t>IoT</a:t>
                      </a:r>
                      <a:r>
                        <a:rPr lang="en-US" sz="1600" kern="1200" baseline="0" dirty="0"/>
                        <a:t> e wearables para </a:t>
                      </a:r>
                      <a:r>
                        <a:rPr lang="en-US" sz="1600" kern="1200" baseline="0" dirty="0" err="1"/>
                        <a:t>detecção</a:t>
                      </a:r>
                      <a:r>
                        <a:rPr lang="en-US" sz="1600" kern="1200" baseline="0" dirty="0"/>
                        <a:t> de </a:t>
                      </a:r>
                      <a:r>
                        <a:rPr lang="en-US" sz="1600" kern="1200" baseline="0" dirty="0" err="1"/>
                        <a:t>sinais</a:t>
                      </a:r>
                      <a:r>
                        <a:rPr lang="en-US" sz="1600" kern="1200" baseline="0" dirty="0"/>
                        <a:t> </a:t>
                      </a:r>
                      <a:r>
                        <a:rPr lang="en-US" sz="1600" kern="1200" baseline="0" dirty="0" err="1"/>
                        <a:t>vitais</a:t>
                      </a:r>
                      <a:r>
                        <a:rPr lang="en-US" sz="1600" kern="1200" baseline="0" dirty="0"/>
                        <a:t> de </a:t>
                      </a:r>
                      <a:r>
                        <a:rPr lang="en-US" sz="1600" kern="1200" baseline="0" dirty="0" err="1"/>
                        <a:t>pacientes</a:t>
                      </a:r>
                      <a:r>
                        <a:rPr lang="en-US" sz="1600" kern="1200" baseline="0" dirty="0"/>
                        <a:t>. </a:t>
                      </a:r>
                      <a:r>
                        <a:rPr lang="en-US" sz="1600" kern="1200" baseline="0" dirty="0" err="1"/>
                        <a:t>Agilidade</a:t>
                      </a:r>
                      <a:r>
                        <a:rPr lang="en-US" sz="1600" kern="1200" baseline="0" dirty="0"/>
                        <a:t> </a:t>
                      </a:r>
                      <a:r>
                        <a:rPr lang="en-US" sz="1600" kern="1200" baseline="0" dirty="0" err="1"/>
                        <a:t>na</a:t>
                      </a:r>
                      <a:r>
                        <a:rPr lang="en-US" sz="1600" kern="1200" baseline="0" dirty="0"/>
                        <a:t> </a:t>
                      </a:r>
                      <a:r>
                        <a:rPr lang="en-US" sz="1600" kern="1200" baseline="0" dirty="0" err="1"/>
                        <a:t>decisão</a:t>
                      </a:r>
                      <a:r>
                        <a:rPr lang="en-US" sz="1600" kern="1200" baseline="0" dirty="0"/>
                        <a:t> </a:t>
                      </a:r>
                      <a:r>
                        <a:rPr lang="en-US" sz="1600" kern="1200" baseline="0" dirty="0" err="1"/>
                        <a:t>clínica</a:t>
                      </a:r>
                      <a:endParaRPr lang="en-US" sz="1600" b="1" kern="1200" baseline="0" dirty="0">
                        <a:solidFill>
                          <a:schemeClr val="dk1"/>
                        </a:solidFill>
                        <a:latin typeface="+mn-lt"/>
                        <a:ea typeface="+mn-ea"/>
                        <a:cs typeface="+mn-cs"/>
                      </a:endParaRPr>
                    </a:p>
                  </a:txBody>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164385" y="6550223"/>
            <a:ext cx="4947112"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RPA – Robotic Process Automation;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IoT</a:t>
            </a:r>
            <a:r>
              <a:rPr kumimoji="0" lang="en-US" sz="1400" b="0" i="0" u="none" strike="noStrike" kern="1200" cap="none" spc="0" normalizeH="0" baseline="0" noProof="0" dirty="0">
                <a:ln>
                  <a:noFill/>
                </a:ln>
                <a:solidFill>
                  <a:srgbClr val="000000"/>
                </a:solidFill>
                <a:effectLst/>
                <a:uLnTx/>
                <a:uFillTx/>
                <a:latin typeface="Arial"/>
                <a:ea typeface="+mn-ea"/>
                <a:cs typeface="+mn-cs"/>
              </a:rPr>
              <a:t> – Internet of Things </a:t>
            </a:r>
          </a:p>
        </p:txBody>
      </p:sp>
    </p:spTree>
    <p:extLst>
      <p:ext uri="{BB962C8B-B14F-4D97-AF65-F5344CB8AC3E}">
        <p14:creationId xmlns:p14="http://schemas.microsoft.com/office/powerpoint/2010/main" val="2235106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017" y="184350"/>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2856"/>
                </a:solidFill>
                <a:effectLst/>
                <a:uLnTx/>
                <a:uFillTx/>
                <a:latin typeface="Arial"/>
                <a:ea typeface="+mj-ea"/>
                <a:cs typeface="+mj-cs"/>
              </a:rPr>
              <a:t>Jornal</a:t>
            </a:r>
            <a:r>
              <a:rPr kumimoji="0" lang="en-US" sz="2400" b="1" i="0" u="none" strike="noStrike" kern="1200" cap="none" spc="0" normalizeH="0" baseline="0" noProof="0" dirty="0">
                <a:ln>
                  <a:noFill/>
                </a:ln>
                <a:solidFill>
                  <a:srgbClr val="002856"/>
                </a:solidFill>
                <a:effectLst/>
                <a:uLnTx/>
                <a:uFillTx/>
                <a:latin typeface="Arial"/>
                <a:ea typeface="+mj-ea"/>
                <a:cs typeface="+mj-cs"/>
              </a:rPr>
              <a:t> da CBN – </a:t>
            </a:r>
            <a:r>
              <a:rPr kumimoji="0" lang="en-US" sz="2400" b="1" i="0" u="none" strike="noStrike" kern="1200" cap="none" spc="0" normalizeH="0" baseline="0" noProof="0" dirty="0" err="1">
                <a:ln>
                  <a:noFill/>
                </a:ln>
                <a:solidFill>
                  <a:srgbClr val="002856"/>
                </a:solidFill>
                <a:effectLst/>
                <a:uLnTx/>
                <a:uFillTx/>
                <a:latin typeface="Arial"/>
                <a:ea typeface="+mj-ea"/>
                <a:cs typeface="+mj-cs"/>
              </a:rPr>
              <a:t>Digitalização</a:t>
            </a:r>
            <a:r>
              <a:rPr kumimoji="0" lang="en-US" sz="2400" b="1" i="0" u="none" strike="noStrike" kern="1200" cap="none" spc="0" normalizeH="0" baseline="0" noProof="0" dirty="0">
                <a:ln>
                  <a:noFill/>
                </a:ln>
                <a:solidFill>
                  <a:srgbClr val="002856"/>
                </a:solidFill>
                <a:effectLst/>
                <a:uLnTx/>
                <a:uFillTx/>
                <a:latin typeface="Arial"/>
                <a:ea typeface="+mj-ea"/>
                <a:cs typeface="+mj-cs"/>
              </a:rPr>
              <a:t> de </a:t>
            </a:r>
            <a:r>
              <a:rPr kumimoji="0" lang="en-US" sz="2400" b="1" i="0" u="none" strike="noStrike" kern="1200" cap="none" spc="0" normalizeH="0" baseline="0" noProof="0" dirty="0" err="1">
                <a:ln>
                  <a:noFill/>
                </a:ln>
                <a:solidFill>
                  <a:srgbClr val="002856"/>
                </a:solidFill>
                <a:effectLst/>
                <a:uLnTx/>
                <a:uFillTx/>
                <a:latin typeface="Arial"/>
                <a:ea typeface="+mj-ea"/>
                <a:cs typeface="+mj-cs"/>
              </a:rPr>
              <a:t>serviços</a:t>
            </a:r>
            <a:r>
              <a:rPr kumimoji="0" lang="en-US" sz="2400" b="1" i="0" u="none" strike="noStrike" kern="1200" cap="none" spc="0" normalizeH="0" baseline="0" noProof="0" dirty="0">
                <a:ln>
                  <a:noFill/>
                </a:ln>
                <a:solidFill>
                  <a:srgbClr val="002856"/>
                </a:solidFill>
                <a:effectLst/>
                <a:uLnTx/>
                <a:uFillTx/>
                <a:latin typeface="Arial"/>
                <a:ea typeface="+mj-ea"/>
                <a:cs typeface="+mj-cs"/>
              </a:rPr>
              <a:t> </a:t>
            </a:r>
            <a:r>
              <a:rPr kumimoji="0" lang="en-US" sz="2400" b="1" i="0" u="none" strike="noStrike" kern="1200" cap="none" spc="0" normalizeH="0" baseline="0" noProof="0" dirty="0" err="1">
                <a:ln>
                  <a:noFill/>
                </a:ln>
                <a:solidFill>
                  <a:srgbClr val="002856"/>
                </a:solidFill>
                <a:effectLst/>
                <a:uLnTx/>
                <a:uFillTx/>
                <a:latin typeface="Arial"/>
                <a:ea typeface="+mj-ea"/>
                <a:cs typeface="+mj-cs"/>
              </a:rPr>
              <a:t>pode</a:t>
            </a:r>
            <a:r>
              <a:rPr kumimoji="0" lang="en-US" sz="2400" b="1" i="0" u="none" strike="noStrike" kern="1200" cap="none" spc="0" normalizeH="0" baseline="0" noProof="0" dirty="0">
                <a:ln>
                  <a:noFill/>
                </a:ln>
                <a:solidFill>
                  <a:srgbClr val="002856"/>
                </a:solidFill>
                <a:effectLst/>
                <a:uLnTx/>
                <a:uFillTx/>
                <a:latin typeface="Arial"/>
                <a:ea typeface="+mj-ea"/>
                <a:cs typeface="+mj-cs"/>
              </a:rPr>
              <a:t> </a:t>
            </a:r>
            <a:r>
              <a:rPr kumimoji="0" lang="en-US" sz="2400" b="1" i="0" u="none" strike="noStrike" kern="1200" cap="none" spc="0" normalizeH="0" baseline="0" noProof="0" dirty="0" err="1">
                <a:ln>
                  <a:noFill/>
                </a:ln>
                <a:solidFill>
                  <a:srgbClr val="002856"/>
                </a:solidFill>
                <a:effectLst/>
                <a:uLnTx/>
                <a:uFillTx/>
                <a:latin typeface="Arial"/>
                <a:ea typeface="+mj-ea"/>
                <a:cs typeface="+mj-cs"/>
              </a:rPr>
              <a:t>gerar</a:t>
            </a:r>
            <a:r>
              <a:rPr kumimoji="0" lang="en-US" sz="2400" b="1" i="0" u="none" strike="noStrike" kern="1200" cap="none" spc="0" normalizeH="0" baseline="0" noProof="0" dirty="0">
                <a:ln>
                  <a:noFill/>
                </a:ln>
                <a:solidFill>
                  <a:srgbClr val="002856"/>
                </a:solidFill>
                <a:effectLst/>
                <a:uLnTx/>
                <a:uFillTx/>
                <a:latin typeface="Arial"/>
                <a:ea typeface="+mj-ea"/>
                <a:cs typeface="+mj-cs"/>
              </a:rPr>
              <a:t> </a:t>
            </a:r>
            <a:r>
              <a:rPr kumimoji="0" lang="en-US" sz="2400" b="1" i="0" u="none" strike="noStrike" kern="1200" cap="none" spc="0" normalizeH="0" baseline="0" noProof="0" dirty="0" err="1">
                <a:ln>
                  <a:noFill/>
                </a:ln>
                <a:solidFill>
                  <a:srgbClr val="002856"/>
                </a:solidFill>
                <a:effectLst/>
                <a:uLnTx/>
                <a:uFillTx/>
                <a:latin typeface="Arial"/>
                <a:ea typeface="+mj-ea"/>
                <a:cs typeface="+mj-cs"/>
              </a:rPr>
              <a:t>economia</a:t>
            </a:r>
            <a:r>
              <a:rPr kumimoji="0" lang="en-US" sz="2400" b="1" i="0" u="none" strike="noStrike" kern="1200" cap="none" spc="0" normalizeH="0" baseline="0" noProof="0" dirty="0">
                <a:ln>
                  <a:noFill/>
                </a:ln>
                <a:solidFill>
                  <a:srgbClr val="002856"/>
                </a:solidFill>
                <a:effectLst/>
                <a:uLnTx/>
                <a:uFillTx/>
                <a:latin typeface="Arial"/>
                <a:ea typeface="+mj-ea"/>
                <a:cs typeface="+mj-cs"/>
              </a:rPr>
              <a:t> de R$ 50 </a:t>
            </a:r>
            <a:r>
              <a:rPr kumimoji="0" lang="en-US" sz="2400" b="1" i="0" u="none" strike="noStrike" kern="1200" cap="none" spc="0" normalizeH="0" baseline="0" noProof="0" dirty="0" err="1">
                <a:ln>
                  <a:noFill/>
                </a:ln>
                <a:solidFill>
                  <a:srgbClr val="002856"/>
                </a:solidFill>
                <a:effectLst/>
                <a:uLnTx/>
                <a:uFillTx/>
                <a:latin typeface="Arial"/>
                <a:ea typeface="+mj-ea"/>
                <a:cs typeface="+mj-cs"/>
              </a:rPr>
              <a:t>bilhões</a:t>
            </a:r>
            <a:r>
              <a:rPr kumimoji="0" lang="en-US" sz="2400" b="1" i="0" u="none" strike="noStrike" kern="1200" cap="none" spc="0" normalizeH="0" baseline="0" noProof="0" dirty="0">
                <a:ln>
                  <a:noFill/>
                </a:ln>
                <a:solidFill>
                  <a:srgbClr val="002856"/>
                </a:solidFill>
                <a:effectLst/>
                <a:uLnTx/>
                <a:uFillTx/>
                <a:latin typeface="Arial"/>
                <a:ea typeface="+mj-ea"/>
                <a:cs typeface="+mj-cs"/>
              </a:rPr>
              <a:t> </a:t>
            </a:r>
            <a:r>
              <a:rPr kumimoji="0" lang="en-US" sz="2400" b="1" i="0" u="none" strike="noStrike" kern="1200" cap="none" spc="0" normalizeH="0" baseline="0" noProof="0" dirty="0" err="1">
                <a:ln>
                  <a:noFill/>
                </a:ln>
                <a:solidFill>
                  <a:srgbClr val="002856"/>
                </a:solidFill>
                <a:effectLst/>
                <a:uLnTx/>
                <a:uFillTx/>
                <a:latin typeface="Arial"/>
                <a:ea typeface="+mj-ea"/>
                <a:cs typeface="+mj-cs"/>
              </a:rPr>
              <a:t>por</a:t>
            </a:r>
            <a:r>
              <a:rPr kumimoji="0" lang="en-US" sz="2400" b="1" i="0" u="none" strike="noStrike" kern="1200" cap="none" spc="0" normalizeH="0" baseline="0" noProof="0" dirty="0">
                <a:ln>
                  <a:noFill/>
                </a:ln>
                <a:solidFill>
                  <a:srgbClr val="002856"/>
                </a:solidFill>
                <a:effectLst/>
                <a:uLnTx/>
                <a:uFillTx/>
                <a:latin typeface="Arial"/>
                <a:ea typeface="+mj-ea"/>
                <a:cs typeface="+mj-cs"/>
              </a:rPr>
              <a:t> </a:t>
            </a:r>
            <a:r>
              <a:rPr kumimoji="0" lang="en-US" sz="2400" b="1" i="0" u="none" strike="noStrike" kern="1200" cap="none" spc="0" normalizeH="0" baseline="0" noProof="0" dirty="0" err="1">
                <a:ln>
                  <a:noFill/>
                </a:ln>
                <a:solidFill>
                  <a:srgbClr val="002856"/>
                </a:solidFill>
                <a:effectLst/>
                <a:uLnTx/>
                <a:uFillTx/>
                <a:latin typeface="Arial"/>
                <a:ea typeface="+mj-ea"/>
                <a:cs typeface="+mj-cs"/>
              </a:rPr>
              <a:t>ano</a:t>
            </a:r>
            <a:endParaRPr kumimoji="0" lang="en-US" sz="2400" b="1" i="0" u="none" strike="noStrike" kern="1200" cap="none" spc="0" normalizeH="0" baseline="0" noProof="0" dirty="0">
              <a:ln>
                <a:noFill/>
              </a:ln>
              <a:solidFill>
                <a:srgbClr val="002856"/>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kumimoji="0" lang="en-US" sz="2400" b="1" i="0" u="none" strike="noStrike" kern="1200" cap="none" spc="0" normalizeH="0" baseline="0" noProof="0" dirty="0">
              <a:ln>
                <a:noFill/>
              </a:ln>
              <a:solidFill>
                <a:srgbClr val="002856"/>
              </a:solidFill>
              <a:effectLst/>
              <a:uLnTx/>
              <a:uFillTx/>
              <a:latin typeface="Arial"/>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pt-BR" sz="2400" i="1" u="none" strike="noStrike" kern="1200" cap="none" spc="0" normalizeH="0" baseline="0" noProof="0" dirty="0" smtClean="0">
              <a:ln>
                <a:noFill/>
              </a:ln>
              <a:solidFill>
                <a:srgbClr val="002856"/>
              </a:solidFill>
              <a:effectLst/>
              <a:uLnTx/>
              <a:uFillTx/>
              <a:latin typeface="Arial"/>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pt-BR" sz="2400" i="1" dirty="0">
              <a:solidFill>
                <a:srgbClr val="002856"/>
              </a:solidFill>
              <a:latin typeface="Arial"/>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2400" i="1" u="none" strike="noStrike" kern="1200" cap="none" spc="0" normalizeH="0" baseline="0" noProof="0" dirty="0" smtClean="0">
                <a:ln>
                  <a:noFill/>
                </a:ln>
                <a:solidFill>
                  <a:srgbClr val="002856"/>
                </a:solidFill>
                <a:effectLst/>
                <a:uLnTx/>
                <a:uFillTx/>
                <a:latin typeface="Arial"/>
                <a:ea typeface="+mj-ea"/>
                <a:cs typeface="+mj-cs"/>
              </a:rPr>
              <a:t>“</a:t>
            </a:r>
            <a:r>
              <a:rPr kumimoji="0" lang="pt-BR" sz="2400" i="1" u="none" strike="noStrike" kern="1200" cap="none" spc="0" normalizeH="0" baseline="0" noProof="0" dirty="0">
                <a:ln>
                  <a:noFill/>
                </a:ln>
                <a:solidFill>
                  <a:srgbClr val="002856"/>
                </a:solidFill>
                <a:effectLst/>
                <a:uLnTx/>
                <a:uFillTx/>
                <a:latin typeface="Arial"/>
                <a:ea typeface="+mj-ea"/>
                <a:cs typeface="+mj-cs"/>
              </a:rPr>
              <a:t>É um impacto incrível e que vale todo o investimento proposto”</a:t>
            </a:r>
            <a:r>
              <a:rPr kumimoji="0" lang="pt-BR" sz="2400" b="0" i="1" u="none" strike="noStrike" kern="1200" cap="none" spc="0" normalizeH="0" baseline="0" noProof="0" dirty="0">
                <a:ln>
                  <a:noFill/>
                </a:ln>
                <a:solidFill>
                  <a:srgbClr val="002856"/>
                </a:solidFill>
                <a:effectLst/>
                <a:uLnTx/>
                <a:uFillTx/>
                <a:latin typeface="Arial"/>
                <a:ea typeface="+mj-ea"/>
                <a:cs typeface="+mj-cs"/>
              </a:rPr>
              <a:t>. </a:t>
            </a:r>
            <a:r>
              <a:rPr kumimoji="0" lang="pt-BR" sz="2400" b="0" i="0" u="none" strike="noStrike" kern="1200" cap="none" spc="0" normalizeH="0" baseline="0" noProof="0" dirty="0">
                <a:ln>
                  <a:noFill/>
                </a:ln>
                <a:solidFill>
                  <a:srgbClr val="002856"/>
                </a:solidFill>
                <a:effectLst/>
                <a:uLnTx/>
                <a:uFillTx/>
                <a:latin typeface="Arial"/>
                <a:ea typeface="+mj-ea"/>
                <a:cs typeface="+mj-cs"/>
              </a:rPr>
              <a:t>Essa afirmação é do secretário de Tecnologia da Informação e Comunicação do Ministério da Economia, </a:t>
            </a:r>
            <a:r>
              <a:rPr kumimoji="0" lang="pt-BR" sz="2400" b="0" i="0" u="none" strike="noStrike" kern="1200" cap="none" spc="0" normalizeH="0" baseline="0" noProof="0" dirty="0" err="1">
                <a:ln>
                  <a:noFill/>
                </a:ln>
                <a:solidFill>
                  <a:srgbClr val="002856"/>
                </a:solidFill>
                <a:effectLst/>
                <a:uLnTx/>
                <a:uFillTx/>
                <a:latin typeface="Arial"/>
                <a:ea typeface="+mj-ea"/>
                <a:cs typeface="+mj-cs"/>
              </a:rPr>
              <a:t>Luis</a:t>
            </a:r>
            <a:r>
              <a:rPr kumimoji="0" lang="pt-BR" sz="2400" b="0" i="0" u="none" strike="noStrike" kern="1200" cap="none" spc="0" normalizeH="0" baseline="0" noProof="0" dirty="0">
                <a:ln>
                  <a:noFill/>
                </a:ln>
                <a:solidFill>
                  <a:srgbClr val="002856"/>
                </a:solidFill>
                <a:effectLst/>
                <a:uLnTx/>
                <a:uFillTx/>
                <a:latin typeface="Arial"/>
                <a:ea typeface="+mj-ea"/>
                <a:cs typeface="+mj-cs"/>
              </a:rPr>
              <a:t> Felipe </a:t>
            </a:r>
            <a:r>
              <a:rPr kumimoji="0" lang="pt-BR" sz="2400" b="0" i="0" u="none" strike="noStrike" kern="1200" cap="none" spc="0" normalizeH="0" baseline="0" noProof="0" dirty="0" err="1">
                <a:ln>
                  <a:noFill/>
                </a:ln>
                <a:solidFill>
                  <a:srgbClr val="002856"/>
                </a:solidFill>
                <a:effectLst/>
                <a:uLnTx/>
                <a:uFillTx/>
                <a:latin typeface="Arial"/>
                <a:ea typeface="+mj-ea"/>
                <a:cs typeface="+mj-cs"/>
              </a:rPr>
              <a:t>Salin</a:t>
            </a:r>
            <a:r>
              <a:rPr kumimoji="0" lang="pt-BR" sz="2400" b="0" i="0" u="none" strike="noStrike" kern="1200" cap="none" spc="0" normalizeH="0" baseline="0" noProof="0" dirty="0">
                <a:ln>
                  <a:noFill/>
                </a:ln>
                <a:solidFill>
                  <a:srgbClr val="002856"/>
                </a:solidFill>
                <a:effectLst/>
                <a:uLnTx/>
                <a:uFillTx/>
                <a:latin typeface="Arial"/>
                <a:ea typeface="+mj-ea"/>
                <a:cs typeface="+mj-cs"/>
              </a:rPr>
              <a:t> Monteiro, que participou do Jornal da CBN. Ele falou sobre a proposta do governo brasileiro de ter </a:t>
            </a:r>
            <a:r>
              <a:rPr kumimoji="0" lang="pt-BR" sz="2400" b="0" i="0" u="sng" strike="noStrike" kern="1200" cap="none" spc="0" normalizeH="0" baseline="0" noProof="0" dirty="0">
                <a:ln>
                  <a:noFill/>
                </a:ln>
                <a:solidFill>
                  <a:srgbClr val="FF0000"/>
                </a:solidFill>
                <a:effectLst/>
                <a:uLnTx/>
                <a:uFillTx/>
                <a:latin typeface="Arial"/>
                <a:ea typeface="+mj-ea"/>
                <a:cs typeface="+mj-cs"/>
              </a:rPr>
              <a:t>mais de mil serviços 100% digitais em um período de dois anos</a:t>
            </a:r>
            <a:r>
              <a:rPr kumimoji="0" lang="pt-BR" sz="2400" b="0" i="0" u="none" strike="noStrike" kern="1200" cap="none" spc="0" normalizeH="0" baseline="0" noProof="0" dirty="0">
                <a:ln>
                  <a:noFill/>
                </a:ln>
                <a:solidFill>
                  <a:srgbClr val="002856"/>
                </a:solidFill>
                <a:effectLst/>
                <a:uLnTx/>
                <a:uFillTx/>
                <a:latin typeface="Arial"/>
                <a:ea typeface="+mj-ea"/>
                <a:cs typeface="+mj-cs"/>
              </a:rPr>
              <a:t>. </a:t>
            </a:r>
            <a:endParaRPr kumimoji="0" lang="pt-BR" sz="2400" b="0" i="0" u="none" strike="noStrike" kern="1200" cap="none" spc="0" normalizeH="0" baseline="0" noProof="0" dirty="0" smtClean="0">
              <a:ln>
                <a:noFill/>
              </a:ln>
              <a:solidFill>
                <a:srgbClr val="002856"/>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kumimoji="0" lang="en-US" sz="2400" b="1" i="0" u="none" strike="noStrike" kern="1200" cap="none" spc="0" normalizeH="0" baseline="0" noProof="0" dirty="0">
              <a:ln>
                <a:noFill/>
              </a:ln>
              <a:solidFill>
                <a:srgbClr val="002856"/>
              </a:solidFill>
              <a:effectLst/>
              <a:uLnTx/>
              <a:uFillTx/>
              <a:latin typeface="Arial"/>
              <a:ea typeface="+mj-ea"/>
              <a:cs typeface="+mj-cs"/>
            </a:endParaRPr>
          </a:p>
        </p:txBody>
      </p:sp>
    </p:spTree>
    <p:extLst>
      <p:ext uri="{BB962C8B-B14F-4D97-AF65-F5344CB8AC3E}">
        <p14:creationId xmlns:p14="http://schemas.microsoft.com/office/powerpoint/2010/main" val="200648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Panorama </a:t>
            </a:r>
            <a:r>
              <a:rPr lang="en-US" dirty="0" err="1" smtClean="0"/>
              <a:t>Econômico</a:t>
            </a:r>
            <a:r>
              <a:rPr lang="en-US" dirty="0" smtClean="0"/>
              <a:t> 2017, 2018, 2019…</a:t>
            </a:r>
            <a:endParaRPr lang="en-US" dirty="0"/>
          </a:p>
        </p:txBody>
      </p:sp>
      <p:sp>
        <p:nvSpPr>
          <p:cNvPr id="31" name="Text Placeholder 2"/>
          <p:cNvSpPr txBox="1">
            <a:spLocks/>
          </p:cNvSpPr>
          <p:nvPr/>
        </p:nvSpPr>
        <p:spPr bwMode="gray">
          <a:xfrm>
            <a:off x="1332689" y="4178207"/>
            <a:ext cx="3572522" cy="1169551"/>
          </a:xfrm>
          <a:prstGeom prst="rect">
            <a:avLst/>
          </a:prstGeom>
        </p:spPr>
        <p:txBody>
          <a:bodyPr vert="horz" wrap="square" lIns="91440" tIns="91440" rIns="91440" bIns="91440" rtlCol="0">
            <a:spAutoFit/>
          </a:bodyPr>
          <a:lstStyle>
            <a:lvl1pPr marL="274306" marR="0" indent="-274306" algn="l" rtl="0" eaLnBrk="1" fontAlgn="base" hangingPunct="1">
              <a:lnSpc>
                <a:spcPct val="100000"/>
              </a:lnSpc>
              <a:spcBef>
                <a:spcPts val="0"/>
              </a:spcBef>
              <a:spcAft>
                <a:spcPts val="1200"/>
              </a:spcAft>
              <a:buClrTx/>
              <a:buSzPct val="90000"/>
              <a:buFont typeface="Wingdings" panose="05000000000000000000" pitchFamily="2" charset="2"/>
              <a:buChar char="§"/>
              <a:defRPr lang="en-US" sz="2800">
                <a:solidFill>
                  <a:schemeClr val="bg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a:solidFill>
                  <a:schemeClr val="bg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a:solidFill>
                  <a:schemeClr val="bg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a:solidFill>
                  <a:schemeClr val="bg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a:solidFill>
                  <a:schemeClr val="bg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marL="0" indent="0" algn="ctr">
              <a:buFont typeface="Wingdings" panose="05000000000000000000" pitchFamily="2" charset="2"/>
              <a:buNone/>
            </a:pPr>
            <a:r>
              <a:rPr lang="en-US" sz="2400" b="1" kern="1200" dirty="0" err="1" smtClean="0"/>
              <a:t>Incerteza</a:t>
            </a:r>
            <a:r>
              <a:rPr lang="en-US" sz="2400" b="1" kern="1200" dirty="0" smtClean="0"/>
              <a:t> </a:t>
            </a:r>
            <a:r>
              <a:rPr lang="en-US" sz="2400" b="1" kern="1200" dirty="0" err="1" smtClean="0"/>
              <a:t>Econômica</a:t>
            </a:r>
            <a:r>
              <a:rPr lang="en-US" sz="2400" b="1" dirty="0" smtClean="0"/>
              <a:t> </a:t>
            </a:r>
            <a:r>
              <a:rPr lang="en-US" sz="2000" i="1" kern="1200" dirty="0" err="1" smtClean="0"/>
              <a:t>Organizações</a:t>
            </a:r>
            <a:r>
              <a:rPr lang="en-US" sz="2000" i="1" kern="1200" dirty="0" smtClean="0"/>
              <a:t> </a:t>
            </a:r>
            <a:r>
              <a:rPr lang="en-US" sz="2000" i="1" kern="1200" dirty="0" err="1" smtClean="0"/>
              <a:t>devem</a:t>
            </a:r>
            <a:r>
              <a:rPr lang="en-US" sz="2000" i="1" kern="1200" dirty="0" smtClean="0"/>
              <a:t> </a:t>
            </a:r>
            <a:r>
              <a:rPr lang="en-US" sz="2000" i="1" kern="1200" dirty="0" err="1" smtClean="0"/>
              <a:t>focar</a:t>
            </a:r>
            <a:r>
              <a:rPr lang="en-US" sz="2000" i="1" kern="1200" dirty="0" smtClean="0"/>
              <a:t> </a:t>
            </a:r>
            <a:r>
              <a:rPr lang="en-US" sz="2000" i="1" kern="1200" dirty="0" err="1" smtClean="0"/>
              <a:t>na</a:t>
            </a:r>
            <a:r>
              <a:rPr lang="en-US" sz="2000" i="1" kern="1200" dirty="0" smtClean="0"/>
              <a:t> </a:t>
            </a:r>
            <a:r>
              <a:rPr lang="en-US" sz="2000" i="1" kern="1200" dirty="0" err="1" smtClean="0"/>
              <a:t>otimização</a:t>
            </a:r>
            <a:r>
              <a:rPr lang="en-US" sz="2000" i="1" kern="1200" dirty="0" smtClean="0"/>
              <a:t> dos </a:t>
            </a:r>
            <a:r>
              <a:rPr lang="en-US" sz="2000" i="1" kern="1200" dirty="0" err="1" smtClean="0"/>
              <a:t>custos</a:t>
            </a:r>
            <a:r>
              <a:rPr lang="en-US" sz="2000" i="1" kern="1200" dirty="0" smtClean="0"/>
              <a:t>.</a:t>
            </a:r>
            <a:endParaRPr lang="en-US" sz="2400" i="1" kern="1200" dirty="0"/>
          </a:p>
        </p:txBody>
      </p:sp>
      <p:sp>
        <p:nvSpPr>
          <p:cNvPr id="32" name="Rectangle 31"/>
          <p:cNvSpPr/>
          <p:nvPr/>
        </p:nvSpPr>
        <p:spPr>
          <a:xfrm>
            <a:off x="7309070" y="4178207"/>
            <a:ext cx="3737294" cy="1169551"/>
          </a:xfrm>
          <a:prstGeom prst="rect">
            <a:avLst/>
          </a:prstGeom>
        </p:spPr>
        <p:txBody>
          <a:bodyPr wrap="square" lIns="91440" tIns="91440" rIns="91440" bIns="91440">
            <a:spAutoFit/>
          </a:bodyPr>
          <a:lstStyle/>
          <a:p>
            <a:pPr algn="ctr" eaLnBrk="1" hangingPunct="1">
              <a:lnSpc>
                <a:spcPct val="100000"/>
              </a:lnSpc>
              <a:spcBef>
                <a:spcPts val="0"/>
              </a:spcBef>
              <a:spcAft>
                <a:spcPts val="1200"/>
              </a:spcAft>
              <a:buSzPct val="90000"/>
            </a:pPr>
            <a:r>
              <a:rPr lang="en-US" sz="2400" b="1" dirty="0" err="1" smtClean="0">
                <a:solidFill>
                  <a:schemeClr val="bg1"/>
                </a:solidFill>
                <a:latin typeface="+mn-lt"/>
                <a:ea typeface="+mn-ea"/>
                <a:cs typeface="+mn-cs"/>
              </a:rPr>
              <a:t>Disruptura</a:t>
            </a:r>
            <a:r>
              <a:rPr lang="en-US" sz="2400" b="1" dirty="0" smtClean="0">
                <a:solidFill>
                  <a:schemeClr val="bg1"/>
                </a:solidFill>
                <a:latin typeface="+mn-lt"/>
                <a:ea typeface="+mn-ea"/>
                <a:cs typeface="+mn-cs"/>
              </a:rPr>
              <a:t> Digital</a:t>
            </a:r>
            <a:r>
              <a:rPr lang="en-US" b="1" dirty="0" smtClean="0">
                <a:solidFill>
                  <a:schemeClr val="bg1"/>
                </a:solidFill>
                <a:latin typeface="+mn-lt"/>
                <a:ea typeface="+mn-ea"/>
                <a:cs typeface="+mn-cs"/>
              </a:rPr>
              <a:t>  </a:t>
            </a:r>
            <a:r>
              <a:rPr lang="en-US" sz="2000" i="1" dirty="0" err="1" smtClean="0">
                <a:solidFill>
                  <a:schemeClr val="bg1"/>
                </a:solidFill>
                <a:latin typeface="+mn-lt"/>
                <a:ea typeface="+mn-ea"/>
                <a:cs typeface="+mn-cs"/>
              </a:rPr>
              <a:t>Organizações</a:t>
            </a:r>
            <a:r>
              <a:rPr lang="en-US" sz="2000" i="1" dirty="0" smtClean="0">
                <a:solidFill>
                  <a:schemeClr val="bg1"/>
                </a:solidFill>
                <a:latin typeface="+mn-lt"/>
                <a:ea typeface="+mn-ea"/>
                <a:cs typeface="+mn-cs"/>
              </a:rPr>
              <a:t> </a:t>
            </a:r>
            <a:r>
              <a:rPr lang="en-US" sz="2000" i="1" dirty="0" err="1" smtClean="0">
                <a:solidFill>
                  <a:schemeClr val="bg1"/>
                </a:solidFill>
                <a:latin typeface="+mn-lt"/>
                <a:ea typeface="+mn-ea"/>
                <a:cs typeface="+mn-cs"/>
              </a:rPr>
              <a:t>devem</a:t>
            </a:r>
            <a:r>
              <a:rPr lang="en-US" sz="2000" i="1" dirty="0" smtClean="0">
                <a:solidFill>
                  <a:schemeClr val="bg1"/>
                </a:solidFill>
                <a:latin typeface="+mn-lt"/>
                <a:ea typeface="+mn-ea"/>
                <a:cs typeface="+mn-cs"/>
              </a:rPr>
              <a:t> </a:t>
            </a:r>
            <a:r>
              <a:rPr lang="en-US" sz="2000" i="1" dirty="0" err="1" smtClean="0">
                <a:solidFill>
                  <a:schemeClr val="bg1"/>
                </a:solidFill>
                <a:latin typeface="+mn-lt"/>
                <a:ea typeface="+mn-ea"/>
                <a:cs typeface="+mn-cs"/>
              </a:rPr>
              <a:t>evoluir</a:t>
            </a:r>
            <a:r>
              <a:rPr lang="en-US" sz="2000" i="1" dirty="0" smtClean="0">
                <a:solidFill>
                  <a:schemeClr val="bg1"/>
                </a:solidFill>
                <a:latin typeface="+mn-lt"/>
                <a:ea typeface="+mn-ea"/>
                <a:cs typeface="+mn-cs"/>
              </a:rPr>
              <a:t> para </a:t>
            </a:r>
            <a:r>
              <a:rPr lang="en-US" sz="2000" i="1" dirty="0" err="1" smtClean="0">
                <a:solidFill>
                  <a:schemeClr val="bg1"/>
                </a:solidFill>
                <a:latin typeface="+mn-lt"/>
                <a:ea typeface="+mn-ea"/>
                <a:cs typeface="+mn-cs"/>
              </a:rPr>
              <a:t>negócios</a:t>
            </a:r>
            <a:r>
              <a:rPr lang="en-US" sz="2000" i="1" dirty="0" smtClean="0">
                <a:solidFill>
                  <a:schemeClr val="bg1"/>
                </a:solidFill>
                <a:latin typeface="+mn-lt"/>
                <a:ea typeface="+mn-ea"/>
                <a:cs typeface="+mn-cs"/>
              </a:rPr>
              <a:t> </a:t>
            </a:r>
            <a:r>
              <a:rPr lang="en-US" sz="2000" i="1" dirty="0" err="1" smtClean="0">
                <a:solidFill>
                  <a:schemeClr val="bg1"/>
                </a:solidFill>
                <a:latin typeface="+mn-lt"/>
                <a:ea typeface="+mn-ea"/>
                <a:cs typeface="+mn-cs"/>
              </a:rPr>
              <a:t>digitais</a:t>
            </a:r>
            <a:r>
              <a:rPr lang="en-US" sz="2000" i="1" dirty="0" smtClean="0">
                <a:solidFill>
                  <a:schemeClr val="bg1"/>
                </a:solidFill>
                <a:latin typeface="+mn-lt"/>
                <a:ea typeface="+mn-ea"/>
                <a:cs typeface="+mn-cs"/>
              </a:rPr>
              <a:t>.</a:t>
            </a:r>
            <a:endParaRPr lang="en-US" sz="2000" i="1" dirty="0">
              <a:solidFill>
                <a:schemeClr val="bg1"/>
              </a:solidFill>
              <a:latin typeface="+mn-lt"/>
              <a:ea typeface="+mn-ea"/>
              <a:cs typeface="+mn-cs"/>
            </a:endParaRPr>
          </a:p>
        </p:txBody>
      </p:sp>
      <p:grpSp>
        <p:nvGrpSpPr>
          <p:cNvPr id="12" name="Group 11"/>
          <p:cNvGrpSpPr/>
          <p:nvPr/>
        </p:nvGrpSpPr>
        <p:grpSpPr>
          <a:xfrm>
            <a:off x="1715054" y="1377988"/>
            <a:ext cx="8761892" cy="2217908"/>
            <a:chOff x="1715054" y="1377988"/>
            <a:chExt cx="8761892" cy="2217908"/>
          </a:xfrm>
        </p:grpSpPr>
        <p:grpSp>
          <p:nvGrpSpPr>
            <p:cNvPr id="5" name="Group 4"/>
            <p:cNvGrpSpPr/>
            <p:nvPr/>
          </p:nvGrpSpPr>
          <p:grpSpPr>
            <a:xfrm>
              <a:off x="1715054" y="1377989"/>
              <a:ext cx="3394953" cy="2217907"/>
              <a:chOff x="1715054" y="1377989"/>
              <a:chExt cx="3394953" cy="2217907"/>
            </a:xfrm>
          </p:grpSpPr>
          <p:sp>
            <p:nvSpPr>
              <p:cNvPr id="15" name="Right Arrow 14"/>
              <p:cNvSpPr/>
              <p:nvPr/>
            </p:nvSpPr>
            <p:spPr bwMode="auto">
              <a:xfrm>
                <a:off x="1715054" y="1377989"/>
                <a:ext cx="3394953" cy="2217907"/>
              </a:xfrm>
              <a:prstGeom prst="rightArrow">
                <a:avLst>
                  <a:gd name="adj1" fmla="val 65789"/>
                  <a:gd name="adj2" fmla="val 69737"/>
                </a:avLst>
              </a:prstGeom>
              <a:solidFill>
                <a:srgbClr val="46A33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kumimoji="0" lang="en-US" b="1" i="0" u="none" strike="noStrike" cap="none" normalizeH="0" baseline="0" dirty="0" smtClean="0">
                  <a:ln>
                    <a:noFill/>
                  </a:ln>
                  <a:solidFill>
                    <a:schemeClr val="bg1"/>
                  </a:solidFill>
                  <a:effectLst/>
                </a:endParaRPr>
              </a:p>
            </p:txBody>
          </p:sp>
          <p:grpSp>
            <p:nvGrpSpPr>
              <p:cNvPr id="19" name="Group 18"/>
              <p:cNvGrpSpPr/>
              <p:nvPr/>
            </p:nvGrpSpPr>
            <p:grpSpPr>
              <a:xfrm>
                <a:off x="2291160" y="1860742"/>
                <a:ext cx="1426039" cy="1252401"/>
                <a:chOff x="-398463" y="1624013"/>
                <a:chExt cx="1838326" cy="1614487"/>
              </a:xfrm>
              <a:solidFill>
                <a:schemeClr val="bg1"/>
              </a:solidFill>
            </p:grpSpPr>
            <p:sp>
              <p:nvSpPr>
                <p:cNvPr id="20" name="Freeform 5"/>
                <p:cNvSpPr>
                  <a:spLocks/>
                </p:cNvSpPr>
                <p:nvPr/>
              </p:nvSpPr>
              <p:spPr bwMode="auto">
                <a:xfrm>
                  <a:off x="-138113" y="1624013"/>
                  <a:ext cx="1577976" cy="1169987"/>
                </a:xfrm>
                <a:custGeom>
                  <a:avLst/>
                  <a:gdLst>
                    <a:gd name="T0" fmla="*/ 389 w 418"/>
                    <a:gd name="T1" fmla="*/ 210 h 310"/>
                    <a:gd name="T2" fmla="*/ 175 w 418"/>
                    <a:gd name="T3" fmla="*/ 0 h 310"/>
                    <a:gd name="T4" fmla="*/ 0 w 418"/>
                    <a:gd name="T5" fmla="*/ 91 h 310"/>
                    <a:gd name="T6" fmla="*/ 21 w 418"/>
                    <a:gd name="T7" fmla="*/ 134 h 310"/>
                    <a:gd name="T8" fmla="*/ 175 w 418"/>
                    <a:gd name="T9" fmla="*/ 40 h 310"/>
                    <a:gd name="T10" fmla="*/ 349 w 418"/>
                    <a:gd name="T11" fmla="*/ 210 h 310"/>
                    <a:gd name="T12" fmla="*/ 318 w 418"/>
                    <a:gd name="T13" fmla="*/ 210 h 310"/>
                    <a:gd name="T14" fmla="*/ 368 w 418"/>
                    <a:gd name="T15" fmla="*/ 310 h 310"/>
                    <a:gd name="T16" fmla="*/ 418 w 418"/>
                    <a:gd name="T17" fmla="*/ 210 h 310"/>
                    <a:gd name="T18" fmla="*/ 389 w 418"/>
                    <a:gd name="T19" fmla="*/ 2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310">
                      <a:moveTo>
                        <a:pt x="389" y="210"/>
                      </a:moveTo>
                      <a:cubicBezTo>
                        <a:pt x="387" y="94"/>
                        <a:pt x="292" y="0"/>
                        <a:pt x="175" y="0"/>
                      </a:cubicBezTo>
                      <a:cubicBezTo>
                        <a:pt x="103" y="0"/>
                        <a:pt x="38" y="36"/>
                        <a:pt x="0" y="91"/>
                      </a:cubicBezTo>
                      <a:cubicBezTo>
                        <a:pt x="21" y="134"/>
                        <a:pt x="21" y="134"/>
                        <a:pt x="21" y="134"/>
                      </a:cubicBezTo>
                      <a:cubicBezTo>
                        <a:pt x="50" y="78"/>
                        <a:pt x="108" y="40"/>
                        <a:pt x="175" y="40"/>
                      </a:cubicBezTo>
                      <a:cubicBezTo>
                        <a:pt x="270" y="40"/>
                        <a:pt x="347" y="116"/>
                        <a:pt x="349" y="210"/>
                      </a:cubicBezTo>
                      <a:cubicBezTo>
                        <a:pt x="318" y="210"/>
                        <a:pt x="318" y="210"/>
                        <a:pt x="318" y="210"/>
                      </a:cubicBezTo>
                      <a:cubicBezTo>
                        <a:pt x="368" y="310"/>
                        <a:pt x="368" y="310"/>
                        <a:pt x="368" y="310"/>
                      </a:cubicBezTo>
                      <a:cubicBezTo>
                        <a:pt x="418" y="210"/>
                        <a:pt x="418" y="210"/>
                        <a:pt x="418" y="210"/>
                      </a:cubicBezTo>
                      <a:lnTo>
                        <a:pt x="389"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p:cNvSpPr>
                <p:nvPr/>
              </p:nvSpPr>
              <p:spPr bwMode="auto">
                <a:xfrm>
                  <a:off x="-398463" y="2068513"/>
                  <a:ext cx="1581151" cy="1169987"/>
                </a:xfrm>
                <a:custGeom>
                  <a:avLst/>
                  <a:gdLst>
                    <a:gd name="T0" fmla="*/ 244 w 419"/>
                    <a:gd name="T1" fmla="*/ 270 h 310"/>
                    <a:gd name="T2" fmla="*/ 70 w 419"/>
                    <a:gd name="T3" fmla="*/ 100 h 310"/>
                    <a:gd name="T4" fmla="*/ 100 w 419"/>
                    <a:gd name="T5" fmla="*/ 100 h 310"/>
                    <a:gd name="T6" fmla="*/ 50 w 419"/>
                    <a:gd name="T7" fmla="*/ 0 h 310"/>
                    <a:gd name="T8" fmla="*/ 0 w 419"/>
                    <a:gd name="T9" fmla="*/ 100 h 310"/>
                    <a:gd name="T10" fmla="*/ 30 w 419"/>
                    <a:gd name="T11" fmla="*/ 100 h 310"/>
                    <a:gd name="T12" fmla="*/ 244 w 419"/>
                    <a:gd name="T13" fmla="*/ 310 h 310"/>
                    <a:gd name="T14" fmla="*/ 419 w 419"/>
                    <a:gd name="T15" fmla="*/ 219 h 310"/>
                    <a:gd name="T16" fmla="*/ 398 w 419"/>
                    <a:gd name="T17" fmla="*/ 177 h 310"/>
                    <a:gd name="T18" fmla="*/ 244 w 419"/>
                    <a:gd name="T19" fmla="*/ 27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9" h="310">
                      <a:moveTo>
                        <a:pt x="244" y="270"/>
                      </a:moveTo>
                      <a:cubicBezTo>
                        <a:pt x="149" y="270"/>
                        <a:pt x="72" y="194"/>
                        <a:pt x="70" y="100"/>
                      </a:cubicBezTo>
                      <a:cubicBezTo>
                        <a:pt x="100" y="100"/>
                        <a:pt x="100" y="100"/>
                        <a:pt x="100" y="100"/>
                      </a:cubicBezTo>
                      <a:cubicBezTo>
                        <a:pt x="50" y="0"/>
                        <a:pt x="50" y="0"/>
                        <a:pt x="50" y="0"/>
                      </a:cubicBezTo>
                      <a:cubicBezTo>
                        <a:pt x="0" y="100"/>
                        <a:pt x="0" y="100"/>
                        <a:pt x="0" y="100"/>
                      </a:cubicBezTo>
                      <a:cubicBezTo>
                        <a:pt x="30" y="100"/>
                        <a:pt x="30" y="100"/>
                        <a:pt x="30" y="100"/>
                      </a:cubicBezTo>
                      <a:cubicBezTo>
                        <a:pt x="32" y="216"/>
                        <a:pt x="127" y="310"/>
                        <a:pt x="244" y="310"/>
                      </a:cubicBezTo>
                      <a:cubicBezTo>
                        <a:pt x="316" y="310"/>
                        <a:pt x="380" y="274"/>
                        <a:pt x="419" y="219"/>
                      </a:cubicBezTo>
                      <a:cubicBezTo>
                        <a:pt x="398" y="177"/>
                        <a:pt x="398" y="177"/>
                        <a:pt x="398" y="177"/>
                      </a:cubicBezTo>
                      <a:cubicBezTo>
                        <a:pt x="369" y="232"/>
                        <a:pt x="311" y="270"/>
                        <a:pt x="244"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p:cNvSpPr>
                  <a:spLocks/>
                </p:cNvSpPr>
                <p:nvPr/>
              </p:nvSpPr>
              <p:spPr bwMode="auto">
                <a:xfrm>
                  <a:off x="209550" y="1978025"/>
                  <a:ext cx="592138" cy="914400"/>
                </a:xfrm>
                <a:custGeom>
                  <a:avLst/>
                  <a:gdLst>
                    <a:gd name="T0" fmla="*/ 81 w 157"/>
                    <a:gd name="T1" fmla="*/ 181 h 242"/>
                    <a:gd name="T2" fmla="*/ 47 w 157"/>
                    <a:gd name="T3" fmla="*/ 153 h 242"/>
                    <a:gd name="T4" fmla="*/ 0 w 157"/>
                    <a:gd name="T5" fmla="*/ 153 h 242"/>
                    <a:gd name="T6" fmla="*/ 63 w 157"/>
                    <a:gd name="T7" fmla="*/ 216 h 242"/>
                    <a:gd name="T8" fmla="*/ 63 w 157"/>
                    <a:gd name="T9" fmla="*/ 242 h 242"/>
                    <a:gd name="T10" fmla="*/ 95 w 157"/>
                    <a:gd name="T11" fmla="*/ 242 h 242"/>
                    <a:gd name="T12" fmla="*/ 95 w 157"/>
                    <a:gd name="T13" fmla="*/ 216 h 242"/>
                    <a:gd name="T14" fmla="*/ 157 w 157"/>
                    <a:gd name="T15" fmla="*/ 157 h 242"/>
                    <a:gd name="T16" fmla="*/ 105 w 157"/>
                    <a:gd name="T17" fmla="*/ 104 h 242"/>
                    <a:gd name="T18" fmla="*/ 52 w 157"/>
                    <a:gd name="T19" fmla="*/ 81 h 242"/>
                    <a:gd name="T20" fmla="*/ 75 w 157"/>
                    <a:gd name="T21" fmla="*/ 65 h 242"/>
                    <a:gd name="T22" fmla="*/ 104 w 157"/>
                    <a:gd name="T23" fmla="*/ 87 h 242"/>
                    <a:gd name="T24" fmla="*/ 151 w 157"/>
                    <a:gd name="T25" fmla="*/ 87 h 242"/>
                    <a:gd name="T26" fmla="*/ 95 w 157"/>
                    <a:gd name="T27" fmla="*/ 30 h 242"/>
                    <a:gd name="T28" fmla="*/ 95 w 157"/>
                    <a:gd name="T29" fmla="*/ 0 h 242"/>
                    <a:gd name="T30" fmla="*/ 63 w 157"/>
                    <a:gd name="T31" fmla="*/ 0 h 242"/>
                    <a:gd name="T32" fmla="*/ 63 w 157"/>
                    <a:gd name="T33" fmla="*/ 30 h 242"/>
                    <a:gd name="T34" fmla="*/ 5 w 157"/>
                    <a:gd name="T35" fmla="*/ 84 h 242"/>
                    <a:gd name="T36" fmla="*/ 58 w 157"/>
                    <a:gd name="T37" fmla="*/ 136 h 242"/>
                    <a:gd name="T38" fmla="*/ 110 w 157"/>
                    <a:gd name="T39" fmla="*/ 162 h 242"/>
                    <a:gd name="T40" fmla="*/ 81 w 157"/>
                    <a:gd name="T41" fmla="*/ 18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242">
                      <a:moveTo>
                        <a:pt x="81" y="181"/>
                      </a:moveTo>
                      <a:cubicBezTo>
                        <a:pt x="61" y="181"/>
                        <a:pt x="48" y="174"/>
                        <a:pt x="47" y="153"/>
                      </a:cubicBezTo>
                      <a:cubicBezTo>
                        <a:pt x="0" y="153"/>
                        <a:pt x="0" y="153"/>
                        <a:pt x="0" y="153"/>
                      </a:cubicBezTo>
                      <a:cubicBezTo>
                        <a:pt x="0" y="193"/>
                        <a:pt x="28" y="212"/>
                        <a:pt x="63" y="216"/>
                      </a:cubicBezTo>
                      <a:cubicBezTo>
                        <a:pt x="63" y="242"/>
                        <a:pt x="63" y="242"/>
                        <a:pt x="63" y="242"/>
                      </a:cubicBezTo>
                      <a:cubicBezTo>
                        <a:pt x="95" y="242"/>
                        <a:pt x="95" y="242"/>
                        <a:pt x="95" y="242"/>
                      </a:cubicBezTo>
                      <a:cubicBezTo>
                        <a:pt x="95" y="216"/>
                        <a:pt x="95" y="216"/>
                        <a:pt x="95" y="216"/>
                      </a:cubicBezTo>
                      <a:cubicBezTo>
                        <a:pt x="128" y="212"/>
                        <a:pt x="157" y="196"/>
                        <a:pt x="157" y="157"/>
                      </a:cubicBezTo>
                      <a:cubicBezTo>
                        <a:pt x="157" y="124"/>
                        <a:pt x="131" y="112"/>
                        <a:pt x="105" y="104"/>
                      </a:cubicBezTo>
                      <a:cubicBezTo>
                        <a:pt x="79" y="97"/>
                        <a:pt x="52" y="95"/>
                        <a:pt x="52" y="81"/>
                      </a:cubicBezTo>
                      <a:cubicBezTo>
                        <a:pt x="52" y="69"/>
                        <a:pt x="65" y="65"/>
                        <a:pt x="75" y="65"/>
                      </a:cubicBezTo>
                      <a:cubicBezTo>
                        <a:pt x="90" y="65"/>
                        <a:pt x="105" y="71"/>
                        <a:pt x="104" y="87"/>
                      </a:cubicBezTo>
                      <a:cubicBezTo>
                        <a:pt x="151" y="87"/>
                        <a:pt x="151" y="87"/>
                        <a:pt x="151" y="87"/>
                      </a:cubicBezTo>
                      <a:cubicBezTo>
                        <a:pt x="151" y="52"/>
                        <a:pt x="125" y="35"/>
                        <a:pt x="95" y="30"/>
                      </a:cubicBezTo>
                      <a:cubicBezTo>
                        <a:pt x="95" y="0"/>
                        <a:pt x="95" y="0"/>
                        <a:pt x="95" y="0"/>
                      </a:cubicBezTo>
                      <a:cubicBezTo>
                        <a:pt x="63" y="0"/>
                        <a:pt x="63" y="0"/>
                        <a:pt x="63" y="0"/>
                      </a:cubicBezTo>
                      <a:cubicBezTo>
                        <a:pt x="63" y="30"/>
                        <a:pt x="63" y="30"/>
                        <a:pt x="63" y="30"/>
                      </a:cubicBezTo>
                      <a:cubicBezTo>
                        <a:pt x="33" y="35"/>
                        <a:pt x="5" y="51"/>
                        <a:pt x="5" y="84"/>
                      </a:cubicBezTo>
                      <a:cubicBezTo>
                        <a:pt x="5" y="117"/>
                        <a:pt x="32" y="129"/>
                        <a:pt x="58" y="136"/>
                      </a:cubicBezTo>
                      <a:cubicBezTo>
                        <a:pt x="84" y="143"/>
                        <a:pt x="110" y="146"/>
                        <a:pt x="110" y="162"/>
                      </a:cubicBezTo>
                      <a:cubicBezTo>
                        <a:pt x="110" y="176"/>
                        <a:pt x="95" y="181"/>
                        <a:pt x="8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p:cNvGrpSpPr/>
            <p:nvPr/>
          </p:nvGrpSpPr>
          <p:grpSpPr>
            <a:xfrm>
              <a:off x="7081993" y="1377988"/>
              <a:ext cx="3394953" cy="2217907"/>
              <a:chOff x="7081993" y="1377988"/>
              <a:chExt cx="3394953" cy="2217907"/>
            </a:xfrm>
          </p:grpSpPr>
          <p:sp>
            <p:nvSpPr>
              <p:cNvPr id="16" name="Right Arrow 15"/>
              <p:cNvSpPr/>
              <p:nvPr/>
            </p:nvSpPr>
            <p:spPr bwMode="auto">
              <a:xfrm rot="10800000">
                <a:off x="7081993" y="1377988"/>
                <a:ext cx="3394953" cy="2217907"/>
              </a:xfrm>
              <a:prstGeom prst="rightArrow">
                <a:avLst>
                  <a:gd name="adj1" fmla="val 65789"/>
                  <a:gd name="adj2" fmla="val 69737"/>
                </a:avLst>
              </a:prstGeom>
              <a:solidFill>
                <a:srgbClr val="00A5E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kumimoji="0" lang="en-US" b="1" i="0" u="none" strike="noStrike" cap="none" normalizeH="0" baseline="0" dirty="0" smtClean="0">
                  <a:ln>
                    <a:noFill/>
                  </a:ln>
                  <a:solidFill>
                    <a:schemeClr val="bg1"/>
                  </a:solidFill>
                  <a:effectLst/>
                </a:endParaRPr>
              </a:p>
            </p:txBody>
          </p:sp>
          <p:grpSp>
            <p:nvGrpSpPr>
              <p:cNvPr id="23" name="Group 22"/>
              <p:cNvGrpSpPr/>
              <p:nvPr/>
            </p:nvGrpSpPr>
            <p:grpSpPr>
              <a:xfrm>
                <a:off x="8571061" y="1877275"/>
                <a:ext cx="1209378" cy="1162184"/>
                <a:chOff x="9241151" y="1831755"/>
                <a:chExt cx="850238" cy="817058"/>
              </a:xfrm>
              <a:solidFill>
                <a:schemeClr val="bg1"/>
              </a:solidFill>
            </p:grpSpPr>
            <p:sp>
              <p:nvSpPr>
                <p:cNvPr id="24" name="Freeform 22"/>
                <p:cNvSpPr>
                  <a:spLocks noEditPoints="1"/>
                </p:cNvSpPr>
                <p:nvPr/>
              </p:nvSpPr>
              <p:spPr bwMode="auto">
                <a:xfrm>
                  <a:off x="9368341" y="2336368"/>
                  <a:ext cx="176960" cy="176960"/>
                </a:xfrm>
                <a:custGeom>
                  <a:avLst/>
                  <a:gdLst>
                    <a:gd name="T0" fmla="*/ 31 w 128"/>
                    <a:gd name="T1" fmla="*/ 60 h 128"/>
                    <a:gd name="T2" fmla="*/ 59 w 128"/>
                    <a:gd name="T3" fmla="*/ 76 h 128"/>
                    <a:gd name="T4" fmla="*/ 31 w 128"/>
                    <a:gd name="T5" fmla="*/ 95 h 128"/>
                    <a:gd name="T6" fmla="*/ 0 w 128"/>
                    <a:gd name="T7" fmla="*/ 76 h 128"/>
                    <a:gd name="T8" fmla="*/ 31 w 128"/>
                    <a:gd name="T9" fmla="*/ 60 h 128"/>
                    <a:gd name="T10" fmla="*/ 31 w 128"/>
                    <a:gd name="T11" fmla="*/ 60 h 128"/>
                    <a:gd name="T12" fmla="*/ 31 w 128"/>
                    <a:gd name="T13" fmla="*/ 60 h 128"/>
                    <a:gd name="T14" fmla="*/ 33 w 128"/>
                    <a:gd name="T15" fmla="*/ 100 h 128"/>
                    <a:gd name="T16" fmla="*/ 33 w 128"/>
                    <a:gd name="T17" fmla="*/ 128 h 128"/>
                    <a:gd name="T18" fmla="*/ 59 w 128"/>
                    <a:gd name="T19" fmla="*/ 114 h 128"/>
                    <a:gd name="T20" fmla="*/ 59 w 128"/>
                    <a:gd name="T21" fmla="*/ 83 h 128"/>
                    <a:gd name="T22" fmla="*/ 33 w 128"/>
                    <a:gd name="T23" fmla="*/ 100 h 128"/>
                    <a:gd name="T24" fmla="*/ 33 w 128"/>
                    <a:gd name="T25" fmla="*/ 100 h 128"/>
                    <a:gd name="T26" fmla="*/ 33 w 128"/>
                    <a:gd name="T27" fmla="*/ 100 h 128"/>
                    <a:gd name="T28" fmla="*/ 0 w 128"/>
                    <a:gd name="T29" fmla="*/ 83 h 128"/>
                    <a:gd name="T30" fmla="*/ 0 w 128"/>
                    <a:gd name="T31" fmla="*/ 114 h 128"/>
                    <a:gd name="T32" fmla="*/ 26 w 128"/>
                    <a:gd name="T33" fmla="*/ 128 h 128"/>
                    <a:gd name="T34" fmla="*/ 26 w 128"/>
                    <a:gd name="T35" fmla="*/ 100 h 128"/>
                    <a:gd name="T36" fmla="*/ 0 w 128"/>
                    <a:gd name="T37" fmla="*/ 83 h 128"/>
                    <a:gd name="T38" fmla="*/ 0 w 128"/>
                    <a:gd name="T39" fmla="*/ 83 h 128"/>
                    <a:gd name="T40" fmla="*/ 0 w 128"/>
                    <a:gd name="T41" fmla="*/ 83 h 128"/>
                    <a:gd name="T42" fmla="*/ 99 w 128"/>
                    <a:gd name="T43" fmla="*/ 60 h 128"/>
                    <a:gd name="T44" fmla="*/ 128 w 128"/>
                    <a:gd name="T45" fmla="*/ 76 h 128"/>
                    <a:gd name="T46" fmla="*/ 99 w 128"/>
                    <a:gd name="T47" fmla="*/ 95 h 128"/>
                    <a:gd name="T48" fmla="*/ 69 w 128"/>
                    <a:gd name="T49" fmla="*/ 76 h 128"/>
                    <a:gd name="T50" fmla="*/ 99 w 128"/>
                    <a:gd name="T51" fmla="*/ 60 h 128"/>
                    <a:gd name="T52" fmla="*/ 99 w 128"/>
                    <a:gd name="T53" fmla="*/ 60 h 128"/>
                    <a:gd name="T54" fmla="*/ 99 w 128"/>
                    <a:gd name="T55" fmla="*/ 60 h 128"/>
                    <a:gd name="T56" fmla="*/ 102 w 128"/>
                    <a:gd name="T57" fmla="*/ 100 h 128"/>
                    <a:gd name="T58" fmla="*/ 102 w 128"/>
                    <a:gd name="T59" fmla="*/ 128 h 128"/>
                    <a:gd name="T60" fmla="*/ 128 w 128"/>
                    <a:gd name="T61" fmla="*/ 114 h 128"/>
                    <a:gd name="T62" fmla="*/ 128 w 128"/>
                    <a:gd name="T63" fmla="*/ 83 h 128"/>
                    <a:gd name="T64" fmla="*/ 102 w 128"/>
                    <a:gd name="T65" fmla="*/ 100 h 128"/>
                    <a:gd name="T66" fmla="*/ 102 w 128"/>
                    <a:gd name="T67" fmla="*/ 100 h 128"/>
                    <a:gd name="T68" fmla="*/ 102 w 128"/>
                    <a:gd name="T69" fmla="*/ 100 h 128"/>
                    <a:gd name="T70" fmla="*/ 69 w 128"/>
                    <a:gd name="T71" fmla="*/ 83 h 128"/>
                    <a:gd name="T72" fmla="*/ 69 w 128"/>
                    <a:gd name="T73" fmla="*/ 114 h 128"/>
                    <a:gd name="T74" fmla="*/ 95 w 128"/>
                    <a:gd name="T75" fmla="*/ 128 h 128"/>
                    <a:gd name="T76" fmla="*/ 95 w 128"/>
                    <a:gd name="T77" fmla="*/ 100 h 128"/>
                    <a:gd name="T78" fmla="*/ 69 w 128"/>
                    <a:gd name="T79" fmla="*/ 83 h 128"/>
                    <a:gd name="T80" fmla="*/ 69 w 128"/>
                    <a:gd name="T81" fmla="*/ 83 h 128"/>
                    <a:gd name="T82" fmla="*/ 69 w 128"/>
                    <a:gd name="T83" fmla="*/ 83 h 128"/>
                    <a:gd name="T84" fmla="*/ 64 w 128"/>
                    <a:gd name="T85" fmla="*/ 0 h 128"/>
                    <a:gd name="T86" fmla="*/ 92 w 128"/>
                    <a:gd name="T87" fmla="*/ 17 h 128"/>
                    <a:gd name="T88" fmla="*/ 64 w 128"/>
                    <a:gd name="T89" fmla="*/ 34 h 128"/>
                    <a:gd name="T90" fmla="*/ 35 w 128"/>
                    <a:gd name="T91" fmla="*/ 17 h 128"/>
                    <a:gd name="T92" fmla="*/ 64 w 128"/>
                    <a:gd name="T93" fmla="*/ 0 h 128"/>
                    <a:gd name="T94" fmla="*/ 64 w 128"/>
                    <a:gd name="T95" fmla="*/ 0 h 128"/>
                    <a:gd name="T96" fmla="*/ 64 w 128"/>
                    <a:gd name="T97" fmla="*/ 0 h 128"/>
                    <a:gd name="T98" fmla="*/ 69 w 128"/>
                    <a:gd name="T99" fmla="*/ 38 h 128"/>
                    <a:gd name="T100" fmla="*/ 69 w 128"/>
                    <a:gd name="T101" fmla="*/ 67 h 128"/>
                    <a:gd name="T102" fmla="*/ 92 w 128"/>
                    <a:gd name="T103" fmla="*/ 52 h 128"/>
                    <a:gd name="T104" fmla="*/ 92 w 128"/>
                    <a:gd name="T105" fmla="*/ 24 h 128"/>
                    <a:gd name="T106" fmla="*/ 69 w 128"/>
                    <a:gd name="T107" fmla="*/ 38 h 128"/>
                    <a:gd name="T108" fmla="*/ 69 w 128"/>
                    <a:gd name="T109" fmla="*/ 38 h 128"/>
                    <a:gd name="T110" fmla="*/ 69 w 128"/>
                    <a:gd name="T111" fmla="*/ 38 h 128"/>
                    <a:gd name="T112" fmla="*/ 35 w 128"/>
                    <a:gd name="T113" fmla="*/ 24 h 128"/>
                    <a:gd name="T114" fmla="*/ 35 w 128"/>
                    <a:gd name="T115" fmla="*/ 52 h 128"/>
                    <a:gd name="T116" fmla="*/ 59 w 128"/>
                    <a:gd name="T117" fmla="*/ 67 h 128"/>
                    <a:gd name="T118" fmla="*/ 59 w 128"/>
                    <a:gd name="T119" fmla="*/ 38 h 128"/>
                    <a:gd name="T120" fmla="*/ 35 w 128"/>
                    <a:gd name="T121" fmla="*/ 24 h 128"/>
                    <a:gd name="T122" fmla="*/ 35 w 128"/>
                    <a:gd name="T123" fmla="*/ 24 h 128"/>
                    <a:gd name="T124" fmla="*/ 35 w 128"/>
                    <a:gd name="T125"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28">
                      <a:moveTo>
                        <a:pt x="31" y="60"/>
                      </a:moveTo>
                      <a:lnTo>
                        <a:pt x="59" y="76"/>
                      </a:lnTo>
                      <a:lnTo>
                        <a:pt x="31" y="95"/>
                      </a:lnTo>
                      <a:lnTo>
                        <a:pt x="0" y="76"/>
                      </a:lnTo>
                      <a:lnTo>
                        <a:pt x="31" y="60"/>
                      </a:lnTo>
                      <a:lnTo>
                        <a:pt x="31" y="60"/>
                      </a:lnTo>
                      <a:lnTo>
                        <a:pt x="31" y="60"/>
                      </a:lnTo>
                      <a:close/>
                      <a:moveTo>
                        <a:pt x="33" y="100"/>
                      </a:moveTo>
                      <a:lnTo>
                        <a:pt x="33" y="128"/>
                      </a:lnTo>
                      <a:lnTo>
                        <a:pt x="59" y="114"/>
                      </a:lnTo>
                      <a:lnTo>
                        <a:pt x="59" y="83"/>
                      </a:lnTo>
                      <a:lnTo>
                        <a:pt x="33" y="100"/>
                      </a:lnTo>
                      <a:lnTo>
                        <a:pt x="33" y="100"/>
                      </a:lnTo>
                      <a:lnTo>
                        <a:pt x="33" y="100"/>
                      </a:lnTo>
                      <a:close/>
                      <a:moveTo>
                        <a:pt x="0" y="83"/>
                      </a:moveTo>
                      <a:lnTo>
                        <a:pt x="0" y="114"/>
                      </a:lnTo>
                      <a:lnTo>
                        <a:pt x="26" y="128"/>
                      </a:lnTo>
                      <a:lnTo>
                        <a:pt x="26" y="100"/>
                      </a:lnTo>
                      <a:lnTo>
                        <a:pt x="0" y="83"/>
                      </a:lnTo>
                      <a:lnTo>
                        <a:pt x="0" y="83"/>
                      </a:lnTo>
                      <a:lnTo>
                        <a:pt x="0" y="83"/>
                      </a:lnTo>
                      <a:close/>
                      <a:moveTo>
                        <a:pt x="99" y="60"/>
                      </a:moveTo>
                      <a:lnTo>
                        <a:pt x="128" y="76"/>
                      </a:lnTo>
                      <a:lnTo>
                        <a:pt x="99" y="95"/>
                      </a:lnTo>
                      <a:lnTo>
                        <a:pt x="69" y="76"/>
                      </a:lnTo>
                      <a:lnTo>
                        <a:pt x="99" y="60"/>
                      </a:lnTo>
                      <a:lnTo>
                        <a:pt x="99" y="60"/>
                      </a:lnTo>
                      <a:lnTo>
                        <a:pt x="99" y="60"/>
                      </a:lnTo>
                      <a:close/>
                      <a:moveTo>
                        <a:pt x="102" y="100"/>
                      </a:moveTo>
                      <a:lnTo>
                        <a:pt x="102" y="128"/>
                      </a:lnTo>
                      <a:lnTo>
                        <a:pt x="128" y="114"/>
                      </a:lnTo>
                      <a:lnTo>
                        <a:pt x="128" y="83"/>
                      </a:lnTo>
                      <a:lnTo>
                        <a:pt x="102" y="100"/>
                      </a:lnTo>
                      <a:lnTo>
                        <a:pt x="102" y="100"/>
                      </a:lnTo>
                      <a:lnTo>
                        <a:pt x="102" y="100"/>
                      </a:lnTo>
                      <a:close/>
                      <a:moveTo>
                        <a:pt x="69" y="83"/>
                      </a:moveTo>
                      <a:lnTo>
                        <a:pt x="69" y="114"/>
                      </a:lnTo>
                      <a:lnTo>
                        <a:pt x="95" y="128"/>
                      </a:lnTo>
                      <a:lnTo>
                        <a:pt x="95" y="100"/>
                      </a:lnTo>
                      <a:lnTo>
                        <a:pt x="69" y="83"/>
                      </a:lnTo>
                      <a:lnTo>
                        <a:pt x="69" y="83"/>
                      </a:lnTo>
                      <a:lnTo>
                        <a:pt x="69" y="83"/>
                      </a:lnTo>
                      <a:close/>
                      <a:moveTo>
                        <a:pt x="64" y="0"/>
                      </a:moveTo>
                      <a:lnTo>
                        <a:pt x="92" y="17"/>
                      </a:lnTo>
                      <a:lnTo>
                        <a:pt x="64" y="34"/>
                      </a:lnTo>
                      <a:lnTo>
                        <a:pt x="35" y="17"/>
                      </a:lnTo>
                      <a:lnTo>
                        <a:pt x="64" y="0"/>
                      </a:lnTo>
                      <a:lnTo>
                        <a:pt x="64" y="0"/>
                      </a:lnTo>
                      <a:lnTo>
                        <a:pt x="64" y="0"/>
                      </a:lnTo>
                      <a:close/>
                      <a:moveTo>
                        <a:pt x="69" y="38"/>
                      </a:moveTo>
                      <a:lnTo>
                        <a:pt x="69" y="67"/>
                      </a:lnTo>
                      <a:lnTo>
                        <a:pt x="92" y="52"/>
                      </a:lnTo>
                      <a:lnTo>
                        <a:pt x="92" y="24"/>
                      </a:lnTo>
                      <a:lnTo>
                        <a:pt x="69" y="38"/>
                      </a:lnTo>
                      <a:lnTo>
                        <a:pt x="69" y="38"/>
                      </a:lnTo>
                      <a:lnTo>
                        <a:pt x="69" y="38"/>
                      </a:lnTo>
                      <a:close/>
                      <a:moveTo>
                        <a:pt x="35" y="24"/>
                      </a:moveTo>
                      <a:lnTo>
                        <a:pt x="35" y="52"/>
                      </a:lnTo>
                      <a:lnTo>
                        <a:pt x="59" y="67"/>
                      </a:lnTo>
                      <a:lnTo>
                        <a:pt x="59" y="38"/>
                      </a:lnTo>
                      <a:lnTo>
                        <a:pt x="35" y="24"/>
                      </a:lnTo>
                      <a:lnTo>
                        <a:pt x="35" y="24"/>
                      </a:lnTo>
                      <a:lnTo>
                        <a:pt x="3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9790004" y="2350193"/>
                  <a:ext cx="181108" cy="157605"/>
                </a:xfrm>
                <a:custGeom>
                  <a:avLst/>
                  <a:gdLst>
                    <a:gd name="T0" fmla="*/ 131 w 131"/>
                    <a:gd name="T1" fmla="*/ 0 h 114"/>
                    <a:gd name="T2" fmla="*/ 114 w 131"/>
                    <a:gd name="T3" fmla="*/ 0 h 114"/>
                    <a:gd name="T4" fmla="*/ 109 w 131"/>
                    <a:gd name="T5" fmla="*/ 47 h 114"/>
                    <a:gd name="T6" fmla="*/ 74 w 131"/>
                    <a:gd name="T7" fmla="*/ 24 h 114"/>
                    <a:gd name="T8" fmla="*/ 74 w 131"/>
                    <a:gd name="T9" fmla="*/ 47 h 114"/>
                    <a:gd name="T10" fmla="*/ 38 w 131"/>
                    <a:gd name="T11" fmla="*/ 24 h 114"/>
                    <a:gd name="T12" fmla="*/ 38 w 131"/>
                    <a:gd name="T13" fmla="*/ 47 h 114"/>
                    <a:gd name="T14" fmla="*/ 0 w 131"/>
                    <a:gd name="T15" fmla="*/ 24 h 114"/>
                    <a:gd name="T16" fmla="*/ 0 w 131"/>
                    <a:gd name="T17" fmla="*/ 114 h 114"/>
                    <a:gd name="T18" fmla="*/ 131 w 131"/>
                    <a:gd name="T19" fmla="*/ 114 h 114"/>
                    <a:gd name="T20" fmla="*/ 131 w 131"/>
                    <a:gd name="T21" fmla="*/ 0 h 114"/>
                    <a:gd name="T22" fmla="*/ 31 w 131"/>
                    <a:gd name="T23" fmla="*/ 102 h 114"/>
                    <a:gd name="T24" fmla="*/ 15 w 131"/>
                    <a:gd name="T25" fmla="*/ 102 h 114"/>
                    <a:gd name="T26" fmla="*/ 15 w 131"/>
                    <a:gd name="T27" fmla="*/ 85 h 114"/>
                    <a:gd name="T28" fmla="*/ 31 w 131"/>
                    <a:gd name="T29" fmla="*/ 85 h 114"/>
                    <a:gd name="T30" fmla="*/ 31 w 131"/>
                    <a:gd name="T31" fmla="*/ 102 h 114"/>
                    <a:gd name="T32" fmla="*/ 31 w 131"/>
                    <a:gd name="T33" fmla="*/ 76 h 114"/>
                    <a:gd name="T34" fmla="*/ 15 w 131"/>
                    <a:gd name="T35" fmla="*/ 76 h 114"/>
                    <a:gd name="T36" fmla="*/ 15 w 131"/>
                    <a:gd name="T37" fmla="*/ 59 h 114"/>
                    <a:gd name="T38" fmla="*/ 31 w 131"/>
                    <a:gd name="T39" fmla="*/ 59 h 114"/>
                    <a:gd name="T40" fmla="*/ 31 w 131"/>
                    <a:gd name="T41" fmla="*/ 76 h 114"/>
                    <a:gd name="T42" fmla="*/ 60 w 131"/>
                    <a:gd name="T43" fmla="*/ 102 h 114"/>
                    <a:gd name="T44" fmla="*/ 43 w 131"/>
                    <a:gd name="T45" fmla="*/ 102 h 114"/>
                    <a:gd name="T46" fmla="*/ 43 w 131"/>
                    <a:gd name="T47" fmla="*/ 85 h 114"/>
                    <a:gd name="T48" fmla="*/ 60 w 131"/>
                    <a:gd name="T49" fmla="*/ 85 h 114"/>
                    <a:gd name="T50" fmla="*/ 60 w 131"/>
                    <a:gd name="T51" fmla="*/ 102 h 114"/>
                    <a:gd name="T52" fmla="*/ 60 w 131"/>
                    <a:gd name="T53" fmla="*/ 76 h 114"/>
                    <a:gd name="T54" fmla="*/ 43 w 131"/>
                    <a:gd name="T55" fmla="*/ 76 h 114"/>
                    <a:gd name="T56" fmla="*/ 43 w 131"/>
                    <a:gd name="T57" fmla="*/ 59 h 114"/>
                    <a:gd name="T58" fmla="*/ 60 w 131"/>
                    <a:gd name="T59" fmla="*/ 59 h 114"/>
                    <a:gd name="T60" fmla="*/ 60 w 131"/>
                    <a:gd name="T61" fmla="*/ 76 h 114"/>
                    <a:gd name="T62" fmla="*/ 88 w 131"/>
                    <a:gd name="T63" fmla="*/ 102 h 114"/>
                    <a:gd name="T64" fmla="*/ 71 w 131"/>
                    <a:gd name="T65" fmla="*/ 102 h 114"/>
                    <a:gd name="T66" fmla="*/ 71 w 131"/>
                    <a:gd name="T67" fmla="*/ 85 h 114"/>
                    <a:gd name="T68" fmla="*/ 88 w 131"/>
                    <a:gd name="T69" fmla="*/ 85 h 114"/>
                    <a:gd name="T70" fmla="*/ 88 w 131"/>
                    <a:gd name="T71" fmla="*/ 102 h 114"/>
                    <a:gd name="T72" fmla="*/ 88 w 131"/>
                    <a:gd name="T73" fmla="*/ 76 h 114"/>
                    <a:gd name="T74" fmla="*/ 71 w 131"/>
                    <a:gd name="T75" fmla="*/ 76 h 114"/>
                    <a:gd name="T76" fmla="*/ 71 w 131"/>
                    <a:gd name="T77" fmla="*/ 59 h 114"/>
                    <a:gd name="T78" fmla="*/ 88 w 131"/>
                    <a:gd name="T79" fmla="*/ 59 h 114"/>
                    <a:gd name="T80" fmla="*/ 88 w 131"/>
                    <a:gd name="T81" fmla="*/ 76 h 114"/>
                    <a:gd name="T82" fmla="*/ 114 w 131"/>
                    <a:gd name="T83" fmla="*/ 102 h 114"/>
                    <a:gd name="T84" fmla="*/ 98 w 131"/>
                    <a:gd name="T85" fmla="*/ 102 h 114"/>
                    <a:gd name="T86" fmla="*/ 98 w 131"/>
                    <a:gd name="T87" fmla="*/ 85 h 114"/>
                    <a:gd name="T88" fmla="*/ 114 w 131"/>
                    <a:gd name="T89" fmla="*/ 85 h 114"/>
                    <a:gd name="T90" fmla="*/ 114 w 131"/>
                    <a:gd name="T91" fmla="*/ 102 h 114"/>
                    <a:gd name="T92" fmla="*/ 114 w 131"/>
                    <a:gd name="T93" fmla="*/ 76 h 114"/>
                    <a:gd name="T94" fmla="*/ 98 w 131"/>
                    <a:gd name="T95" fmla="*/ 76 h 114"/>
                    <a:gd name="T96" fmla="*/ 98 w 131"/>
                    <a:gd name="T97" fmla="*/ 59 h 114"/>
                    <a:gd name="T98" fmla="*/ 114 w 131"/>
                    <a:gd name="T99" fmla="*/ 59 h 114"/>
                    <a:gd name="T100" fmla="*/ 114 w 131"/>
                    <a:gd name="T101"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114">
                      <a:moveTo>
                        <a:pt x="131" y="0"/>
                      </a:moveTo>
                      <a:lnTo>
                        <a:pt x="114" y="0"/>
                      </a:lnTo>
                      <a:lnTo>
                        <a:pt x="109" y="47"/>
                      </a:lnTo>
                      <a:lnTo>
                        <a:pt x="74" y="24"/>
                      </a:lnTo>
                      <a:lnTo>
                        <a:pt x="74" y="47"/>
                      </a:lnTo>
                      <a:lnTo>
                        <a:pt x="38" y="24"/>
                      </a:lnTo>
                      <a:lnTo>
                        <a:pt x="38" y="47"/>
                      </a:lnTo>
                      <a:lnTo>
                        <a:pt x="0" y="24"/>
                      </a:lnTo>
                      <a:lnTo>
                        <a:pt x="0" y="114"/>
                      </a:lnTo>
                      <a:lnTo>
                        <a:pt x="131" y="114"/>
                      </a:lnTo>
                      <a:lnTo>
                        <a:pt x="131" y="0"/>
                      </a:lnTo>
                      <a:close/>
                      <a:moveTo>
                        <a:pt x="31" y="102"/>
                      </a:moveTo>
                      <a:lnTo>
                        <a:pt x="15" y="102"/>
                      </a:lnTo>
                      <a:lnTo>
                        <a:pt x="15" y="85"/>
                      </a:lnTo>
                      <a:lnTo>
                        <a:pt x="31" y="85"/>
                      </a:lnTo>
                      <a:lnTo>
                        <a:pt x="31" y="102"/>
                      </a:lnTo>
                      <a:close/>
                      <a:moveTo>
                        <a:pt x="31" y="76"/>
                      </a:moveTo>
                      <a:lnTo>
                        <a:pt x="15" y="76"/>
                      </a:lnTo>
                      <a:lnTo>
                        <a:pt x="15" y="59"/>
                      </a:lnTo>
                      <a:lnTo>
                        <a:pt x="31" y="59"/>
                      </a:lnTo>
                      <a:lnTo>
                        <a:pt x="31" y="76"/>
                      </a:lnTo>
                      <a:close/>
                      <a:moveTo>
                        <a:pt x="60" y="102"/>
                      </a:moveTo>
                      <a:lnTo>
                        <a:pt x="43" y="102"/>
                      </a:lnTo>
                      <a:lnTo>
                        <a:pt x="43" y="85"/>
                      </a:lnTo>
                      <a:lnTo>
                        <a:pt x="60" y="85"/>
                      </a:lnTo>
                      <a:lnTo>
                        <a:pt x="60" y="102"/>
                      </a:lnTo>
                      <a:close/>
                      <a:moveTo>
                        <a:pt x="60" y="76"/>
                      </a:moveTo>
                      <a:lnTo>
                        <a:pt x="43" y="76"/>
                      </a:lnTo>
                      <a:lnTo>
                        <a:pt x="43" y="59"/>
                      </a:lnTo>
                      <a:lnTo>
                        <a:pt x="60" y="59"/>
                      </a:lnTo>
                      <a:lnTo>
                        <a:pt x="60" y="76"/>
                      </a:lnTo>
                      <a:close/>
                      <a:moveTo>
                        <a:pt x="88" y="102"/>
                      </a:moveTo>
                      <a:lnTo>
                        <a:pt x="71" y="102"/>
                      </a:lnTo>
                      <a:lnTo>
                        <a:pt x="71" y="85"/>
                      </a:lnTo>
                      <a:lnTo>
                        <a:pt x="88" y="85"/>
                      </a:lnTo>
                      <a:lnTo>
                        <a:pt x="88" y="102"/>
                      </a:lnTo>
                      <a:close/>
                      <a:moveTo>
                        <a:pt x="88" y="76"/>
                      </a:moveTo>
                      <a:lnTo>
                        <a:pt x="71" y="76"/>
                      </a:lnTo>
                      <a:lnTo>
                        <a:pt x="71" y="59"/>
                      </a:lnTo>
                      <a:lnTo>
                        <a:pt x="88" y="59"/>
                      </a:lnTo>
                      <a:lnTo>
                        <a:pt x="88" y="76"/>
                      </a:lnTo>
                      <a:close/>
                      <a:moveTo>
                        <a:pt x="114" y="102"/>
                      </a:moveTo>
                      <a:lnTo>
                        <a:pt x="98" y="102"/>
                      </a:lnTo>
                      <a:lnTo>
                        <a:pt x="98" y="85"/>
                      </a:lnTo>
                      <a:lnTo>
                        <a:pt x="114" y="85"/>
                      </a:lnTo>
                      <a:lnTo>
                        <a:pt x="114" y="102"/>
                      </a:lnTo>
                      <a:close/>
                      <a:moveTo>
                        <a:pt x="114" y="76"/>
                      </a:moveTo>
                      <a:lnTo>
                        <a:pt x="98" y="76"/>
                      </a:lnTo>
                      <a:lnTo>
                        <a:pt x="98" y="59"/>
                      </a:lnTo>
                      <a:lnTo>
                        <a:pt x="114" y="59"/>
                      </a:lnTo>
                      <a:lnTo>
                        <a:pt x="11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9584011" y="1970005"/>
                  <a:ext cx="170048" cy="193550"/>
                </a:xfrm>
                <a:custGeom>
                  <a:avLst/>
                  <a:gdLst>
                    <a:gd name="T0" fmla="*/ 20 w 52"/>
                    <a:gd name="T1" fmla="*/ 12 h 59"/>
                    <a:gd name="T2" fmla="*/ 24 w 52"/>
                    <a:gd name="T3" fmla="*/ 16 h 59"/>
                    <a:gd name="T4" fmla="*/ 24 w 52"/>
                    <a:gd name="T5" fmla="*/ 35 h 59"/>
                    <a:gd name="T6" fmla="*/ 22 w 52"/>
                    <a:gd name="T7" fmla="*/ 37 h 59"/>
                    <a:gd name="T8" fmla="*/ 21 w 52"/>
                    <a:gd name="T9" fmla="*/ 35 h 59"/>
                    <a:gd name="T10" fmla="*/ 20 w 52"/>
                    <a:gd name="T11" fmla="*/ 17 h 59"/>
                    <a:gd name="T12" fmla="*/ 18 w 52"/>
                    <a:gd name="T13" fmla="*/ 17 h 59"/>
                    <a:gd name="T14" fmla="*/ 18 w 52"/>
                    <a:gd name="T15" fmla="*/ 59 h 59"/>
                    <a:gd name="T16" fmla="*/ 14 w 52"/>
                    <a:gd name="T17" fmla="*/ 59 h 59"/>
                    <a:gd name="T18" fmla="*/ 13 w 52"/>
                    <a:gd name="T19" fmla="*/ 34 h 59"/>
                    <a:gd name="T20" fmla="*/ 11 w 52"/>
                    <a:gd name="T21" fmla="*/ 34 h 59"/>
                    <a:gd name="T22" fmla="*/ 9 w 52"/>
                    <a:gd name="T23" fmla="*/ 59 h 59"/>
                    <a:gd name="T24" fmla="*/ 5 w 52"/>
                    <a:gd name="T25" fmla="*/ 59 h 59"/>
                    <a:gd name="T26" fmla="*/ 5 w 52"/>
                    <a:gd name="T27" fmla="*/ 17 h 59"/>
                    <a:gd name="T28" fmla="*/ 4 w 52"/>
                    <a:gd name="T29" fmla="*/ 17 h 59"/>
                    <a:gd name="T30" fmla="*/ 2 w 52"/>
                    <a:gd name="T31" fmla="*/ 35 h 59"/>
                    <a:gd name="T32" fmla="*/ 1 w 52"/>
                    <a:gd name="T33" fmla="*/ 37 h 59"/>
                    <a:gd name="T34" fmla="*/ 0 w 52"/>
                    <a:gd name="T35" fmla="*/ 35 h 59"/>
                    <a:gd name="T36" fmla="*/ 0 w 52"/>
                    <a:gd name="T37" fmla="*/ 16 h 59"/>
                    <a:gd name="T38" fmla="*/ 3 w 52"/>
                    <a:gd name="T39" fmla="*/ 12 h 59"/>
                    <a:gd name="T40" fmla="*/ 20 w 52"/>
                    <a:gd name="T41" fmla="*/ 12 h 59"/>
                    <a:gd name="T42" fmla="*/ 12 w 52"/>
                    <a:gd name="T43" fmla="*/ 0 h 59"/>
                    <a:gd name="T44" fmla="*/ 17 w 52"/>
                    <a:gd name="T45" fmla="*/ 5 h 59"/>
                    <a:gd name="T46" fmla="*/ 12 w 52"/>
                    <a:gd name="T47" fmla="*/ 10 h 59"/>
                    <a:gd name="T48" fmla="*/ 7 w 52"/>
                    <a:gd name="T49" fmla="*/ 5 h 59"/>
                    <a:gd name="T50" fmla="*/ 12 w 52"/>
                    <a:gd name="T51" fmla="*/ 0 h 59"/>
                    <a:gd name="T52" fmla="*/ 49 w 52"/>
                    <a:gd name="T53" fmla="*/ 12 h 59"/>
                    <a:gd name="T54" fmla="*/ 52 w 52"/>
                    <a:gd name="T55" fmla="*/ 16 h 59"/>
                    <a:gd name="T56" fmla="*/ 52 w 52"/>
                    <a:gd name="T57" fmla="*/ 35 h 59"/>
                    <a:gd name="T58" fmla="*/ 51 w 52"/>
                    <a:gd name="T59" fmla="*/ 37 h 59"/>
                    <a:gd name="T60" fmla="*/ 49 w 52"/>
                    <a:gd name="T61" fmla="*/ 35 h 59"/>
                    <a:gd name="T62" fmla="*/ 48 w 52"/>
                    <a:gd name="T63" fmla="*/ 17 h 59"/>
                    <a:gd name="T64" fmla="*/ 47 w 52"/>
                    <a:gd name="T65" fmla="*/ 17 h 59"/>
                    <a:gd name="T66" fmla="*/ 47 w 52"/>
                    <a:gd name="T67" fmla="*/ 59 h 59"/>
                    <a:gd name="T68" fmla="*/ 42 w 52"/>
                    <a:gd name="T69" fmla="*/ 59 h 59"/>
                    <a:gd name="T70" fmla="*/ 41 w 52"/>
                    <a:gd name="T71" fmla="*/ 34 h 59"/>
                    <a:gd name="T72" fmla="*/ 39 w 52"/>
                    <a:gd name="T73" fmla="*/ 34 h 59"/>
                    <a:gd name="T74" fmla="*/ 38 w 52"/>
                    <a:gd name="T75" fmla="*/ 59 h 59"/>
                    <a:gd name="T76" fmla="*/ 33 w 52"/>
                    <a:gd name="T77" fmla="*/ 59 h 59"/>
                    <a:gd name="T78" fmla="*/ 33 w 52"/>
                    <a:gd name="T79" fmla="*/ 17 h 59"/>
                    <a:gd name="T80" fmla="*/ 32 w 52"/>
                    <a:gd name="T81" fmla="*/ 17 h 59"/>
                    <a:gd name="T82" fmla="*/ 31 w 52"/>
                    <a:gd name="T83" fmla="*/ 35 h 59"/>
                    <a:gd name="T84" fmla="*/ 29 w 52"/>
                    <a:gd name="T85" fmla="*/ 37 h 59"/>
                    <a:gd name="T86" fmla="*/ 28 w 52"/>
                    <a:gd name="T87" fmla="*/ 35 h 59"/>
                    <a:gd name="T88" fmla="*/ 28 w 52"/>
                    <a:gd name="T89" fmla="*/ 16 h 59"/>
                    <a:gd name="T90" fmla="*/ 32 w 52"/>
                    <a:gd name="T91" fmla="*/ 12 h 59"/>
                    <a:gd name="T92" fmla="*/ 49 w 52"/>
                    <a:gd name="T93" fmla="*/ 12 h 59"/>
                    <a:gd name="T94" fmla="*/ 40 w 52"/>
                    <a:gd name="T95" fmla="*/ 0 h 59"/>
                    <a:gd name="T96" fmla="*/ 45 w 52"/>
                    <a:gd name="T97" fmla="*/ 5 h 59"/>
                    <a:gd name="T98" fmla="*/ 40 w 52"/>
                    <a:gd name="T99" fmla="*/ 10 h 59"/>
                    <a:gd name="T100" fmla="*/ 35 w 52"/>
                    <a:gd name="T101" fmla="*/ 5 h 59"/>
                    <a:gd name="T102" fmla="*/ 40 w 52"/>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59">
                      <a:moveTo>
                        <a:pt x="20" y="12"/>
                      </a:moveTo>
                      <a:cubicBezTo>
                        <a:pt x="22" y="12"/>
                        <a:pt x="24" y="13"/>
                        <a:pt x="24" y="16"/>
                      </a:cubicBezTo>
                      <a:cubicBezTo>
                        <a:pt x="24" y="16"/>
                        <a:pt x="24" y="16"/>
                        <a:pt x="24" y="35"/>
                      </a:cubicBezTo>
                      <a:cubicBezTo>
                        <a:pt x="24" y="36"/>
                        <a:pt x="23" y="37"/>
                        <a:pt x="22" y="37"/>
                      </a:cubicBezTo>
                      <a:cubicBezTo>
                        <a:pt x="21" y="37"/>
                        <a:pt x="21" y="36"/>
                        <a:pt x="21" y="35"/>
                      </a:cubicBezTo>
                      <a:cubicBezTo>
                        <a:pt x="20" y="17"/>
                        <a:pt x="20" y="17"/>
                        <a:pt x="20" y="17"/>
                      </a:cubicBezTo>
                      <a:cubicBezTo>
                        <a:pt x="18" y="17"/>
                        <a:pt x="18" y="17"/>
                        <a:pt x="18" y="17"/>
                      </a:cubicBezTo>
                      <a:cubicBezTo>
                        <a:pt x="18" y="59"/>
                        <a:pt x="18" y="59"/>
                        <a:pt x="18" y="59"/>
                      </a:cubicBezTo>
                      <a:cubicBezTo>
                        <a:pt x="14" y="59"/>
                        <a:pt x="14" y="59"/>
                        <a:pt x="14" y="59"/>
                      </a:cubicBezTo>
                      <a:cubicBezTo>
                        <a:pt x="14" y="59"/>
                        <a:pt x="14" y="59"/>
                        <a:pt x="13" y="34"/>
                      </a:cubicBezTo>
                      <a:cubicBezTo>
                        <a:pt x="11" y="34"/>
                        <a:pt x="11" y="34"/>
                        <a:pt x="11" y="34"/>
                      </a:cubicBezTo>
                      <a:cubicBezTo>
                        <a:pt x="9" y="59"/>
                        <a:pt x="9" y="59"/>
                        <a:pt x="9" y="59"/>
                      </a:cubicBezTo>
                      <a:cubicBezTo>
                        <a:pt x="5" y="59"/>
                        <a:pt x="5" y="59"/>
                        <a:pt x="5" y="59"/>
                      </a:cubicBezTo>
                      <a:cubicBezTo>
                        <a:pt x="5" y="17"/>
                        <a:pt x="5" y="17"/>
                        <a:pt x="5" y="17"/>
                      </a:cubicBezTo>
                      <a:cubicBezTo>
                        <a:pt x="4" y="17"/>
                        <a:pt x="4" y="17"/>
                        <a:pt x="4" y="17"/>
                      </a:cubicBezTo>
                      <a:cubicBezTo>
                        <a:pt x="2" y="35"/>
                        <a:pt x="2" y="35"/>
                        <a:pt x="2" y="35"/>
                      </a:cubicBezTo>
                      <a:cubicBezTo>
                        <a:pt x="2" y="36"/>
                        <a:pt x="2" y="37"/>
                        <a:pt x="1" y="37"/>
                      </a:cubicBezTo>
                      <a:cubicBezTo>
                        <a:pt x="0" y="37"/>
                        <a:pt x="0" y="36"/>
                        <a:pt x="0" y="35"/>
                      </a:cubicBezTo>
                      <a:cubicBezTo>
                        <a:pt x="0" y="35"/>
                        <a:pt x="0" y="35"/>
                        <a:pt x="0" y="16"/>
                      </a:cubicBezTo>
                      <a:cubicBezTo>
                        <a:pt x="0" y="13"/>
                        <a:pt x="1" y="12"/>
                        <a:pt x="3" y="12"/>
                      </a:cubicBezTo>
                      <a:lnTo>
                        <a:pt x="20" y="12"/>
                      </a:lnTo>
                      <a:close/>
                      <a:moveTo>
                        <a:pt x="12" y="0"/>
                      </a:moveTo>
                      <a:cubicBezTo>
                        <a:pt x="14" y="0"/>
                        <a:pt x="17" y="3"/>
                        <a:pt x="17" y="5"/>
                      </a:cubicBezTo>
                      <a:cubicBezTo>
                        <a:pt x="17" y="8"/>
                        <a:pt x="14" y="10"/>
                        <a:pt x="12" y="10"/>
                      </a:cubicBezTo>
                      <a:cubicBezTo>
                        <a:pt x="9" y="10"/>
                        <a:pt x="7" y="8"/>
                        <a:pt x="7" y="5"/>
                      </a:cubicBezTo>
                      <a:cubicBezTo>
                        <a:pt x="7" y="3"/>
                        <a:pt x="9" y="0"/>
                        <a:pt x="12" y="0"/>
                      </a:cubicBezTo>
                      <a:close/>
                      <a:moveTo>
                        <a:pt x="49" y="12"/>
                      </a:moveTo>
                      <a:cubicBezTo>
                        <a:pt x="51" y="12"/>
                        <a:pt x="52" y="13"/>
                        <a:pt x="52" y="16"/>
                      </a:cubicBezTo>
                      <a:cubicBezTo>
                        <a:pt x="52" y="16"/>
                        <a:pt x="52" y="16"/>
                        <a:pt x="52" y="35"/>
                      </a:cubicBezTo>
                      <a:cubicBezTo>
                        <a:pt x="52" y="36"/>
                        <a:pt x="52" y="37"/>
                        <a:pt x="51" y="37"/>
                      </a:cubicBezTo>
                      <a:cubicBezTo>
                        <a:pt x="50" y="37"/>
                        <a:pt x="49" y="36"/>
                        <a:pt x="49" y="35"/>
                      </a:cubicBezTo>
                      <a:cubicBezTo>
                        <a:pt x="48" y="17"/>
                        <a:pt x="48" y="17"/>
                        <a:pt x="48" y="17"/>
                      </a:cubicBezTo>
                      <a:cubicBezTo>
                        <a:pt x="47" y="17"/>
                        <a:pt x="47" y="17"/>
                        <a:pt x="47" y="17"/>
                      </a:cubicBezTo>
                      <a:cubicBezTo>
                        <a:pt x="47" y="59"/>
                        <a:pt x="47" y="59"/>
                        <a:pt x="47" y="59"/>
                      </a:cubicBezTo>
                      <a:cubicBezTo>
                        <a:pt x="42" y="59"/>
                        <a:pt x="42" y="59"/>
                        <a:pt x="42" y="59"/>
                      </a:cubicBezTo>
                      <a:cubicBezTo>
                        <a:pt x="42" y="59"/>
                        <a:pt x="42" y="59"/>
                        <a:pt x="41" y="34"/>
                      </a:cubicBezTo>
                      <a:cubicBezTo>
                        <a:pt x="39" y="34"/>
                        <a:pt x="39" y="34"/>
                        <a:pt x="39" y="34"/>
                      </a:cubicBezTo>
                      <a:cubicBezTo>
                        <a:pt x="38" y="59"/>
                        <a:pt x="38" y="59"/>
                        <a:pt x="38" y="59"/>
                      </a:cubicBezTo>
                      <a:cubicBezTo>
                        <a:pt x="33" y="59"/>
                        <a:pt x="33" y="59"/>
                        <a:pt x="33" y="59"/>
                      </a:cubicBezTo>
                      <a:cubicBezTo>
                        <a:pt x="33" y="17"/>
                        <a:pt x="33" y="17"/>
                        <a:pt x="33" y="17"/>
                      </a:cubicBezTo>
                      <a:cubicBezTo>
                        <a:pt x="32" y="17"/>
                        <a:pt x="32" y="17"/>
                        <a:pt x="32" y="17"/>
                      </a:cubicBezTo>
                      <a:cubicBezTo>
                        <a:pt x="31" y="35"/>
                        <a:pt x="31" y="35"/>
                        <a:pt x="31" y="35"/>
                      </a:cubicBezTo>
                      <a:cubicBezTo>
                        <a:pt x="31" y="36"/>
                        <a:pt x="31" y="37"/>
                        <a:pt x="29" y="37"/>
                      </a:cubicBezTo>
                      <a:cubicBezTo>
                        <a:pt x="28" y="37"/>
                        <a:pt x="28" y="36"/>
                        <a:pt x="28" y="35"/>
                      </a:cubicBezTo>
                      <a:cubicBezTo>
                        <a:pt x="28" y="35"/>
                        <a:pt x="28" y="35"/>
                        <a:pt x="28" y="16"/>
                      </a:cubicBezTo>
                      <a:cubicBezTo>
                        <a:pt x="28" y="13"/>
                        <a:pt x="30" y="12"/>
                        <a:pt x="32" y="12"/>
                      </a:cubicBezTo>
                      <a:lnTo>
                        <a:pt x="49" y="12"/>
                      </a:lnTo>
                      <a:close/>
                      <a:moveTo>
                        <a:pt x="40" y="0"/>
                      </a:moveTo>
                      <a:cubicBezTo>
                        <a:pt x="43" y="0"/>
                        <a:pt x="45" y="3"/>
                        <a:pt x="45" y="5"/>
                      </a:cubicBezTo>
                      <a:cubicBezTo>
                        <a:pt x="45" y="8"/>
                        <a:pt x="43" y="10"/>
                        <a:pt x="40" y="10"/>
                      </a:cubicBezTo>
                      <a:cubicBezTo>
                        <a:pt x="37" y="10"/>
                        <a:pt x="35" y="8"/>
                        <a:pt x="35" y="5"/>
                      </a:cubicBezTo>
                      <a:cubicBezTo>
                        <a:pt x="35" y="3"/>
                        <a:pt x="3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9614426" y="2218855"/>
                  <a:ext cx="476963" cy="429958"/>
                </a:xfrm>
                <a:custGeom>
                  <a:avLst/>
                  <a:gdLst>
                    <a:gd name="T0" fmla="*/ 81 w 146"/>
                    <a:gd name="T1" fmla="*/ 0 h 131"/>
                    <a:gd name="T2" fmla="*/ 0 w 146"/>
                    <a:gd name="T3" fmla="*/ 0 h 131"/>
                    <a:gd name="T4" fmla="*/ 11 w 146"/>
                    <a:gd name="T5" fmla="*/ 19 h 131"/>
                    <a:gd name="T6" fmla="*/ 28 w 146"/>
                    <a:gd name="T7" fmla="*/ 19 h 131"/>
                    <a:gd name="T8" fmla="*/ 58 w 146"/>
                    <a:gd name="T9" fmla="*/ 19 h 131"/>
                    <a:gd name="T10" fmla="*/ 81 w 146"/>
                    <a:gd name="T11" fmla="*/ 19 h 131"/>
                    <a:gd name="T12" fmla="*/ 127 w 146"/>
                    <a:gd name="T13" fmla="*/ 65 h 131"/>
                    <a:gd name="T14" fmla="*/ 81 w 146"/>
                    <a:gd name="T15" fmla="*/ 112 h 131"/>
                    <a:gd name="T16" fmla="*/ 41 w 146"/>
                    <a:gd name="T17" fmla="*/ 89 h 131"/>
                    <a:gd name="T18" fmla="*/ 41 w 146"/>
                    <a:gd name="T19" fmla="*/ 89 h 131"/>
                    <a:gd name="T20" fmla="*/ 32 w 146"/>
                    <a:gd name="T21" fmla="*/ 73 h 131"/>
                    <a:gd name="T22" fmla="*/ 21 w 146"/>
                    <a:gd name="T23" fmla="*/ 92 h 131"/>
                    <a:gd name="T24" fmla="*/ 24 w 146"/>
                    <a:gd name="T25" fmla="*/ 98 h 131"/>
                    <a:gd name="T26" fmla="*/ 81 w 146"/>
                    <a:gd name="T27" fmla="*/ 131 h 131"/>
                    <a:gd name="T28" fmla="*/ 146 w 146"/>
                    <a:gd name="T29" fmla="*/ 65 h 131"/>
                    <a:gd name="T30" fmla="*/ 81 w 146"/>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31">
                      <a:moveTo>
                        <a:pt x="81" y="0"/>
                      </a:moveTo>
                      <a:cubicBezTo>
                        <a:pt x="0" y="0"/>
                        <a:pt x="0" y="0"/>
                        <a:pt x="0" y="0"/>
                      </a:cubicBezTo>
                      <a:cubicBezTo>
                        <a:pt x="11" y="19"/>
                        <a:pt x="11" y="19"/>
                        <a:pt x="11" y="19"/>
                      </a:cubicBezTo>
                      <a:cubicBezTo>
                        <a:pt x="28" y="19"/>
                        <a:pt x="28" y="19"/>
                        <a:pt x="28" y="19"/>
                      </a:cubicBezTo>
                      <a:cubicBezTo>
                        <a:pt x="58" y="19"/>
                        <a:pt x="58" y="19"/>
                        <a:pt x="58" y="19"/>
                      </a:cubicBezTo>
                      <a:cubicBezTo>
                        <a:pt x="81" y="19"/>
                        <a:pt x="81" y="19"/>
                        <a:pt x="81" y="19"/>
                      </a:cubicBezTo>
                      <a:cubicBezTo>
                        <a:pt x="106" y="19"/>
                        <a:pt x="127" y="40"/>
                        <a:pt x="127" y="65"/>
                      </a:cubicBezTo>
                      <a:cubicBezTo>
                        <a:pt x="127" y="91"/>
                        <a:pt x="106" y="112"/>
                        <a:pt x="81" y="112"/>
                      </a:cubicBezTo>
                      <a:cubicBezTo>
                        <a:pt x="65" y="112"/>
                        <a:pt x="49" y="103"/>
                        <a:pt x="41" y="89"/>
                      </a:cubicBezTo>
                      <a:cubicBezTo>
                        <a:pt x="41" y="89"/>
                        <a:pt x="41" y="89"/>
                        <a:pt x="41" y="89"/>
                      </a:cubicBezTo>
                      <a:cubicBezTo>
                        <a:pt x="32" y="73"/>
                        <a:pt x="32" y="73"/>
                        <a:pt x="32" y="73"/>
                      </a:cubicBezTo>
                      <a:cubicBezTo>
                        <a:pt x="21" y="92"/>
                        <a:pt x="21" y="92"/>
                        <a:pt x="21" y="92"/>
                      </a:cubicBezTo>
                      <a:cubicBezTo>
                        <a:pt x="24" y="98"/>
                        <a:pt x="24" y="98"/>
                        <a:pt x="24" y="98"/>
                      </a:cubicBezTo>
                      <a:cubicBezTo>
                        <a:pt x="36" y="118"/>
                        <a:pt x="58" y="131"/>
                        <a:pt x="81" y="131"/>
                      </a:cubicBezTo>
                      <a:cubicBezTo>
                        <a:pt x="117" y="131"/>
                        <a:pt x="146" y="102"/>
                        <a:pt x="146" y="65"/>
                      </a:cubicBezTo>
                      <a:cubicBezTo>
                        <a:pt x="146" y="29"/>
                        <a:pt x="117" y="0"/>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9241151" y="2218855"/>
                  <a:ext cx="533645" cy="429958"/>
                </a:xfrm>
                <a:custGeom>
                  <a:avLst/>
                  <a:gdLst>
                    <a:gd name="T0" fmla="*/ 141 w 163"/>
                    <a:gd name="T1" fmla="*/ 28 h 131"/>
                    <a:gd name="T2" fmla="*/ 106 w 163"/>
                    <a:gd name="T3" fmla="*/ 89 h 131"/>
                    <a:gd name="T4" fmla="*/ 106 w 163"/>
                    <a:gd name="T5" fmla="*/ 89 h 131"/>
                    <a:gd name="T6" fmla="*/ 66 w 163"/>
                    <a:gd name="T7" fmla="*/ 112 h 131"/>
                    <a:gd name="T8" fmla="*/ 20 w 163"/>
                    <a:gd name="T9" fmla="*/ 65 h 131"/>
                    <a:gd name="T10" fmla="*/ 66 w 163"/>
                    <a:gd name="T11" fmla="*/ 19 h 131"/>
                    <a:gd name="T12" fmla="*/ 83 w 163"/>
                    <a:gd name="T13" fmla="*/ 19 h 131"/>
                    <a:gd name="T14" fmla="*/ 72 w 163"/>
                    <a:gd name="T15" fmla="*/ 0 h 131"/>
                    <a:gd name="T16" fmla="*/ 66 w 163"/>
                    <a:gd name="T17" fmla="*/ 0 h 131"/>
                    <a:gd name="T18" fmla="*/ 0 w 163"/>
                    <a:gd name="T19" fmla="*/ 65 h 131"/>
                    <a:gd name="T20" fmla="*/ 66 w 163"/>
                    <a:gd name="T21" fmla="*/ 131 h 131"/>
                    <a:gd name="T22" fmla="*/ 122 w 163"/>
                    <a:gd name="T23" fmla="*/ 99 h 131"/>
                    <a:gd name="T24" fmla="*/ 163 w 163"/>
                    <a:gd name="T25" fmla="*/ 28 h 131"/>
                    <a:gd name="T26" fmla="*/ 141 w 163"/>
                    <a:gd name="T27"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31">
                      <a:moveTo>
                        <a:pt x="141" y="28"/>
                      </a:moveTo>
                      <a:cubicBezTo>
                        <a:pt x="106" y="89"/>
                        <a:pt x="106" y="89"/>
                        <a:pt x="106" y="89"/>
                      </a:cubicBezTo>
                      <a:cubicBezTo>
                        <a:pt x="106" y="89"/>
                        <a:pt x="106" y="89"/>
                        <a:pt x="106" y="89"/>
                      </a:cubicBezTo>
                      <a:cubicBezTo>
                        <a:pt x="97" y="103"/>
                        <a:pt x="82" y="112"/>
                        <a:pt x="66" y="112"/>
                      </a:cubicBezTo>
                      <a:cubicBezTo>
                        <a:pt x="41" y="112"/>
                        <a:pt x="20" y="91"/>
                        <a:pt x="20" y="65"/>
                      </a:cubicBezTo>
                      <a:cubicBezTo>
                        <a:pt x="20" y="40"/>
                        <a:pt x="41" y="19"/>
                        <a:pt x="66" y="19"/>
                      </a:cubicBezTo>
                      <a:cubicBezTo>
                        <a:pt x="83" y="19"/>
                        <a:pt x="83" y="19"/>
                        <a:pt x="83" y="19"/>
                      </a:cubicBezTo>
                      <a:cubicBezTo>
                        <a:pt x="72" y="0"/>
                        <a:pt x="72" y="0"/>
                        <a:pt x="72" y="0"/>
                      </a:cubicBezTo>
                      <a:cubicBezTo>
                        <a:pt x="66" y="0"/>
                        <a:pt x="66" y="0"/>
                        <a:pt x="66" y="0"/>
                      </a:cubicBezTo>
                      <a:cubicBezTo>
                        <a:pt x="30" y="0"/>
                        <a:pt x="0" y="29"/>
                        <a:pt x="0" y="65"/>
                      </a:cubicBezTo>
                      <a:cubicBezTo>
                        <a:pt x="0" y="102"/>
                        <a:pt x="30" y="131"/>
                        <a:pt x="66" y="131"/>
                      </a:cubicBezTo>
                      <a:cubicBezTo>
                        <a:pt x="89" y="131"/>
                        <a:pt x="111" y="119"/>
                        <a:pt x="122" y="99"/>
                      </a:cubicBezTo>
                      <a:cubicBezTo>
                        <a:pt x="163" y="28"/>
                        <a:pt x="163" y="28"/>
                        <a:pt x="163" y="28"/>
                      </a:cubicBezTo>
                      <a:lnTo>
                        <a:pt x="14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p:cNvSpPr>
                  <a:spLocks/>
                </p:cNvSpPr>
                <p:nvPr/>
              </p:nvSpPr>
              <p:spPr bwMode="auto">
                <a:xfrm>
                  <a:off x="9433319" y="1831755"/>
                  <a:ext cx="468668" cy="570973"/>
                </a:xfrm>
                <a:custGeom>
                  <a:avLst/>
                  <a:gdLst>
                    <a:gd name="T0" fmla="*/ 32 w 143"/>
                    <a:gd name="T1" fmla="*/ 95 h 174"/>
                    <a:gd name="T2" fmla="*/ 39 w 143"/>
                    <a:gd name="T3" fmla="*/ 39 h 174"/>
                    <a:gd name="T4" fmla="*/ 104 w 143"/>
                    <a:gd name="T5" fmla="*/ 39 h 174"/>
                    <a:gd name="T6" fmla="*/ 111 w 143"/>
                    <a:gd name="T7" fmla="*/ 95 h 174"/>
                    <a:gd name="T8" fmla="*/ 102 w 143"/>
                    <a:gd name="T9" fmla="*/ 111 h 174"/>
                    <a:gd name="T10" fmla="*/ 125 w 143"/>
                    <a:gd name="T11" fmla="*/ 111 h 174"/>
                    <a:gd name="T12" fmla="*/ 128 w 143"/>
                    <a:gd name="T13" fmla="*/ 105 h 174"/>
                    <a:gd name="T14" fmla="*/ 128 w 143"/>
                    <a:gd name="T15" fmla="*/ 105 h 174"/>
                    <a:gd name="T16" fmla="*/ 118 w 143"/>
                    <a:gd name="T17" fmla="*/ 25 h 174"/>
                    <a:gd name="T18" fmla="*/ 25 w 143"/>
                    <a:gd name="T19" fmla="*/ 25 h 174"/>
                    <a:gd name="T20" fmla="*/ 15 w 143"/>
                    <a:gd name="T21" fmla="*/ 105 h 174"/>
                    <a:gd name="T22" fmla="*/ 15 w 143"/>
                    <a:gd name="T23" fmla="*/ 105 h 174"/>
                    <a:gd name="T24" fmla="*/ 55 w 143"/>
                    <a:gd name="T25" fmla="*/ 174 h 174"/>
                    <a:gd name="T26" fmla="*/ 66 w 143"/>
                    <a:gd name="T27" fmla="*/ 154 h 174"/>
                    <a:gd name="T28" fmla="*/ 32 w 143"/>
                    <a:gd name="T29"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74">
                      <a:moveTo>
                        <a:pt x="32" y="95"/>
                      </a:moveTo>
                      <a:cubicBezTo>
                        <a:pt x="21" y="77"/>
                        <a:pt x="24" y="54"/>
                        <a:pt x="39" y="39"/>
                      </a:cubicBezTo>
                      <a:cubicBezTo>
                        <a:pt x="57" y="21"/>
                        <a:pt x="86" y="21"/>
                        <a:pt x="104" y="39"/>
                      </a:cubicBezTo>
                      <a:cubicBezTo>
                        <a:pt x="119" y="54"/>
                        <a:pt x="122" y="77"/>
                        <a:pt x="111" y="95"/>
                      </a:cubicBezTo>
                      <a:cubicBezTo>
                        <a:pt x="102" y="111"/>
                        <a:pt x="102" y="111"/>
                        <a:pt x="102" y="111"/>
                      </a:cubicBezTo>
                      <a:cubicBezTo>
                        <a:pt x="125" y="111"/>
                        <a:pt x="125" y="111"/>
                        <a:pt x="125" y="111"/>
                      </a:cubicBezTo>
                      <a:cubicBezTo>
                        <a:pt x="128" y="105"/>
                        <a:pt x="128" y="105"/>
                        <a:pt x="128" y="105"/>
                      </a:cubicBezTo>
                      <a:cubicBezTo>
                        <a:pt x="128" y="105"/>
                        <a:pt x="128" y="105"/>
                        <a:pt x="128" y="105"/>
                      </a:cubicBezTo>
                      <a:cubicBezTo>
                        <a:pt x="143" y="79"/>
                        <a:pt x="139" y="47"/>
                        <a:pt x="118" y="25"/>
                      </a:cubicBezTo>
                      <a:cubicBezTo>
                        <a:pt x="92" y="0"/>
                        <a:pt x="51" y="0"/>
                        <a:pt x="25" y="25"/>
                      </a:cubicBezTo>
                      <a:cubicBezTo>
                        <a:pt x="4" y="47"/>
                        <a:pt x="0" y="79"/>
                        <a:pt x="15" y="105"/>
                      </a:cubicBezTo>
                      <a:cubicBezTo>
                        <a:pt x="15" y="105"/>
                        <a:pt x="15" y="105"/>
                        <a:pt x="15" y="105"/>
                      </a:cubicBezTo>
                      <a:cubicBezTo>
                        <a:pt x="55" y="174"/>
                        <a:pt x="55" y="174"/>
                        <a:pt x="55" y="174"/>
                      </a:cubicBezTo>
                      <a:cubicBezTo>
                        <a:pt x="66" y="154"/>
                        <a:pt x="66" y="154"/>
                        <a:pt x="66" y="154"/>
                      </a:cubicBezTo>
                      <a:cubicBezTo>
                        <a:pt x="32" y="95"/>
                        <a:pt x="32" y="95"/>
                        <a:pt x="3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Group 2"/>
            <p:cNvGrpSpPr/>
            <p:nvPr/>
          </p:nvGrpSpPr>
          <p:grpSpPr>
            <a:xfrm>
              <a:off x="5150779" y="1541722"/>
              <a:ext cx="1890442" cy="1890440"/>
              <a:chOff x="5150779" y="1541722"/>
              <a:chExt cx="1890442" cy="1890440"/>
            </a:xfrm>
          </p:grpSpPr>
          <p:sp>
            <p:nvSpPr>
              <p:cNvPr id="10" name="Oval 9"/>
              <p:cNvSpPr/>
              <p:nvPr/>
            </p:nvSpPr>
            <p:spPr bwMode="auto">
              <a:xfrm>
                <a:off x="5150779" y="1541722"/>
                <a:ext cx="1890442" cy="1890440"/>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30" name="Freeform 5"/>
              <p:cNvSpPr>
                <a:spLocks noEditPoints="1"/>
              </p:cNvSpPr>
              <p:nvPr/>
            </p:nvSpPr>
            <p:spPr bwMode="auto">
              <a:xfrm>
                <a:off x="5740680" y="1877275"/>
                <a:ext cx="710640" cy="1219334"/>
              </a:xfrm>
              <a:custGeom>
                <a:avLst/>
                <a:gdLst>
                  <a:gd name="T0" fmla="*/ 739 w 739"/>
                  <a:gd name="T1" fmla="*/ 54 h 1268"/>
                  <a:gd name="T2" fmla="*/ 0 w 739"/>
                  <a:gd name="T3" fmla="*/ 0 h 1268"/>
                  <a:gd name="T4" fmla="*/ 479 w 739"/>
                  <a:gd name="T5" fmla="*/ 1268 h 1268"/>
                  <a:gd name="T6" fmla="*/ 396 w 739"/>
                  <a:gd name="T7" fmla="*/ 1268 h 1268"/>
                  <a:gd name="T8" fmla="*/ 256 w 739"/>
                  <a:gd name="T9" fmla="*/ 1100 h 1268"/>
                  <a:gd name="T10" fmla="*/ 55 w 739"/>
                  <a:gd name="T11" fmla="*/ 92 h 1268"/>
                  <a:gd name="T12" fmla="*/ 114 w 739"/>
                  <a:gd name="T13" fmla="*/ 1100 h 1268"/>
                  <a:gd name="T14" fmla="*/ 197 w 739"/>
                  <a:gd name="T15" fmla="*/ 1100 h 1268"/>
                  <a:gd name="T16" fmla="*/ 114 w 739"/>
                  <a:gd name="T17" fmla="*/ 1024 h 1268"/>
                  <a:gd name="T18" fmla="*/ 197 w 739"/>
                  <a:gd name="T19" fmla="*/ 782 h 1268"/>
                  <a:gd name="T20" fmla="*/ 197 w 739"/>
                  <a:gd name="T21" fmla="*/ 867 h 1268"/>
                  <a:gd name="T22" fmla="*/ 114 w 739"/>
                  <a:gd name="T23" fmla="*/ 623 h 1268"/>
                  <a:gd name="T24" fmla="*/ 197 w 739"/>
                  <a:gd name="T25" fmla="*/ 623 h 1268"/>
                  <a:gd name="T26" fmla="*/ 114 w 739"/>
                  <a:gd name="T27" fmla="*/ 545 h 1268"/>
                  <a:gd name="T28" fmla="*/ 197 w 739"/>
                  <a:gd name="T29" fmla="*/ 305 h 1268"/>
                  <a:gd name="T30" fmla="*/ 197 w 739"/>
                  <a:gd name="T31" fmla="*/ 391 h 1268"/>
                  <a:gd name="T32" fmla="*/ 114 w 739"/>
                  <a:gd name="T33" fmla="*/ 144 h 1268"/>
                  <a:gd name="T34" fmla="*/ 197 w 739"/>
                  <a:gd name="T35" fmla="*/ 144 h 1268"/>
                  <a:gd name="T36" fmla="*/ 258 w 739"/>
                  <a:gd name="T37" fmla="*/ 1024 h 1268"/>
                  <a:gd name="T38" fmla="*/ 339 w 739"/>
                  <a:gd name="T39" fmla="*/ 782 h 1268"/>
                  <a:gd name="T40" fmla="*/ 339 w 739"/>
                  <a:gd name="T41" fmla="*/ 867 h 1268"/>
                  <a:gd name="T42" fmla="*/ 258 w 739"/>
                  <a:gd name="T43" fmla="*/ 623 h 1268"/>
                  <a:gd name="T44" fmla="*/ 339 w 739"/>
                  <a:gd name="T45" fmla="*/ 623 h 1268"/>
                  <a:gd name="T46" fmla="*/ 258 w 739"/>
                  <a:gd name="T47" fmla="*/ 545 h 1268"/>
                  <a:gd name="T48" fmla="*/ 339 w 739"/>
                  <a:gd name="T49" fmla="*/ 305 h 1268"/>
                  <a:gd name="T50" fmla="*/ 339 w 739"/>
                  <a:gd name="T51" fmla="*/ 391 h 1268"/>
                  <a:gd name="T52" fmla="*/ 258 w 739"/>
                  <a:gd name="T53" fmla="*/ 144 h 1268"/>
                  <a:gd name="T54" fmla="*/ 339 w 739"/>
                  <a:gd name="T55" fmla="*/ 144 h 1268"/>
                  <a:gd name="T56" fmla="*/ 398 w 739"/>
                  <a:gd name="T57" fmla="*/ 1024 h 1268"/>
                  <a:gd name="T58" fmla="*/ 481 w 739"/>
                  <a:gd name="T59" fmla="*/ 782 h 1268"/>
                  <a:gd name="T60" fmla="*/ 481 w 739"/>
                  <a:gd name="T61" fmla="*/ 867 h 1268"/>
                  <a:gd name="T62" fmla="*/ 398 w 739"/>
                  <a:gd name="T63" fmla="*/ 623 h 1268"/>
                  <a:gd name="T64" fmla="*/ 481 w 739"/>
                  <a:gd name="T65" fmla="*/ 623 h 1268"/>
                  <a:gd name="T66" fmla="*/ 398 w 739"/>
                  <a:gd name="T67" fmla="*/ 545 h 1268"/>
                  <a:gd name="T68" fmla="*/ 481 w 739"/>
                  <a:gd name="T69" fmla="*/ 305 h 1268"/>
                  <a:gd name="T70" fmla="*/ 481 w 739"/>
                  <a:gd name="T71" fmla="*/ 391 h 1268"/>
                  <a:gd name="T72" fmla="*/ 398 w 739"/>
                  <a:gd name="T73" fmla="*/ 144 h 1268"/>
                  <a:gd name="T74" fmla="*/ 481 w 739"/>
                  <a:gd name="T75" fmla="*/ 144 h 1268"/>
                  <a:gd name="T76" fmla="*/ 538 w 739"/>
                  <a:gd name="T77" fmla="*/ 1185 h 1268"/>
                  <a:gd name="T78" fmla="*/ 623 w 739"/>
                  <a:gd name="T79" fmla="*/ 943 h 1268"/>
                  <a:gd name="T80" fmla="*/ 623 w 739"/>
                  <a:gd name="T81" fmla="*/ 1024 h 1268"/>
                  <a:gd name="T82" fmla="*/ 538 w 739"/>
                  <a:gd name="T83" fmla="*/ 782 h 1268"/>
                  <a:gd name="T84" fmla="*/ 623 w 739"/>
                  <a:gd name="T85" fmla="*/ 782 h 1268"/>
                  <a:gd name="T86" fmla="*/ 538 w 739"/>
                  <a:gd name="T87" fmla="*/ 706 h 1268"/>
                  <a:gd name="T88" fmla="*/ 623 w 739"/>
                  <a:gd name="T89" fmla="*/ 462 h 1268"/>
                  <a:gd name="T90" fmla="*/ 623 w 739"/>
                  <a:gd name="T91" fmla="*/ 545 h 1268"/>
                  <a:gd name="T92" fmla="*/ 538 w 739"/>
                  <a:gd name="T93" fmla="*/ 305 h 1268"/>
                  <a:gd name="T94" fmla="*/ 623 w 739"/>
                  <a:gd name="T95" fmla="*/ 305 h 1268"/>
                  <a:gd name="T96" fmla="*/ 538 w 739"/>
                  <a:gd name="T97" fmla="*/ 230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1268">
                    <a:moveTo>
                      <a:pt x="0" y="0"/>
                    </a:moveTo>
                    <a:lnTo>
                      <a:pt x="739" y="0"/>
                    </a:lnTo>
                    <a:lnTo>
                      <a:pt x="739" y="54"/>
                    </a:lnTo>
                    <a:lnTo>
                      <a:pt x="0" y="54"/>
                    </a:lnTo>
                    <a:lnTo>
                      <a:pt x="0" y="0"/>
                    </a:lnTo>
                    <a:lnTo>
                      <a:pt x="0" y="0"/>
                    </a:lnTo>
                    <a:close/>
                    <a:moveTo>
                      <a:pt x="678" y="92"/>
                    </a:moveTo>
                    <a:lnTo>
                      <a:pt x="678" y="1268"/>
                    </a:lnTo>
                    <a:lnTo>
                      <a:pt x="479" y="1268"/>
                    </a:lnTo>
                    <a:lnTo>
                      <a:pt x="479" y="1100"/>
                    </a:lnTo>
                    <a:lnTo>
                      <a:pt x="396" y="1100"/>
                    </a:lnTo>
                    <a:lnTo>
                      <a:pt x="396" y="1268"/>
                    </a:lnTo>
                    <a:lnTo>
                      <a:pt x="336" y="1268"/>
                    </a:lnTo>
                    <a:lnTo>
                      <a:pt x="336" y="1100"/>
                    </a:lnTo>
                    <a:lnTo>
                      <a:pt x="256" y="1100"/>
                    </a:lnTo>
                    <a:lnTo>
                      <a:pt x="256" y="1268"/>
                    </a:lnTo>
                    <a:lnTo>
                      <a:pt x="55" y="1268"/>
                    </a:lnTo>
                    <a:lnTo>
                      <a:pt x="55" y="92"/>
                    </a:lnTo>
                    <a:lnTo>
                      <a:pt x="678" y="92"/>
                    </a:lnTo>
                    <a:close/>
                    <a:moveTo>
                      <a:pt x="197" y="1100"/>
                    </a:moveTo>
                    <a:lnTo>
                      <a:pt x="114" y="1100"/>
                    </a:lnTo>
                    <a:lnTo>
                      <a:pt x="114" y="1185"/>
                    </a:lnTo>
                    <a:lnTo>
                      <a:pt x="197" y="1185"/>
                    </a:lnTo>
                    <a:lnTo>
                      <a:pt x="197" y="1100"/>
                    </a:lnTo>
                    <a:close/>
                    <a:moveTo>
                      <a:pt x="197" y="943"/>
                    </a:moveTo>
                    <a:lnTo>
                      <a:pt x="114" y="943"/>
                    </a:lnTo>
                    <a:lnTo>
                      <a:pt x="114" y="1024"/>
                    </a:lnTo>
                    <a:lnTo>
                      <a:pt x="197" y="1024"/>
                    </a:lnTo>
                    <a:lnTo>
                      <a:pt x="197" y="943"/>
                    </a:lnTo>
                    <a:close/>
                    <a:moveTo>
                      <a:pt x="197" y="782"/>
                    </a:moveTo>
                    <a:lnTo>
                      <a:pt x="114" y="782"/>
                    </a:lnTo>
                    <a:lnTo>
                      <a:pt x="114" y="867"/>
                    </a:lnTo>
                    <a:lnTo>
                      <a:pt x="197" y="867"/>
                    </a:lnTo>
                    <a:lnTo>
                      <a:pt x="197" y="782"/>
                    </a:lnTo>
                    <a:close/>
                    <a:moveTo>
                      <a:pt x="197" y="623"/>
                    </a:moveTo>
                    <a:lnTo>
                      <a:pt x="114" y="623"/>
                    </a:lnTo>
                    <a:lnTo>
                      <a:pt x="114" y="706"/>
                    </a:lnTo>
                    <a:lnTo>
                      <a:pt x="197" y="706"/>
                    </a:lnTo>
                    <a:lnTo>
                      <a:pt x="197" y="623"/>
                    </a:lnTo>
                    <a:close/>
                    <a:moveTo>
                      <a:pt x="197" y="462"/>
                    </a:moveTo>
                    <a:lnTo>
                      <a:pt x="114" y="462"/>
                    </a:lnTo>
                    <a:lnTo>
                      <a:pt x="114" y="545"/>
                    </a:lnTo>
                    <a:lnTo>
                      <a:pt x="197" y="545"/>
                    </a:lnTo>
                    <a:lnTo>
                      <a:pt x="197" y="462"/>
                    </a:lnTo>
                    <a:close/>
                    <a:moveTo>
                      <a:pt x="197" y="305"/>
                    </a:moveTo>
                    <a:lnTo>
                      <a:pt x="114" y="305"/>
                    </a:lnTo>
                    <a:lnTo>
                      <a:pt x="114" y="391"/>
                    </a:lnTo>
                    <a:lnTo>
                      <a:pt x="197" y="391"/>
                    </a:lnTo>
                    <a:lnTo>
                      <a:pt x="197" y="305"/>
                    </a:lnTo>
                    <a:close/>
                    <a:moveTo>
                      <a:pt x="197" y="144"/>
                    </a:moveTo>
                    <a:lnTo>
                      <a:pt x="114" y="144"/>
                    </a:lnTo>
                    <a:lnTo>
                      <a:pt x="114" y="230"/>
                    </a:lnTo>
                    <a:lnTo>
                      <a:pt x="197" y="230"/>
                    </a:lnTo>
                    <a:lnTo>
                      <a:pt x="197" y="144"/>
                    </a:lnTo>
                    <a:close/>
                    <a:moveTo>
                      <a:pt x="339" y="943"/>
                    </a:moveTo>
                    <a:lnTo>
                      <a:pt x="258" y="943"/>
                    </a:lnTo>
                    <a:lnTo>
                      <a:pt x="258" y="1024"/>
                    </a:lnTo>
                    <a:lnTo>
                      <a:pt x="339" y="1024"/>
                    </a:lnTo>
                    <a:lnTo>
                      <a:pt x="339" y="943"/>
                    </a:lnTo>
                    <a:close/>
                    <a:moveTo>
                      <a:pt x="339" y="782"/>
                    </a:moveTo>
                    <a:lnTo>
                      <a:pt x="258" y="782"/>
                    </a:lnTo>
                    <a:lnTo>
                      <a:pt x="258" y="867"/>
                    </a:lnTo>
                    <a:lnTo>
                      <a:pt x="339" y="867"/>
                    </a:lnTo>
                    <a:lnTo>
                      <a:pt x="339" y="782"/>
                    </a:lnTo>
                    <a:close/>
                    <a:moveTo>
                      <a:pt x="339" y="623"/>
                    </a:moveTo>
                    <a:lnTo>
                      <a:pt x="258" y="623"/>
                    </a:lnTo>
                    <a:lnTo>
                      <a:pt x="258" y="706"/>
                    </a:lnTo>
                    <a:lnTo>
                      <a:pt x="339" y="706"/>
                    </a:lnTo>
                    <a:lnTo>
                      <a:pt x="339" y="623"/>
                    </a:lnTo>
                    <a:close/>
                    <a:moveTo>
                      <a:pt x="339" y="462"/>
                    </a:moveTo>
                    <a:lnTo>
                      <a:pt x="258" y="462"/>
                    </a:lnTo>
                    <a:lnTo>
                      <a:pt x="258" y="545"/>
                    </a:lnTo>
                    <a:lnTo>
                      <a:pt x="339" y="545"/>
                    </a:lnTo>
                    <a:lnTo>
                      <a:pt x="339" y="462"/>
                    </a:lnTo>
                    <a:close/>
                    <a:moveTo>
                      <a:pt x="339" y="305"/>
                    </a:moveTo>
                    <a:lnTo>
                      <a:pt x="258" y="305"/>
                    </a:lnTo>
                    <a:lnTo>
                      <a:pt x="258" y="391"/>
                    </a:lnTo>
                    <a:lnTo>
                      <a:pt x="339" y="391"/>
                    </a:lnTo>
                    <a:lnTo>
                      <a:pt x="339" y="305"/>
                    </a:lnTo>
                    <a:close/>
                    <a:moveTo>
                      <a:pt x="339" y="144"/>
                    </a:moveTo>
                    <a:lnTo>
                      <a:pt x="258" y="144"/>
                    </a:lnTo>
                    <a:lnTo>
                      <a:pt x="258" y="230"/>
                    </a:lnTo>
                    <a:lnTo>
                      <a:pt x="339" y="230"/>
                    </a:lnTo>
                    <a:lnTo>
                      <a:pt x="339" y="144"/>
                    </a:lnTo>
                    <a:close/>
                    <a:moveTo>
                      <a:pt x="481" y="943"/>
                    </a:moveTo>
                    <a:lnTo>
                      <a:pt x="398" y="943"/>
                    </a:lnTo>
                    <a:lnTo>
                      <a:pt x="398" y="1024"/>
                    </a:lnTo>
                    <a:lnTo>
                      <a:pt x="481" y="1024"/>
                    </a:lnTo>
                    <a:lnTo>
                      <a:pt x="481" y="943"/>
                    </a:lnTo>
                    <a:close/>
                    <a:moveTo>
                      <a:pt x="481" y="782"/>
                    </a:moveTo>
                    <a:lnTo>
                      <a:pt x="398" y="782"/>
                    </a:lnTo>
                    <a:lnTo>
                      <a:pt x="398" y="867"/>
                    </a:lnTo>
                    <a:lnTo>
                      <a:pt x="481" y="867"/>
                    </a:lnTo>
                    <a:lnTo>
                      <a:pt x="481" y="782"/>
                    </a:lnTo>
                    <a:close/>
                    <a:moveTo>
                      <a:pt x="481" y="623"/>
                    </a:moveTo>
                    <a:lnTo>
                      <a:pt x="398" y="623"/>
                    </a:lnTo>
                    <a:lnTo>
                      <a:pt x="398" y="706"/>
                    </a:lnTo>
                    <a:lnTo>
                      <a:pt x="481" y="706"/>
                    </a:lnTo>
                    <a:lnTo>
                      <a:pt x="481" y="623"/>
                    </a:lnTo>
                    <a:close/>
                    <a:moveTo>
                      <a:pt x="481" y="462"/>
                    </a:moveTo>
                    <a:lnTo>
                      <a:pt x="398" y="462"/>
                    </a:lnTo>
                    <a:lnTo>
                      <a:pt x="398" y="545"/>
                    </a:lnTo>
                    <a:lnTo>
                      <a:pt x="481" y="545"/>
                    </a:lnTo>
                    <a:lnTo>
                      <a:pt x="481" y="462"/>
                    </a:lnTo>
                    <a:close/>
                    <a:moveTo>
                      <a:pt x="481" y="305"/>
                    </a:moveTo>
                    <a:lnTo>
                      <a:pt x="398" y="305"/>
                    </a:lnTo>
                    <a:lnTo>
                      <a:pt x="398" y="391"/>
                    </a:lnTo>
                    <a:lnTo>
                      <a:pt x="481" y="391"/>
                    </a:lnTo>
                    <a:lnTo>
                      <a:pt x="481" y="305"/>
                    </a:lnTo>
                    <a:close/>
                    <a:moveTo>
                      <a:pt x="481" y="144"/>
                    </a:moveTo>
                    <a:lnTo>
                      <a:pt x="398" y="144"/>
                    </a:lnTo>
                    <a:lnTo>
                      <a:pt x="398" y="230"/>
                    </a:lnTo>
                    <a:lnTo>
                      <a:pt x="481" y="230"/>
                    </a:lnTo>
                    <a:lnTo>
                      <a:pt x="481" y="144"/>
                    </a:lnTo>
                    <a:close/>
                    <a:moveTo>
                      <a:pt x="623" y="1100"/>
                    </a:moveTo>
                    <a:lnTo>
                      <a:pt x="538" y="1100"/>
                    </a:lnTo>
                    <a:lnTo>
                      <a:pt x="538" y="1185"/>
                    </a:lnTo>
                    <a:lnTo>
                      <a:pt x="623" y="1185"/>
                    </a:lnTo>
                    <a:lnTo>
                      <a:pt x="623" y="1100"/>
                    </a:lnTo>
                    <a:close/>
                    <a:moveTo>
                      <a:pt x="623" y="943"/>
                    </a:moveTo>
                    <a:lnTo>
                      <a:pt x="538" y="943"/>
                    </a:lnTo>
                    <a:lnTo>
                      <a:pt x="538" y="1024"/>
                    </a:lnTo>
                    <a:lnTo>
                      <a:pt x="623" y="1024"/>
                    </a:lnTo>
                    <a:lnTo>
                      <a:pt x="623" y="943"/>
                    </a:lnTo>
                    <a:close/>
                    <a:moveTo>
                      <a:pt x="623" y="782"/>
                    </a:moveTo>
                    <a:lnTo>
                      <a:pt x="538" y="782"/>
                    </a:lnTo>
                    <a:lnTo>
                      <a:pt x="538" y="867"/>
                    </a:lnTo>
                    <a:lnTo>
                      <a:pt x="623" y="867"/>
                    </a:lnTo>
                    <a:lnTo>
                      <a:pt x="623" y="782"/>
                    </a:lnTo>
                    <a:close/>
                    <a:moveTo>
                      <a:pt x="623" y="623"/>
                    </a:moveTo>
                    <a:lnTo>
                      <a:pt x="538" y="623"/>
                    </a:lnTo>
                    <a:lnTo>
                      <a:pt x="538" y="706"/>
                    </a:lnTo>
                    <a:lnTo>
                      <a:pt x="623" y="706"/>
                    </a:lnTo>
                    <a:lnTo>
                      <a:pt x="623" y="623"/>
                    </a:lnTo>
                    <a:close/>
                    <a:moveTo>
                      <a:pt x="623" y="462"/>
                    </a:moveTo>
                    <a:lnTo>
                      <a:pt x="538" y="462"/>
                    </a:lnTo>
                    <a:lnTo>
                      <a:pt x="538" y="545"/>
                    </a:lnTo>
                    <a:lnTo>
                      <a:pt x="623" y="545"/>
                    </a:lnTo>
                    <a:lnTo>
                      <a:pt x="623" y="462"/>
                    </a:lnTo>
                    <a:close/>
                    <a:moveTo>
                      <a:pt x="623" y="305"/>
                    </a:moveTo>
                    <a:lnTo>
                      <a:pt x="538" y="305"/>
                    </a:lnTo>
                    <a:lnTo>
                      <a:pt x="538" y="391"/>
                    </a:lnTo>
                    <a:lnTo>
                      <a:pt x="623" y="391"/>
                    </a:lnTo>
                    <a:lnTo>
                      <a:pt x="623" y="305"/>
                    </a:lnTo>
                    <a:close/>
                    <a:moveTo>
                      <a:pt x="623" y="144"/>
                    </a:moveTo>
                    <a:lnTo>
                      <a:pt x="538" y="144"/>
                    </a:lnTo>
                    <a:lnTo>
                      <a:pt x="538" y="230"/>
                    </a:lnTo>
                    <a:lnTo>
                      <a:pt x="623" y="230"/>
                    </a:lnTo>
                    <a:lnTo>
                      <a:pt x="623" y="144"/>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09006432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Principais </a:t>
            </a:r>
            <a:r>
              <a:rPr lang="pt-BR" dirty="0" err="1"/>
              <a:t>i</a:t>
            </a:r>
            <a:r>
              <a:rPr lang="pt-BR" dirty="0" err="1" smtClean="0"/>
              <a:t>déias</a:t>
            </a:r>
            <a:r>
              <a:rPr lang="pt-BR" dirty="0" smtClean="0"/>
              <a:t> para Redução dos Custos de TI</a:t>
            </a:r>
            <a:endParaRPr lang="en-US" dirty="0"/>
          </a:p>
        </p:txBody>
      </p:sp>
    </p:spTree>
    <p:extLst>
      <p:ext uri="{BB962C8B-B14F-4D97-AF65-F5344CB8AC3E}">
        <p14:creationId xmlns:p14="http://schemas.microsoft.com/office/powerpoint/2010/main" val="963934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Principais</a:t>
            </a:r>
            <a:r>
              <a:rPr lang="en-US" dirty="0" smtClean="0"/>
              <a:t> </a:t>
            </a:r>
            <a:r>
              <a:rPr lang="en-US" dirty="0" err="1"/>
              <a:t>i</a:t>
            </a:r>
            <a:r>
              <a:rPr lang="en-US" dirty="0" err="1" smtClean="0"/>
              <a:t>déias</a:t>
            </a:r>
            <a:r>
              <a:rPr lang="en-US" dirty="0" smtClean="0"/>
              <a:t> </a:t>
            </a:r>
            <a:r>
              <a:rPr lang="en-US" dirty="0" err="1"/>
              <a:t>m</a:t>
            </a:r>
            <a:r>
              <a:rPr lang="en-US" dirty="0" err="1" smtClean="0"/>
              <a:t>ais</a:t>
            </a:r>
            <a:r>
              <a:rPr lang="en-US" dirty="0" smtClean="0"/>
              <a:t> </a:t>
            </a:r>
            <a:r>
              <a:rPr lang="en-US" dirty="0" err="1" smtClean="0"/>
              <a:t>Populares</a:t>
            </a:r>
            <a:r>
              <a:rPr lang="en-US" dirty="0" smtClean="0"/>
              <a:t> para </a:t>
            </a:r>
            <a:r>
              <a:rPr lang="en-US" dirty="0" err="1" smtClean="0"/>
              <a:t>Reduzir</a:t>
            </a:r>
            <a:r>
              <a:rPr lang="en-US" dirty="0" smtClean="0"/>
              <a:t> </a:t>
            </a:r>
            <a:r>
              <a:rPr lang="en-US" dirty="0" err="1" smtClean="0"/>
              <a:t>Custos</a:t>
            </a:r>
            <a:r>
              <a:rPr lang="en-US" dirty="0" smtClean="0"/>
              <a:t> de TI</a:t>
            </a:r>
            <a:endParaRPr lang="en-US" dirty="0"/>
          </a:p>
        </p:txBody>
      </p:sp>
      <p:grpSp>
        <p:nvGrpSpPr>
          <p:cNvPr id="4097" name="Group 4096"/>
          <p:cNvGrpSpPr/>
          <p:nvPr/>
        </p:nvGrpSpPr>
        <p:grpSpPr>
          <a:xfrm>
            <a:off x="1605280" y="1422400"/>
            <a:ext cx="8808720" cy="4866640"/>
            <a:chOff x="1624716" y="1162168"/>
            <a:chExt cx="8840574" cy="4363130"/>
          </a:xfrm>
        </p:grpSpPr>
        <p:sp>
          <p:nvSpPr>
            <p:cNvPr id="121" name="TextBox 120"/>
            <p:cNvSpPr txBox="1"/>
            <p:nvPr/>
          </p:nvSpPr>
          <p:spPr>
            <a:xfrm>
              <a:off x="1624716" y="1162168"/>
              <a:ext cx="4886647" cy="368425"/>
            </a:xfrm>
            <a:prstGeom prst="rect">
              <a:avLst/>
            </a:prstGeom>
            <a:noFill/>
          </p:spPr>
          <p:txBody>
            <a:bodyPr wrap="none" lIns="91440" tIns="91440" rtlCol="0">
              <a:spAutoFit/>
            </a:bodyPr>
            <a:lstStyle/>
            <a:p>
              <a:r>
                <a:rPr lang="pt-BR" sz="1600" dirty="0"/>
                <a:t>Principais técnicas de otimização de custos em TI</a:t>
              </a:r>
              <a:endParaRPr lang="en-US" sz="1600" b="1" dirty="0">
                <a:solidFill>
                  <a:srgbClr val="000000"/>
                </a:solidFill>
              </a:endParaRPr>
            </a:p>
          </p:txBody>
        </p:sp>
        <p:grpSp>
          <p:nvGrpSpPr>
            <p:cNvPr id="4096" name="Group 4095"/>
            <p:cNvGrpSpPr/>
            <p:nvPr/>
          </p:nvGrpSpPr>
          <p:grpSpPr>
            <a:xfrm>
              <a:off x="1726710" y="1626724"/>
              <a:ext cx="8738580" cy="3898574"/>
              <a:chOff x="1383016" y="1525026"/>
              <a:chExt cx="9042511" cy="4034169"/>
            </a:xfrm>
          </p:grpSpPr>
          <p:grpSp>
            <p:nvGrpSpPr>
              <p:cNvPr id="8" name="Group 7"/>
              <p:cNvGrpSpPr/>
              <p:nvPr/>
            </p:nvGrpSpPr>
            <p:grpSpPr>
              <a:xfrm>
                <a:off x="1383016" y="1525026"/>
                <a:ext cx="9042511" cy="4034169"/>
                <a:chOff x="2348744" y="1406091"/>
                <a:chExt cx="5063172" cy="4298771"/>
              </a:xfrm>
            </p:grpSpPr>
            <p:sp>
              <p:nvSpPr>
                <p:cNvPr id="101" name="Freeform 100"/>
                <p:cNvSpPr/>
                <p:nvPr/>
              </p:nvSpPr>
              <p:spPr bwMode="auto">
                <a:xfrm>
                  <a:off x="2348744" y="1406091"/>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chemeClr val="accent1"/>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lgn="l">
                    <a:lnSpc>
                      <a:spcPct val="100000"/>
                    </a:lnSpc>
                    <a:spcBef>
                      <a:spcPct val="50000"/>
                    </a:spcBef>
                    <a:spcAft>
                      <a:spcPct val="0"/>
                    </a:spcAft>
                    <a:buFont typeface="+mj-lt"/>
                    <a:buAutoNum type="arabicPeriod"/>
                  </a:pPr>
                  <a:r>
                    <a:rPr lang="en-US" sz="1600" dirty="0" err="1" smtClean="0">
                      <a:solidFill>
                        <a:srgbClr val="FFFFFF"/>
                      </a:solidFill>
                    </a:rPr>
                    <a:t>Implementar</a:t>
                  </a:r>
                  <a:r>
                    <a:rPr lang="en-US" sz="1600" dirty="0" smtClean="0">
                      <a:solidFill>
                        <a:srgbClr val="FFFFFF"/>
                      </a:solidFill>
                    </a:rPr>
                    <a:t> </a:t>
                  </a:r>
                  <a:r>
                    <a:rPr lang="en-US" sz="1600" dirty="0" err="1" smtClean="0">
                      <a:solidFill>
                        <a:srgbClr val="FFFFFF"/>
                      </a:solidFill>
                    </a:rPr>
                    <a:t>Serviços</a:t>
                  </a:r>
                  <a:r>
                    <a:rPr lang="en-US" sz="1600" dirty="0" smtClean="0">
                      <a:solidFill>
                        <a:srgbClr val="FFFFFF"/>
                      </a:solidFill>
                    </a:rPr>
                    <a:t> </a:t>
                  </a:r>
                  <a:r>
                    <a:rPr lang="en-US" sz="1600" dirty="0" err="1" smtClean="0">
                      <a:solidFill>
                        <a:srgbClr val="FFFFFF"/>
                      </a:solidFill>
                    </a:rPr>
                    <a:t>Compartilhados</a:t>
                  </a:r>
                  <a:endParaRPr lang="en-US" sz="1600" dirty="0" smtClean="0">
                    <a:solidFill>
                      <a:srgbClr val="FFFFFF"/>
                    </a:solidFill>
                  </a:endParaRPr>
                </a:p>
              </p:txBody>
            </p:sp>
            <p:sp>
              <p:nvSpPr>
                <p:cNvPr id="102" name="Freeform 101"/>
                <p:cNvSpPr/>
                <p:nvPr/>
              </p:nvSpPr>
              <p:spPr bwMode="auto">
                <a:xfrm>
                  <a:off x="2348744" y="5284238"/>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rgbClr val="4D94BF"/>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lgn="l">
                    <a:lnSpc>
                      <a:spcPct val="100000"/>
                    </a:lnSpc>
                    <a:spcBef>
                      <a:spcPct val="50000"/>
                    </a:spcBef>
                    <a:spcAft>
                      <a:spcPct val="0"/>
                    </a:spcAft>
                    <a:buFont typeface="+mj-lt"/>
                    <a:buAutoNum type="arabicPeriod" startAt="10"/>
                  </a:pPr>
                  <a:r>
                    <a:rPr lang="en-US" sz="1600" dirty="0" err="1" smtClean="0">
                      <a:solidFill>
                        <a:srgbClr val="FFFFFF"/>
                      </a:solidFill>
                    </a:rPr>
                    <a:t>Gerar</a:t>
                  </a:r>
                  <a:r>
                    <a:rPr lang="en-US" sz="1600" dirty="0" smtClean="0">
                      <a:solidFill>
                        <a:srgbClr val="FFFFFF"/>
                      </a:solidFill>
                    </a:rPr>
                    <a:t> </a:t>
                  </a:r>
                  <a:r>
                    <a:rPr lang="en-US" sz="1600" dirty="0" err="1" smtClean="0">
                      <a:solidFill>
                        <a:srgbClr val="FFFFFF"/>
                      </a:solidFill>
                    </a:rPr>
                    <a:t>idéias</a:t>
                  </a:r>
                  <a:r>
                    <a:rPr lang="en-US" sz="1600" dirty="0" smtClean="0">
                      <a:solidFill>
                        <a:srgbClr val="FFFFFF"/>
                      </a:solidFill>
                    </a:rPr>
                    <a:t> com as </a:t>
                  </a:r>
                  <a:r>
                    <a:rPr lang="en-US" sz="1600" dirty="0" err="1" smtClean="0">
                      <a:solidFill>
                        <a:srgbClr val="FFFFFF"/>
                      </a:solidFill>
                    </a:rPr>
                    <a:t>partes</a:t>
                  </a:r>
                  <a:r>
                    <a:rPr lang="en-US" sz="1600" dirty="0" smtClean="0">
                      <a:solidFill>
                        <a:srgbClr val="FFFFFF"/>
                      </a:solidFill>
                    </a:rPr>
                    <a:t> </a:t>
                  </a:r>
                  <a:r>
                    <a:rPr lang="en-US" sz="1600" dirty="0" err="1" smtClean="0">
                      <a:solidFill>
                        <a:srgbClr val="FFFFFF"/>
                      </a:solidFill>
                    </a:rPr>
                    <a:t>interessadas</a:t>
                  </a:r>
                  <a:r>
                    <a:rPr lang="en-US" sz="1600" dirty="0" smtClean="0">
                      <a:solidFill>
                        <a:srgbClr val="FFFFFF"/>
                      </a:solidFill>
                    </a:rPr>
                    <a:t> do </a:t>
                  </a:r>
                  <a:r>
                    <a:rPr lang="en-US" sz="1600" dirty="0" err="1" smtClean="0">
                      <a:solidFill>
                        <a:srgbClr val="FFFFFF"/>
                      </a:solidFill>
                    </a:rPr>
                    <a:t>negócio</a:t>
                  </a:r>
                  <a:endParaRPr lang="en-US" sz="1600" dirty="0">
                    <a:solidFill>
                      <a:srgbClr val="FFFFFF"/>
                    </a:solidFill>
                  </a:endParaRPr>
                </a:p>
              </p:txBody>
            </p:sp>
            <p:sp>
              <p:nvSpPr>
                <p:cNvPr id="103" name="Freeform 102"/>
                <p:cNvSpPr/>
                <p:nvPr/>
              </p:nvSpPr>
              <p:spPr bwMode="auto">
                <a:xfrm>
                  <a:off x="2348744" y="1836996"/>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rgbClr val="4D94BF"/>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spcBef>
                      <a:spcPct val="50000"/>
                    </a:spcBef>
                    <a:spcAft>
                      <a:spcPct val="0"/>
                    </a:spcAft>
                    <a:buFont typeface="+mj-lt"/>
                    <a:buAutoNum type="arabicPeriod" startAt="2"/>
                  </a:pPr>
                  <a:r>
                    <a:rPr lang="pt-BR" sz="1600" dirty="0" smtClean="0">
                      <a:solidFill>
                        <a:schemeClr val="bg1"/>
                      </a:solidFill>
                    </a:rPr>
                    <a:t>Adotar </a:t>
                  </a:r>
                  <a:r>
                    <a:rPr lang="pt-BR" sz="1600" dirty="0">
                      <a:solidFill>
                        <a:schemeClr val="bg1"/>
                      </a:solidFill>
                    </a:rPr>
                    <a:t>uma política em nuvem, quando apropriado</a:t>
                  </a:r>
                  <a:endParaRPr lang="en-US" sz="1600" dirty="0">
                    <a:solidFill>
                      <a:schemeClr val="bg1"/>
                    </a:solidFill>
                  </a:endParaRPr>
                </a:p>
              </p:txBody>
            </p:sp>
            <p:sp>
              <p:nvSpPr>
                <p:cNvPr id="104" name="Freeform 103"/>
                <p:cNvSpPr/>
                <p:nvPr/>
              </p:nvSpPr>
              <p:spPr bwMode="auto">
                <a:xfrm>
                  <a:off x="2348744" y="4853331"/>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chemeClr val="accent1"/>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lgn="l">
                    <a:lnSpc>
                      <a:spcPct val="100000"/>
                    </a:lnSpc>
                    <a:spcBef>
                      <a:spcPct val="50000"/>
                    </a:spcBef>
                    <a:spcAft>
                      <a:spcPct val="0"/>
                    </a:spcAft>
                    <a:buFont typeface="+mj-lt"/>
                    <a:buAutoNum type="arabicPeriod" startAt="9"/>
                  </a:pPr>
                  <a:r>
                    <a:rPr lang="en-US" sz="1600" dirty="0" err="1" smtClean="0">
                      <a:solidFill>
                        <a:srgbClr val="FFFFFF"/>
                      </a:solidFill>
                    </a:rPr>
                    <a:t>Racionalizar</a:t>
                  </a:r>
                  <a:r>
                    <a:rPr lang="en-US" sz="1600" dirty="0" smtClean="0">
                      <a:solidFill>
                        <a:srgbClr val="FFFFFF"/>
                      </a:solidFill>
                    </a:rPr>
                    <a:t> e </a:t>
                  </a:r>
                  <a:r>
                    <a:rPr lang="en-US" sz="1600" dirty="0" err="1" smtClean="0">
                      <a:solidFill>
                        <a:srgbClr val="FFFFFF"/>
                      </a:solidFill>
                    </a:rPr>
                    <a:t>padronizar</a:t>
                  </a:r>
                  <a:r>
                    <a:rPr lang="en-US" sz="1600" dirty="0" smtClean="0">
                      <a:solidFill>
                        <a:srgbClr val="FFFFFF"/>
                      </a:solidFill>
                    </a:rPr>
                    <a:t> as </a:t>
                  </a:r>
                  <a:r>
                    <a:rPr lang="en-US" sz="1600" dirty="0" err="1" smtClean="0">
                      <a:solidFill>
                        <a:srgbClr val="FFFFFF"/>
                      </a:solidFill>
                    </a:rPr>
                    <a:t>aplicações</a:t>
                  </a:r>
                  <a:r>
                    <a:rPr lang="en-US" sz="1600" dirty="0" smtClean="0">
                      <a:solidFill>
                        <a:srgbClr val="FFFFFF"/>
                      </a:solidFill>
                    </a:rPr>
                    <a:t> da </a:t>
                  </a:r>
                  <a:r>
                    <a:rPr lang="en-US" sz="1600" dirty="0" err="1" smtClean="0">
                      <a:solidFill>
                        <a:srgbClr val="FFFFFF"/>
                      </a:solidFill>
                    </a:rPr>
                    <a:t>empresa</a:t>
                  </a:r>
                  <a:endParaRPr lang="en-US" sz="1600" dirty="0">
                    <a:solidFill>
                      <a:srgbClr val="FFFFFF"/>
                    </a:solidFill>
                  </a:endParaRPr>
                </a:p>
              </p:txBody>
            </p:sp>
            <p:sp>
              <p:nvSpPr>
                <p:cNvPr id="105" name="Freeform 104"/>
                <p:cNvSpPr/>
                <p:nvPr/>
              </p:nvSpPr>
              <p:spPr bwMode="auto">
                <a:xfrm>
                  <a:off x="2348744" y="4422426"/>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rgbClr val="4D94BF"/>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lgn="l">
                    <a:lnSpc>
                      <a:spcPct val="100000"/>
                    </a:lnSpc>
                    <a:spcBef>
                      <a:spcPct val="50000"/>
                    </a:spcBef>
                    <a:spcAft>
                      <a:spcPct val="0"/>
                    </a:spcAft>
                    <a:buFont typeface="+mj-lt"/>
                    <a:buAutoNum type="arabicPeriod" startAt="8"/>
                  </a:pPr>
                  <a:r>
                    <a:rPr lang="en-US" sz="1600" dirty="0" err="1" smtClean="0">
                      <a:solidFill>
                        <a:srgbClr val="FFFFFF"/>
                      </a:solidFill>
                    </a:rPr>
                    <a:t>Avaliar</a:t>
                  </a:r>
                  <a:r>
                    <a:rPr lang="en-US" sz="1600" dirty="0" smtClean="0">
                      <a:solidFill>
                        <a:srgbClr val="FFFFFF"/>
                      </a:solidFill>
                    </a:rPr>
                    <a:t> as </a:t>
                  </a:r>
                  <a:r>
                    <a:rPr lang="en-US" sz="1600" dirty="0" err="1" smtClean="0">
                      <a:solidFill>
                        <a:srgbClr val="FFFFFF"/>
                      </a:solidFill>
                    </a:rPr>
                    <a:t>práticas</a:t>
                  </a:r>
                  <a:r>
                    <a:rPr lang="en-US" sz="1600" dirty="0" smtClean="0">
                      <a:solidFill>
                        <a:srgbClr val="FFFFFF"/>
                      </a:solidFill>
                    </a:rPr>
                    <a:t> de </a:t>
                  </a:r>
                  <a:r>
                    <a:rPr lang="en-US" sz="1600" dirty="0" err="1" smtClean="0">
                      <a:solidFill>
                        <a:srgbClr val="FFFFFF"/>
                      </a:solidFill>
                    </a:rPr>
                    <a:t>gerenciamento</a:t>
                  </a:r>
                  <a:r>
                    <a:rPr lang="en-US" sz="1600" dirty="0" smtClean="0">
                      <a:solidFill>
                        <a:srgbClr val="FFFFFF"/>
                      </a:solidFill>
                    </a:rPr>
                    <a:t> de </a:t>
                  </a:r>
                  <a:r>
                    <a:rPr lang="en-US" sz="1600" dirty="0" err="1" smtClean="0">
                      <a:solidFill>
                        <a:srgbClr val="FFFFFF"/>
                      </a:solidFill>
                    </a:rPr>
                    <a:t>ativos</a:t>
                  </a:r>
                  <a:r>
                    <a:rPr lang="en-US" sz="1600" dirty="0" smtClean="0">
                      <a:solidFill>
                        <a:srgbClr val="FFFFFF"/>
                      </a:solidFill>
                    </a:rPr>
                    <a:t> de TI</a:t>
                  </a:r>
                  <a:endParaRPr lang="en-US" sz="1600" dirty="0">
                    <a:solidFill>
                      <a:srgbClr val="FFFFFF"/>
                    </a:solidFill>
                  </a:endParaRPr>
                </a:p>
              </p:txBody>
            </p:sp>
            <p:sp>
              <p:nvSpPr>
                <p:cNvPr id="106" name="Freeform 105"/>
                <p:cNvSpPr/>
                <p:nvPr/>
              </p:nvSpPr>
              <p:spPr bwMode="auto">
                <a:xfrm>
                  <a:off x="2348744" y="3560616"/>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rgbClr val="4D94BF"/>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spcBef>
                      <a:spcPct val="50000"/>
                    </a:spcBef>
                    <a:spcAft>
                      <a:spcPct val="0"/>
                    </a:spcAft>
                    <a:buFont typeface="+mj-lt"/>
                    <a:buAutoNum type="arabicPeriod" startAt="6"/>
                  </a:pPr>
                  <a:r>
                    <a:rPr lang="pt-BR" sz="1600" dirty="0" smtClean="0">
                      <a:solidFill>
                        <a:schemeClr val="bg1"/>
                      </a:solidFill>
                    </a:rPr>
                    <a:t>Concentrar </a:t>
                  </a:r>
                  <a:r>
                    <a:rPr lang="pt-BR" sz="1600" dirty="0">
                      <a:solidFill>
                        <a:schemeClr val="bg1"/>
                      </a:solidFill>
                    </a:rPr>
                    <a:t>nos gastos do lado da demanda de TI </a:t>
                  </a:r>
                  <a:r>
                    <a:rPr lang="pt-BR" sz="1600" dirty="0" smtClean="0">
                      <a:solidFill>
                        <a:schemeClr val="bg1"/>
                      </a:solidFill>
                    </a:rPr>
                    <a:t>para melhorar a otimização           dos custo do negócio</a:t>
                  </a:r>
                  <a:endParaRPr lang="en-US" sz="1600" dirty="0">
                    <a:solidFill>
                      <a:schemeClr val="bg1"/>
                    </a:solidFill>
                  </a:endParaRPr>
                </a:p>
              </p:txBody>
            </p:sp>
            <p:sp>
              <p:nvSpPr>
                <p:cNvPr id="107" name="Freeform 106"/>
                <p:cNvSpPr/>
                <p:nvPr/>
              </p:nvSpPr>
              <p:spPr bwMode="auto">
                <a:xfrm>
                  <a:off x="2348744" y="2698806"/>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rgbClr val="4D94BF"/>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spcBef>
                      <a:spcPct val="50000"/>
                    </a:spcBef>
                    <a:spcAft>
                      <a:spcPct val="0"/>
                    </a:spcAft>
                    <a:buFont typeface="+mj-lt"/>
                    <a:buAutoNum type="arabicPeriod" startAt="4"/>
                  </a:pPr>
                  <a:r>
                    <a:rPr lang="pt-BR" sz="1600" dirty="0" smtClean="0">
                      <a:solidFill>
                        <a:schemeClr val="bg1"/>
                      </a:solidFill>
                    </a:rPr>
                    <a:t>Usar </a:t>
                  </a:r>
                  <a:r>
                    <a:rPr lang="pt-BR" sz="1600" dirty="0">
                      <a:solidFill>
                        <a:schemeClr val="bg1"/>
                      </a:solidFill>
                    </a:rPr>
                    <a:t>forças de trabalho híbridas com talentos terceirizados</a:t>
                  </a:r>
                  <a:endParaRPr lang="en-US" sz="1600" dirty="0">
                    <a:solidFill>
                      <a:schemeClr val="bg1"/>
                    </a:solidFill>
                  </a:endParaRPr>
                </a:p>
              </p:txBody>
            </p:sp>
            <p:sp>
              <p:nvSpPr>
                <p:cNvPr id="108" name="Freeform 107"/>
                <p:cNvSpPr/>
                <p:nvPr/>
              </p:nvSpPr>
              <p:spPr bwMode="auto">
                <a:xfrm>
                  <a:off x="2348744" y="2267901"/>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chemeClr val="accent1"/>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lgn="l">
                    <a:lnSpc>
                      <a:spcPct val="100000"/>
                    </a:lnSpc>
                    <a:spcBef>
                      <a:spcPct val="50000"/>
                    </a:spcBef>
                    <a:spcAft>
                      <a:spcPct val="0"/>
                    </a:spcAft>
                    <a:buFont typeface="+mj-lt"/>
                    <a:buAutoNum type="arabicPeriod" startAt="3"/>
                  </a:pPr>
                  <a:r>
                    <a:rPr lang="en-US" sz="1600" dirty="0" err="1" smtClean="0">
                      <a:solidFill>
                        <a:srgbClr val="FFFFFF"/>
                      </a:solidFill>
                    </a:rPr>
                    <a:t>Consolidar</a:t>
                  </a:r>
                  <a:r>
                    <a:rPr lang="en-US" sz="1600" dirty="0" smtClean="0">
                      <a:solidFill>
                        <a:srgbClr val="FFFFFF"/>
                      </a:solidFill>
                    </a:rPr>
                    <a:t> Data Centers </a:t>
                  </a:r>
                  <a:r>
                    <a:rPr lang="en-US" sz="1600" dirty="0" err="1" smtClean="0">
                      <a:solidFill>
                        <a:srgbClr val="FFFFFF"/>
                      </a:solidFill>
                    </a:rPr>
                    <a:t>corporativos</a:t>
                  </a:r>
                  <a:endParaRPr lang="en-US" sz="1600" dirty="0">
                    <a:solidFill>
                      <a:srgbClr val="FFFFFF"/>
                    </a:solidFill>
                  </a:endParaRPr>
                </a:p>
              </p:txBody>
            </p:sp>
            <p:sp>
              <p:nvSpPr>
                <p:cNvPr id="109" name="Freeform 108"/>
                <p:cNvSpPr/>
                <p:nvPr/>
              </p:nvSpPr>
              <p:spPr bwMode="auto">
                <a:xfrm>
                  <a:off x="2348744" y="3991521"/>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chemeClr val="accent1"/>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pPr marL="228600" indent="-228600" algn="l">
                    <a:lnSpc>
                      <a:spcPct val="100000"/>
                    </a:lnSpc>
                    <a:spcBef>
                      <a:spcPct val="50000"/>
                    </a:spcBef>
                    <a:spcAft>
                      <a:spcPct val="0"/>
                    </a:spcAft>
                    <a:buFont typeface="+mj-lt"/>
                    <a:buAutoNum type="arabicPeriod" startAt="7"/>
                  </a:pPr>
                  <a:r>
                    <a:rPr lang="en-US" sz="1600" dirty="0" err="1" smtClean="0">
                      <a:solidFill>
                        <a:srgbClr val="FFFFFF"/>
                      </a:solidFill>
                    </a:rPr>
                    <a:t>Implementar</a:t>
                  </a:r>
                  <a:r>
                    <a:rPr lang="en-US" sz="1600" dirty="0" smtClean="0">
                      <a:solidFill>
                        <a:srgbClr val="FFFFFF"/>
                      </a:solidFill>
                    </a:rPr>
                    <a:t> </a:t>
                  </a:r>
                  <a:r>
                    <a:rPr lang="en-US" sz="1600" dirty="0" err="1" smtClean="0">
                      <a:solidFill>
                        <a:srgbClr val="FFFFFF"/>
                      </a:solidFill>
                    </a:rPr>
                    <a:t>automação</a:t>
                  </a:r>
                  <a:r>
                    <a:rPr lang="en-US" sz="1600" dirty="0" smtClean="0">
                      <a:solidFill>
                        <a:srgbClr val="FFFFFF"/>
                      </a:solidFill>
                    </a:rPr>
                    <a:t> de </a:t>
                  </a:r>
                  <a:r>
                    <a:rPr lang="en-US" sz="1600" dirty="0" err="1" smtClean="0">
                      <a:solidFill>
                        <a:srgbClr val="FFFFFF"/>
                      </a:solidFill>
                    </a:rPr>
                    <a:t>processos</a:t>
                  </a:r>
                  <a:r>
                    <a:rPr lang="en-US" sz="1600" dirty="0" smtClean="0">
                      <a:solidFill>
                        <a:srgbClr val="FFFFFF"/>
                      </a:solidFill>
                    </a:rPr>
                    <a:t> </a:t>
                  </a:r>
                  <a:r>
                    <a:rPr lang="en-US" sz="1600" dirty="0" err="1" smtClean="0">
                      <a:solidFill>
                        <a:srgbClr val="FFFFFF"/>
                      </a:solidFill>
                    </a:rPr>
                    <a:t>robóticos</a:t>
                  </a:r>
                  <a:endParaRPr lang="en-US" sz="1600" dirty="0">
                    <a:solidFill>
                      <a:srgbClr val="FFFFFF"/>
                    </a:solidFill>
                  </a:endParaRPr>
                </a:p>
              </p:txBody>
            </p:sp>
            <p:sp>
              <p:nvSpPr>
                <p:cNvPr id="110" name="Freeform 109"/>
                <p:cNvSpPr/>
                <p:nvPr/>
              </p:nvSpPr>
              <p:spPr bwMode="auto">
                <a:xfrm>
                  <a:off x="2348744" y="3129711"/>
                  <a:ext cx="5063172" cy="420624"/>
                </a:xfrm>
                <a:custGeom>
                  <a:avLst/>
                  <a:gdLst>
                    <a:gd name="connsiteX0" fmla="*/ 163444 w 7581797"/>
                    <a:gd name="connsiteY0" fmla="*/ 0 h 437480"/>
                    <a:gd name="connsiteX1" fmla="*/ 512990 w 7581797"/>
                    <a:gd name="connsiteY1" fmla="*/ 0 h 437480"/>
                    <a:gd name="connsiteX2" fmla="*/ 653777 w 7581797"/>
                    <a:gd name="connsiteY2" fmla="*/ 0 h 437480"/>
                    <a:gd name="connsiteX3" fmla="*/ 7581797 w 7581797"/>
                    <a:gd name="connsiteY3" fmla="*/ 0 h 437480"/>
                    <a:gd name="connsiteX4" fmla="*/ 7581797 w 7581797"/>
                    <a:gd name="connsiteY4" fmla="*/ 437480 h 437480"/>
                    <a:gd name="connsiteX5" fmla="*/ 653777 w 7581797"/>
                    <a:gd name="connsiteY5" fmla="*/ 437480 h 437480"/>
                    <a:gd name="connsiteX6" fmla="*/ 512990 w 7581797"/>
                    <a:gd name="connsiteY6" fmla="*/ 437480 h 437480"/>
                    <a:gd name="connsiteX7" fmla="*/ 163444 w 7581797"/>
                    <a:gd name="connsiteY7" fmla="*/ 437480 h 437480"/>
                    <a:gd name="connsiteX8" fmla="*/ 0 w 7581797"/>
                    <a:gd name="connsiteY8" fmla="*/ 218740 h 4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1797" h="437480">
                      <a:moveTo>
                        <a:pt x="163444" y="0"/>
                      </a:moveTo>
                      <a:lnTo>
                        <a:pt x="512990" y="0"/>
                      </a:lnTo>
                      <a:lnTo>
                        <a:pt x="653777" y="0"/>
                      </a:lnTo>
                      <a:lnTo>
                        <a:pt x="7581797" y="0"/>
                      </a:lnTo>
                      <a:lnTo>
                        <a:pt x="7581797" y="437480"/>
                      </a:lnTo>
                      <a:lnTo>
                        <a:pt x="653777" y="437480"/>
                      </a:lnTo>
                      <a:lnTo>
                        <a:pt x="512990" y="437480"/>
                      </a:lnTo>
                      <a:lnTo>
                        <a:pt x="163444" y="437480"/>
                      </a:lnTo>
                      <a:lnTo>
                        <a:pt x="0" y="218740"/>
                      </a:lnTo>
                      <a:close/>
                    </a:path>
                  </a:pathLst>
                </a:custGeom>
                <a:solidFill>
                  <a:schemeClr val="accent1"/>
                </a:solidFill>
                <a:ln w="1270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noAutofit/>
                </a:bodyPr>
                <a:lstStyle/>
                <a:p>
                  <a:r>
                    <a:rPr lang="pt-BR" sz="1600" dirty="0" smtClean="0">
                      <a:solidFill>
                        <a:schemeClr val="bg1"/>
                      </a:solidFill>
                    </a:rPr>
                    <a:t>5. Melhorar </a:t>
                  </a:r>
                  <a:r>
                    <a:rPr lang="pt-BR" sz="1600" dirty="0">
                      <a:solidFill>
                        <a:schemeClr val="bg1"/>
                      </a:solidFill>
                    </a:rPr>
                    <a:t>as práticas de transparência financeira de TI</a:t>
                  </a:r>
                </a:p>
              </p:txBody>
            </p:sp>
          </p:grpSp>
          <p:grpSp>
            <p:nvGrpSpPr>
              <p:cNvPr id="9" name="Group 8"/>
              <p:cNvGrpSpPr/>
              <p:nvPr/>
            </p:nvGrpSpPr>
            <p:grpSpPr>
              <a:xfrm>
                <a:off x="9220470" y="1554806"/>
                <a:ext cx="909791" cy="3951424"/>
                <a:chOff x="8731077" y="1446617"/>
                <a:chExt cx="969465" cy="4210599"/>
              </a:xfrm>
            </p:grpSpPr>
            <p:sp>
              <p:nvSpPr>
                <p:cNvPr id="10" name="Freeform 5"/>
                <p:cNvSpPr>
                  <a:spLocks/>
                </p:cNvSpPr>
                <p:nvPr/>
              </p:nvSpPr>
              <p:spPr bwMode="auto">
                <a:xfrm>
                  <a:off x="8959570" y="1873051"/>
                  <a:ext cx="523475" cy="349224"/>
                </a:xfrm>
                <a:custGeom>
                  <a:avLst/>
                  <a:gdLst>
                    <a:gd name="T0" fmla="*/ 2380 w 2710"/>
                    <a:gd name="T1" fmla="*/ 778 h 1725"/>
                    <a:gd name="T2" fmla="*/ 2391 w 2710"/>
                    <a:gd name="T3" fmla="*/ 655 h 1725"/>
                    <a:gd name="T4" fmla="*/ 1736 w 2710"/>
                    <a:gd name="T5" fmla="*/ 0 h 1725"/>
                    <a:gd name="T6" fmla="*/ 1154 w 2710"/>
                    <a:gd name="T7" fmla="*/ 354 h 1725"/>
                    <a:gd name="T8" fmla="*/ 879 w 2710"/>
                    <a:gd name="T9" fmla="*/ 257 h 1725"/>
                    <a:gd name="T10" fmla="*/ 444 w 2710"/>
                    <a:gd name="T11" fmla="*/ 625 h 1725"/>
                    <a:gd name="T12" fmla="*/ 0 w 2710"/>
                    <a:gd name="T13" fmla="*/ 1170 h 1725"/>
                    <a:gd name="T14" fmla="*/ 555 w 2710"/>
                    <a:gd name="T15" fmla="*/ 1725 h 1725"/>
                    <a:gd name="T16" fmla="*/ 2224 w 2710"/>
                    <a:gd name="T17" fmla="*/ 1725 h 1725"/>
                    <a:gd name="T18" fmla="*/ 2710 w 2710"/>
                    <a:gd name="T19" fmla="*/ 1239 h 1725"/>
                    <a:gd name="T20" fmla="*/ 2380 w 2710"/>
                    <a:gd name="T21" fmla="*/ 778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0" h="1725">
                      <a:moveTo>
                        <a:pt x="2380" y="778"/>
                      </a:moveTo>
                      <a:cubicBezTo>
                        <a:pt x="2387" y="738"/>
                        <a:pt x="2391" y="697"/>
                        <a:pt x="2391" y="655"/>
                      </a:cubicBezTo>
                      <a:cubicBezTo>
                        <a:pt x="2391" y="293"/>
                        <a:pt x="2098" y="0"/>
                        <a:pt x="1736" y="0"/>
                      </a:cubicBezTo>
                      <a:cubicBezTo>
                        <a:pt x="1483" y="0"/>
                        <a:pt x="1263" y="144"/>
                        <a:pt x="1154" y="354"/>
                      </a:cubicBezTo>
                      <a:cubicBezTo>
                        <a:pt x="1079" y="294"/>
                        <a:pt x="983" y="257"/>
                        <a:pt x="879" y="257"/>
                      </a:cubicBezTo>
                      <a:cubicBezTo>
                        <a:pt x="660" y="257"/>
                        <a:pt x="479" y="416"/>
                        <a:pt x="444" y="625"/>
                      </a:cubicBezTo>
                      <a:cubicBezTo>
                        <a:pt x="191" y="677"/>
                        <a:pt x="0" y="901"/>
                        <a:pt x="0" y="1170"/>
                      </a:cubicBezTo>
                      <a:cubicBezTo>
                        <a:pt x="0" y="1476"/>
                        <a:pt x="249" y="1725"/>
                        <a:pt x="555" y="1725"/>
                      </a:cubicBezTo>
                      <a:cubicBezTo>
                        <a:pt x="2224" y="1725"/>
                        <a:pt x="2224" y="1725"/>
                        <a:pt x="2224" y="1725"/>
                      </a:cubicBezTo>
                      <a:cubicBezTo>
                        <a:pt x="2492" y="1725"/>
                        <a:pt x="2710" y="1507"/>
                        <a:pt x="2710" y="1239"/>
                      </a:cubicBezTo>
                      <a:cubicBezTo>
                        <a:pt x="2710" y="1025"/>
                        <a:pt x="2572" y="843"/>
                        <a:pt x="2380" y="7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11" name="Freeform 29"/>
                <p:cNvSpPr>
                  <a:spLocks noChangeAspect="1" noEditPoints="1"/>
                </p:cNvSpPr>
                <p:nvPr/>
              </p:nvSpPr>
              <p:spPr bwMode="auto">
                <a:xfrm>
                  <a:off x="9048981" y="3179006"/>
                  <a:ext cx="330190" cy="326824"/>
                </a:xfrm>
                <a:custGeom>
                  <a:avLst/>
                  <a:gdLst>
                    <a:gd name="T0" fmla="*/ 422 w 474"/>
                    <a:gd name="T1" fmla="*/ 51 h 474"/>
                    <a:gd name="T2" fmla="*/ 299 w 474"/>
                    <a:gd name="T3" fmla="*/ 0 h 474"/>
                    <a:gd name="T4" fmla="*/ 175 w 474"/>
                    <a:gd name="T5" fmla="*/ 51 h 474"/>
                    <a:gd name="T6" fmla="*/ 164 w 474"/>
                    <a:gd name="T7" fmla="*/ 287 h 474"/>
                    <a:gd name="T8" fmla="*/ 142 w 474"/>
                    <a:gd name="T9" fmla="*/ 309 h 474"/>
                    <a:gd name="T10" fmla="*/ 131 w 474"/>
                    <a:gd name="T11" fmla="*/ 298 h 474"/>
                    <a:gd name="T12" fmla="*/ 0 w 474"/>
                    <a:gd name="T13" fmla="*/ 428 h 474"/>
                    <a:gd name="T14" fmla="*/ 45 w 474"/>
                    <a:gd name="T15" fmla="*/ 474 h 474"/>
                    <a:gd name="T16" fmla="*/ 176 w 474"/>
                    <a:gd name="T17" fmla="*/ 343 h 474"/>
                    <a:gd name="T18" fmla="*/ 165 w 474"/>
                    <a:gd name="T19" fmla="*/ 332 h 474"/>
                    <a:gd name="T20" fmla="*/ 187 w 474"/>
                    <a:gd name="T21" fmla="*/ 310 h 474"/>
                    <a:gd name="T22" fmla="*/ 299 w 474"/>
                    <a:gd name="T23" fmla="*/ 350 h 474"/>
                    <a:gd name="T24" fmla="*/ 422 w 474"/>
                    <a:gd name="T25" fmla="*/ 299 h 474"/>
                    <a:gd name="T26" fmla="*/ 474 w 474"/>
                    <a:gd name="T27" fmla="*/ 175 h 474"/>
                    <a:gd name="T28" fmla="*/ 422 w 474"/>
                    <a:gd name="T29" fmla="*/ 51 h 474"/>
                    <a:gd name="T30" fmla="*/ 400 w 474"/>
                    <a:gd name="T31" fmla="*/ 276 h 474"/>
                    <a:gd name="T32" fmla="*/ 299 w 474"/>
                    <a:gd name="T33" fmla="*/ 318 h 474"/>
                    <a:gd name="T34" fmla="*/ 197 w 474"/>
                    <a:gd name="T35" fmla="*/ 276 h 474"/>
                    <a:gd name="T36" fmla="*/ 197 w 474"/>
                    <a:gd name="T37" fmla="*/ 74 h 474"/>
                    <a:gd name="T38" fmla="*/ 299 w 474"/>
                    <a:gd name="T39" fmla="*/ 32 h 474"/>
                    <a:gd name="T40" fmla="*/ 400 w 474"/>
                    <a:gd name="T41" fmla="*/ 74 h 474"/>
                    <a:gd name="T42" fmla="*/ 442 w 474"/>
                    <a:gd name="T43" fmla="*/ 175 h 474"/>
                    <a:gd name="T44" fmla="*/ 400 w 474"/>
                    <a:gd name="T45" fmla="*/ 2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474">
                      <a:moveTo>
                        <a:pt x="422" y="51"/>
                      </a:moveTo>
                      <a:cubicBezTo>
                        <a:pt x="389" y="18"/>
                        <a:pt x="345" y="0"/>
                        <a:pt x="299" y="0"/>
                      </a:cubicBezTo>
                      <a:cubicBezTo>
                        <a:pt x="252" y="0"/>
                        <a:pt x="208" y="18"/>
                        <a:pt x="175" y="51"/>
                      </a:cubicBezTo>
                      <a:cubicBezTo>
                        <a:pt x="110" y="116"/>
                        <a:pt x="107" y="218"/>
                        <a:pt x="164" y="287"/>
                      </a:cubicBezTo>
                      <a:cubicBezTo>
                        <a:pt x="142" y="309"/>
                        <a:pt x="142" y="309"/>
                        <a:pt x="142" y="309"/>
                      </a:cubicBezTo>
                      <a:cubicBezTo>
                        <a:pt x="131" y="298"/>
                        <a:pt x="131" y="298"/>
                        <a:pt x="131" y="298"/>
                      </a:cubicBezTo>
                      <a:cubicBezTo>
                        <a:pt x="0" y="428"/>
                        <a:pt x="0" y="428"/>
                        <a:pt x="0" y="428"/>
                      </a:cubicBezTo>
                      <a:cubicBezTo>
                        <a:pt x="45" y="474"/>
                        <a:pt x="45" y="474"/>
                        <a:pt x="45" y="474"/>
                      </a:cubicBezTo>
                      <a:cubicBezTo>
                        <a:pt x="176" y="343"/>
                        <a:pt x="176" y="343"/>
                        <a:pt x="176" y="343"/>
                      </a:cubicBezTo>
                      <a:cubicBezTo>
                        <a:pt x="165" y="332"/>
                        <a:pt x="165" y="332"/>
                        <a:pt x="165" y="332"/>
                      </a:cubicBezTo>
                      <a:cubicBezTo>
                        <a:pt x="187" y="310"/>
                        <a:pt x="187" y="310"/>
                        <a:pt x="187" y="310"/>
                      </a:cubicBezTo>
                      <a:cubicBezTo>
                        <a:pt x="218" y="336"/>
                        <a:pt x="257" y="350"/>
                        <a:pt x="299" y="350"/>
                      </a:cubicBezTo>
                      <a:cubicBezTo>
                        <a:pt x="345" y="350"/>
                        <a:pt x="389" y="332"/>
                        <a:pt x="422" y="299"/>
                      </a:cubicBezTo>
                      <a:cubicBezTo>
                        <a:pt x="455" y="266"/>
                        <a:pt x="474" y="222"/>
                        <a:pt x="474" y="175"/>
                      </a:cubicBezTo>
                      <a:cubicBezTo>
                        <a:pt x="474" y="128"/>
                        <a:pt x="455" y="84"/>
                        <a:pt x="422" y="51"/>
                      </a:cubicBezTo>
                      <a:close/>
                      <a:moveTo>
                        <a:pt x="400" y="276"/>
                      </a:moveTo>
                      <a:cubicBezTo>
                        <a:pt x="373" y="303"/>
                        <a:pt x="337" y="318"/>
                        <a:pt x="299" y="318"/>
                      </a:cubicBezTo>
                      <a:cubicBezTo>
                        <a:pt x="260" y="318"/>
                        <a:pt x="224" y="303"/>
                        <a:pt x="197" y="276"/>
                      </a:cubicBezTo>
                      <a:cubicBezTo>
                        <a:pt x="142" y="220"/>
                        <a:pt x="142" y="130"/>
                        <a:pt x="197" y="74"/>
                      </a:cubicBezTo>
                      <a:cubicBezTo>
                        <a:pt x="224" y="47"/>
                        <a:pt x="260" y="32"/>
                        <a:pt x="299" y="32"/>
                      </a:cubicBezTo>
                      <a:cubicBezTo>
                        <a:pt x="337" y="32"/>
                        <a:pt x="373" y="47"/>
                        <a:pt x="400" y="74"/>
                      </a:cubicBezTo>
                      <a:cubicBezTo>
                        <a:pt x="427" y="101"/>
                        <a:pt x="442" y="137"/>
                        <a:pt x="442" y="175"/>
                      </a:cubicBezTo>
                      <a:cubicBezTo>
                        <a:pt x="442" y="213"/>
                        <a:pt x="427" y="249"/>
                        <a:pt x="400" y="27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dirty="0">
                    <a:solidFill>
                      <a:srgbClr val="7F7F7F"/>
                    </a:solidFill>
                  </a:endParaRPr>
                </a:p>
              </p:txBody>
            </p:sp>
            <p:grpSp>
              <p:nvGrpSpPr>
                <p:cNvPr id="12" name="Group 11"/>
                <p:cNvGrpSpPr/>
                <p:nvPr/>
              </p:nvGrpSpPr>
              <p:grpSpPr>
                <a:xfrm>
                  <a:off x="8842195" y="2320013"/>
                  <a:ext cx="779854" cy="320320"/>
                  <a:chOff x="8831309" y="2290793"/>
                  <a:chExt cx="815262" cy="334864"/>
                </a:xfrm>
              </p:grpSpPr>
              <p:grpSp>
                <p:nvGrpSpPr>
                  <p:cNvPr id="83" name="Group 142"/>
                  <p:cNvGrpSpPr>
                    <a:grpSpLocks noChangeAspect="1"/>
                  </p:cNvGrpSpPr>
                  <p:nvPr/>
                </p:nvGrpSpPr>
                <p:grpSpPr>
                  <a:xfrm>
                    <a:off x="9374817" y="2290793"/>
                    <a:ext cx="271754" cy="334864"/>
                    <a:chOff x="6953979" y="3874570"/>
                    <a:chExt cx="425450" cy="517522"/>
                  </a:xfrm>
                  <a:solidFill>
                    <a:schemeClr val="bg1"/>
                  </a:solidFill>
                </p:grpSpPr>
                <p:sp>
                  <p:nvSpPr>
                    <p:cNvPr id="96" name="Freeform 95"/>
                    <p:cNvSpPr>
                      <a:spLocks/>
                    </p:cNvSpPr>
                    <p:nvPr/>
                  </p:nvSpPr>
                  <p:spPr bwMode="auto">
                    <a:xfrm>
                      <a:off x="6953979" y="4185716"/>
                      <a:ext cx="425450" cy="104775"/>
                    </a:xfrm>
                    <a:custGeom>
                      <a:avLst/>
                      <a:gdLst>
                        <a:gd name="T0" fmla="*/ 146 w 291"/>
                        <a:gd name="T1" fmla="*/ 72 h 72"/>
                        <a:gd name="T2" fmla="*/ 288 w 291"/>
                        <a:gd name="T3" fmla="*/ 43 h 72"/>
                        <a:gd name="T4" fmla="*/ 291 w 291"/>
                        <a:gd name="T5" fmla="*/ 41 h 72"/>
                        <a:gd name="T6" fmla="*/ 291 w 291"/>
                        <a:gd name="T7" fmla="*/ 0 h 72"/>
                        <a:gd name="T8" fmla="*/ 146 w 291"/>
                        <a:gd name="T9" fmla="*/ 28 h 72"/>
                        <a:gd name="T10" fmla="*/ 0 w 291"/>
                        <a:gd name="T11" fmla="*/ 0 h 72"/>
                        <a:gd name="T12" fmla="*/ 0 w 291"/>
                        <a:gd name="T13" fmla="*/ 41 h 72"/>
                        <a:gd name="T14" fmla="*/ 4 w 291"/>
                        <a:gd name="T15" fmla="*/ 43 h 72"/>
                        <a:gd name="T16" fmla="*/ 146 w 29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2">
                          <a:moveTo>
                            <a:pt x="146" y="72"/>
                          </a:moveTo>
                          <a:cubicBezTo>
                            <a:pt x="206" y="72"/>
                            <a:pt x="262" y="61"/>
                            <a:pt x="288" y="43"/>
                          </a:cubicBezTo>
                          <a:cubicBezTo>
                            <a:pt x="291" y="41"/>
                            <a:pt x="291" y="41"/>
                            <a:pt x="291" y="41"/>
                          </a:cubicBezTo>
                          <a:cubicBezTo>
                            <a:pt x="291" y="0"/>
                            <a:pt x="291" y="0"/>
                            <a:pt x="291" y="0"/>
                          </a:cubicBezTo>
                          <a:cubicBezTo>
                            <a:pt x="260" y="17"/>
                            <a:pt x="206" y="28"/>
                            <a:pt x="146" y="28"/>
                          </a:cubicBezTo>
                          <a:cubicBezTo>
                            <a:pt x="86" y="28"/>
                            <a:pt x="31" y="17"/>
                            <a:pt x="0" y="0"/>
                          </a:cubicBezTo>
                          <a:cubicBezTo>
                            <a:pt x="0" y="41"/>
                            <a:pt x="0" y="41"/>
                            <a:pt x="0" y="41"/>
                          </a:cubicBezTo>
                          <a:cubicBezTo>
                            <a:pt x="4" y="43"/>
                            <a:pt x="4" y="43"/>
                            <a:pt x="4" y="43"/>
                          </a:cubicBezTo>
                          <a:cubicBezTo>
                            <a:pt x="30" y="61"/>
                            <a:pt x="85" y="72"/>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7" name="Oval 96"/>
                    <p:cNvSpPr>
                      <a:spLocks noChangeArrowheads="1"/>
                    </p:cNvSpPr>
                    <p:nvPr/>
                  </p:nvSpPr>
                  <p:spPr bwMode="auto">
                    <a:xfrm>
                      <a:off x="6953979" y="3874570"/>
                      <a:ext cx="42545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8" name="Freeform 97"/>
                    <p:cNvSpPr>
                      <a:spLocks/>
                    </p:cNvSpPr>
                    <p:nvPr/>
                  </p:nvSpPr>
                  <p:spPr bwMode="auto">
                    <a:xfrm>
                      <a:off x="6953979" y="4092054"/>
                      <a:ext cx="425450" cy="104775"/>
                    </a:xfrm>
                    <a:custGeom>
                      <a:avLst/>
                      <a:gdLst>
                        <a:gd name="T0" fmla="*/ 146 w 291"/>
                        <a:gd name="T1" fmla="*/ 72 h 72"/>
                        <a:gd name="T2" fmla="*/ 288 w 291"/>
                        <a:gd name="T3" fmla="*/ 43 h 72"/>
                        <a:gd name="T4" fmla="*/ 291 w 291"/>
                        <a:gd name="T5" fmla="*/ 41 h 72"/>
                        <a:gd name="T6" fmla="*/ 291 w 291"/>
                        <a:gd name="T7" fmla="*/ 0 h 72"/>
                        <a:gd name="T8" fmla="*/ 146 w 291"/>
                        <a:gd name="T9" fmla="*/ 28 h 72"/>
                        <a:gd name="T10" fmla="*/ 0 w 291"/>
                        <a:gd name="T11" fmla="*/ 0 h 72"/>
                        <a:gd name="T12" fmla="*/ 0 w 291"/>
                        <a:gd name="T13" fmla="*/ 41 h 72"/>
                        <a:gd name="T14" fmla="*/ 4 w 291"/>
                        <a:gd name="T15" fmla="*/ 43 h 72"/>
                        <a:gd name="T16" fmla="*/ 146 w 29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2">
                          <a:moveTo>
                            <a:pt x="146" y="72"/>
                          </a:moveTo>
                          <a:cubicBezTo>
                            <a:pt x="206" y="72"/>
                            <a:pt x="262" y="61"/>
                            <a:pt x="288" y="43"/>
                          </a:cubicBezTo>
                          <a:cubicBezTo>
                            <a:pt x="291" y="41"/>
                            <a:pt x="291" y="41"/>
                            <a:pt x="291" y="41"/>
                          </a:cubicBezTo>
                          <a:cubicBezTo>
                            <a:pt x="291" y="0"/>
                            <a:pt x="291" y="0"/>
                            <a:pt x="291" y="0"/>
                          </a:cubicBezTo>
                          <a:cubicBezTo>
                            <a:pt x="260" y="17"/>
                            <a:pt x="206" y="28"/>
                            <a:pt x="146" y="28"/>
                          </a:cubicBezTo>
                          <a:cubicBezTo>
                            <a:pt x="86" y="28"/>
                            <a:pt x="31" y="17"/>
                            <a:pt x="0" y="0"/>
                          </a:cubicBezTo>
                          <a:cubicBezTo>
                            <a:pt x="0" y="41"/>
                            <a:pt x="0" y="41"/>
                            <a:pt x="0" y="41"/>
                          </a:cubicBezTo>
                          <a:cubicBezTo>
                            <a:pt x="4" y="43"/>
                            <a:pt x="4" y="43"/>
                            <a:pt x="4" y="43"/>
                          </a:cubicBezTo>
                          <a:cubicBezTo>
                            <a:pt x="30" y="61"/>
                            <a:pt x="85" y="72"/>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9" name="Freeform 98"/>
                    <p:cNvSpPr>
                      <a:spLocks/>
                    </p:cNvSpPr>
                    <p:nvPr/>
                  </p:nvSpPr>
                  <p:spPr bwMode="auto">
                    <a:xfrm>
                      <a:off x="6953979" y="3990455"/>
                      <a:ext cx="425450" cy="112713"/>
                    </a:xfrm>
                    <a:custGeom>
                      <a:avLst/>
                      <a:gdLst>
                        <a:gd name="T0" fmla="*/ 4 w 291"/>
                        <a:gd name="T1" fmla="*/ 48 h 77"/>
                        <a:gd name="T2" fmla="*/ 146 w 291"/>
                        <a:gd name="T3" fmla="*/ 77 h 77"/>
                        <a:gd name="T4" fmla="*/ 288 w 291"/>
                        <a:gd name="T5" fmla="*/ 48 h 77"/>
                        <a:gd name="T6" fmla="*/ 291 w 291"/>
                        <a:gd name="T7" fmla="*/ 45 h 77"/>
                        <a:gd name="T8" fmla="*/ 291 w 291"/>
                        <a:gd name="T9" fmla="*/ 0 h 77"/>
                        <a:gd name="T10" fmla="*/ 146 w 291"/>
                        <a:gd name="T11" fmla="*/ 30 h 77"/>
                        <a:gd name="T12" fmla="*/ 0 w 291"/>
                        <a:gd name="T13" fmla="*/ 0 h 77"/>
                        <a:gd name="T14" fmla="*/ 0 w 291"/>
                        <a:gd name="T15" fmla="*/ 45 h 77"/>
                        <a:gd name="T16" fmla="*/ 4 w 291"/>
                        <a:gd name="T1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7">
                          <a:moveTo>
                            <a:pt x="4" y="48"/>
                          </a:moveTo>
                          <a:cubicBezTo>
                            <a:pt x="30" y="65"/>
                            <a:pt x="85" y="77"/>
                            <a:pt x="146" y="77"/>
                          </a:cubicBezTo>
                          <a:cubicBezTo>
                            <a:pt x="206" y="77"/>
                            <a:pt x="262" y="65"/>
                            <a:pt x="288" y="48"/>
                          </a:cubicBezTo>
                          <a:cubicBezTo>
                            <a:pt x="291" y="45"/>
                            <a:pt x="291" y="45"/>
                            <a:pt x="291" y="45"/>
                          </a:cubicBezTo>
                          <a:cubicBezTo>
                            <a:pt x="291" y="0"/>
                            <a:pt x="291" y="0"/>
                            <a:pt x="291" y="0"/>
                          </a:cubicBezTo>
                          <a:cubicBezTo>
                            <a:pt x="265" y="18"/>
                            <a:pt x="210" y="30"/>
                            <a:pt x="146" y="30"/>
                          </a:cubicBezTo>
                          <a:cubicBezTo>
                            <a:pt x="82" y="30"/>
                            <a:pt x="27" y="18"/>
                            <a:pt x="0" y="0"/>
                          </a:cubicBezTo>
                          <a:cubicBezTo>
                            <a:pt x="0" y="45"/>
                            <a:pt x="0" y="45"/>
                            <a:pt x="0" y="45"/>
                          </a:cubicBez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100" name="Freeform 99"/>
                    <p:cNvSpPr>
                      <a:spLocks/>
                    </p:cNvSpPr>
                    <p:nvPr/>
                  </p:nvSpPr>
                  <p:spPr bwMode="auto">
                    <a:xfrm>
                      <a:off x="6953979" y="4279379"/>
                      <a:ext cx="425450" cy="112713"/>
                    </a:xfrm>
                    <a:custGeom>
                      <a:avLst/>
                      <a:gdLst>
                        <a:gd name="T0" fmla="*/ 146 w 291"/>
                        <a:gd name="T1" fmla="*/ 28 h 77"/>
                        <a:gd name="T2" fmla="*/ 0 w 291"/>
                        <a:gd name="T3" fmla="*/ 0 h 77"/>
                        <a:gd name="T4" fmla="*/ 0 w 291"/>
                        <a:gd name="T5" fmla="*/ 34 h 77"/>
                        <a:gd name="T6" fmla="*/ 0 w 291"/>
                        <a:gd name="T7" fmla="*/ 34 h 77"/>
                        <a:gd name="T8" fmla="*/ 146 w 291"/>
                        <a:gd name="T9" fmla="*/ 77 h 77"/>
                        <a:gd name="T10" fmla="*/ 291 w 291"/>
                        <a:gd name="T11" fmla="*/ 34 h 77"/>
                        <a:gd name="T12" fmla="*/ 291 w 291"/>
                        <a:gd name="T13" fmla="*/ 34 h 77"/>
                        <a:gd name="T14" fmla="*/ 291 w 291"/>
                        <a:gd name="T15" fmla="*/ 0 h 77"/>
                        <a:gd name="T16" fmla="*/ 146 w 291"/>
                        <a:gd name="T17"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7">
                          <a:moveTo>
                            <a:pt x="146" y="28"/>
                          </a:moveTo>
                          <a:cubicBezTo>
                            <a:pt x="86" y="28"/>
                            <a:pt x="31" y="18"/>
                            <a:pt x="0" y="0"/>
                          </a:cubicBezTo>
                          <a:cubicBezTo>
                            <a:pt x="0" y="34"/>
                            <a:pt x="0" y="34"/>
                            <a:pt x="0" y="34"/>
                          </a:cubicBezTo>
                          <a:cubicBezTo>
                            <a:pt x="0" y="34"/>
                            <a:pt x="0" y="34"/>
                            <a:pt x="0" y="34"/>
                          </a:cubicBezTo>
                          <a:cubicBezTo>
                            <a:pt x="0" y="58"/>
                            <a:pt x="65" y="77"/>
                            <a:pt x="146" y="77"/>
                          </a:cubicBezTo>
                          <a:cubicBezTo>
                            <a:pt x="226" y="77"/>
                            <a:pt x="291" y="58"/>
                            <a:pt x="291" y="34"/>
                          </a:cubicBezTo>
                          <a:cubicBezTo>
                            <a:pt x="291" y="34"/>
                            <a:pt x="291" y="34"/>
                            <a:pt x="291" y="34"/>
                          </a:cubicBezTo>
                          <a:cubicBezTo>
                            <a:pt x="291" y="0"/>
                            <a:pt x="291" y="0"/>
                            <a:pt x="291" y="0"/>
                          </a:cubicBezTo>
                          <a:cubicBezTo>
                            <a:pt x="260" y="18"/>
                            <a:pt x="206" y="28"/>
                            <a:pt x="14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nvGrpSpPr>
                  <p:cNvPr id="84" name="Group 142"/>
                  <p:cNvGrpSpPr>
                    <a:grpSpLocks noChangeAspect="1"/>
                  </p:cNvGrpSpPr>
                  <p:nvPr/>
                </p:nvGrpSpPr>
                <p:grpSpPr>
                  <a:xfrm>
                    <a:off x="9103063" y="2290793"/>
                    <a:ext cx="271754" cy="334864"/>
                    <a:chOff x="6953979" y="3874570"/>
                    <a:chExt cx="425450" cy="517522"/>
                  </a:xfrm>
                  <a:solidFill>
                    <a:schemeClr val="bg1"/>
                  </a:solidFill>
                </p:grpSpPr>
                <p:sp>
                  <p:nvSpPr>
                    <p:cNvPr id="91" name="Freeform 90"/>
                    <p:cNvSpPr>
                      <a:spLocks/>
                    </p:cNvSpPr>
                    <p:nvPr/>
                  </p:nvSpPr>
                  <p:spPr bwMode="auto">
                    <a:xfrm>
                      <a:off x="6953979" y="4185716"/>
                      <a:ext cx="425450" cy="104775"/>
                    </a:xfrm>
                    <a:custGeom>
                      <a:avLst/>
                      <a:gdLst>
                        <a:gd name="T0" fmla="*/ 146 w 291"/>
                        <a:gd name="T1" fmla="*/ 72 h 72"/>
                        <a:gd name="T2" fmla="*/ 288 w 291"/>
                        <a:gd name="T3" fmla="*/ 43 h 72"/>
                        <a:gd name="T4" fmla="*/ 291 w 291"/>
                        <a:gd name="T5" fmla="*/ 41 h 72"/>
                        <a:gd name="T6" fmla="*/ 291 w 291"/>
                        <a:gd name="T7" fmla="*/ 0 h 72"/>
                        <a:gd name="T8" fmla="*/ 146 w 291"/>
                        <a:gd name="T9" fmla="*/ 28 h 72"/>
                        <a:gd name="T10" fmla="*/ 0 w 291"/>
                        <a:gd name="T11" fmla="*/ 0 h 72"/>
                        <a:gd name="T12" fmla="*/ 0 w 291"/>
                        <a:gd name="T13" fmla="*/ 41 h 72"/>
                        <a:gd name="T14" fmla="*/ 4 w 291"/>
                        <a:gd name="T15" fmla="*/ 43 h 72"/>
                        <a:gd name="T16" fmla="*/ 146 w 29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2">
                          <a:moveTo>
                            <a:pt x="146" y="72"/>
                          </a:moveTo>
                          <a:cubicBezTo>
                            <a:pt x="206" y="72"/>
                            <a:pt x="262" y="61"/>
                            <a:pt x="288" y="43"/>
                          </a:cubicBezTo>
                          <a:cubicBezTo>
                            <a:pt x="291" y="41"/>
                            <a:pt x="291" y="41"/>
                            <a:pt x="291" y="41"/>
                          </a:cubicBezTo>
                          <a:cubicBezTo>
                            <a:pt x="291" y="0"/>
                            <a:pt x="291" y="0"/>
                            <a:pt x="291" y="0"/>
                          </a:cubicBezTo>
                          <a:cubicBezTo>
                            <a:pt x="260" y="17"/>
                            <a:pt x="206" y="28"/>
                            <a:pt x="146" y="28"/>
                          </a:cubicBezTo>
                          <a:cubicBezTo>
                            <a:pt x="86" y="28"/>
                            <a:pt x="31" y="17"/>
                            <a:pt x="0" y="0"/>
                          </a:cubicBezTo>
                          <a:cubicBezTo>
                            <a:pt x="0" y="41"/>
                            <a:pt x="0" y="41"/>
                            <a:pt x="0" y="41"/>
                          </a:cubicBezTo>
                          <a:cubicBezTo>
                            <a:pt x="4" y="43"/>
                            <a:pt x="4" y="43"/>
                            <a:pt x="4" y="43"/>
                          </a:cubicBezTo>
                          <a:cubicBezTo>
                            <a:pt x="30" y="61"/>
                            <a:pt x="85" y="72"/>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2" name="Oval 91"/>
                    <p:cNvSpPr>
                      <a:spLocks noChangeArrowheads="1"/>
                    </p:cNvSpPr>
                    <p:nvPr/>
                  </p:nvSpPr>
                  <p:spPr bwMode="auto">
                    <a:xfrm>
                      <a:off x="6953979" y="3874570"/>
                      <a:ext cx="42545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3" name="Freeform 92"/>
                    <p:cNvSpPr>
                      <a:spLocks/>
                    </p:cNvSpPr>
                    <p:nvPr/>
                  </p:nvSpPr>
                  <p:spPr bwMode="auto">
                    <a:xfrm>
                      <a:off x="6953979" y="4092054"/>
                      <a:ext cx="425450" cy="104775"/>
                    </a:xfrm>
                    <a:custGeom>
                      <a:avLst/>
                      <a:gdLst>
                        <a:gd name="T0" fmla="*/ 146 w 291"/>
                        <a:gd name="T1" fmla="*/ 72 h 72"/>
                        <a:gd name="T2" fmla="*/ 288 w 291"/>
                        <a:gd name="T3" fmla="*/ 43 h 72"/>
                        <a:gd name="T4" fmla="*/ 291 w 291"/>
                        <a:gd name="T5" fmla="*/ 41 h 72"/>
                        <a:gd name="T6" fmla="*/ 291 w 291"/>
                        <a:gd name="T7" fmla="*/ 0 h 72"/>
                        <a:gd name="T8" fmla="*/ 146 w 291"/>
                        <a:gd name="T9" fmla="*/ 28 h 72"/>
                        <a:gd name="T10" fmla="*/ 0 w 291"/>
                        <a:gd name="T11" fmla="*/ 0 h 72"/>
                        <a:gd name="T12" fmla="*/ 0 w 291"/>
                        <a:gd name="T13" fmla="*/ 41 h 72"/>
                        <a:gd name="T14" fmla="*/ 4 w 291"/>
                        <a:gd name="T15" fmla="*/ 43 h 72"/>
                        <a:gd name="T16" fmla="*/ 146 w 29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2">
                          <a:moveTo>
                            <a:pt x="146" y="72"/>
                          </a:moveTo>
                          <a:cubicBezTo>
                            <a:pt x="206" y="72"/>
                            <a:pt x="262" y="61"/>
                            <a:pt x="288" y="43"/>
                          </a:cubicBezTo>
                          <a:cubicBezTo>
                            <a:pt x="291" y="41"/>
                            <a:pt x="291" y="41"/>
                            <a:pt x="291" y="41"/>
                          </a:cubicBezTo>
                          <a:cubicBezTo>
                            <a:pt x="291" y="0"/>
                            <a:pt x="291" y="0"/>
                            <a:pt x="291" y="0"/>
                          </a:cubicBezTo>
                          <a:cubicBezTo>
                            <a:pt x="260" y="17"/>
                            <a:pt x="206" y="28"/>
                            <a:pt x="146" y="28"/>
                          </a:cubicBezTo>
                          <a:cubicBezTo>
                            <a:pt x="86" y="28"/>
                            <a:pt x="31" y="17"/>
                            <a:pt x="0" y="0"/>
                          </a:cubicBezTo>
                          <a:cubicBezTo>
                            <a:pt x="0" y="41"/>
                            <a:pt x="0" y="41"/>
                            <a:pt x="0" y="41"/>
                          </a:cubicBezTo>
                          <a:cubicBezTo>
                            <a:pt x="4" y="43"/>
                            <a:pt x="4" y="43"/>
                            <a:pt x="4" y="43"/>
                          </a:cubicBezTo>
                          <a:cubicBezTo>
                            <a:pt x="30" y="61"/>
                            <a:pt x="85" y="72"/>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4" name="Freeform 93"/>
                    <p:cNvSpPr>
                      <a:spLocks/>
                    </p:cNvSpPr>
                    <p:nvPr/>
                  </p:nvSpPr>
                  <p:spPr bwMode="auto">
                    <a:xfrm>
                      <a:off x="6953979" y="3990455"/>
                      <a:ext cx="425450" cy="112713"/>
                    </a:xfrm>
                    <a:custGeom>
                      <a:avLst/>
                      <a:gdLst>
                        <a:gd name="T0" fmla="*/ 4 w 291"/>
                        <a:gd name="T1" fmla="*/ 48 h 77"/>
                        <a:gd name="T2" fmla="*/ 146 w 291"/>
                        <a:gd name="T3" fmla="*/ 77 h 77"/>
                        <a:gd name="T4" fmla="*/ 288 w 291"/>
                        <a:gd name="T5" fmla="*/ 48 h 77"/>
                        <a:gd name="T6" fmla="*/ 291 w 291"/>
                        <a:gd name="T7" fmla="*/ 45 h 77"/>
                        <a:gd name="T8" fmla="*/ 291 w 291"/>
                        <a:gd name="T9" fmla="*/ 0 h 77"/>
                        <a:gd name="T10" fmla="*/ 146 w 291"/>
                        <a:gd name="T11" fmla="*/ 30 h 77"/>
                        <a:gd name="T12" fmla="*/ 0 w 291"/>
                        <a:gd name="T13" fmla="*/ 0 h 77"/>
                        <a:gd name="T14" fmla="*/ 0 w 291"/>
                        <a:gd name="T15" fmla="*/ 45 h 77"/>
                        <a:gd name="T16" fmla="*/ 4 w 291"/>
                        <a:gd name="T1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7">
                          <a:moveTo>
                            <a:pt x="4" y="48"/>
                          </a:moveTo>
                          <a:cubicBezTo>
                            <a:pt x="30" y="65"/>
                            <a:pt x="85" y="77"/>
                            <a:pt x="146" y="77"/>
                          </a:cubicBezTo>
                          <a:cubicBezTo>
                            <a:pt x="206" y="77"/>
                            <a:pt x="262" y="65"/>
                            <a:pt x="288" y="48"/>
                          </a:cubicBezTo>
                          <a:cubicBezTo>
                            <a:pt x="291" y="45"/>
                            <a:pt x="291" y="45"/>
                            <a:pt x="291" y="45"/>
                          </a:cubicBezTo>
                          <a:cubicBezTo>
                            <a:pt x="291" y="0"/>
                            <a:pt x="291" y="0"/>
                            <a:pt x="291" y="0"/>
                          </a:cubicBezTo>
                          <a:cubicBezTo>
                            <a:pt x="265" y="18"/>
                            <a:pt x="210" y="30"/>
                            <a:pt x="146" y="30"/>
                          </a:cubicBezTo>
                          <a:cubicBezTo>
                            <a:pt x="82" y="30"/>
                            <a:pt x="27" y="18"/>
                            <a:pt x="0" y="0"/>
                          </a:cubicBezTo>
                          <a:cubicBezTo>
                            <a:pt x="0" y="45"/>
                            <a:pt x="0" y="45"/>
                            <a:pt x="0" y="45"/>
                          </a:cubicBez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5" name="Freeform 94"/>
                    <p:cNvSpPr>
                      <a:spLocks/>
                    </p:cNvSpPr>
                    <p:nvPr/>
                  </p:nvSpPr>
                  <p:spPr bwMode="auto">
                    <a:xfrm>
                      <a:off x="6953979" y="4279379"/>
                      <a:ext cx="425450" cy="112713"/>
                    </a:xfrm>
                    <a:custGeom>
                      <a:avLst/>
                      <a:gdLst>
                        <a:gd name="T0" fmla="*/ 146 w 291"/>
                        <a:gd name="T1" fmla="*/ 28 h 77"/>
                        <a:gd name="T2" fmla="*/ 0 w 291"/>
                        <a:gd name="T3" fmla="*/ 0 h 77"/>
                        <a:gd name="T4" fmla="*/ 0 w 291"/>
                        <a:gd name="T5" fmla="*/ 34 h 77"/>
                        <a:gd name="T6" fmla="*/ 0 w 291"/>
                        <a:gd name="T7" fmla="*/ 34 h 77"/>
                        <a:gd name="T8" fmla="*/ 146 w 291"/>
                        <a:gd name="T9" fmla="*/ 77 h 77"/>
                        <a:gd name="T10" fmla="*/ 291 w 291"/>
                        <a:gd name="T11" fmla="*/ 34 h 77"/>
                        <a:gd name="T12" fmla="*/ 291 w 291"/>
                        <a:gd name="T13" fmla="*/ 34 h 77"/>
                        <a:gd name="T14" fmla="*/ 291 w 291"/>
                        <a:gd name="T15" fmla="*/ 0 h 77"/>
                        <a:gd name="T16" fmla="*/ 146 w 291"/>
                        <a:gd name="T17"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7">
                          <a:moveTo>
                            <a:pt x="146" y="28"/>
                          </a:moveTo>
                          <a:cubicBezTo>
                            <a:pt x="86" y="28"/>
                            <a:pt x="31" y="18"/>
                            <a:pt x="0" y="0"/>
                          </a:cubicBezTo>
                          <a:cubicBezTo>
                            <a:pt x="0" y="34"/>
                            <a:pt x="0" y="34"/>
                            <a:pt x="0" y="34"/>
                          </a:cubicBezTo>
                          <a:cubicBezTo>
                            <a:pt x="0" y="34"/>
                            <a:pt x="0" y="34"/>
                            <a:pt x="0" y="34"/>
                          </a:cubicBezTo>
                          <a:cubicBezTo>
                            <a:pt x="0" y="58"/>
                            <a:pt x="65" y="77"/>
                            <a:pt x="146" y="77"/>
                          </a:cubicBezTo>
                          <a:cubicBezTo>
                            <a:pt x="226" y="77"/>
                            <a:pt x="291" y="58"/>
                            <a:pt x="291" y="34"/>
                          </a:cubicBezTo>
                          <a:cubicBezTo>
                            <a:pt x="291" y="34"/>
                            <a:pt x="291" y="34"/>
                            <a:pt x="291" y="34"/>
                          </a:cubicBezTo>
                          <a:cubicBezTo>
                            <a:pt x="291" y="0"/>
                            <a:pt x="291" y="0"/>
                            <a:pt x="291" y="0"/>
                          </a:cubicBezTo>
                          <a:cubicBezTo>
                            <a:pt x="260" y="18"/>
                            <a:pt x="206" y="28"/>
                            <a:pt x="14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nvGrpSpPr>
                  <p:cNvPr id="85" name="Group 142"/>
                  <p:cNvGrpSpPr>
                    <a:grpSpLocks noChangeAspect="1"/>
                  </p:cNvGrpSpPr>
                  <p:nvPr/>
                </p:nvGrpSpPr>
                <p:grpSpPr>
                  <a:xfrm>
                    <a:off x="8831309" y="2290793"/>
                    <a:ext cx="271754" cy="334864"/>
                    <a:chOff x="6953979" y="3874570"/>
                    <a:chExt cx="425450" cy="517522"/>
                  </a:xfrm>
                  <a:solidFill>
                    <a:schemeClr val="bg1"/>
                  </a:solidFill>
                </p:grpSpPr>
                <p:sp>
                  <p:nvSpPr>
                    <p:cNvPr id="86" name="Freeform 85"/>
                    <p:cNvSpPr>
                      <a:spLocks/>
                    </p:cNvSpPr>
                    <p:nvPr/>
                  </p:nvSpPr>
                  <p:spPr bwMode="auto">
                    <a:xfrm>
                      <a:off x="6953979" y="4185716"/>
                      <a:ext cx="425450" cy="104775"/>
                    </a:xfrm>
                    <a:custGeom>
                      <a:avLst/>
                      <a:gdLst>
                        <a:gd name="T0" fmla="*/ 146 w 291"/>
                        <a:gd name="T1" fmla="*/ 72 h 72"/>
                        <a:gd name="T2" fmla="*/ 288 w 291"/>
                        <a:gd name="T3" fmla="*/ 43 h 72"/>
                        <a:gd name="T4" fmla="*/ 291 w 291"/>
                        <a:gd name="T5" fmla="*/ 41 h 72"/>
                        <a:gd name="T6" fmla="*/ 291 w 291"/>
                        <a:gd name="T7" fmla="*/ 0 h 72"/>
                        <a:gd name="T8" fmla="*/ 146 w 291"/>
                        <a:gd name="T9" fmla="*/ 28 h 72"/>
                        <a:gd name="T10" fmla="*/ 0 w 291"/>
                        <a:gd name="T11" fmla="*/ 0 h 72"/>
                        <a:gd name="T12" fmla="*/ 0 w 291"/>
                        <a:gd name="T13" fmla="*/ 41 h 72"/>
                        <a:gd name="T14" fmla="*/ 4 w 291"/>
                        <a:gd name="T15" fmla="*/ 43 h 72"/>
                        <a:gd name="T16" fmla="*/ 146 w 29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2">
                          <a:moveTo>
                            <a:pt x="146" y="72"/>
                          </a:moveTo>
                          <a:cubicBezTo>
                            <a:pt x="206" y="72"/>
                            <a:pt x="262" y="61"/>
                            <a:pt x="288" y="43"/>
                          </a:cubicBezTo>
                          <a:cubicBezTo>
                            <a:pt x="291" y="41"/>
                            <a:pt x="291" y="41"/>
                            <a:pt x="291" y="41"/>
                          </a:cubicBezTo>
                          <a:cubicBezTo>
                            <a:pt x="291" y="0"/>
                            <a:pt x="291" y="0"/>
                            <a:pt x="291" y="0"/>
                          </a:cubicBezTo>
                          <a:cubicBezTo>
                            <a:pt x="260" y="17"/>
                            <a:pt x="206" y="28"/>
                            <a:pt x="146" y="28"/>
                          </a:cubicBezTo>
                          <a:cubicBezTo>
                            <a:pt x="86" y="28"/>
                            <a:pt x="31" y="17"/>
                            <a:pt x="0" y="0"/>
                          </a:cubicBezTo>
                          <a:cubicBezTo>
                            <a:pt x="0" y="41"/>
                            <a:pt x="0" y="41"/>
                            <a:pt x="0" y="41"/>
                          </a:cubicBezTo>
                          <a:cubicBezTo>
                            <a:pt x="4" y="43"/>
                            <a:pt x="4" y="43"/>
                            <a:pt x="4" y="43"/>
                          </a:cubicBezTo>
                          <a:cubicBezTo>
                            <a:pt x="30" y="61"/>
                            <a:pt x="85" y="72"/>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87" name="Oval 86"/>
                    <p:cNvSpPr>
                      <a:spLocks noChangeArrowheads="1"/>
                    </p:cNvSpPr>
                    <p:nvPr/>
                  </p:nvSpPr>
                  <p:spPr bwMode="auto">
                    <a:xfrm>
                      <a:off x="6953979" y="3874570"/>
                      <a:ext cx="42545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88" name="Freeform 87"/>
                    <p:cNvSpPr>
                      <a:spLocks/>
                    </p:cNvSpPr>
                    <p:nvPr/>
                  </p:nvSpPr>
                  <p:spPr bwMode="auto">
                    <a:xfrm>
                      <a:off x="6953979" y="4092054"/>
                      <a:ext cx="425450" cy="104775"/>
                    </a:xfrm>
                    <a:custGeom>
                      <a:avLst/>
                      <a:gdLst>
                        <a:gd name="T0" fmla="*/ 146 w 291"/>
                        <a:gd name="T1" fmla="*/ 72 h 72"/>
                        <a:gd name="T2" fmla="*/ 288 w 291"/>
                        <a:gd name="T3" fmla="*/ 43 h 72"/>
                        <a:gd name="T4" fmla="*/ 291 w 291"/>
                        <a:gd name="T5" fmla="*/ 41 h 72"/>
                        <a:gd name="T6" fmla="*/ 291 w 291"/>
                        <a:gd name="T7" fmla="*/ 0 h 72"/>
                        <a:gd name="T8" fmla="*/ 146 w 291"/>
                        <a:gd name="T9" fmla="*/ 28 h 72"/>
                        <a:gd name="T10" fmla="*/ 0 w 291"/>
                        <a:gd name="T11" fmla="*/ 0 h 72"/>
                        <a:gd name="T12" fmla="*/ 0 w 291"/>
                        <a:gd name="T13" fmla="*/ 41 h 72"/>
                        <a:gd name="T14" fmla="*/ 4 w 291"/>
                        <a:gd name="T15" fmla="*/ 43 h 72"/>
                        <a:gd name="T16" fmla="*/ 146 w 29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2">
                          <a:moveTo>
                            <a:pt x="146" y="72"/>
                          </a:moveTo>
                          <a:cubicBezTo>
                            <a:pt x="206" y="72"/>
                            <a:pt x="262" y="61"/>
                            <a:pt x="288" y="43"/>
                          </a:cubicBezTo>
                          <a:cubicBezTo>
                            <a:pt x="291" y="41"/>
                            <a:pt x="291" y="41"/>
                            <a:pt x="291" y="41"/>
                          </a:cubicBezTo>
                          <a:cubicBezTo>
                            <a:pt x="291" y="0"/>
                            <a:pt x="291" y="0"/>
                            <a:pt x="291" y="0"/>
                          </a:cubicBezTo>
                          <a:cubicBezTo>
                            <a:pt x="260" y="17"/>
                            <a:pt x="206" y="28"/>
                            <a:pt x="146" y="28"/>
                          </a:cubicBezTo>
                          <a:cubicBezTo>
                            <a:pt x="86" y="28"/>
                            <a:pt x="31" y="17"/>
                            <a:pt x="0" y="0"/>
                          </a:cubicBezTo>
                          <a:cubicBezTo>
                            <a:pt x="0" y="41"/>
                            <a:pt x="0" y="41"/>
                            <a:pt x="0" y="41"/>
                          </a:cubicBezTo>
                          <a:cubicBezTo>
                            <a:pt x="4" y="43"/>
                            <a:pt x="4" y="43"/>
                            <a:pt x="4" y="43"/>
                          </a:cubicBezTo>
                          <a:cubicBezTo>
                            <a:pt x="30" y="61"/>
                            <a:pt x="85" y="72"/>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89" name="Freeform 88"/>
                    <p:cNvSpPr>
                      <a:spLocks/>
                    </p:cNvSpPr>
                    <p:nvPr/>
                  </p:nvSpPr>
                  <p:spPr bwMode="auto">
                    <a:xfrm>
                      <a:off x="6953979" y="3990455"/>
                      <a:ext cx="425450" cy="112713"/>
                    </a:xfrm>
                    <a:custGeom>
                      <a:avLst/>
                      <a:gdLst>
                        <a:gd name="T0" fmla="*/ 4 w 291"/>
                        <a:gd name="T1" fmla="*/ 48 h 77"/>
                        <a:gd name="T2" fmla="*/ 146 w 291"/>
                        <a:gd name="T3" fmla="*/ 77 h 77"/>
                        <a:gd name="T4" fmla="*/ 288 w 291"/>
                        <a:gd name="T5" fmla="*/ 48 h 77"/>
                        <a:gd name="T6" fmla="*/ 291 w 291"/>
                        <a:gd name="T7" fmla="*/ 45 h 77"/>
                        <a:gd name="T8" fmla="*/ 291 w 291"/>
                        <a:gd name="T9" fmla="*/ 0 h 77"/>
                        <a:gd name="T10" fmla="*/ 146 w 291"/>
                        <a:gd name="T11" fmla="*/ 30 h 77"/>
                        <a:gd name="T12" fmla="*/ 0 w 291"/>
                        <a:gd name="T13" fmla="*/ 0 h 77"/>
                        <a:gd name="T14" fmla="*/ 0 w 291"/>
                        <a:gd name="T15" fmla="*/ 45 h 77"/>
                        <a:gd name="T16" fmla="*/ 4 w 291"/>
                        <a:gd name="T1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7">
                          <a:moveTo>
                            <a:pt x="4" y="48"/>
                          </a:moveTo>
                          <a:cubicBezTo>
                            <a:pt x="30" y="65"/>
                            <a:pt x="85" y="77"/>
                            <a:pt x="146" y="77"/>
                          </a:cubicBezTo>
                          <a:cubicBezTo>
                            <a:pt x="206" y="77"/>
                            <a:pt x="262" y="65"/>
                            <a:pt x="288" y="48"/>
                          </a:cubicBezTo>
                          <a:cubicBezTo>
                            <a:pt x="291" y="45"/>
                            <a:pt x="291" y="45"/>
                            <a:pt x="291" y="45"/>
                          </a:cubicBezTo>
                          <a:cubicBezTo>
                            <a:pt x="291" y="0"/>
                            <a:pt x="291" y="0"/>
                            <a:pt x="291" y="0"/>
                          </a:cubicBezTo>
                          <a:cubicBezTo>
                            <a:pt x="265" y="18"/>
                            <a:pt x="210" y="30"/>
                            <a:pt x="146" y="30"/>
                          </a:cubicBezTo>
                          <a:cubicBezTo>
                            <a:pt x="82" y="30"/>
                            <a:pt x="27" y="18"/>
                            <a:pt x="0" y="0"/>
                          </a:cubicBezTo>
                          <a:cubicBezTo>
                            <a:pt x="0" y="45"/>
                            <a:pt x="0" y="45"/>
                            <a:pt x="0" y="45"/>
                          </a:cubicBez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90" name="Freeform 89"/>
                    <p:cNvSpPr>
                      <a:spLocks/>
                    </p:cNvSpPr>
                    <p:nvPr/>
                  </p:nvSpPr>
                  <p:spPr bwMode="auto">
                    <a:xfrm>
                      <a:off x="6953979" y="4279379"/>
                      <a:ext cx="425450" cy="112713"/>
                    </a:xfrm>
                    <a:custGeom>
                      <a:avLst/>
                      <a:gdLst>
                        <a:gd name="T0" fmla="*/ 146 w 291"/>
                        <a:gd name="T1" fmla="*/ 28 h 77"/>
                        <a:gd name="T2" fmla="*/ 0 w 291"/>
                        <a:gd name="T3" fmla="*/ 0 h 77"/>
                        <a:gd name="T4" fmla="*/ 0 w 291"/>
                        <a:gd name="T5" fmla="*/ 34 h 77"/>
                        <a:gd name="T6" fmla="*/ 0 w 291"/>
                        <a:gd name="T7" fmla="*/ 34 h 77"/>
                        <a:gd name="T8" fmla="*/ 146 w 291"/>
                        <a:gd name="T9" fmla="*/ 77 h 77"/>
                        <a:gd name="T10" fmla="*/ 291 w 291"/>
                        <a:gd name="T11" fmla="*/ 34 h 77"/>
                        <a:gd name="T12" fmla="*/ 291 w 291"/>
                        <a:gd name="T13" fmla="*/ 34 h 77"/>
                        <a:gd name="T14" fmla="*/ 291 w 291"/>
                        <a:gd name="T15" fmla="*/ 0 h 77"/>
                        <a:gd name="T16" fmla="*/ 146 w 291"/>
                        <a:gd name="T17"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77">
                          <a:moveTo>
                            <a:pt x="146" y="28"/>
                          </a:moveTo>
                          <a:cubicBezTo>
                            <a:pt x="86" y="28"/>
                            <a:pt x="31" y="18"/>
                            <a:pt x="0" y="0"/>
                          </a:cubicBezTo>
                          <a:cubicBezTo>
                            <a:pt x="0" y="34"/>
                            <a:pt x="0" y="34"/>
                            <a:pt x="0" y="34"/>
                          </a:cubicBezTo>
                          <a:cubicBezTo>
                            <a:pt x="0" y="34"/>
                            <a:pt x="0" y="34"/>
                            <a:pt x="0" y="34"/>
                          </a:cubicBezTo>
                          <a:cubicBezTo>
                            <a:pt x="0" y="58"/>
                            <a:pt x="65" y="77"/>
                            <a:pt x="146" y="77"/>
                          </a:cubicBezTo>
                          <a:cubicBezTo>
                            <a:pt x="226" y="77"/>
                            <a:pt x="291" y="58"/>
                            <a:pt x="291" y="34"/>
                          </a:cubicBezTo>
                          <a:cubicBezTo>
                            <a:pt x="291" y="34"/>
                            <a:pt x="291" y="34"/>
                            <a:pt x="291" y="34"/>
                          </a:cubicBezTo>
                          <a:cubicBezTo>
                            <a:pt x="291" y="0"/>
                            <a:pt x="291" y="0"/>
                            <a:pt x="291" y="0"/>
                          </a:cubicBezTo>
                          <a:cubicBezTo>
                            <a:pt x="260" y="18"/>
                            <a:pt x="206" y="28"/>
                            <a:pt x="14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sp>
              <p:nvSpPr>
                <p:cNvPr id="13" name="Freeform 31"/>
                <p:cNvSpPr>
                  <a:spLocks noEditPoints="1"/>
                </p:cNvSpPr>
                <p:nvPr/>
              </p:nvSpPr>
              <p:spPr bwMode="auto">
                <a:xfrm>
                  <a:off x="9066556" y="5325031"/>
                  <a:ext cx="308330" cy="332185"/>
                </a:xfrm>
                <a:custGeom>
                  <a:avLst/>
                  <a:gdLst/>
                  <a:ahLst/>
                  <a:cxnLst>
                    <a:cxn ang="0">
                      <a:pos x="158" y="39"/>
                    </a:cxn>
                    <a:cxn ang="0">
                      <a:pos x="168" y="89"/>
                    </a:cxn>
                    <a:cxn ang="0">
                      <a:pos x="185" y="119"/>
                    </a:cxn>
                    <a:cxn ang="0">
                      <a:pos x="168" y="128"/>
                    </a:cxn>
                    <a:cxn ang="0">
                      <a:pos x="171" y="140"/>
                    </a:cxn>
                    <a:cxn ang="0">
                      <a:pos x="166" y="143"/>
                    </a:cxn>
                    <a:cxn ang="0">
                      <a:pos x="168" y="148"/>
                    </a:cxn>
                    <a:cxn ang="0">
                      <a:pos x="161" y="156"/>
                    </a:cxn>
                    <a:cxn ang="0">
                      <a:pos x="162" y="175"/>
                    </a:cxn>
                    <a:cxn ang="0">
                      <a:pos x="126" y="179"/>
                    </a:cxn>
                    <a:cxn ang="0">
                      <a:pos x="110" y="210"/>
                    </a:cxn>
                    <a:cxn ang="0">
                      <a:pos x="21" y="194"/>
                    </a:cxn>
                    <a:cxn ang="0">
                      <a:pos x="37" y="150"/>
                    </a:cxn>
                    <a:cxn ang="0">
                      <a:pos x="25" y="43"/>
                    </a:cxn>
                    <a:cxn ang="0">
                      <a:pos x="158" y="39"/>
                    </a:cxn>
                    <a:cxn ang="0">
                      <a:pos x="78" y="142"/>
                    </a:cxn>
                    <a:cxn ang="0">
                      <a:pos x="104" y="139"/>
                    </a:cxn>
                    <a:cxn ang="0">
                      <a:pos x="105" y="148"/>
                    </a:cxn>
                    <a:cxn ang="0">
                      <a:pos x="79" y="151"/>
                    </a:cxn>
                    <a:cxn ang="0">
                      <a:pos x="78" y="142"/>
                    </a:cxn>
                    <a:cxn ang="0">
                      <a:pos x="78" y="125"/>
                    </a:cxn>
                    <a:cxn ang="0">
                      <a:pos x="104" y="122"/>
                    </a:cxn>
                    <a:cxn ang="0">
                      <a:pos x="105" y="131"/>
                    </a:cxn>
                    <a:cxn ang="0">
                      <a:pos x="79" y="134"/>
                    </a:cxn>
                    <a:cxn ang="0">
                      <a:pos x="78" y="125"/>
                    </a:cxn>
                    <a:cxn ang="0">
                      <a:pos x="91" y="36"/>
                    </a:cxn>
                    <a:cxn ang="0">
                      <a:pos x="58" y="70"/>
                    </a:cxn>
                    <a:cxn ang="0">
                      <a:pos x="61" y="85"/>
                    </a:cxn>
                    <a:cxn ang="0">
                      <a:pos x="68" y="94"/>
                    </a:cxn>
                    <a:cxn ang="0">
                      <a:pos x="74" y="111"/>
                    </a:cxn>
                    <a:cxn ang="0">
                      <a:pos x="78" y="115"/>
                    </a:cxn>
                    <a:cxn ang="0">
                      <a:pos x="104" y="115"/>
                    </a:cxn>
                    <a:cxn ang="0">
                      <a:pos x="109" y="111"/>
                    </a:cxn>
                    <a:cxn ang="0">
                      <a:pos x="115" y="94"/>
                    </a:cxn>
                    <a:cxn ang="0">
                      <a:pos x="122" y="85"/>
                    </a:cxn>
                    <a:cxn ang="0">
                      <a:pos x="125" y="70"/>
                    </a:cxn>
                    <a:cxn ang="0">
                      <a:pos x="91" y="36"/>
                    </a:cxn>
                  </a:cxnLst>
                  <a:rect l="0" t="0" r="r" b="b"/>
                  <a:pathLst>
                    <a:path w="187" h="210">
                      <a:moveTo>
                        <a:pt x="158" y="39"/>
                      </a:moveTo>
                      <a:cubicBezTo>
                        <a:pt x="180" y="68"/>
                        <a:pt x="166" y="77"/>
                        <a:pt x="168" y="89"/>
                      </a:cubicBezTo>
                      <a:cubicBezTo>
                        <a:pt x="171" y="102"/>
                        <a:pt x="187" y="112"/>
                        <a:pt x="185" y="119"/>
                      </a:cubicBezTo>
                      <a:cubicBezTo>
                        <a:pt x="182" y="126"/>
                        <a:pt x="169" y="124"/>
                        <a:pt x="168" y="128"/>
                      </a:cubicBezTo>
                      <a:cubicBezTo>
                        <a:pt x="168" y="133"/>
                        <a:pt x="172" y="138"/>
                        <a:pt x="171" y="140"/>
                      </a:cubicBezTo>
                      <a:cubicBezTo>
                        <a:pt x="171" y="142"/>
                        <a:pt x="166" y="143"/>
                        <a:pt x="166" y="143"/>
                      </a:cubicBezTo>
                      <a:cubicBezTo>
                        <a:pt x="166" y="143"/>
                        <a:pt x="169" y="146"/>
                        <a:pt x="168" y="148"/>
                      </a:cubicBezTo>
                      <a:cubicBezTo>
                        <a:pt x="168" y="151"/>
                        <a:pt x="161" y="151"/>
                        <a:pt x="161" y="156"/>
                      </a:cubicBezTo>
                      <a:cubicBezTo>
                        <a:pt x="161" y="161"/>
                        <a:pt x="169" y="170"/>
                        <a:pt x="162" y="175"/>
                      </a:cubicBezTo>
                      <a:cubicBezTo>
                        <a:pt x="156" y="180"/>
                        <a:pt x="138" y="174"/>
                        <a:pt x="126" y="179"/>
                      </a:cubicBezTo>
                      <a:cubicBezTo>
                        <a:pt x="118" y="183"/>
                        <a:pt x="113" y="198"/>
                        <a:pt x="110" y="210"/>
                      </a:cubicBezTo>
                      <a:cubicBezTo>
                        <a:pt x="70" y="201"/>
                        <a:pt x="47" y="196"/>
                        <a:pt x="21" y="194"/>
                      </a:cubicBezTo>
                      <a:cubicBezTo>
                        <a:pt x="21" y="194"/>
                        <a:pt x="39" y="166"/>
                        <a:pt x="37" y="150"/>
                      </a:cubicBezTo>
                      <a:cubicBezTo>
                        <a:pt x="35" y="133"/>
                        <a:pt x="0" y="91"/>
                        <a:pt x="25" y="43"/>
                      </a:cubicBezTo>
                      <a:cubicBezTo>
                        <a:pt x="47" y="0"/>
                        <a:pt x="128" y="0"/>
                        <a:pt x="158" y="39"/>
                      </a:cubicBezTo>
                      <a:close/>
                      <a:moveTo>
                        <a:pt x="78" y="142"/>
                      </a:moveTo>
                      <a:cubicBezTo>
                        <a:pt x="104" y="139"/>
                        <a:pt x="104" y="139"/>
                        <a:pt x="104" y="139"/>
                      </a:cubicBezTo>
                      <a:cubicBezTo>
                        <a:pt x="110" y="139"/>
                        <a:pt x="111" y="148"/>
                        <a:pt x="105" y="148"/>
                      </a:cubicBezTo>
                      <a:cubicBezTo>
                        <a:pt x="79" y="151"/>
                        <a:pt x="79" y="151"/>
                        <a:pt x="79" y="151"/>
                      </a:cubicBezTo>
                      <a:cubicBezTo>
                        <a:pt x="73" y="151"/>
                        <a:pt x="72" y="142"/>
                        <a:pt x="78" y="142"/>
                      </a:cubicBezTo>
                      <a:close/>
                      <a:moveTo>
                        <a:pt x="78" y="125"/>
                      </a:moveTo>
                      <a:cubicBezTo>
                        <a:pt x="104" y="122"/>
                        <a:pt x="104" y="122"/>
                        <a:pt x="104" y="122"/>
                      </a:cubicBezTo>
                      <a:cubicBezTo>
                        <a:pt x="110" y="122"/>
                        <a:pt x="111" y="130"/>
                        <a:pt x="105" y="131"/>
                      </a:cubicBezTo>
                      <a:cubicBezTo>
                        <a:pt x="79" y="134"/>
                        <a:pt x="79" y="134"/>
                        <a:pt x="79" y="134"/>
                      </a:cubicBezTo>
                      <a:cubicBezTo>
                        <a:pt x="73" y="134"/>
                        <a:pt x="72" y="125"/>
                        <a:pt x="78" y="125"/>
                      </a:cubicBezTo>
                      <a:close/>
                      <a:moveTo>
                        <a:pt x="91" y="36"/>
                      </a:moveTo>
                      <a:cubicBezTo>
                        <a:pt x="73" y="36"/>
                        <a:pt x="58" y="52"/>
                        <a:pt x="58" y="70"/>
                      </a:cubicBezTo>
                      <a:cubicBezTo>
                        <a:pt x="58" y="75"/>
                        <a:pt x="58" y="80"/>
                        <a:pt x="61" y="85"/>
                      </a:cubicBezTo>
                      <a:cubicBezTo>
                        <a:pt x="63" y="88"/>
                        <a:pt x="66" y="91"/>
                        <a:pt x="68" y="94"/>
                      </a:cubicBezTo>
                      <a:cubicBezTo>
                        <a:pt x="72" y="100"/>
                        <a:pt x="74" y="104"/>
                        <a:pt x="74" y="111"/>
                      </a:cubicBezTo>
                      <a:cubicBezTo>
                        <a:pt x="74" y="113"/>
                        <a:pt x="76" y="115"/>
                        <a:pt x="78" y="115"/>
                      </a:cubicBezTo>
                      <a:cubicBezTo>
                        <a:pt x="104" y="115"/>
                        <a:pt x="104" y="115"/>
                        <a:pt x="104" y="115"/>
                      </a:cubicBezTo>
                      <a:cubicBezTo>
                        <a:pt x="107" y="115"/>
                        <a:pt x="109" y="113"/>
                        <a:pt x="109" y="111"/>
                      </a:cubicBezTo>
                      <a:cubicBezTo>
                        <a:pt x="109" y="104"/>
                        <a:pt x="111" y="100"/>
                        <a:pt x="115" y="94"/>
                      </a:cubicBezTo>
                      <a:cubicBezTo>
                        <a:pt x="117" y="91"/>
                        <a:pt x="120" y="88"/>
                        <a:pt x="122" y="85"/>
                      </a:cubicBezTo>
                      <a:cubicBezTo>
                        <a:pt x="124" y="80"/>
                        <a:pt x="125" y="75"/>
                        <a:pt x="125" y="70"/>
                      </a:cubicBezTo>
                      <a:cubicBezTo>
                        <a:pt x="125" y="52"/>
                        <a:pt x="110" y="36"/>
                        <a:pt x="91" y="3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nvGrpSpPr>
                <p:cNvPr id="14" name="Group 13"/>
                <p:cNvGrpSpPr/>
                <p:nvPr/>
              </p:nvGrpSpPr>
              <p:grpSpPr>
                <a:xfrm>
                  <a:off x="9063992" y="4031316"/>
                  <a:ext cx="330135" cy="349077"/>
                  <a:chOff x="9060315" y="4007669"/>
                  <a:chExt cx="358048" cy="378592"/>
                </a:xfrm>
              </p:grpSpPr>
              <p:sp>
                <p:nvSpPr>
                  <p:cNvPr id="48" name="Freeform 14"/>
                  <p:cNvSpPr>
                    <a:spLocks noEditPoints="1"/>
                  </p:cNvSpPr>
                  <p:nvPr/>
                </p:nvSpPr>
                <p:spPr bwMode="auto">
                  <a:xfrm>
                    <a:off x="9250574" y="4184242"/>
                    <a:ext cx="167789" cy="186740"/>
                  </a:xfrm>
                  <a:custGeom>
                    <a:avLst/>
                    <a:gdLst>
                      <a:gd name="T0" fmla="*/ 231 w 233"/>
                      <a:gd name="T1" fmla="*/ 100 h 262"/>
                      <a:gd name="T2" fmla="*/ 229 w 233"/>
                      <a:gd name="T3" fmla="*/ 102 h 262"/>
                      <a:gd name="T4" fmla="*/ 220 w 233"/>
                      <a:gd name="T5" fmla="*/ 102 h 262"/>
                      <a:gd name="T6" fmla="*/ 219 w 233"/>
                      <a:gd name="T7" fmla="*/ 100 h 262"/>
                      <a:gd name="T8" fmla="*/ 193 w 233"/>
                      <a:gd name="T9" fmla="*/ 80 h 262"/>
                      <a:gd name="T10" fmla="*/ 188 w 233"/>
                      <a:gd name="T11" fmla="*/ 83 h 262"/>
                      <a:gd name="T12" fmla="*/ 180 w 233"/>
                      <a:gd name="T13" fmla="*/ 80 h 262"/>
                      <a:gd name="T14" fmla="*/ 129 w 233"/>
                      <a:gd name="T15" fmla="*/ 90 h 262"/>
                      <a:gd name="T16" fmla="*/ 146 w 233"/>
                      <a:gd name="T17" fmla="*/ 120 h 262"/>
                      <a:gd name="T18" fmla="*/ 185 w 233"/>
                      <a:gd name="T19" fmla="*/ 240 h 262"/>
                      <a:gd name="T20" fmla="*/ 188 w 233"/>
                      <a:gd name="T21" fmla="*/ 240 h 262"/>
                      <a:gd name="T22" fmla="*/ 192 w 233"/>
                      <a:gd name="T23" fmla="*/ 258 h 262"/>
                      <a:gd name="T24" fmla="*/ 185 w 233"/>
                      <a:gd name="T25" fmla="*/ 262 h 262"/>
                      <a:gd name="T26" fmla="*/ 169 w 233"/>
                      <a:gd name="T27" fmla="*/ 262 h 262"/>
                      <a:gd name="T28" fmla="*/ 19 w 233"/>
                      <a:gd name="T29" fmla="*/ 262 h 262"/>
                      <a:gd name="T30" fmla="*/ 9 w 233"/>
                      <a:gd name="T31" fmla="*/ 262 h 262"/>
                      <a:gd name="T32" fmla="*/ 2 w 233"/>
                      <a:gd name="T33" fmla="*/ 259 h 262"/>
                      <a:gd name="T34" fmla="*/ 6 w 233"/>
                      <a:gd name="T35" fmla="*/ 240 h 262"/>
                      <a:gd name="T36" fmla="*/ 9 w 233"/>
                      <a:gd name="T37" fmla="*/ 240 h 262"/>
                      <a:gd name="T38" fmla="*/ 50 w 233"/>
                      <a:gd name="T39" fmla="*/ 240 h 262"/>
                      <a:gd name="T40" fmla="*/ 36 w 233"/>
                      <a:gd name="T41" fmla="*/ 130 h 262"/>
                      <a:gd name="T42" fmla="*/ 82 w 233"/>
                      <a:gd name="T43" fmla="*/ 76 h 262"/>
                      <a:gd name="T44" fmla="*/ 171 w 233"/>
                      <a:gd name="T45" fmla="*/ 1 h 262"/>
                      <a:gd name="T46" fmla="*/ 193 w 233"/>
                      <a:gd name="T47" fmla="*/ 29 h 262"/>
                      <a:gd name="T48" fmla="*/ 213 w 233"/>
                      <a:gd name="T49" fmla="*/ 50 h 262"/>
                      <a:gd name="T50" fmla="*/ 214 w 233"/>
                      <a:gd name="T51" fmla="*/ 52 h 262"/>
                      <a:gd name="T52" fmla="*/ 212 w 233"/>
                      <a:gd name="T53" fmla="*/ 62 h 262"/>
                      <a:gd name="T54" fmla="*/ 221 w 233"/>
                      <a:gd name="T55" fmla="*/ 80 h 262"/>
                      <a:gd name="T56" fmla="*/ 231 w 233"/>
                      <a:gd name="T57" fmla="*/ 91 h 262"/>
                      <a:gd name="T58" fmla="*/ 206 w 233"/>
                      <a:gd name="T59" fmla="*/ 56 h 262"/>
                      <a:gd name="T60" fmla="*/ 203 w 233"/>
                      <a:gd name="T61" fmla="*/ 52 h 262"/>
                      <a:gd name="T62" fmla="*/ 187 w 233"/>
                      <a:gd name="T63" fmla="*/ 38 h 262"/>
                      <a:gd name="T64" fmla="*/ 168 w 233"/>
                      <a:gd name="T65" fmla="*/ 55 h 262"/>
                      <a:gd name="T66" fmla="*/ 196 w 233"/>
                      <a:gd name="T67" fmla="*/ 65 h 262"/>
                      <a:gd name="T68" fmla="*/ 187 w 233"/>
                      <a:gd name="T69" fmla="*/ 246 h 262"/>
                      <a:gd name="T70" fmla="*/ 181 w 233"/>
                      <a:gd name="T71" fmla="*/ 245 h 262"/>
                      <a:gd name="T72" fmla="*/ 50 w 233"/>
                      <a:gd name="T73" fmla="*/ 245 h 262"/>
                      <a:gd name="T74" fmla="*/ 9 w 233"/>
                      <a:gd name="T75" fmla="*/ 245 h 262"/>
                      <a:gd name="T76" fmla="*/ 8 w 233"/>
                      <a:gd name="T77" fmla="*/ 246 h 262"/>
                      <a:gd name="T78" fmla="*/ 7 w 233"/>
                      <a:gd name="T79" fmla="*/ 255 h 262"/>
                      <a:gd name="T80" fmla="*/ 13 w 233"/>
                      <a:gd name="T81" fmla="*/ 256 h 262"/>
                      <a:gd name="T82" fmla="*/ 144 w 233"/>
                      <a:gd name="T83" fmla="*/ 256 h 262"/>
                      <a:gd name="T84" fmla="*/ 185 w 233"/>
                      <a:gd name="T85" fmla="*/ 256 h 262"/>
                      <a:gd name="T86" fmla="*/ 186 w 233"/>
                      <a:gd name="T87" fmla="*/ 256 h 262"/>
                      <a:gd name="T88" fmla="*/ 138 w 233"/>
                      <a:gd name="T89" fmla="*/ 130 h 262"/>
                      <a:gd name="T90" fmla="*/ 96 w 233"/>
                      <a:gd name="T91" fmla="*/ 119 h 262"/>
                      <a:gd name="T92" fmla="*/ 63 w 233"/>
                      <a:gd name="T93" fmla="*/ 113 h 262"/>
                      <a:gd name="T94" fmla="*/ 58 w 233"/>
                      <a:gd name="T95" fmla="*/ 97 h 262"/>
                      <a:gd name="T96" fmla="*/ 58 w 233"/>
                      <a:gd name="T97" fmla="*/ 164 h 262"/>
                      <a:gd name="T98" fmla="*/ 124 w 233"/>
                      <a:gd name="T99" fmla="*/ 164 h 262"/>
                      <a:gd name="T100" fmla="*/ 76 w 233"/>
                      <a:gd name="T101" fmla="*/ 10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3" h="262">
                        <a:moveTo>
                          <a:pt x="232" y="93"/>
                        </a:moveTo>
                        <a:cubicBezTo>
                          <a:pt x="233" y="94"/>
                          <a:pt x="233" y="96"/>
                          <a:pt x="232" y="98"/>
                        </a:cubicBezTo>
                        <a:cubicBezTo>
                          <a:pt x="232" y="98"/>
                          <a:pt x="232" y="99"/>
                          <a:pt x="231" y="100"/>
                        </a:cubicBezTo>
                        <a:cubicBezTo>
                          <a:pt x="231" y="100"/>
                          <a:pt x="231" y="100"/>
                          <a:pt x="231" y="100"/>
                        </a:cubicBezTo>
                        <a:cubicBezTo>
                          <a:pt x="230" y="100"/>
                          <a:pt x="230" y="100"/>
                          <a:pt x="230" y="100"/>
                        </a:cubicBezTo>
                        <a:cubicBezTo>
                          <a:pt x="230" y="101"/>
                          <a:pt x="230" y="101"/>
                          <a:pt x="230" y="101"/>
                        </a:cubicBezTo>
                        <a:cubicBezTo>
                          <a:pt x="229" y="101"/>
                          <a:pt x="229" y="101"/>
                          <a:pt x="229" y="101"/>
                        </a:cubicBezTo>
                        <a:cubicBezTo>
                          <a:pt x="229" y="102"/>
                          <a:pt x="229" y="102"/>
                          <a:pt x="229" y="102"/>
                        </a:cubicBezTo>
                        <a:cubicBezTo>
                          <a:pt x="229" y="102"/>
                          <a:pt x="229" y="102"/>
                          <a:pt x="229" y="102"/>
                        </a:cubicBezTo>
                        <a:cubicBezTo>
                          <a:pt x="228" y="103"/>
                          <a:pt x="227" y="103"/>
                          <a:pt x="227" y="103"/>
                        </a:cubicBezTo>
                        <a:cubicBezTo>
                          <a:pt x="225" y="104"/>
                          <a:pt x="223" y="104"/>
                          <a:pt x="222" y="103"/>
                        </a:cubicBezTo>
                        <a:cubicBezTo>
                          <a:pt x="221" y="103"/>
                          <a:pt x="220" y="102"/>
                          <a:pt x="220" y="102"/>
                        </a:cubicBezTo>
                        <a:cubicBezTo>
                          <a:pt x="220" y="102"/>
                          <a:pt x="220" y="101"/>
                          <a:pt x="220" y="101"/>
                        </a:cubicBezTo>
                        <a:cubicBezTo>
                          <a:pt x="220" y="101"/>
                          <a:pt x="220" y="101"/>
                          <a:pt x="220" y="101"/>
                        </a:cubicBezTo>
                        <a:cubicBezTo>
                          <a:pt x="219" y="101"/>
                          <a:pt x="219" y="101"/>
                          <a:pt x="219" y="101"/>
                        </a:cubicBezTo>
                        <a:cubicBezTo>
                          <a:pt x="219" y="100"/>
                          <a:pt x="219" y="100"/>
                          <a:pt x="219" y="100"/>
                        </a:cubicBezTo>
                        <a:cubicBezTo>
                          <a:pt x="217" y="98"/>
                          <a:pt x="217" y="98"/>
                          <a:pt x="217" y="98"/>
                        </a:cubicBezTo>
                        <a:cubicBezTo>
                          <a:pt x="209" y="90"/>
                          <a:pt x="209" y="90"/>
                          <a:pt x="209" y="90"/>
                        </a:cubicBezTo>
                        <a:cubicBezTo>
                          <a:pt x="196" y="77"/>
                          <a:pt x="196" y="77"/>
                          <a:pt x="196" y="77"/>
                        </a:cubicBezTo>
                        <a:cubicBezTo>
                          <a:pt x="193" y="80"/>
                          <a:pt x="193" y="80"/>
                          <a:pt x="193" y="80"/>
                        </a:cubicBezTo>
                        <a:cubicBezTo>
                          <a:pt x="192" y="81"/>
                          <a:pt x="192" y="81"/>
                          <a:pt x="192" y="81"/>
                        </a:cubicBezTo>
                        <a:cubicBezTo>
                          <a:pt x="192" y="81"/>
                          <a:pt x="192" y="81"/>
                          <a:pt x="192" y="81"/>
                        </a:cubicBezTo>
                        <a:cubicBezTo>
                          <a:pt x="192" y="81"/>
                          <a:pt x="192" y="81"/>
                          <a:pt x="191" y="82"/>
                        </a:cubicBezTo>
                        <a:cubicBezTo>
                          <a:pt x="190" y="82"/>
                          <a:pt x="189" y="83"/>
                          <a:pt x="188" y="83"/>
                        </a:cubicBezTo>
                        <a:cubicBezTo>
                          <a:pt x="186" y="83"/>
                          <a:pt x="184" y="83"/>
                          <a:pt x="183" y="82"/>
                        </a:cubicBezTo>
                        <a:cubicBezTo>
                          <a:pt x="182" y="82"/>
                          <a:pt x="182" y="82"/>
                          <a:pt x="181" y="81"/>
                        </a:cubicBezTo>
                        <a:cubicBezTo>
                          <a:pt x="181" y="81"/>
                          <a:pt x="181" y="81"/>
                          <a:pt x="181" y="81"/>
                        </a:cubicBezTo>
                        <a:cubicBezTo>
                          <a:pt x="180" y="80"/>
                          <a:pt x="180" y="80"/>
                          <a:pt x="180" y="80"/>
                        </a:cubicBezTo>
                        <a:cubicBezTo>
                          <a:pt x="179" y="79"/>
                          <a:pt x="179" y="79"/>
                          <a:pt x="179" y="79"/>
                        </a:cubicBezTo>
                        <a:cubicBezTo>
                          <a:pt x="177" y="77"/>
                          <a:pt x="177" y="77"/>
                          <a:pt x="177" y="77"/>
                        </a:cubicBezTo>
                        <a:cubicBezTo>
                          <a:pt x="162" y="60"/>
                          <a:pt x="162" y="60"/>
                          <a:pt x="162" y="60"/>
                        </a:cubicBezTo>
                        <a:cubicBezTo>
                          <a:pt x="129" y="90"/>
                          <a:pt x="129" y="90"/>
                          <a:pt x="129" y="90"/>
                        </a:cubicBezTo>
                        <a:cubicBezTo>
                          <a:pt x="130" y="90"/>
                          <a:pt x="130" y="91"/>
                          <a:pt x="131" y="91"/>
                        </a:cubicBezTo>
                        <a:cubicBezTo>
                          <a:pt x="136" y="96"/>
                          <a:pt x="140" y="102"/>
                          <a:pt x="143" y="109"/>
                        </a:cubicBezTo>
                        <a:cubicBezTo>
                          <a:pt x="144" y="113"/>
                          <a:pt x="145" y="117"/>
                          <a:pt x="146" y="121"/>
                        </a:cubicBezTo>
                        <a:cubicBezTo>
                          <a:pt x="146" y="120"/>
                          <a:pt x="146" y="120"/>
                          <a:pt x="146" y="120"/>
                        </a:cubicBezTo>
                        <a:cubicBezTo>
                          <a:pt x="181" y="240"/>
                          <a:pt x="181" y="240"/>
                          <a:pt x="181" y="240"/>
                        </a:cubicBezTo>
                        <a:cubicBezTo>
                          <a:pt x="181" y="240"/>
                          <a:pt x="181" y="240"/>
                          <a:pt x="181" y="240"/>
                        </a:cubicBezTo>
                        <a:cubicBezTo>
                          <a:pt x="184" y="240"/>
                          <a:pt x="184" y="240"/>
                          <a:pt x="184" y="240"/>
                        </a:cubicBezTo>
                        <a:cubicBezTo>
                          <a:pt x="185" y="240"/>
                          <a:pt x="185" y="240"/>
                          <a:pt x="185" y="240"/>
                        </a:cubicBezTo>
                        <a:cubicBezTo>
                          <a:pt x="185" y="240"/>
                          <a:pt x="185" y="240"/>
                          <a:pt x="185" y="240"/>
                        </a:cubicBezTo>
                        <a:cubicBezTo>
                          <a:pt x="186" y="240"/>
                          <a:pt x="186" y="240"/>
                          <a:pt x="186" y="240"/>
                        </a:cubicBezTo>
                        <a:cubicBezTo>
                          <a:pt x="186" y="240"/>
                          <a:pt x="186" y="240"/>
                          <a:pt x="186" y="240"/>
                        </a:cubicBezTo>
                        <a:cubicBezTo>
                          <a:pt x="187" y="240"/>
                          <a:pt x="187" y="240"/>
                          <a:pt x="188" y="240"/>
                        </a:cubicBezTo>
                        <a:cubicBezTo>
                          <a:pt x="190" y="241"/>
                          <a:pt x="191" y="242"/>
                          <a:pt x="192" y="243"/>
                        </a:cubicBezTo>
                        <a:cubicBezTo>
                          <a:pt x="193" y="244"/>
                          <a:pt x="194" y="246"/>
                          <a:pt x="194" y="248"/>
                        </a:cubicBezTo>
                        <a:cubicBezTo>
                          <a:pt x="194" y="254"/>
                          <a:pt x="194" y="254"/>
                          <a:pt x="194" y="254"/>
                        </a:cubicBezTo>
                        <a:cubicBezTo>
                          <a:pt x="194" y="255"/>
                          <a:pt x="193" y="257"/>
                          <a:pt x="192" y="258"/>
                        </a:cubicBezTo>
                        <a:cubicBezTo>
                          <a:pt x="191" y="260"/>
                          <a:pt x="190" y="261"/>
                          <a:pt x="188" y="261"/>
                        </a:cubicBezTo>
                        <a:cubicBezTo>
                          <a:pt x="188" y="262"/>
                          <a:pt x="187" y="262"/>
                          <a:pt x="186" y="262"/>
                        </a:cubicBezTo>
                        <a:cubicBezTo>
                          <a:pt x="186" y="262"/>
                          <a:pt x="186" y="262"/>
                          <a:pt x="186" y="262"/>
                        </a:cubicBezTo>
                        <a:cubicBezTo>
                          <a:pt x="185" y="262"/>
                          <a:pt x="185" y="262"/>
                          <a:pt x="185" y="262"/>
                        </a:cubicBezTo>
                        <a:cubicBezTo>
                          <a:pt x="185" y="262"/>
                          <a:pt x="185" y="262"/>
                          <a:pt x="185" y="262"/>
                        </a:cubicBezTo>
                        <a:cubicBezTo>
                          <a:pt x="184" y="262"/>
                          <a:pt x="184" y="262"/>
                          <a:pt x="184" y="262"/>
                        </a:cubicBezTo>
                        <a:cubicBezTo>
                          <a:pt x="181" y="262"/>
                          <a:pt x="181" y="262"/>
                          <a:pt x="181" y="262"/>
                        </a:cubicBezTo>
                        <a:cubicBezTo>
                          <a:pt x="169" y="262"/>
                          <a:pt x="169" y="262"/>
                          <a:pt x="169" y="262"/>
                        </a:cubicBezTo>
                        <a:cubicBezTo>
                          <a:pt x="144" y="262"/>
                          <a:pt x="144" y="262"/>
                          <a:pt x="144" y="262"/>
                        </a:cubicBezTo>
                        <a:cubicBezTo>
                          <a:pt x="94" y="262"/>
                          <a:pt x="94" y="262"/>
                          <a:pt x="94" y="262"/>
                        </a:cubicBezTo>
                        <a:cubicBezTo>
                          <a:pt x="44" y="262"/>
                          <a:pt x="44" y="262"/>
                          <a:pt x="44" y="262"/>
                        </a:cubicBezTo>
                        <a:cubicBezTo>
                          <a:pt x="19" y="262"/>
                          <a:pt x="19" y="262"/>
                          <a:pt x="19" y="262"/>
                        </a:cubicBezTo>
                        <a:cubicBezTo>
                          <a:pt x="13" y="262"/>
                          <a:pt x="13" y="262"/>
                          <a:pt x="13" y="262"/>
                        </a:cubicBezTo>
                        <a:cubicBezTo>
                          <a:pt x="10" y="262"/>
                          <a:pt x="10" y="262"/>
                          <a:pt x="10" y="262"/>
                        </a:cubicBezTo>
                        <a:cubicBezTo>
                          <a:pt x="9" y="262"/>
                          <a:pt x="9" y="262"/>
                          <a:pt x="9" y="262"/>
                        </a:cubicBezTo>
                        <a:cubicBezTo>
                          <a:pt x="9" y="262"/>
                          <a:pt x="9" y="262"/>
                          <a:pt x="9" y="262"/>
                        </a:cubicBezTo>
                        <a:cubicBezTo>
                          <a:pt x="8" y="262"/>
                          <a:pt x="8" y="262"/>
                          <a:pt x="8" y="262"/>
                        </a:cubicBezTo>
                        <a:cubicBezTo>
                          <a:pt x="8" y="262"/>
                          <a:pt x="8" y="262"/>
                          <a:pt x="8" y="262"/>
                        </a:cubicBezTo>
                        <a:cubicBezTo>
                          <a:pt x="7" y="262"/>
                          <a:pt x="6" y="262"/>
                          <a:pt x="6" y="261"/>
                        </a:cubicBezTo>
                        <a:cubicBezTo>
                          <a:pt x="4" y="261"/>
                          <a:pt x="3" y="260"/>
                          <a:pt x="2" y="259"/>
                        </a:cubicBezTo>
                        <a:cubicBezTo>
                          <a:pt x="1" y="257"/>
                          <a:pt x="0" y="256"/>
                          <a:pt x="0" y="254"/>
                        </a:cubicBezTo>
                        <a:cubicBezTo>
                          <a:pt x="0" y="248"/>
                          <a:pt x="0" y="248"/>
                          <a:pt x="0" y="248"/>
                        </a:cubicBezTo>
                        <a:cubicBezTo>
                          <a:pt x="0" y="246"/>
                          <a:pt x="1" y="244"/>
                          <a:pt x="2" y="243"/>
                        </a:cubicBezTo>
                        <a:cubicBezTo>
                          <a:pt x="3" y="242"/>
                          <a:pt x="4" y="241"/>
                          <a:pt x="6" y="240"/>
                        </a:cubicBezTo>
                        <a:cubicBezTo>
                          <a:pt x="6" y="240"/>
                          <a:pt x="7" y="240"/>
                          <a:pt x="8" y="240"/>
                        </a:cubicBezTo>
                        <a:cubicBezTo>
                          <a:pt x="8" y="240"/>
                          <a:pt x="8" y="240"/>
                          <a:pt x="8" y="240"/>
                        </a:cubicBezTo>
                        <a:cubicBezTo>
                          <a:pt x="9" y="240"/>
                          <a:pt x="9" y="240"/>
                          <a:pt x="9" y="240"/>
                        </a:cubicBezTo>
                        <a:cubicBezTo>
                          <a:pt x="9" y="240"/>
                          <a:pt x="9" y="240"/>
                          <a:pt x="9" y="240"/>
                        </a:cubicBezTo>
                        <a:cubicBezTo>
                          <a:pt x="10" y="240"/>
                          <a:pt x="10" y="240"/>
                          <a:pt x="10" y="240"/>
                        </a:cubicBezTo>
                        <a:cubicBezTo>
                          <a:pt x="13" y="240"/>
                          <a:pt x="13" y="240"/>
                          <a:pt x="13" y="240"/>
                        </a:cubicBezTo>
                        <a:cubicBezTo>
                          <a:pt x="25" y="240"/>
                          <a:pt x="25" y="240"/>
                          <a:pt x="25" y="240"/>
                        </a:cubicBezTo>
                        <a:cubicBezTo>
                          <a:pt x="50" y="240"/>
                          <a:pt x="50" y="240"/>
                          <a:pt x="50" y="240"/>
                        </a:cubicBezTo>
                        <a:cubicBezTo>
                          <a:pt x="66" y="240"/>
                          <a:pt x="66" y="240"/>
                          <a:pt x="66" y="240"/>
                        </a:cubicBezTo>
                        <a:cubicBezTo>
                          <a:pt x="41" y="155"/>
                          <a:pt x="41" y="155"/>
                          <a:pt x="41" y="155"/>
                        </a:cubicBezTo>
                        <a:cubicBezTo>
                          <a:pt x="41" y="154"/>
                          <a:pt x="40" y="153"/>
                          <a:pt x="40" y="152"/>
                        </a:cubicBezTo>
                        <a:cubicBezTo>
                          <a:pt x="37" y="145"/>
                          <a:pt x="36" y="138"/>
                          <a:pt x="36" y="130"/>
                        </a:cubicBezTo>
                        <a:cubicBezTo>
                          <a:pt x="36" y="123"/>
                          <a:pt x="37" y="116"/>
                          <a:pt x="40" y="109"/>
                        </a:cubicBezTo>
                        <a:cubicBezTo>
                          <a:pt x="43" y="102"/>
                          <a:pt x="47" y="96"/>
                          <a:pt x="52" y="91"/>
                        </a:cubicBezTo>
                        <a:cubicBezTo>
                          <a:pt x="57" y="86"/>
                          <a:pt x="63" y="82"/>
                          <a:pt x="70" y="79"/>
                        </a:cubicBezTo>
                        <a:cubicBezTo>
                          <a:pt x="74" y="77"/>
                          <a:pt x="78" y="76"/>
                          <a:pt x="82" y="76"/>
                        </a:cubicBezTo>
                        <a:cubicBezTo>
                          <a:pt x="93" y="66"/>
                          <a:pt x="93" y="66"/>
                          <a:pt x="93" y="66"/>
                        </a:cubicBezTo>
                        <a:cubicBezTo>
                          <a:pt x="159" y="6"/>
                          <a:pt x="159" y="6"/>
                          <a:pt x="159" y="6"/>
                        </a:cubicBezTo>
                        <a:cubicBezTo>
                          <a:pt x="161" y="5"/>
                          <a:pt x="162" y="4"/>
                          <a:pt x="164" y="3"/>
                        </a:cubicBezTo>
                        <a:cubicBezTo>
                          <a:pt x="166" y="2"/>
                          <a:pt x="168" y="1"/>
                          <a:pt x="171" y="1"/>
                        </a:cubicBezTo>
                        <a:cubicBezTo>
                          <a:pt x="175" y="0"/>
                          <a:pt x="179" y="1"/>
                          <a:pt x="183" y="3"/>
                        </a:cubicBezTo>
                        <a:cubicBezTo>
                          <a:pt x="187" y="5"/>
                          <a:pt x="190" y="9"/>
                          <a:pt x="192" y="13"/>
                        </a:cubicBezTo>
                        <a:cubicBezTo>
                          <a:pt x="194" y="17"/>
                          <a:pt x="194" y="21"/>
                          <a:pt x="194" y="25"/>
                        </a:cubicBezTo>
                        <a:cubicBezTo>
                          <a:pt x="194" y="27"/>
                          <a:pt x="193" y="28"/>
                          <a:pt x="193" y="29"/>
                        </a:cubicBezTo>
                        <a:cubicBezTo>
                          <a:pt x="209" y="46"/>
                          <a:pt x="209" y="46"/>
                          <a:pt x="209" y="46"/>
                        </a:cubicBezTo>
                        <a:cubicBezTo>
                          <a:pt x="211" y="49"/>
                          <a:pt x="211" y="49"/>
                          <a:pt x="211" y="49"/>
                        </a:cubicBezTo>
                        <a:cubicBezTo>
                          <a:pt x="212" y="50"/>
                          <a:pt x="212" y="50"/>
                          <a:pt x="212" y="50"/>
                        </a:cubicBezTo>
                        <a:cubicBezTo>
                          <a:pt x="213" y="50"/>
                          <a:pt x="213" y="50"/>
                          <a:pt x="213" y="50"/>
                        </a:cubicBezTo>
                        <a:cubicBezTo>
                          <a:pt x="213" y="50"/>
                          <a:pt x="213" y="50"/>
                          <a:pt x="213" y="50"/>
                        </a:cubicBezTo>
                        <a:cubicBezTo>
                          <a:pt x="213" y="51"/>
                          <a:pt x="213" y="51"/>
                          <a:pt x="213" y="51"/>
                        </a:cubicBezTo>
                        <a:cubicBezTo>
                          <a:pt x="213" y="51"/>
                          <a:pt x="213" y="51"/>
                          <a:pt x="213" y="51"/>
                        </a:cubicBezTo>
                        <a:cubicBezTo>
                          <a:pt x="214" y="51"/>
                          <a:pt x="214" y="52"/>
                          <a:pt x="214" y="52"/>
                        </a:cubicBezTo>
                        <a:cubicBezTo>
                          <a:pt x="215" y="54"/>
                          <a:pt x="215" y="57"/>
                          <a:pt x="215" y="59"/>
                        </a:cubicBezTo>
                        <a:cubicBezTo>
                          <a:pt x="214" y="60"/>
                          <a:pt x="214" y="61"/>
                          <a:pt x="213" y="62"/>
                        </a:cubicBezTo>
                        <a:cubicBezTo>
                          <a:pt x="213" y="62"/>
                          <a:pt x="213" y="62"/>
                          <a:pt x="213" y="62"/>
                        </a:cubicBezTo>
                        <a:cubicBezTo>
                          <a:pt x="212" y="62"/>
                          <a:pt x="212" y="62"/>
                          <a:pt x="212" y="62"/>
                        </a:cubicBezTo>
                        <a:cubicBezTo>
                          <a:pt x="212" y="62"/>
                          <a:pt x="212" y="62"/>
                          <a:pt x="212" y="62"/>
                        </a:cubicBezTo>
                        <a:cubicBezTo>
                          <a:pt x="211" y="63"/>
                          <a:pt x="211" y="63"/>
                          <a:pt x="211" y="63"/>
                        </a:cubicBezTo>
                        <a:cubicBezTo>
                          <a:pt x="208" y="66"/>
                          <a:pt x="208" y="66"/>
                          <a:pt x="208" y="66"/>
                        </a:cubicBezTo>
                        <a:cubicBezTo>
                          <a:pt x="221" y="80"/>
                          <a:pt x="221" y="80"/>
                          <a:pt x="221" y="80"/>
                        </a:cubicBezTo>
                        <a:cubicBezTo>
                          <a:pt x="228" y="88"/>
                          <a:pt x="228" y="88"/>
                          <a:pt x="228" y="88"/>
                        </a:cubicBezTo>
                        <a:cubicBezTo>
                          <a:pt x="230" y="90"/>
                          <a:pt x="230" y="90"/>
                          <a:pt x="230" y="90"/>
                        </a:cubicBezTo>
                        <a:cubicBezTo>
                          <a:pt x="231" y="90"/>
                          <a:pt x="231" y="90"/>
                          <a:pt x="231" y="90"/>
                        </a:cubicBezTo>
                        <a:cubicBezTo>
                          <a:pt x="231" y="91"/>
                          <a:pt x="231" y="91"/>
                          <a:pt x="231" y="91"/>
                        </a:cubicBezTo>
                        <a:cubicBezTo>
                          <a:pt x="231" y="91"/>
                          <a:pt x="231" y="91"/>
                          <a:pt x="231" y="91"/>
                        </a:cubicBezTo>
                        <a:cubicBezTo>
                          <a:pt x="231" y="91"/>
                          <a:pt x="231" y="91"/>
                          <a:pt x="231" y="91"/>
                        </a:cubicBezTo>
                        <a:cubicBezTo>
                          <a:pt x="232" y="91"/>
                          <a:pt x="232" y="92"/>
                          <a:pt x="232" y="93"/>
                        </a:cubicBezTo>
                        <a:close/>
                        <a:moveTo>
                          <a:pt x="206" y="56"/>
                        </a:moveTo>
                        <a:cubicBezTo>
                          <a:pt x="206" y="56"/>
                          <a:pt x="206" y="56"/>
                          <a:pt x="206" y="56"/>
                        </a:cubicBezTo>
                        <a:cubicBezTo>
                          <a:pt x="206" y="56"/>
                          <a:pt x="206" y="56"/>
                          <a:pt x="206" y="56"/>
                        </a:cubicBezTo>
                        <a:cubicBezTo>
                          <a:pt x="205" y="55"/>
                          <a:pt x="205" y="55"/>
                          <a:pt x="205" y="55"/>
                        </a:cubicBezTo>
                        <a:cubicBezTo>
                          <a:pt x="203" y="52"/>
                          <a:pt x="203" y="52"/>
                          <a:pt x="203" y="52"/>
                        </a:cubicBezTo>
                        <a:cubicBezTo>
                          <a:pt x="188" y="37"/>
                          <a:pt x="188" y="37"/>
                          <a:pt x="188" y="37"/>
                        </a:cubicBezTo>
                        <a:cubicBezTo>
                          <a:pt x="188" y="37"/>
                          <a:pt x="188" y="37"/>
                          <a:pt x="188" y="37"/>
                        </a:cubicBezTo>
                        <a:cubicBezTo>
                          <a:pt x="188" y="37"/>
                          <a:pt x="187" y="37"/>
                          <a:pt x="187" y="37"/>
                        </a:cubicBezTo>
                        <a:cubicBezTo>
                          <a:pt x="187" y="38"/>
                          <a:pt x="187" y="38"/>
                          <a:pt x="187" y="38"/>
                        </a:cubicBezTo>
                        <a:cubicBezTo>
                          <a:pt x="186" y="39"/>
                          <a:pt x="186" y="39"/>
                          <a:pt x="186" y="39"/>
                        </a:cubicBezTo>
                        <a:cubicBezTo>
                          <a:pt x="184" y="40"/>
                          <a:pt x="184" y="40"/>
                          <a:pt x="184" y="40"/>
                        </a:cubicBezTo>
                        <a:cubicBezTo>
                          <a:pt x="179" y="44"/>
                          <a:pt x="179" y="44"/>
                          <a:pt x="179" y="44"/>
                        </a:cubicBezTo>
                        <a:cubicBezTo>
                          <a:pt x="168" y="55"/>
                          <a:pt x="168" y="55"/>
                          <a:pt x="168" y="55"/>
                        </a:cubicBezTo>
                        <a:cubicBezTo>
                          <a:pt x="183" y="71"/>
                          <a:pt x="183" y="71"/>
                          <a:pt x="183" y="71"/>
                        </a:cubicBezTo>
                        <a:cubicBezTo>
                          <a:pt x="186" y="74"/>
                          <a:pt x="186" y="74"/>
                          <a:pt x="186" y="74"/>
                        </a:cubicBezTo>
                        <a:cubicBezTo>
                          <a:pt x="187" y="74"/>
                          <a:pt x="187" y="74"/>
                          <a:pt x="187" y="74"/>
                        </a:cubicBezTo>
                        <a:cubicBezTo>
                          <a:pt x="196" y="65"/>
                          <a:pt x="196" y="65"/>
                          <a:pt x="196" y="65"/>
                        </a:cubicBezTo>
                        <a:cubicBezTo>
                          <a:pt x="206" y="56"/>
                          <a:pt x="206" y="56"/>
                          <a:pt x="206" y="56"/>
                        </a:cubicBezTo>
                        <a:close/>
                        <a:moveTo>
                          <a:pt x="188" y="254"/>
                        </a:moveTo>
                        <a:cubicBezTo>
                          <a:pt x="188" y="248"/>
                          <a:pt x="188" y="248"/>
                          <a:pt x="188" y="248"/>
                        </a:cubicBezTo>
                        <a:cubicBezTo>
                          <a:pt x="188" y="247"/>
                          <a:pt x="188" y="247"/>
                          <a:pt x="187" y="246"/>
                        </a:cubicBezTo>
                        <a:cubicBezTo>
                          <a:pt x="187" y="246"/>
                          <a:pt x="187" y="246"/>
                          <a:pt x="186" y="246"/>
                        </a:cubicBezTo>
                        <a:cubicBezTo>
                          <a:pt x="186" y="246"/>
                          <a:pt x="186" y="246"/>
                          <a:pt x="186" y="245"/>
                        </a:cubicBezTo>
                        <a:cubicBezTo>
                          <a:pt x="184" y="245"/>
                          <a:pt x="184" y="245"/>
                          <a:pt x="184" y="245"/>
                        </a:cubicBezTo>
                        <a:cubicBezTo>
                          <a:pt x="181" y="245"/>
                          <a:pt x="181" y="245"/>
                          <a:pt x="181" y="245"/>
                        </a:cubicBezTo>
                        <a:cubicBezTo>
                          <a:pt x="175" y="245"/>
                          <a:pt x="175" y="245"/>
                          <a:pt x="175" y="245"/>
                        </a:cubicBezTo>
                        <a:cubicBezTo>
                          <a:pt x="150" y="245"/>
                          <a:pt x="150" y="245"/>
                          <a:pt x="150" y="245"/>
                        </a:cubicBezTo>
                        <a:cubicBezTo>
                          <a:pt x="100" y="245"/>
                          <a:pt x="100" y="245"/>
                          <a:pt x="100" y="245"/>
                        </a:cubicBezTo>
                        <a:cubicBezTo>
                          <a:pt x="50" y="245"/>
                          <a:pt x="50" y="245"/>
                          <a:pt x="50" y="245"/>
                        </a:cubicBezTo>
                        <a:cubicBezTo>
                          <a:pt x="25" y="245"/>
                          <a:pt x="25" y="245"/>
                          <a:pt x="25" y="245"/>
                        </a:cubicBezTo>
                        <a:cubicBezTo>
                          <a:pt x="13" y="245"/>
                          <a:pt x="13" y="245"/>
                          <a:pt x="13" y="245"/>
                        </a:cubicBezTo>
                        <a:cubicBezTo>
                          <a:pt x="10" y="245"/>
                          <a:pt x="10" y="245"/>
                          <a:pt x="10" y="245"/>
                        </a:cubicBezTo>
                        <a:cubicBezTo>
                          <a:pt x="9" y="245"/>
                          <a:pt x="9" y="245"/>
                          <a:pt x="9" y="245"/>
                        </a:cubicBezTo>
                        <a:cubicBezTo>
                          <a:pt x="9" y="245"/>
                          <a:pt x="9" y="245"/>
                          <a:pt x="9" y="245"/>
                        </a:cubicBezTo>
                        <a:cubicBezTo>
                          <a:pt x="8" y="245"/>
                          <a:pt x="8" y="245"/>
                          <a:pt x="8" y="245"/>
                        </a:cubicBezTo>
                        <a:cubicBezTo>
                          <a:pt x="8" y="245"/>
                          <a:pt x="8" y="245"/>
                          <a:pt x="8" y="245"/>
                        </a:cubicBezTo>
                        <a:cubicBezTo>
                          <a:pt x="8" y="246"/>
                          <a:pt x="8" y="246"/>
                          <a:pt x="8" y="246"/>
                        </a:cubicBezTo>
                        <a:cubicBezTo>
                          <a:pt x="7" y="246"/>
                          <a:pt x="7" y="246"/>
                          <a:pt x="7" y="246"/>
                        </a:cubicBezTo>
                        <a:cubicBezTo>
                          <a:pt x="6" y="247"/>
                          <a:pt x="6" y="247"/>
                          <a:pt x="6" y="248"/>
                        </a:cubicBezTo>
                        <a:cubicBezTo>
                          <a:pt x="6" y="254"/>
                          <a:pt x="6" y="254"/>
                          <a:pt x="6" y="254"/>
                        </a:cubicBezTo>
                        <a:cubicBezTo>
                          <a:pt x="6" y="254"/>
                          <a:pt x="6" y="255"/>
                          <a:pt x="7" y="255"/>
                        </a:cubicBezTo>
                        <a:cubicBezTo>
                          <a:pt x="7" y="256"/>
                          <a:pt x="7" y="256"/>
                          <a:pt x="8" y="256"/>
                        </a:cubicBezTo>
                        <a:cubicBezTo>
                          <a:pt x="8" y="256"/>
                          <a:pt x="8" y="256"/>
                          <a:pt x="8" y="256"/>
                        </a:cubicBezTo>
                        <a:cubicBezTo>
                          <a:pt x="10" y="256"/>
                          <a:pt x="10" y="256"/>
                          <a:pt x="10" y="256"/>
                        </a:cubicBezTo>
                        <a:cubicBezTo>
                          <a:pt x="13" y="256"/>
                          <a:pt x="13" y="256"/>
                          <a:pt x="13" y="256"/>
                        </a:cubicBezTo>
                        <a:cubicBezTo>
                          <a:pt x="19" y="256"/>
                          <a:pt x="19" y="256"/>
                          <a:pt x="19" y="256"/>
                        </a:cubicBezTo>
                        <a:cubicBezTo>
                          <a:pt x="44" y="256"/>
                          <a:pt x="44" y="256"/>
                          <a:pt x="44" y="256"/>
                        </a:cubicBezTo>
                        <a:cubicBezTo>
                          <a:pt x="94" y="256"/>
                          <a:pt x="94" y="256"/>
                          <a:pt x="94" y="256"/>
                        </a:cubicBezTo>
                        <a:cubicBezTo>
                          <a:pt x="144" y="256"/>
                          <a:pt x="144" y="256"/>
                          <a:pt x="144" y="256"/>
                        </a:cubicBezTo>
                        <a:cubicBezTo>
                          <a:pt x="169" y="256"/>
                          <a:pt x="169" y="256"/>
                          <a:pt x="169" y="256"/>
                        </a:cubicBezTo>
                        <a:cubicBezTo>
                          <a:pt x="181" y="256"/>
                          <a:pt x="181" y="256"/>
                          <a:pt x="181" y="256"/>
                        </a:cubicBezTo>
                        <a:cubicBezTo>
                          <a:pt x="184" y="256"/>
                          <a:pt x="184" y="256"/>
                          <a:pt x="184" y="256"/>
                        </a:cubicBezTo>
                        <a:cubicBezTo>
                          <a:pt x="185" y="256"/>
                          <a:pt x="185" y="256"/>
                          <a:pt x="185" y="256"/>
                        </a:cubicBezTo>
                        <a:cubicBezTo>
                          <a:pt x="185" y="256"/>
                          <a:pt x="185" y="256"/>
                          <a:pt x="185" y="256"/>
                        </a:cubicBezTo>
                        <a:cubicBezTo>
                          <a:pt x="186" y="256"/>
                          <a:pt x="186" y="256"/>
                          <a:pt x="186" y="256"/>
                        </a:cubicBezTo>
                        <a:cubicBezTo>
                          <a:pt x="186" y="256"/>
                          <a:pt x="186" y="256"/>
                          <a:pt x="186" y="256"/>
                        </a:cubicBezTo>
                        <a:cubicBezTo>
                          <a:pt x="186" y="256"/>
                          <a:pt x="186" y="256"/>
                          <a:pt x="186" y="256"/>
                        </a:cubicBezTo>
                        <a:cubicBezTo>
                          <a:pt x="187" y="256"/>
                          <a:pt x="187" y="256"/>
                          <a:pt x="187" y="255"/>
                        </a:cubicBezTo>
                        <a:cubicBezTo>
                          <a:pt x="188" y="255"/>
                          <a:pt x="188" y="254"/>
                          <a:pt x="188" y="254"/>
                        </a:cubicBezTo>
                        <a:close/>
                        <a:moveTo>
                          <a:pt x="135" y="148"/>
                        </a:moveTo>
                        <a:cubicBezTo>
                          <a:pt x="137" y="143"/>
                          <a:pt x="138" y="137"/>
                          <a:pt x="138" y="130"/>
                        </a:cubicBezTo>
                        <a:cubicBezTo>
                          <a:pt x="138" y="124"/>
                          <a:pt x="137" y="118"/>
                          <a:pt x="135" y="112"/>
                        </a:cubicBezTo>
                        <a:cubicBezTo>
                          <a:pt x="132" y="107"/>
                          <a:pt x="129" y="102"/>
                          <a:pt x="124" y="97"/>
                        </a:cubicBezTo>
                        <a:cubicBezTo>
                          <a:pt x="124" y="97"/>
                          <a:pt x="123" y="96"/>
                          <a:pt x="123" y="95"/>
                        </a:cubicBezTo>
                        <a:cubicBezTo>
                          <a:pt x="96" y="119"/>
                          <a:pt x="96" y="119"/>
                          <a:pt x="96" y="119"/>
                        </a:cubicBezTo>
                        <a:cubicBezTo>
                          <a:pt x="95" y="121"/>
                          <a:pt x="93" y="122"/>
                          <a:pt x="91" y="123"/>
                        </a:cubicBezTo>
                        <a:cubicBezTo>
                          <a:pt x="89" y="124"/>
                          <a:pt x="87" y="124"/>
                          <a:pt x="85" y="124"/>
                        </a:cubicBezTo>
                        <a:cubicBezTo>
                          <a:pt x="80" y="125"/>
                          <a:pt x="76" y="124"/>
                          <a:pt x="72" y="122"/>
                        </a:cubicBezTo>
                        <a:cubicBezTo>
                          <a:pt x="68" y="120"/>
                          <a:pt x="65" y="116"/>
                          <a:pt x="63" y="113"/>
                        </a:cubicBezTo>
                        <a:cubicBezTo>
                          <a:pt x="61" y="109"/>
                          <a:pt x="61" y="104"/>
                          <a:pt x="62" y="100"/>
                        </a:cubicBezTo>
                        <a:cubicBezTo>
                          <a:pt x="62" y="98"/>
                          <a:pt x="63" y="96"/>
                          <a:pt x="64" y="94"/>
                        </a:cubicBezTo>
                        <a:cubicBezTo>
                          <a:pt x="64" y="93"/>
                          <a:pt x="65" y="92"/>
                          <a:pt x="65" y="91"/>
                        </a:cubicBezTo>
                        <a:cubicBezTo>
                          <a:pt x="63" y="93"/>
                          <a:pt x="60" y="95"/>
                          <a:pt x="58" y="97"/>
                        </a:cubicBezTo>
                        <a:cubicBezTo>
                          <a:pt x="54" y="102"/>
                          <a:pt x="50" y="107"/>
                          <a:pt x="48" y="112"/>
                        </a:cubicBezTo>
                        <a:cubicBezTo>
                          <a:pt x="45" y="118"/>
                          <a:pt x="44" y="124"/>
                          <a:pt x="44" y="130"/>
                        </a:cubicBezTo>
                        <a:cubicBezTo>
                          <a:pt x="44" y="137"/>
                          <a:pt x="45" y="143"/>
                          <a:pt x="48" y="148"/>
                        </a:cubicBezTo>
                        <a:cubicBezTo>
                          <a:pt x="50" y="154"/>
                          <a:pt x="54" y="159"/>
                          <a:pt x="58" y="164"/>
                        </a:cubicBezTo>
                        <a:cubicBezTo>
                          <a:pt x="62" y="168"/>
                          <a:pt x="68" y="171"/>
                          <a:pt x="73" y="174"/>
                        </a:cubicBezTo>
                        <a:cubicBezTo>
                          <a:pt x="79" y="176"/>
                          <a:pt x="85" y="177"/>
                          <a:pt x="91" y="177"/>
                        </a:cubicBezTo>
                        <a:cubicBezTo>
                          <a:pt x="97" y="177"/>
                          <a:pt x="104" y="176"/>
                          <a:pt x="109" y="174"/>
                        </a:cubicBezTo>
                        <a:cubicBezTo>
                          <a:pt x="115" y="171"/>
                          <a:pt x="120" y="168"/>
                          <a:pt x="124" y="164"/>
                        </a:cubicBezTo>
                        <a:cubicBezTo>
                          <a:pt x="129" y="159"/>
                          <a:pt x="132" y="154"/>
                          <a:pt x="135" y="148"/>
                        </a:cubicBezTo>
                        <a:close/>
                        <a:moveTo>
                          <a:pt x="91" y="104"/>
                        </a:moveTo>
                        <a:cubicBezTo>
                          <a:pt x="91" y="100"/>
                          <a:pt x="88" y="97"/>
                          <a:pt x="84" y="97"/>
                        </a:cubicBezTo>
                        <a:cubicBezTo>
                          <a:pt x="80" y="97"/>
                          <a:pt x="76" y="100"/>
                          <a:pt x="76" y="104"/>
                        </a:cubicBezTo>
                        <a:cubicBezTo>
                          <a:pt x="76" y="109"/>
                          <a:pt x="80" y="112"/>
                          <a:pt x="84" y="112"/>
                        </a:cubicBezTo>
                        <a:cubicBezTo>
                          <a:pt x="88" y="112"/>
                          <a:pt x="91" y="109"/>
                          <a:pt x="91"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nvGrpSpPr>
                  <p:cNvPr id="49" name="Group 48"/>
                  <p:cNvGrpSpPr/>
                  <p:nvPr/>
                </p:nvGrpSpPr>
                <p:grpSpPr>
                  <a:xfrm>
                    <a:off x="9145896" y="4007669"/>
                    <a:ext cx="209480" cy="242897"/>
                    <a:chOff x="5230813" y="3049588"/>
                    <a:chExt cx="655638" cy="925513"/>
                  </a:xfrm>
                  <a:solidFill>
                    <a:schemeClr val="bg1"/>
                  </a:solidFill>
                </p:grpSpPr>
                <p:sp>
                  <p:nvSpPr>
                    <p:cNvPr id="56" name="Freeform 314"/>
                    <p:cNvSpPr>
                      <a:spLocks/>
                    </p:cNvSpPr>
                    <p:nvPr/>
                  </p:nvSpPr>
                  <p:spPr bwMode="auto">
                    <a:xfrm>
                      <a:off x="5557838" y="3668713"/>
                      <a:ext cx="111125" cy="150813"/>
                    </a:xfrm>
                    <a:custGeom>
                      <a:avLst/>
                      <a:gdLst>
                        <a:gd name="T0" fmla="*/ 0 w 37"/>
                        <a:gd name="T1" fmla="*/ 9 h 50"/>
                        <a:gd name="T2" fmla="*/ 0 w 37"/>
                        <a:gd name="T3" fmla="*/ 40 h 50"/>
                        <a:gd name="T4" fmla="*/ 11 w 37"/>
                        <a:gd name="T5" fmla="*/ 50 h 50"/>
                        <a:gd name="T6" fmla="*/ 26 w 37"/>
                        <a:gd name="T7" fmla="*/ 50 h 50"/>
                        <a:gd name="T8" fmla="*/ 37 w 37"/>
                        <a:gd name="T9" fmla="*/ 40 h 50"/>
                        <a:gd name="T10" fmla="*/ 37 w 37"/>
                        <a:gd name="T11" fmla="*/ 9 h 50"/>
                        <a:gd name="T12" fmla="*/ 30 w 37"/>
                        <a:gd name="T13" fmla="*/ 0 h 50"/>
                        <a:gd name="T14" fmla="*/ 30 w 37"/>
                        <a:gd name="T15" fmla="*/ 15 h 50"/>
                        <a:gd name="T16" fmla="*/ 18 w 37"/>
                        <a:gd name="T17" fmla="*/ 26 h 50"/>
                        <a:gd name="T18" fmla="*/ 7 w 37"/>
                        <a:gd name="T19" fmla="*/ 15 h 50"/>
                        <a:gd name="T20" fmla="*/ 7 w 37"/>
                        <a:gd name="T21" fmla="*/ 0 h 50"/>
                        <a:gd name="T22" fmla="*/ 0 w 37"/>
                        <a:gd name="T23"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0">
                          <a:moveTo>
                            <a:pt x="0" y="9"/>
                          </a:moveTo>
                          <a:cubicBezTo>
                            <a:pt x="0" y="40"/>
                            <a:pt x="0" y="40"/>
                            <a:pt x="0" y="40"/>
                          </a:cubicBezTo>
                          <a:cubicBezTo>
                            <a:pt x="0" y="45"/>
                            <a:pt x="5" y="50"/>
                            <a:pt x="11" y="50"/>
                          </a:cubicBezTo>
                          <a:cubicBezTo>
                            <a:pt x="26" y="50"/>
                            <a:pt x="26" y="50"/>
                            <a:pt x="26" y="50"/>
                          </a:cubicBezTo>
                          <a:cubicBezTo>
                            <a:pt x="32" y="50"/>
                            <a:pt x="37" y="45"/>
                            <a:pt x="37" y="40"/>
                          </a:cubicBezTo>
                          <a:cubicBezTo>
                            <a:pt x="37" y="9"/>
                            <a:pt x="37" y="9"/>
                            <a:pt x="37" y="9"/>
                          </a:cubicBezTo>
                          <a:cubicBezTo>
                            <a:pt x="37" y="5"/>
                            <a:pt x="34" y="1"/>
                            <a:pt x="30" y="0"/>
                          </a:cubicBezTo>
                          <a:cubicBezTo>
                            <a:pt x="30" y="15"/>
                            <a:pt x="30" y="15"/>
                            <a:pt x="30" y="15"/>
                          </a:cubicBezTo>
                          <a:cubicBezTo>
                            <a:pt x="30" y="21"/>
                            <a:pt x="25" y="26"/>
                            <a:pt x="18" y="26"/>
                          </a:cubicBezTo>
                          <a:cubicBezTo>
                            <a:pt x="12" y="26"/>
                            <a:pt x="7" y="21"/>
                            <a:pt x="7" y="15"/>
                          </a:cubicBezTo>
                          <a:cubicBezTo>
                            <a:pt x="7" y="0"/>
                            <a:pt x="7" y="0"/>
                            <a:pt x="7" y="0"/>
                          </a:cubicBezTo>
                          <a:cubicBezTo>
                            <a:pt x="3" y="1"/>
                            <a:pt x="0" y="5"/>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7" name="Freeform 315"/>
                    <p:cNvSpPr>
                      <a:spLocks/>
                    </p:cNvSpPr>
                    <p:nvPr/>
                  </p:nvSpPr>
                  <p:spPr bwMode="auto">
                    <a:xfrm>
                      <a:off x="5230813" y="3467100"/>
                      <a:ext cx="87313" cy="77788"/>
                    </a:xfrm>
                    <a:custGeom>
                      <a:avLst/>
                      <a:gdLst>
                        <a:gd name="T0" fmla="*/ 29 w 29"/>
                        <a:gd name="T1" fmla="*/ 12 h 26"/>
                        <a:gd name="T2" fmla="*/ 23 w 29"/>
                        <a:gd name="T3" fmla="*/ 0 h 26"/>
                        <a:gd name="T4" fmla="*/ 21 w 29"/>
                        <a:gd name="T5" fmla="*/ 9 h 26"/>
                        <a:gd name="T6" fmla="*/ 11 w 29"/>
                        <a:gd name="T7" fmla="*/ 17 h 26"/>
                        <a:gd name="T8" fmla="*/ 3 w 29"/>
                        <a:gd name="T9" fmla="*/ 6 h 26"/>
                        <a:gd name="T10" fmla="*/ 3 w 29"/>
                        <a:gd name="T11" fmla="*/ 2 h 26"/>
                        <a:gd name="T12" fmla="*/ 0 w 29"/>
                        <a:gd name="T13" fmla="*/ 12 h 26"/>
                        <a:gd name="T14" fmla="*/ 14 w 29"/>
                        <a:gd name="T15" fmla="*/ 26 h 26"/>
                        <a:gd name="T16" fmla="*/ 29 w 29"/>
                        <a:gd name="T1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29" y="12"/>
                          </a:moveTo>
                          <a:cubicBezTo>
                            <a:pt x="29" y="7"/>
                            <a:pt x="26" y="3"/>
                            <a:pt x="23" y="0"/>
                          </a:cubicBezTo>
                          <a:cubicBezTo>
                            <a:pt x="21" y="9"/>
                            <a:pt x="21" y="9"/>
                            <a:pt x="21" y="9"/>
                          </a:cubicBezTo>
                          <a:cubicBezTo>
                            <a:pt x="20" y="14"/>
                            <a:pt x="16" y="17"/>
                            <a:pt x="11" y="17"/>
                          </a:cubicBezTo>
                          <a:cubicBezTo>
                            <a:pt x="5" y="16"/>
                            <a:pt x="2" y="11"/>
                            <a:pt x="3" y="6"/>
                          </a:cubicBezTo>
                          <a:cubicBezTo>
                            <a:pt x="3" y="2"/>
                            <a:pt x="3" y="2"/>
                            <a:pt x="3" y="2"/>
                          </a:cubicBezTo>
                          <a:cubicBezTo>
                            <a:pt x="1" y="4"/>
                            <a:pt x="0" y="8"/>
                            <a:pt x="0" y="12"/>
                          </a:cubicBezTo>
                          <a:cubicBezTo>
                            <a:pt x="0" y="19"/>
                            <a:pt x="6" y="26"/>
                            <a:pt x="14" y="26"/>
                          </a:cubicBezTo>
                          <a:cubicBezTo>
                            <a:pt x="22" y="26"/>
                            <a:pt x="29" y="19"/>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8" name="Freeform 316"/>
                    <p:cNvSpPr>
                      <a:spLocks/>
                    </p:cNvSpPr>
                    <p:nvPr/>
                  </p:nvSpPr>
                  <p:spPr bwMode="auto">
                    <a:xfrm>
                      <a:off x="5665788" y="3284538"/>
                      <a:ext cx="96838" cy="119063"/>
                    </a:xfrm>
                    <a:custGeom>
                      <a:avLst/>
                      <a:gdLst>
                        <a:gd name="T0" fmla="*/ 32 w 32"/>
                        <a:gd name="T1" fmla="*/ 20 h 40"/>
                        <a:gd name="T2" fmla="*/ 12 w 32"/>
                        <a:gd name="T3" fmla="*/ 0 h 40"/>
                        <a:gd name="T4" fmla="*/ 0 w 32"/>
                        <a:gd name="T5" fmla="*/ 4 h 40"/>
                        <a:gd name="T6" fmla="*/ 11 w 32"/>
                        <a:gd name="T7" fmla="*/ 23 h 40"/>
                        <a:gd name="T8" fmla="*/ 11 w 32"/>
                        <a:gd name="T9" fmla="*/ 40 h 40"/>
                        <a:gd name="T10" fmla="*/ 12 w 32"/>
                        <a:gd name="T11" fmla="*/ 40 h 40"/>
                        <a:gd name="T12" fmla="*/ 32 w 32"/>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32" y="20"/>
                          </a:moveTo>
                          <a:cubicBezTo>
                            <a:pt x="32" y="9"/>
                            <a:pt x="23" y="0"/>
                            <a:pt x="12" y="0"/>
                          </a:cubicBezTo>
                          <a:cubicBezTo>
                            <a:pt x="8" y="0"/>
                            <a:pt x="3" y="1"/>
                            <a:pt x="0" y="4"/>
                          </a:cubicBezTo>
                          <a:cubicBezTo>
                            <a:pt x="6" y="8"/>
                            <a:pt x="11" y="15"/>
                            <a:pt x="11" y="23"/>
                          </a:cubicBezTo>
                          <a:cubicBezTo>
                            <a:pt x="11" y="40"/>
                            <a:pt x="11" y="40"/>
                            <a:pt x="11" y="40"/>
                          </a:cubicBezTo>
                          <a:cubicBezTo>
                            <a:pt x="11" y="40"/>
                            <a:pt x="12" y="40"/>
                            <a:pt x="12" y="40"/>
                          </a:cubicBezTo>
                          <a:cubicBezTo>
                            <a:pt x="23" y="40"/>
                            <a:pt x="32" y="31"/>
                            <a:pt x="3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9" name="Freeform 317"/>
                    <p:cNvSpPr>
                      <a:spLocks/>
                    </p:cNvSpPr>
                    <p:nvPr/>
                  </p:nvSpPr>
                  <p:spPr bwMode="auto">
                    <a:xfrm>
                      <a:off x="5246688" y="3543300"/>
                      <a:ext cx="44450" cy="58738"/>
                    </a:xfrm>
                    <a:custGeom>
                      <a:avLst/>
                      <a:gdLst>
                        <a:gd name="T0" fmla="*/ 4 w 15"/>
                        <a:gd name="T1" fmla="*/ 17 h 20"/>
                        <a:gd name="T2" fmla="*/ 12 w 15"/>
                        <a:gd name="T3" fmla="*/ 13 h 20"/>
                        <a:gd name="T4" fmla="*/ 15 w 15"/>
                        <a:gd name="T5" fmla="*/ 12 h 20"/>
                        <a:gd name="T6" fmla="*/ 15 w 15"/>
                        <a:gd name="T7" fmla="*/ 2 h 20"/>
                        <a:gd name="T8" fmla="*/ 9 w 15"/>
                        <a:gd name="T9" fmla="*/ 3 h 20"/>
                        <a:gd name="T10" fmla="*/ 0 w 15"/>
                        <a:gd name="T11" fmla="*/ 0 h 20"/>
                        <a:gd name="T12" fmla="*/ 0 w 15"/>
                        <a:gd name="T13" fmla="*/ 20 h 20"/>
                        <a:gd name="T14" fmla="*/ 4 w 15"/>
                        <a:gd name="T15" fmla="*/ 1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4" y="17"/>
                          </a:moveTo>
                          <a:cubicBezTo>
                            <a:pt x="12" y="13"/>
                            <a:pt x="12" y="13"/>
                            <a:pt x="12" y="13"/>
                          </a:cubicBezTo>
                          <a:cubicBezTo>
                            <a:pt x="13" y="13"/>
                            <a:pt x="14" y="12"/>
                            <a:pt x="15" y="12"/>
                          </a:cubicBezTo>
                          <a:cubicBezTo>
                            <a:pt x="15" y="2"/>
                            <a:pt x="15" y="2"/>
                            <a:pt x="15" y="2"/>
                          </a:cubicBezTo>
                          <a:cubicBezTo>
                            <a:pt x="13" y="3"/>
                            <a:pt x="11" y="3"/>
                            <a:pt x="9" y="3"/>
                          </a:cubicBezTo>
                          <a:cubicBezTo>
                            <a:pt x="6" y="3"/>
                            <a:pt x="2" y="2"/>
                            <a:pt x="0" y="0"/>
                          </a:cubicBezTo>
                          <a:cubicBezTo>
                            <a:pt x="0" y="20"/>
                            <a:pt x="0" y="20"/>
                            <a:pt x="0" y="20"/>
                          </a:cubicBezTo>
                          <a:cubicBezTo>
                            <a:pt x="0" y="19"/>
                            <a:pt x="2" y="18"/>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0" name="Freeform 318"/>
                    <p:cNvSpPr>
                      <a:spLocks/>
                    </p:cNvSpPr>
                    <p:nvPr/>
                  </p:nvSpPr>
                  <p:spPr bwMode="auto">
                    <a:xfrm>
                      <a:off x="5372101" y="3665538"/>
                      <a:ext cx="107950" cy="150813"/>
                    </a:xfrm>
                    <a:custGeom>
                      <a:avLst/>
                      <a:gdLst>
                        <a:gd name="T0" fmla="*/ 0 w 36"/>
                        <a:gd name="T1" fmla="*/ 9 h 50"/>
                        <a:gd name="T2" fmla="*/ 0 w 36"/>
                        <a:gd name="T3" fmla="*/ 41 h 50"/>
                        <a:gd name="T4" fmla="*/ 10 w 36"/>
                        <a:gd name="T5" fmla="*/ 50 h 50"/>
                        <a:gd name="T6" fmla="*/ 25 w 36"/>
                        <a:gd name="T7" fmla="*/ 50 h 50"/>
                        <a:gd name="T8" fmla="*/ 36 w 36"/>
                        <a:gd name="T9" fmla="*/ 41 h 50"/>
                        <a:gd name="T10" fmla="*/ 36 w 36"/>
                        <a:gd name="T11" fmla="*/ 9 h 50"/>
                        <a:gd name="T12" fmla="*/ 29 w 36"/>
                        <a:gd name="T13" fmla="*/ 0 h 50"/>
                        <a:gd name="T14" fmla="*/ 29 w 36"/>
                        <a:gd name="T15" fmla="*/ 16 h 50"/>
                        <a:gd name="T16" fmla="*/ 18 w 36"/>
                        <a:gd name="T17" fmla="*/ 26 h 50"/>
                        <a:gd name="T18" fmla="*/ 6 w 36"/>
                        <a:gd name="T19" fmla="*/ 16 h 50"/>
                        <a:gd name="T20" fmla="*/ 6 w 36"/>
                        <a:gd name="T21" fmla="*/ 0 h 50"/>
                        <a:gd name="T22" fmla="*/ 0 w 36"/>
                        <a:gd name="T23"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0">
                          <a:moveTo>
                            <a:pt x="0" y="9"/>
                          </a:moveTo>
                          <a:cubicBezTo>
                            <a:pt x="0" y="41"/>
                            <a:pt x="0" y="41"/>
                            <a:pt x="0" y="41"/>
                          </a:cubicBezTo>
                          <a:cubicBezTo>
                            <a:pt x="0" y="46"/>
                            <a:pt x="4" y="50"/>
                            <a:pt x="10" y="50"/>
                          </a:cubicBezTo>
                          <a:cubicBezTo>
                            <a:pt x="25" y="50"/>
                            <a:pt x="25" y="50"/>
                            <a:pt x="25" y="50"/>
                          </a:cubicBezTo>
                          <a:cubicBezTo>
                            <a:pt x="31" y="50"/>
                            <a:pt x="36" y="46"/>
                            <a:pt x="36" y="41"/>
                          </a:cubicBezTo>
                          <a:cubicBezTo>
                            <a:pt x="36" y="9"/>
                            <a:pt x="36" y="9"/>
                            <a:pt x="36" y="9"/>
                          </a:cubicBezTo>
                          <a:cubicBezTo>
                            <a:pt x="36" y="5"/>
                            <a:pt x="33" y="2"/>
                            <a:pt x="29" y="0"/>
                          </a:cubicBezTo>
                          <a:cubicBezTo>
                            <a:pt x="29" y="16"/>
                            <a:pt x="29" y="16"/>
                            <a:pt x="29" y="16"/>
                          </a:cubicBezTo>
                          <a:cubicBezTo>
                            <a:pt x="29" y="22"/>
                            <a:pt x="24" y="26"/>
                            <a:pt x="18" y="26"/>
                          </a:cubicBezTo>
                          <a:cubicBezTo>
                            <a:pt x="12" y="26"/>
                            <a:pt x="6" y="22"/>
                            <a:pt x="6" y="16"/>
                          </a:cubicBezTo>
                          <a:cubicBezTo>
                            <a:pt x="6" y="0"/>
                            <a:pt x="6" y="0"/>
                            <a:pt x="6" y="0"/>
                          </a:cubicBezTo>
                          <a:cubicBezTo>
                            <a:pt x="2" y="2"/>
                            <a:pt x="0" y="5"/>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1" name="Freeform 319"/>
                    <p:cNvSpPr>
                      <a:spLocks noEditPoints="1"/>
                    </p:cNvSpPr>
                    <p:nvPr/>
                  </p:nvSpPr>
                  <p:spPr bwMode="auto">
                    <a:xfrm>
                      <a:off x="5402263" y="3524250"/>
                      <a:ext cx="30163" cy="33338"/>
                    </a:xfrm>
                    <a:custGeom>
                      <a:avLst/>
                      <a:gdLst>
                        <a:gd name="T0" fmla="*/ 5 w 10"/>
                        <a:gd name="T1" fmla="*/ 0 h 11"/>
                        <a:gd name="T2" fmla="*/ 0 w 10"/>
                        <a:gd name="T3" fmla="*/ 5 h 11"/>
                        <a:gd name="T4" fmla="*/ 5 w 10"/>
                        <a:gd name="T5" fmla="*/ 11 h 11"/>
                        <a:gd name="T6" fmla="*/ 10 w 10"/>
                        <a:gd name="T7" fmla="*/ 5 h 11"/>
                        <a:gd name="T8" fmla="*/ 5 w 10"/>
                        <a:gd name="T9" fmla="*/ 0 h 11"/>
                        <a:gd name="T10" fmla="*/ 5 w 10"/>
                        <a:gd name="T11" fmla="*/ 8 h 11"/>
                        <a:gd name="T12" fmla="*/ 2 w 10"/>
                        <a:gd name="T13" fmla="*/ 5 h 11"/>
                        <a:gd name="T14" fmla="*/ 5 w 10"/>
                        <a:gd name="T15" fmla="*/ 2 h 11"/>
                        <a:gd name="T16" fmla="*/ 8 w 10"/>
                        <a:gd name="T17" fmla="*/ 5 h 11"/>
                        <a:gd name="T18" fmla="*/ 5 w 10"/>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0"/>
                          </a:moveTo>
                          <a:cubicBezTo>
                            <a:pt x="2" y="0"/>
                            <a:pt x="0" y="2"/>
                            <a:pt x="0" y="5"/>
                          </a:cubicBezTo>
                          <a:cubicBezTo>
                            <a:pt x="0" y="8"/>
                            <a:pt x="2" y="11"/>
                            <a:pt x="5" y="11"/>
                          </a:cubicBezTo>
                          <a:cubicBezTo>
                            <a:pt x="8" y="11"/>
                            <a:pt x="10" y="8"/>
                            <a:pt x="10" y="5"/>
                          </a:cubicBezTo>
                          <a:cubicBezTo>
                            <a:pt x="10" y="2"/>
                            <a:pt x="8" y="0"/>
                            <a:pt x="5" y="0"/>
                          </a:cubicBezTo>
                          <a:close/>
                          <a:moveTo>
                            <a:pt x="5" y="8"/>
                          </a:moveTo>
                          <a:cubicBezTo>
                            <a:pt x="4" y="8"/>
                            <a:pt x="2" y="7"/>
                            <a:pt x="2" y="5"/>
                          </a:cubicBezTo>
                          <a:cubicBezTo>
                            <a:pt x="2" y="4"/>
                            <a:pt x="4" y="2"/>
                            <a:pt x="5" y="2"/>
                          </a:cubicBezTo>
                          <a:cubicBezTo>
                            <a:pt x="7" y="2"/>
                            <a:pt x="8" y="4"/>
                            <a:pt x="8" y="5"/>
                          </a:cubicBezTo>
                          <a:cubicBezTo>
                            <a:pt x="8" y="7"/>
                            <a:pt x="7"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2" name="Freeform 320"/>
                    <p:cNvSpPr>
                      <a:spLocks/>
                    </p:cNvSpPr>
                    <p:nvPr/>
                  </p:nvSpPr>
                  <p:spPr bwMode="auto">
                    <a:xfrm>
                      <a:off x="5453063" y="3143250"/>
                      <a:ext cx="114300" cy="65088"/>
                    </a:xfrm>
                    <a:custGeom>
                      <a:avLst/>
                      <a:gdLst>
                        <a:gd name="T0" fmla="*/ 0 w 38"/>
                        <a:gd name="T1" fmla="*/ 22 h 22"/>
                        <a:gd name="T2" fmla="*/ 38 w 38"/>
                        <a:gd name="T3" fmla="*/ 4 h 22"/>
                        <a:gd name="T4" fmla="*/ 38 w 38"/>
                        <a:gd name="T5" fmla="*/ 0 h 22"/>
                        <a:gd name="T6" fmla="*/ 0 w 38"/>
                        <a:gd name="T7" fmla="*/ 0 h 22"/>
                        <a:gd name="T8" fmla="*/ 0 w 38"/>
                        <a:gd name="T9" fmla="*/ 22 h 22"/>
                      </a:gdLst>
                      <a:ahLst/>
                      <a:cxnLst>
                        <a:cxn ang="0">
                          <a:pos x="T0" y="T1"/>
                        </a:cxn>
                        <a:cxn ang="0">
                          <a:pos x="T2" y="T3"/>
                        </a:cxn>
                        <a:cxn ang="0">
                          <a:pos x="T4" y="T5"/>
                        </a:cxn>
                        <a:cxn ang="0">
                          <a:pos x="T6" y="T7"/>
                        </a:cxn>
                        <a:cxn ang="0">
                          <a:pos x="T8" y="T9"/>
                        </a:cxn>
                      </a:cxnLst>
                      <a:rect l="0" t="0" r="r" b="b"/>
                      <a:pathLst>
                        <a:path w="38" h="22">
                          <a:moveTo>
                            <a:pt x="0" y="22"/>
                          </a:moveTo>
                          <a:cubicBezTo>
                            <a:pt x="13" y="1"/>
                            <a:pt x="38" y="4"/>
                            <a:pt x="38" y="4"/>
                          </a:cubicBezTo>
                          <a:cubicBezTo>
                            <a:pt x="38" y="0"/>
                            <a:pt x="38" y="0"/>
                            <a:pt x="38" y="0"/>
                          </a:cubicBezTo>
                          <a:cubicBezTo>
                            <a:pt x="0" y="0"/>
                            <a:pt x="0" y="0"/>
                            <a:pt x="0" y="0"/>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3" name="Freeform 321"/>
                    <p:cNvSpPr>
                      <a:spLocks/>
                    </p:cNvSpPr>
                    <p:nvPr/>
                  </p:nvSpPr>
                  <p:spPr bwMode="auto">
                    <a:xfrm>
                      <a:off x="5273676" y="3284538"/>
                      <a:ext cx="98425" cy="122238"/>
                    </a:xfrm>
                    <a:custGeom>
                      <a:avLst/>
                      <a:gdLst>
                        <a:gd name="T0" fmla="*/ 33 w 33"/>
                        <a:gd name="T1" fmla="*/ 5 h 41"/>
                        <a:gd name="T2" fmla="*/ 20 w 33"/>
                        <a:gd name="T3" fmla="*/ 0 h 41"/>
                        <a:gd name="T4" fmla="*/ 0 w 33"/>
                        <a:gd name="T5" fmla="*/ 21 h 41"/>
                        <a:gd name="T6" fmla="*/ 20 w 33"/>
                        <a:gd name="T7" fmla="*/ 41 h 41"/>
                        <a:gd name="T8" fmla="*/ 22 w 33"/>
                        <a:gd name="T9" fmla="*/ 41 h 41"/>
                        <a:gd name="T10" fmla="*/ 22 w 33"/>
                        <a:gd name="T11" fmla="*/ 24 h 41"/>
                        <a:gd name="T12" fmla="*/ 33 w 33"/>
                        <a:gd name="T13" fmla="*/ 5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33" y="5"/>
                          </a:moveTo>
                          <a:cubicBezTo>
                            <a:pt x="29" y="2"/>
                            <a:pt x="25" y="0"/>
                            <a:pt x="20" y="0"/>
                          </a:cubicBezTo>
                          <a:cubicBezTo>
                            <a:pt x="9" y="0"/>
                            <a:pt x="0" y="9"/>
                            <a:pt x="0" y="21"/>
                          </a:cubicBezTo>
                          <a:cubicBezTo>
                            <a:pt x="0" y="32"/>
                            <a:pt x="9" y="41"/>
                            <a:pt x="20" y="41"/>
                          </a:cubicBezTo>
                          <a:cubicBezTo>
                            <a:pt x="21" y="41"/>
                            <a:pt x="21" y="41"/>
                            <a:pt x="22" y="41"/>
                          </a:cubicBezTo>
                          <a:cubicBezTo>
                            <a:pt x="22" y="24"/>
                            <a:pt x="22" y="24"/>
                            <a:pt x="22" y="24"/>
                          </a:cubicBezTo>
                          <a:cubicBezTo>
                            <a:pt x="22" y="16"/>
                            <a:pt x="26" y="9"/>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4" name="Freeform 322"/>
                    <p:cNvSpPr>
                      <a:spLocks/>
                    </p:cNvSpPr>
                    <p:nvPr/>
                  </p:nvSpPr>
                  <p:spPr bwMode="auto">
                    <a:xfrm>
                      <a:off x="5399088" y="3617913"/>
                      <a:ext cx="53975" cy="117475"/>
                    </a:xfrm>
                    <a:custGeom>
                      <a:avLst/>
                      <a:gdLst>
                        <a:gd name="T0" fmla="*/ 0 w 18"/>
                        <a:gd name="T1" fmla="*/ 4 h 39"/>
                        <a:gd name="T2" fmla="*/ 0 w 18"/>
                        <a:gd name="T3" fmla="*/ 31 h 39"/>
                        <a:gd name="T4" fmla="*/ 9 w 18"/>
                        <a:gd name="T5" fmla="*/ 39 h 39"/>
                        <a:gd name="T6" fmla="*/ 18 w 18"/>
                        <a:gd name="T7" fmla="*/ 31 h 39"/>
                        <a:gd name="T8" fmla="*/ 18 w 18"/>
                        <a:gd name="T9" fmla="*/ 11 h 39"/>
                        <a:gd name="T10" fmla="*/ 15 w 18"/>
                        <a:gd name="T11" fmla="*/ 11 h 39"/>
                        <a:gd name="T12" fmla="*/ 1 w 18"/>
                        <a:gd name="T13" fmla="*/ 0 h 39"/>
                        <a:gd name="T14" fmla="*/ 0 w 18"/>
                        <a:gd name="T15" fmla="*/ 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9">
                          <a:moveTo>
                            <a:pt x="0" y="4"/>
                          </a:moveTo>
                          <a:cubicBezTo>
                            <a:pt x="0" y="31"/>
                            <a:pt x="0" y="31"/>
                            <a:pt x="0" y="31"/>
                          </a:cubicBezTo>
                          <a:cubicBezTo>
                            <a:pt x="0" y="36"/>
                            <a:pt x="4" y="39"/>
                            <a:pt x="9" y="39"/>
                          </a:cubicBezTo>
                          <a:cubicBezTo>
                            <a:pt x="14" y="39"/>
                            <a:pt x="18" y="36"/>
                            <a:pt x="18" y="31"/>
                          </a:cubicBezTo>
                          <a:cubicBezTo>
                            <a:pt x="18" y="11"/>
                            <a:pt x="18" y="11"/>
                            <a:pt x="18" y="11"/>
                          </a:cubicBezTo>
                          <a:cubicBezTo>
                            <a:pt x="15" y="11"/>
                            <a:pt x="15" y="11"/>
                            <a:pt x="15" y="11"/>
                          </a:cubicBezTo>
                          <a:cubicBezTo>
                            <a:pt x="9" y="11"/>
                            <a:pt x="3" y="6"/>
                            <a:pt x="1"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5" name="Freeform 323"/>
                    <p:cNvSpPr>
                      <a:spLocks/>
                    </p:cNvSpPr>
                    <p:nvPr/>
                  </p:nvSpPr>
                  <p:spPr bwMode="auto">
                    <a:xfrm>
                      <a:off x="5472113" y="3403600"/>
                      <a:ext cx="95250" cy="33338"/>
                    </a:xfrm>
                    <a:custGeom>
                      <a:avLst/>
                      <a:gdLst>
                        <a:gd name="T0" fmla="*/ 16 w 32"/>
                        <a:gd name="T1" fmla="*/ 11 h 11"/>
                        <a:gd name="T2" fmla="*/ 32 w 32"/>
                        <a:gd name="T3" fmla="*/ 0 h 11"/>
                        <a:gd name="T4" fmla="*/ 0 w 32"/>
                        <a:gd name="T5" fmla="*/ 0 h 11"/>
                        <a:gd name="T6" fmla="*/ 16 w 32"/>
                        <a:gd name="T7" fmla="*/ 11 h 11"/>
                      </a:gdLst>
                      <a:ahLst/>
                      <a:cxnLst>
                        <a:cxn ang="0">
                          <a:pos x="T0" y="T1"/>
                        </a:cxn>
                        <a:cxn ang="0">
                          <a:pos x="T2" y="T3"/>
                        </a:cxn>
                        <a:cxn ang="0">
                          <a:pos x="T4" y="T5"/>
                        </a:cxn>
                        <a:cxn ang="0">
                          <a:pos x="T6" y="T7"/>
                        </a:cxn>
                      </a:cxnLst>
                      <a:rect l="0" t="0" r="r" b="b"/>
                      <a:pathLst>
                        <a:path w="32" h="11">
                          <a:moveTo>
                            <a:pt x="16" y="11"/>
                          </a:moveTo>
                          <a:cubicBezTo>
                            <a:pt x="24" y="11"/>
                            <a:pt x="30" y="6"/>
                            <a:pt x="32" y="0"/>
                          </a:cubicBezTo>
                          <a:cubicBezTo>
                            <a:pt x="0" y="0"/>
                            <a:pt x="0" y="0"/>
                            <a:pt x="0" y="0"/>
                          </a:cubicBezTo>
                          <a:cubicBezTo>
                            <a:pt x="3" y="6"/>
                            <a:pt x="9" y="11"/>
                            <a:pt x="1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6" name="Freeform 324"/>
                    <p:cNvSpPr>
                      <a:spLocks noEditPoints="1"/>
                    </p:cNvSpPr>
                    <p:nvPr/>
                  </p:nvSpPr>
                  <p:spPr bwMode="auto">
                    <a:xfrm>
                      <a:off x="5395913" y="3065463"/>
                      <a:ext cx="246063" cy="222250"/>
                    </a:xfrm>
                    <a:custGeom>
                      <a:avLst/>
                      <a:gdLst>
                        <a:gd name="T0" fmla="*/ 13 w 82"/>
                        <a:gd name="T1" fmla="*/ 68 h 74"/>
                        <a:gd name="T2" fmla="*/ 13 w 82"/>
                        <a:gd name="T3" fmla="*/ 74 h 74"/>
                        <a:gd name="T4" fmla="*/ 70 w 82"/>
                        <a:gd name="T5" fmla="*/ 74 h 74"/>
                        <a:gd name="T6" fmla="*/ 70 w 82"/>
                        <a:gd name="T7" fmla="*/ 68 h 74"/>
                        <a:gd name="T8" fmla="*/ 77 w 82"/>
                        <a:gd name="T9" fmla="*/ 68 h 74"/>
                        <a:gd name="T10" fmla="*/ 82 w 82"/>
                        <a:gd name="T11" fmla="*/ 51 h 74"/>
                        <a:gd name="T12" fmla="*/ 82 w 82"/>
                        <a:gd name="T13" fmla="*/ 32 h 74"/>
                        <a:gd name="T14" fmla="*/ 51 w 82"/>
                        <a:gd name="T15" fmla="*/ 0 h 74"/>
                        <a:gd name="T16" fmla="*/ 31 w 82"/>
                        <a:gd name="T17" fmla="*/ 0 h 74"/>
                        <a:gd name="T18" fmla="*/ 0 w 82"/>
                        <a:gd name="T19" fmla="*/ 32 h 74"/>
                        <a:gd name="T20" fmla="*/ 0 w 82"/>
                        <a:gd name="T21" fmla="*/ 51 h 74"/>
                        <a:gd name="T22" fmla="*/ 5 w 82"/>
                        <a:gd name="T23" fmla="*/ 68 h 74"/>
                        <a:gd name="T24" fmla="*/ 13 w 82"/>
                        <a:gd name="T25" fmla="*/ 68 h 74"/>
                        <a:gd name="T26" fmla="*/ 14 w 82"/>
                        <a:gd name="T27" fmla="*/ 19 h 74"/>
                        <a:gd name="T28" fmla="*/ 69 w 82"/>
                        <a:gd name="T29" fmla="*/ 19 h 74"/>
                        <a:gd name="T30" fmla="*/ 69 w 82"/>
                        <a:gd name="T31" fmla="*/ 58 h 74"/>
                        <a:gd name="T32" fmla="*/ 14 w 82"/>
                        <a:gd name="T33" fmla="*/ 58 h 74"/>
                        <a:gd name="T34" fmla="*/ 14 w 82"/>
                        <a:gd name="T35"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74">
                          <a:moveTo>
                            <a:pt x="13" y="68"/>
                          </a:moveTo>
                          <a:cubicBezTo>
                            <a:pt x="13" y="74"/>
                            <a:pt x="13" y="74"/>
                            <a:pt x="13" y="74"/>
                          </a:cubicBezTo>
                          <a:cubicBezTo>
                            <a:pt x="70" y="74"/>
                            <a:pt x="70" y="74"/>
                            <a:pt x="70" y="74"/>
                          </a:cubicBezTo>
                          <a:cubicBezTo>
                            <a:pt x="70" y="68"/>
                            <a:pt x="70" y="68"/>
                            <a:pt x="70" y="68"/>
                          </a:cubicBezTo>
                          <a:cubicBezTo>
                            <a:pt x="77" y="68"/>
                            <a:pt x="77" y="68"/>
                            <a:pt x="77" y="68"/>
                          </a:cubicBezTo>
                          <a:cubicBezTo>
                            <a:pt x="80" y="63"/>
                            <a:pt x="82" y="57"/>
                            <a:pt x="82" y="51"/>
                          </a:cubicBezTo>
                          <a:cubicBezTo>
                            <a:pt x="82" y="32"/>
                            <a:pt x="82" y="32"/>
                            <a:pt x="82" y="32"/>
                          </a:cubicBezTo>
                          <a:cubicBezTo>
                            <a:pt x="82" y="14"/>
                            <a:pt x="68" y="0"/>
                            <a:pt x="51" y="0"/>
                          </a:cubicBezTo>
                          <a:cubicBezTo>
                            <a:pt x="31" y="0"/>
                            <a:pt x="31" y="0"/>
                            <a:pt x="31" y="0"/>
                          </a:cubicBezTo>
                          <a:cubicBezTo>
                            <a:pt x="14" y="0"/>
                            <a:pt x="0" y="14"/>
                            <a:pt x="0" y="32"/>
                          </a:cubicBezTo>
                          <a:cubicBezTo>
                            <a:pt x="0" y="51"/>
                            <a:pt x="0" y="51"/>
                            <a:pt x="0" y="51"/>
                          </a:cubicBezTo>
                          <a:cubicBezTo>
                            <a:pt x="0" y="57"/>
                            <a:pt x="2" y="63"/>
                            <a:pt x="5" y="68"/>
                          </a:cubicBezTo>
                          <a:lnTo>
                            <a:pt x="13" y="68"/>
                          </a:lnTo>
                          <a:close/>
                          <a:moveTo>
                            <a:pt x="14" y="19"/>
                          </a:moveTo>
                          <a:cubicBezTo>
                            <a:pt x="69" y="19"/>
                            <a:pt x="69" y="19"/>
                            <a:pt x="69" y="19"/>
                          </a:cubicBezTo>
                          <a:cubicBezTo>
                            <a:pt x="69" y="58"/>
                            <a:pt x="69" y="58"/>
                            <a:pt x="69" y="58"/>
                          </a:cubicBezTo>
                          <a:cubicBezTo>
                            <a:pt x="14" y="58"/>
                            <a:pt x="14" y="58"/>
                            <a:pt x="14" y="58"/>
                          </a:cubicBezTo>
                          <a:lnTo>
                            <a:pt x="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7" name="Freeform 325"/>
                    <p:cNvSpPr>
                      <a:spLocks/>
                    </p:cNvSpPr>
                    <p:nvPr/>
                  </p:nvSpPr>
                  <p:spPr bwMode="auto">
                    <a:xfrm>
                      <a:off x="5243513" y="3368675"/>
                      <a:ext cx="60325" cy="144463"/>
                    </a:xfrm>
                    <a:custGeom>
                      <a:avLst/>
                      <a:gdLst>
                        <a:gd name="T0" fmla="*/ 7 w 20"/>
                        <a:gd name="T1" fmla="*/ 47 h 48"/>
                        <a:gd name="T2" fmla="*/ 15 w 20"/>
                        <a:gd name="T3" fmla="*/ 41 h 48"/>
                        <a:gd name="T4" fmla="*/ 20 w 20"/>
                        <a:gd name="T5" fmla="*/ 13 h 48"/>
                        <a:gd name="T6" fmla="*/ 9 w 20"/>
                        <a:gd name="T7" fmla="*/ 0 h 48"/>
                        <a:gd name="T8" fmla="*/ 6 w 20"/>
                        <a:gd name="T9" fmla="*/ 4 h 48"/>
                        <a:gd name="T10" fmla="*/ 1 w 20"/>
                        <a:gd name="T11" fmla="*/ 39 h 48"/>
                        <a:gd name="T12" fmla="*/ 7 w 20"/>
                        <a:gd name="T13" fmla="*/ 47 h 48"/>
                      </a:gdLst>
                      <a:ahLst/>
                      <a:cxnLst>
                        <a:cxn ang="0">
                          <a:pos x="T0" y="T1"/>
                        </a:cxn>
                        <a:cxn ang="0">
                          <a:pos x="T2" y="T3"/>
                        </a:cxn>
                        <a:cxn ang="0">
                          <a:pos x="T4" y="T5"/>
                        </a:cxn>
                        <a:cxn ang="0">
                          <a:pos x="T6" y="T7"/>
                        </a:cxn>
                        <a:cxn ang="0">
                          <a:pos x="T8" y="T9"/>
                        </a:cxn>
                        <a:cxn ang="0">
                          <a:pos x="T10" y="T11"/>
                        </a:cxn>
                        <a:cxn ang="0">
                          <a:pos x="T12" y="T13"/>
                        </a:cxn>
                      </a:cxnLst>
                      <a:rect l="0" t="0" r="r" b="b"/>
                      <a:pathLst>
                        <a:path w="20" h="48">
                          <a:moveTo>
                            <a:pt x="7" y="47"/>
                          </a:moveTo>
                          <a:cubicBezTo>
                            <a:pt x="11" y="48"/>
                            <a:pt x="14" y="45"/>
                            <a:pt x="15" y="41"/>
                          </a:cubicBezTo>
                          <a:cubicBezTo>
                            <a:pt x="20" y="13"/>
                            <a:pt x="20" y="13"/>
                            <a:pt x="20" y="13"/>
                          </a:cubicBezTo>
                          <a:cubicBezTo>
                            <a:pt x="14" y="10"/>
                            <a:pt x="10" y="5"/>
                            <a:pt x="9" y="0"/>
                          </a:cubicBezTo>
                          <a:cubicBezTo>
                            <a:pt x="7" y="1"/>
                            <a:pt x="7" y="2"/>
                            <a:pt x="6" y="4"/>
                          </a:cubicBezTo>
                          <a:cubicBezTo>
                            <a:pt x="1" y="39"/>
                            <a:pt x="1" y="39"/>
                            <a:pt x="1" y="39"/>
                          </a:cubicBezTo>
                          <a:cubicBezTo>
                            <a:pt x="0" y="43"/>
                            <a:pt x="3" y="46"/>
                            <a:pt x="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8" name="Freeform 326"/>
                    <p:cNvSpPr>
                      <a:spLocks/>
                    </p:cNvSpPr>
                    <p:nvPr/>
                  </p:nvSpPr>
                  <p:spPr bwMode="auto">
                    <a:xfrm>
                      <a:off x="5243513" y="3581400"/>
                      <a:ext cx="90488" cy="90488"/>
                    </a:xfrm>
                    <a:custGeom>
                      <a:avLst/>
                      <a:gdLst>
                        <a:gd name="T0" fmla="*/ 24 w 30"/>
                        <a:gd name="T1" fmla="*/ 18 h 30"/>
                        <a:gd name="T2" fmla="*/ 20 w 30"/>
                        <a:gd name="T3" fmla="*/ 16 h 30"/>
                        <a:gd name="T4" fmla="*/ 21 w 30"/>
                        <a:gd name="T5" fmla="*/ 12 h 30"/>
                        <a:gd name="T6" fmla="*/ 27 w 30"/>
                        <a:gd name="T7" fmla="*/ 10 h 30"/>
                        <a:gd name="T8" fmla="*/ 25 w 30"/>
                        <a:gd name="T9" fmla="*/ 6 h 30"/>
                        <a:gd name="T10" fmla="*/ 14 w 30"/>
                        <a:gd name="T11" fmla="*/ 2 h 30"/>
                        <a:gd name="T12" fmla="*/ 7 w 30"/>
                        <a:gd name="T13" fmla="*/ 5 h 30"/>
                        <a:gd name="T14" fmla="*/ 2 w 30"/>
                        <a:gd name="T15" fmla="*/ 16 h 30"/>
                        <a:gd name="T16" fmla="*/ 6 w 30"/>
                        <a:gd name="T17" fmla="*/ 24 h 30"/>
                        <a:gd name="T18" fmla="*/ 17 w 30"/>
                        <a:gd name="T19" fmla="*/ 28 h 30"/>
                        <a:gd name="T20" fmla="*/ 25 w 30"/>
                        <a:gd name="T21" fmla="*/ 25 h 30"/>
                        <a:gd name="T22" fmla="*/ 29 w 30"/>
                        <a:gd name="T23" fmla="*/ 15 h 30"/>
                        <a:gd name="T24" fmla="*/ 24 w 30"/>
                        <a:gd name="T2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4" y="18"/>
                          </a:moveTo>
                          <a:cubicBezTo>
                            <a:pt x="22" y="18"/>
                            <a:pt x="20" y="18"/>
                            <a:pt x="20" y="16"/>
                          </a:cubicBezTo>
                          <a:cubicBezTo>
                            <a:pt x="19" y="15"/>
                            <a:pt x="20" y="13"/>
                            <a:pt x="21" y="12"/>
                          </a:cubicBezTo>
                          <a:cubicBezTo>
                            <a:pt x="27" y="10"/>
                            <a:pt x="27" y="10"/>
                            <a:pt x="27" y="10"/>
                          </a:cubicBezTo>
                          <a:cubicBezTo>
                            <a:pt x="25" y="6"/>
                            <a:pt x="25" y="6"/>
                            <a:pt x="25" y="6"/>
                          </a:cubicBezTo>
                          <a:cubicBezTo>
                            <a:pt x="23" y="2"/>
                            <a:pt x="18" y="0"/>
                            <a:pt x="14" y="2"/>
                          </a:cubicBezTo>
                          <a:cubicBezTo>
                            <a:pt x="7" y="5"/>
                            <a:pt x="7" y="5"/>
                            <a:pt x="7" y="5"/>
                          </a:cubicBezTo>
                          <a:cubicBezTo>
                            <a:pt x="2" y="7"/>
                            <a:pt x="0" y="12"/>
                            <a:pt x="2" y="16"/>
                          </a:cubicBezTo>
                          <a:cubicBezTo>
                            <a:pt x="6" y="24"/>
                            <a:pt x="6" y="24"/>
                            <a:pt x="6" y="24"/>
                          </a:cubicBezTo>
                          <a:cubicBezTo>
                            <a:pt x="8" y="28"/>
                            <a:pt x="13" y="30"/>
                            <a:pt x="17" y="28"/>
                          </a:cubicBezTo>
                          <a:cubicBezTo>
                            <a:pt x="25" y="25"/>
                            <a:pt x="25" y="25"/>
                            <a:pt x="25" y="25"/>
                          </a:cubicBezTo>
                          <a:cubicBezTo>
                            <a:pt x="29" y="23"/>
                            <a:pt x="30" y="19"/>
                            <a:pt x="29" y="15"/>
                          </a:cubicBezTo>
                          <a:lnTo>
                            <a:pt x="2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69" name="Freeform 327"/>
                    <p:cNvSpPr>
                      <a:spLocks/>
                    </p:cNvSpPr>
                    <p:nvPr/>
                  </p:nvSpPr>
                  <p:spPr bwMode="auto">
                    <a:xfrm>
                      <a:off x="5721351" y="3463925"/>
                      <a:ext cx="85725" cy="79375"/>
                    </a:xfrm>
                    <a:custGeom>
                      <a:avLst/>
                      <a:gdLst>
                        <a:gd name="T0" fmla="*/ 26 w 29"/>
                        <a:gd name="T1" fmla="*/ 6 h 26"/>
                        <a:gd name="T2" fmla="*/ 18 w 29"/>
                        <a:gd name="T3" fmla="*/ 17 h 26"/>
                        <a:gd name="T4" fmla="*/ 7 w 29"/>
                        <a:gd name="T5" fmla="*/ 9 h 26"/>
                        <a:gd name="T6" fmla="*/ 6 w 29"/>
                        <a:gd name="T7" fmla="*/ 0 h 26"/>
                        <a:gd name="T8" fmla="*/ 0 w 29"/>
                        <a:gd name="T9" fmla="*/ 12 h 26"/>
                        <a:gd name="T10" fmla="*/ 14 w 29"/>
                        <a:gd name="T11" fmla="*/ 26 h 26"/>
                        <a:gd name="T12" fmla="*/ 29 w 29"/>
                        <a:gd name="T13" fmla="*/ 12 h 26"/>
                        <a:gd name="T14" fmla="*/ 25 w 29"/>
                        <a:gd name="T15" fmla="*/ 2 h 26"/>
                        <a:gd name="T16" fmla="*/ 26 w 29"/>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26" y="6"/>
                          </a:moveTo>
                          <a:cubicBezTo>
                            <a:pt x="27" y="11"/>
                            <a:pt x="23" y="16"/>
                            <a:pt x="18" y="17"/>
                          </a:cubicBezTo>
                          <a:cubicBezTo>
                            <a:pt x="13" y="17"/>
                            <a:pt x="8" y="14"/>
                            <a:pt x="7" y="9"/>
                          </a:cubicBezTo>
                          <a:cubicBezTo>
                            <a:pt x="6" y="0"/>
                            <a:pt x="6" y="0"/>
                            <a:pt x="6" y="0"/>
                          </a:cubicBezTo>
                          <a:cubicBezTo>
                            <a:pt x="2" y="3"/>
                            <a:pt x="0" y="7"/>
                            <a:pt x="0" y="12"/>
                          </a:cubicBezTo>
                          <a:cubicBezTo>
                            <a:pt x="0" y="20"/>
                            <a:pt x="7" y="26"/>
                            <a:pt x="14" y="26"/>
                          </a:cubicBezTo>
                          <a:cubicBezTo>
                            <a:pt x="22" y="26"/>
                            <a:pt x="29" y="20"/>
                            <a:pt x="29" y="12"/>
                          </a:cubicBezTo>
                          <a:cubicBezTo>
                            <a:pt x="29" y="8"/>
                            <a:pt x="27" y="5"/>
                            <a:pt x="25" y="2"/>
                          </a:cubicBezTo>
                          <a:lnTo>
                            <a:pt x="2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0" name="Freeform 328"/>
                    <p:cNvSpPr>
                      <a:spLocks noEditPoints="1"/>
                    </p:cNvSpPr>
                    <p:nvPr/>
                  </p:nvSpPr>
                  <p:spPr bwMode="auto">
                    <a:xfrm>
                      <a:off x="5607051" y="3524250"/>
                      <a:ext cx="31750" cy="33338"/>
                    </a:xfrm>
                    <a:custGeom>
                      <a:avLst/>
                      <a:gdLst>
                        <a:gd name="T0" fmla="*/ 5 w 11"/>
                        <a:gd name="T1" fmla="*/ 0 h 11"/>
                        <a:gd name="T2" fmla="*/ 0 w 11"/>
                        <a:gd name="T3" fmla="*/ 5 h 11"/>
                        <a:gd name="T4" fmla="*/ 5 w 11"/>
                        <a:gd name="T5" fmla="*/ 11 h 11"/>
                        <a:gd name="T6" fmla="*/ 11 w 11"/>
                        <a:gd name="T7" fmla="*/ 5 h 11"/>
                        <a:gd name="T8" fmla="*/ 5 w 11"/>
                        <a:gd name="T9" fmla="*/ 0 h 11"/>
                        <a:gd name="T10" fmla="*/ 5 w 11"/>
                        <a:gd name="T11" fmla="*/ 8 h 11"/>
                        <a:gd name="T12" fmla="*/ 2 w 11"/>
                        <a:gd name="T13" fmla="*/ 5 h 11"/>
                        <a:gd name="T14" fmla="*/ 5 w 11"/>
                        <a:gd name="T15" fmla="*/ 2 h 11"/>
                        <a:gd name="T16" fmla="*/ 8 w 11"/>
                        <a:gd name="T17" fmla="*/ 5 h 11"/>
                        <a:gd name="T18" fmla="*/ 5 w 11"/>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0"/>
                          </a:moveTo>
                          <a:cubicBezTo>
                            <a:pt x="2" y="0"/>
                            <a:pt x="0" y="2"/>
                            <a:pt x="0" y="5"/>
                          </a:cubicBezTo>
                          <a:cubicBezTo>
                            <a:pt x="0" y="8"/>
                            <a:pt x="2" y="11"/>
                            <a:pt x="5" y="11"/>
                          </a:cubicBezTo>
                          <a:cubicBezTo>
                            <a:pt x="8" y="11"/>
                            <a:pt x="11" y="8"/>
                            <a:pt x="11" y="5"/>
                          </a:cubicBezTo>
                          <a:cubicBezTo>
                            <a:pt x="11" y="2"/>
                            <a:pt x="8" y="0"/>
                            <a:pt x="5" y="0"/>
                          </a:cubicBezTo>
                          <a:close/>
                          <a:moveTo>
                            <a:pt x="5" y="8"/>
                          </a:moveTo>
                          <a:cubicBezTo>
                            <a:pt x="4" y="8"/>
                            <a:pt x="2" y="7"/>
                            <a:pt x="2" y="5"/>
                          </a:cubicBezTo>
                          <a:cubicBezTo>
                            <a:pt x="2" y="4"/>
                            <a:pt x="4" y="2"/>
                            <a:pt x="5" y="2"/>
                          </a:cubicBezTo>
                          <a:cubicBezTo>
                            <a:pt x="7" y="2"/>
                            <a:pt x="8" y="4"/>
                            <a:pt x="8" y="5"/>
                          </a:cubicBezTo>
                          <a:cubicBezTo>
                            <a:pt x="8" y="7"/>
                            <a:pt x="7"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1" name="Freeform 329"/>
                    <p:cNvSpPr>
                      <a:spLocks noEditPoints="1"/>
                    </p:cNvSpPr>
                    <p:nvPr/>
                  </p:nvSpPr>
                  <p:spPr bwMode="auto">
                    <a:xfrm>
                      <a:off x="5540376" y="3824288"/>
                      <a:ext cx="147638" cy="150813"/>
                    </a:xfrm>
                    <a:custGeom>
                      <a:avLst/>
                      <a:gdLst>
                        <a:gd name="T0" fmla="*/ 44 w 49"/>
                        <a:gd name="T1" fmla="*/ 36 h 50"/>
                        <a:gd name="T2" fmla="*/ 44 w 49"/>
                        <a:gd name="T3" fmla="*/ 0 h 50"/>
                        <a:gd name="T4" fmla="*/ 5 w 49"/>
                        <a:gd name="T5" fmla="*/ 0 h 50"/>
                        <a:gd name="T6" fmla="*/ 5 w 49"/>
                        <a:gd name="T7" fmla="*/ 36 h 50"/>
                        <a:gd name="T8" fmla="*/ 0 w 49"/>
                        <a:gd name="T9" fmla="*/ 44 h 50"/>
                        <a:gd name="T10" fmla="*/ 0 w 49"/>
                        <a:gd name="T11" fmla="*/ 47 h 50"/>
                        <a:gd name="T12" fmla="*/ 0 w 49"/>
                        <a:gd name="T13" fmla="*/ 50 h 50"/>
                        <a:gd name="T14" fmla="*/ 49 w 49"/>
                        <a:gd name="T15" fmla="*/ 50 h 50"/>
                        <a:gd name="T16" fmla="*/ 49 w 49"/>
                        <a:gd name="T17" fmla="*/ 47 h 50"/>
                        <a:gd name="T18" fmla="*/ 49 w 49"/>
                        <a:gd name="T19" fmla="*/ 44 h 50"/>
                        <a:gd name="T20" fmla="*/ 44 w 49"/>
                        <a:gd name="T21" fmla="*/ 36 h 50"/>
                        <a:gd name="T22" fmla="*/ 35 w 49"/>
                        <a:gd name="T23" fmla="*/ 2 h 50"/>
                        <a:gd name="T24" fmla="*/ 41 w 49"/>
                        <a:gd name="T25" fmla="*/ 2 h 50"/>
                        <a:gd name="T26" fmla="*/ 41 w 49"/>
                        <a:gd name="T27" fmla="*/ 27 h 50"/>
                        <a:gd name="T28" fmla="*/ 35 w 49"/>
                        <a:gd name="T29" fmla="*/ 27 h 50"/>
                        <a:gd name="T30" fmla="*/ 35 w 49"/>
                        <a:gd name="T31" fmla="*/ 2 h 50"/>
                        <a:gd name="T32" fmla="*/ 38 w 49"/>
                        <a:gd name="T33" fmla="*/ 29 h 50"/>
                        <a:gd name="T34" fmla="*/ 42 w 49"/>
                        <a:gd name="T35" fmla="*/ 33 h 50"/>
                        <a:gd name="T36" fmla="*/ 41 w 49"/>
                        <a:gd name="T37" fmla="*/ 36 h 50"/>
                        <a:gd name="T38" fmla="*/ 41 w 49"/>
                        <a:gd name="T39" fmla="*/ 36 h 50"/>
                        <a:gd name="T40" fmla="*/ 35 w 49"/>
                        <a:gd name="T41" fmla="*/ 36 h 50"/>
                        <a:gd name="T42" fmla="*/ 34 w 49"/>
                        <a:gd name="T43" fmla="*/ 33 h 50"/>
                        <a:gd name="T44" fmla="*/ 38 w 49"/>
                        <a:gd name="T4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0">
                          <a:moveTo>
                            <a:pt x="44" y="36"/>
                          </a:moveTo>
                          <a:cubicBezTo>
                            <a:pt x="44" y="0"/>
                            <a:pt x="44" y="0"/>
                            <a:pt x="44" y="0"/>
                          </a:cubicBezTo>
                          <a:cubicBezTo>
                            <a:pt x="5" y="0"/>
                            <a:pt x="5" y="0"/>
                            <a:pt x="5" y="0"/>
                          </a:cubicBezTo>
                          <a:cubicBezTo>
                            <a:pt x="5" y="36"/>
                            <a:pt x="5" y="36"/>
                            <a:pt x="5" y="36"/>
                          </a:cubicBezTo>
                          <a:cubicBezTo>
                            <a:pt x="2" y="38"/>
                            <a:pt x="0" y="41"/>
                            <a:pt x="0" y="44"/>
                          </a:cubicBezTo>
                          <a:cubicBezTo>
                            <a:pt x="0" y="47"/>
                            <a:pt x="0" y="47"/>
                            <a:pt x="0" y="47"/>
                          </a:cubicBezTo>
                          <a:cubicBezTo>
                            <a:pt x="0" y="48"/>
                            <a:pt x="0" y="49"/>
                            <a:pt x="0" y="50"/>
                          </a:cubicBezTo>
                          <a:cubicBezTo>
                            <a:pt x="49" y="50"/>
                            <a:pt x="49" y="50"/>
                            <a:pt x="49" y="50"/>
                          </a:cubicBezTo>
                          <a:cubicBezTo>
                            <a:pt x="49" y="49"/>
                            <a:pt x="49" y="48"/>
                            <a:pt x="49" y="47"/>
                          </a:cubicBezTo>
                          <a:cubicBezTo>
                            <a:pt x="49" y="44"/>
                            <a:pt x="49" y="44"/>
                            <a:pt x="49" y="44"/>
                          </a:cubicBezTo>
                          <a:cubicBezTo>
                            <a:pt x="49" y="41"/>
                            <a:pt x="47" y="37"/>
                            <a:pt x="44" y="36"/>
                          </a:cubicBezTo>
                          <a:close/>
                          <a:moveTo>
                            <a:pt x="35" y="2"/>
                          </a:moveTo>
                          <a:cubicBezTo>
                            <a:pt x="41" y="2"/>
                            <a:pt x="41" y="2"/>
                            <a:pt x="41" y="2"/>
                          </a:cubicBezTo>
                          <a:cubicBezTo>
                            <a:pt x="41" y="27"/>
                            <a:pt x="41" y="27"/>
                            <a:pt x="41" y="27"/>
                          </a:cubicBezTo>
                          <a:cubicBezTo>
                            <a:pt x="35" y="27"/>
                            <a:pt x="35" y="27"/>
                            <a:pt x="35" y="27"/>
                          </a:cubicBezTo>
                          <a:lnTo>
                            <a:pt x="35" y="2"/>
                          </a:lnTo>
                          <a:close/>
                          <a:moveTo>
                            <a:pt x="38" y="29"/>
                          </a:moveTo>
                          <a:cubicBezTo>
                            <a:pt x="40" y="29"/>
                            <a:pt x="42" y="31"/>
                            <a:pt x="42" y="33"/>
                          </a:cubicBezTo>
                          <a:cubicBezTo>
                            <a:pt x="42" y="34"/>
                            <a:pt x="42" y="35"/>
                            <a:pt x="41" y="36"/>
                          </a:cubicBezTo>
                          <a:cubicBezTo>
                            <a:pt x="41" y="36"/>
                            <a:pt x="41" y="36"/>
                            <a:pt x="41" y="36"/>
                          </a:cubicBezTo>
                          <a:cubicBezTo>
                            <a:pt x="35" y="36"/>
                            <a:pt x="35" y="36"/>
                            <a:pt x="35" y="36"/>
                          </a:cubicBezTo>
                          <a:cubicBezTo>
                            <a:pt x="35" y="35"/>
                            <a:pt x="34" y="34"/>
                            <a:pt x="34" y="33"/>
                          </a:cubicBezTo>
                          <a:cubicBezTo>
                            <a:pt x="34" y="31"/>
                            <a:pt x="36" y="29"/>
                            <a:pt x="3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2" name="Freeform 330"/>
                    <p:cNvSpPr>
                      <a:spLocks/>
                    </p:cNvSpPr>
                    <p:nvPr/>
                  </p:nvSpPr>
                  <p:spPr bwMode="auto">
                    <a:xfrm>
                      <a:off x="5411788" y="3605213"/>
                      <a:ext cx="219075" cy="36513"/>
                    </a:xfrm>
                    <a:custGeom>
                      <a:avLst/>
                      <a:gdLst>
                        <a:gd name="T0" fmla="*/ 12 w 73"/>
                        <a:gd name="T1" fmla="*/ 12 h 12"/>
                        <a:gd name="T2" fmla="*/ 60 w 73"/>
                        <a:gd name="T3" fmla="*/ 12 h 12"/>
                        <a:gd name="T4" fmla="*/ 73 w 73"/>
                        <a:gd name="T5" fmla="*/ 0 h 12"/>
                        <a:gd name="T6" fmla="*/ 0 w 73"/>
                        <a:gd name="T7" fmla="*/ 0 h 12"/>
                        <a:gd name="T8" fmla="*/ 12 w 73"/>
                        <a:gd name="T9" fmla="*/ 12 h 12"/>
                      </a:gdLst>
                      <a:ahLst/>
                      <a:cxnLst>
                        <a:cxn ang="0">
                          <a:pos x="T0" y="T1"/>
                        </a:cxn>
                        <a:cxn ang="0">
                          <a:pos x="T2" y="T3"/>
                        </a:cxn>
                        <a:cxn ang="0">
                          <a:pos x="T4" y="T5"/>
                        </a:cxn>
                        <a:cxn ang="0">
                          <a:pos x="T6" y="T7"/>
                        </a:cxn>
                        <a:cxn ang="0">
                          <a:pos x="T8" y="T9"/>
                        </a:cxn>
                      </a:cxnLst>
                      <a:rect l="0" t="0" r="r" b="b"/>
                      <a:pathLst>
                        <a:path w="73" h="12">
                          <a:moveTo>
                            <a:pt x="12" y="12"/>
                          </a:moveTo>
                          <a:cubicBezTo>
                            <a:pt x="60" y="12"/>
                            <a:pt x="60" y="12"/>
                            <a:pt x="60" y="12"/>
                          </a:cubicBezTo>
                          <a:cubicBezTo>
                            <a:pt x="67" y="12"/>
                            <a:pt x="73" y="7"/>
                            <a:pt x="73" y="0"/>
                          </a:cubicBezTo>
                          <a:cubicBezTo>
                            <a:pt x="0" y="0"/>
                            <a:pt x="0" y="0"/>
                            <a:pt x="0" y="0"/>
                          </a:cubicBezTo>
                          <a:cubicBezTo>
                            <a:pt x="0" y="7"/>
                            <a:pt x="5"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3" name="Freeform 331"/>
                    <p:cNvSpPr>
                      <a:spLocks/>
                    </p:cNvSpPr>
                    <p:nvPr/>
                  </p:nvSpPr>
                  <p:spPr bwMode="auto">
                    <a:xfrm>
                      <a:off x="5702301" y="3578225"/>
                      <a:ext cx="90488" cy="90488"/>
                    </a:xfrm>
                    <a:custGeom>
                      <a:avLst/>
                      <a:gdLst>
                        <a:gd name="T0" fmla="*/ 24 w 30"/>
                        <a:gd name="T1" fmla="*/ 5 h 30"/>
                        <a:gd name="T2" fmla="*/ 16 w 30"/>
                        <a:gd name="T3" fmla="*/ 2 h 30"/>
                        <a:gd name="T4" fmla="*/ 5 w 30"/>
                        <a:gd name="T5" fmla="*/ 6 h 30"/>
                        <a:gd name="T6" fmla="*/ 4 w 30"/>
                        <a:gd name="T7" fmla="*/ 10 h 30"/>
                        <a:gd name="T8" fmla="*/ 9 w 30"/>
                        <a:gd name="T9" fmla="*/ 12 h 30"/>
                        <a:gd name="T10" fmla="*/ 11 w 30"/>
                        <a:gd name="T11" fmla="*/ 16 h 30"/>
                        <a:gd name="T12" fmla="*/ 7 w 30"/>
                        <a:gd name="T13" fmla="*/ 18 h 30"/>
                        <a:gd name="T14" fmla="*/ 1 w 30"/>
                        <a:gd name="T15" fmla="*/ 15 h 30"/>
                        <a:gd name="T16" fmla="*/ 6 w 30"/>
                        <a:gd name="T17" fmla="*/ 25 h 30"/>
                        <a:gd name="T18" fmla="*/ 14 w 30"/>
                        <a:gd name="T19" fmla="*/ 28 h 30"/>
                        <a:gd name="T20" fmla="*/ 25 w 30"/>
                        <a:gd name="T21" fmla="*/ 24 h 30"/>
                        <a:gd name="T22" fmla="*/ 28 w 30"/>
                        <a:gd name="T23" fmla="*/ 16 h 30"/>
                        <a:gd name="T24" fmla="*/ 24 w 30"/>
                        <a:gd name="T2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4" y="5"/>
                          </a:moveTo>
                          <a:cubicBezTo>
                            <a:pt x="16" y="2"/>
                            <a:pt x="16" y="2"/>
                            <a:pt x="16" y="2"/>
                          </a:cubicBezTo>
                          <a:cubicBezTo>
                            <a:pt x="12" y="0"/>
                            <a:pt x="7" y="2"/>
                            <a:pt x="5" y="6"/>
                          </a:cubicBezTo>
                          <a:cubicBezTo>
                            <a:pt x="4" y="10"/>
                            <a:pt x="4" y="10"/>
                            <a:pt x="4" y="10"/>
                          </a:cubicBezTo>
                          <a:cubicBezTo>
                            <a:pt x="9" y="12"/>
                            <a:pt x="9" y="12"/>
                            <a:pt x="9" y="12"/>
                          </a:cubicBezTo>
                          <a:cubicBezTo>
                            <a:pt x="11" y="13"/>
                            <a:pt x="12" y="15"/>
                            <a:pt x="11" y="16"/>
                          </a:cubicBezTo>
                          <a:cubicBezTo>
                            <a:pt x="10" y="18"/>
                            <a:pt x="9" y="18"/>
                            <a:pt x="7" y="18"/>
                          </a:cubicBezTo>
                          <a:cubicBezTo>
                            <a:pt x="1" y="15"/>
                            <a:pt x="1" y="15"/>
                            <a:pt x="1" y="15"/>
                          </a:cubicBezTo>
                          <a:cubicBezTo>
                            <a:pt x="0" y="19"/>
                            <a:pt x="2" y="23"/>
                            <a:pt x="6" y="25"/>
                          </a:cubicBezTo>
                          <a:cubicBezTo>
                            <a:pt x="14" y="28"/>
                            <a:pt x="14" y="28"/>
                            <a:pt x="14" y="28"/>
                          </a:cubicBezTo>
                          <a:cubicBezTo>
                            <a:pt x="18" y="30"/>
                            <a:pt x="23" y="28"/>
                            <a:pt x="25" y="24"/>
                          </a:cubicBezTo>
                          <a:cubicBezTo>
                            <a:pt x="28" y="16"/>
                            <a:pt x="28" y="16"/>
                            <a:pt x="28" y="16"/>
                          </a:cubicBezTo>
                          <a:cubicBezTo>
                            <a:pt x="30" y="12"/>
                            <a:pt x="28" y="7"/>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4" name="Freeform 332"/>
                    <p:cNvSpPr>
                      <a:spLocks/>
                    </p:cNvSpPr>
                    <p:nvPr/>
                  </p:nvSpPr>
                  <p:spPr bwMode="auto">
                    <a:xfrm>
                      <a:off x="5588001" y="3617913"/>
                      <a:ext cx="50800" cy="117475"/>
                    </a:xfrm>
                    <a:custGeom>
                      <a:avLst/>
                      <a:gdLst>
                        <a:gd name="T0" fmla="*/ 2 w 17"/>
                        <a:gd name="T1" fmla="*/ 11 h 39"/>
                        <a:gd name="T2" fmla="*/ 0 w 17"/>
                        <a:gd name="T3" fmla="*/ 11 h 39"/>
                        <a:gd name="T4" fmla="*/ 0 w 17"/>
                        <a:gd name="T5" fmla="*/ 32 h 39"/>
                        <a:gd name="T6" fmla="*/ 9 w 17"/>
                        <a:gd name="T7" fmla="*/ 39 h 39"/>
                        <a:gd name="T8" fmla="*/ 17 w 17"/>
                        <a:gd name="T9" fmla="*/ 32 h 39"/>
                        <a:gd name="T10" fmla="*/ 17 w 17"/>
                        <a:gd name="T11" fmla="*/ 4 h 39"/>
                        <a:gd name="T12" fmla="*/ 16 w 17"/>
                        <a:gd name="T13" fmla="*/ 0 h 39"/>
                        <a:gd name="T14" fmla="*/ 2 w 17"/>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9">
                          <a:moveTo>
                            <a:pt x="2" y="11"/>
                          </a:moveTo>
                          <a:cubicBezTo>
                            <a:pt x="0" y="11"/>
                            <a:pt x="0" y="11"/>
                            <a:pt x="0" y="11"/>
                          </a:cubicBezTo>
                          <a:cubicBezTo>
                            <a:pt x="0" y="32"/>
                            <a:pt x="0" y="32"/>
                            <a:pt x="0" y="32"/>
                          </a:cubicBezTo>
                          <a:cubicBezTo>
                            <a:pt x="0" y="36"/>
                            <a:pt x="4" y="39"/>
                            <a:pt x="9" y="39"/>
                          </a:cubicBezTo>
                          <a:cubicBezTo>
                            <a:pt x="13" y="39"/>
                            <a:pt x="17" y="36"/>
                            <a:pt x="17" y="32"/>
                          </a:cubicBezTo>
                          <a:cubicBezTo>
                            <a:pt x="17" y="4"/>
                            <a:pt x="17" y="4"/>
                            <a:pt x="17" y="4"/>
                          </a:cubicBezTo>
                          <a:cubicBezTo>
                            <a:pt x="17" y="3"/>
                            <a:pt x="17" y="1"/>
                            <a:pt x="16" y="0"/>
                          </a:cubicBezTo>
                          <a:cubicBezTo>
                            <a:pt x="14" y="6"/>
                            <a:pt x="9"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5" name="Freeform 333"/>
                    <p:cNvSpPr>
                      <a:spLocks noEditPoints="1"/>
                    </p:cNvSpPr>
                    <p:nvPr/>
                  </p:nvSpPr>
                  <p:spPr bwMode="auto">
                    <a:xfrm>
                      <a:off x="5348288" y="3295650"/>
                      <a:ext cx="342900" cy="301625"/>
                    </a:xfrm>
                    <a:custGeom>
                      <a:avLst/>
                      <a:gdLst>
                        <a:gd name="T0" fmla="*/ 94 w 114"/>
                        <a:gd name="T1" fmla="*/ 0 h 100"/>
                        <a:gd name="T2" fmla="*/ 20 w 114"/>
                        <a:gd name="T3" fmla="*/ 0 h 100"/>
                        <a:gd name="T4" fmla="*/ 0 w 114"/>
                        <a:gd name="T5" fmla="*/ 21 h 100"/>
                        <a:gd name="T6" fmla="*/ 0 w 114"/>
                        <a:gd name="T7" fmla="*/ 80 h 100"/>
                        <a:gd name="T8" fmla="*/ 20 w 114"/>
                        <a:gd name="T9" fmla="*/ 100 h 100"/>
                        <a:gd name="T10" fmla="*/ 94 w 114"/>
                        <a:gd name="T11" fmla="*/ 100 h 100"/>
                        <a:gd name="T12" fmla="*/ 114 w 114"/>
                        <a:gd name="T13" fmla="*/ 80 h 100"/>
                        <a:gd name="T14" fmla="*/ 114 w 114"/>
                        <a:gd name="T15" fmla="*/ 21 h 100"/>
                        <a:gd name="T16" fmla="*/ 94 w 114"/>
                        <a:gd name="T17" fmla="*/ 0 h 100"/>
                        <a:gd name="T18" fmla="*/ 36 w 114"/>
                        <a:gd name="T19" fmla="*/ 18 h 100"/>
                        <a:gd name="T20" fmla="*/ 79 w 114"/>
                        <a:gd name="T21" fmla="*/ 18 h 100"/>
                        <a:gd name="T22" fmla="*/ 84 w 114"/>
                        <a:gd name="T23" fmla="*/ 53 h 100"/>
                        <a:gd name="T24" fmla="*/ 30 w 114"/>
                        <a:gd name="T25" fmla="*/ 53 h 100"/>
                        <a:gd name="T26" fmla="*/ 36 w 114"/>
                        <a:gd name="T27" fmla="*/ 18 h 100"/>
                        <a:gd name="T28" fmla="*/ 32 w 114"/>
                        <a:gd name="T29" fmla="*/ 85 h 100"/>
                        <a:gd name="T30" fmla="*/ 27 w 114"/>
                        <a:gd name="T31" fmla="*/ 91 h 100"/>
                        <a:gd name="T32" fmla="*/ 19 w 114"/>
                        <a:gd name="T33" fmla="*/ 91 h 100"/>
                        <a:gd name="T34" fmla="*/ 14 w 114"/>
                        <a:gd name="T35" fmla="*/ 85 h 100"/>
                        <a:gd name="T36" fmla="*/ 14 w 114"/>
                        <a:gd name="T37" fmla="*/ 77 h 100"/>
                        <a:gd name="T38" fmla="*/ 19 w 114"/>
                        <a:gd name="T39" fmla="*/ 72 h 100"/>
                        <a:gd name="T40" fmla="*/ 27 w 114"/>
                        <a:gd name="T41" fmla="*/ 72 h 100"/>
                        <a:gd name="T42" fmla="*/ 32 w 114"/>
                        <a:gd name="T43" fmla="*/ 77 h 100"/>
                        <a:gd name="T44" fmla="*/ 32 w 114"/>
                        <a:gd name="T45" fmla="*/ 85 h 100"/>
                        <a:gd name="T46" fmla="*/ 101 w 114"/>
                        <a:gd name="T47" fmla="*/ 85 h 100"/>
                        <a:gd name="T48" fmla="*/ 95 w 114"/>
                        <a:gd name="T49" fmla="*/ 91 h 100"/>
                        <a:gd name="T50" fmla="*/ 87 w 114"/>
                        <a:gd name="T51" fmla="*/ 91 h 100"/>
                        <a:gd name="T52" fmla="*/ 82 w 114"/>
                        <a:gd name="T53" fmla="*/ 85 h 100"/>
                        <a:gd name="T54" fmla="*/ 82 w 114"/>
                        <a:gd name="T55" fmla="*/ 77 h 100"/>
                        <a:gd name="T56" fmla="*/ 87 w 114"/>
                        <a:gd name="T57" fmla="*/ 72 h 100"/>
                        <a:gd name="T58" fmla="*/ 95 w 114"/>
                        <a:gd name="T59" fmla="*/ 72 h 100"/>
                        <a:gd name="T60" fmla="*/ 101 w 114"/>
                        <a:gd name="T61" fmla="*/ 77 h 100"/>
                        <a:gd name="T62" fmla="*/ 101 w 114"/>
                        <a:gd name="T6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00">
                          <a:moveTo>
                            <a:pt x="94" y="0"/>
                          </a:moveTo>
                          <a:cubicBezTo>
                            <a:pt x="20" y="0"/>
                            <a:pt x="20" y="0"/>
                            <a:pt x="20" y="0"/>
                          </a:cubicBezTo>
                          <a:cubicBezTo>
                            <a:pt x="9" y="0"/>
                            <a:pt x="0" y="9"/>
                            <a:pt x="0" y="21"/>
                          </a:cubicBezTo>
                          <a:cubicBezTo>
                            <a:pt x="0" y="80"/>
                            <a:pt x="0" y="80"/>
                            <a:pt x="0" y="80"/>
                          </a:cubicBezTo>
                          <a:cubicBezTo>
                            <a:pt x="0" y="91"/>
                            <a:pt x="9" y="100"/>
                            <a:pt x="20" y="100"/>
                          </a:cubicBezTo>
                          <a:cubicBezTo>
                            <a:pt x="94" y="100"/>
                            <a:pt x="94" y="100"/>
                            <a:pt x="94" y="100"/>
                          </a:cubicBezTo>
                          <a:cubicBezTo>
                            <a:pt x="105" y="100"/>
                            <a:pt x="114" y="91"/>
                            <a:pt x="114" y="80"/>
                          </a:cubicBezTo>
                          <a:cubicBezTo>
                            <a:pt x="114" y="21"/>
                            <a:pt x="114" y="21"/>
                            <a:pt x="114" y="21"/>
                          </a:cubicBezTo>
                          <a:cubicBezTo>
                            <a:pt x="114" y="9"/>
                            <a:pt x="105" y="0"/>
                            <a:pt x="94" y="0"/>
                          </a:cubicBezTo>
                          <a:close/>
                          <a:moveTo>
                            <a:pt x="36" y="18"/>
                          </a:moveTo>
                          <a:cubicBezTo>
                            <a:pt x="79" y="18"/>
                            <a:pt x="79" y="18"/>
                            <a:pt x="79" y="18"/>
                          </a:cubicBezTo>
                          <a:cubicBezTo>
                            <a:pt x="84" y="53"/>
                            <a:pt x="84" y="53"/>
                            <a:pt x="84" y="53"/>
                          </a:cubicBezTo>
                          <a:cubicBezTo>
                            <a:pt x="30" y="53"/>
                            <a:pt x="30" y="53"/>
                            <a:pt x="30" y="53"/>
                          </a:cubicBezTo>
                          <a:lnTo>
                            <a:pt x="36" y="18"/>
                          </a:lnTo>
                          <a:close/>
                          <a:moveTo>
                            <a:pt x="32" y="85"/>
                          </a:moveTo>
                          <a:cubicBezTo>
                            <a:pt x="32" y="88"/>
                            <a:pt x="30" y="91"/>
                            <a:pt x="27" y="91"/>
                          </a:cubicBezTo>
                          <a:cubicBezTo>
                            <a:pt x="19" y="91"/>
                            <a:pt x="19" y="91"/>
                            <a:pt x="19" y="91"/>
                          </a:cubicBezTo>
                          <a:cubicBezTo>
                            <a:pt x="16" y="91"/>
                            <a:pt x="14" y="88"/>
                            <a:pt x="14" y="85"/>
                          </a:cubicBezTo>
                          <a:cubicBezTo>
                            <a:pt x="14" y="77"/>
                            <a:pt x="14" y="77"/>
                            <a:pt x="14" y="77"/>
                          </a:cubicBezTo>
                          <a:cubicBezTo>
                            <a:pt x="14" y="74"/>
                            <a:pt x="16" y="72"/>
                            <a:pt x="19" y="72"/>
                          </a:cubicBezTo>
                          <a:cubicBezTo>
                            <a:pt x="27" y="72"/>
                            <a:pt x="27" y="72"/>
                            <a:pt x="27" y="72"/>
                          </a:cubicBezTo>
                          <a:cubicBezTo>
                            <a:pt x="30" y="72"/>
                            <a:pt x="32" y="74"/>
                            <a:pt x="32" y="77"/>
                          </a:cubicBezTo>
                          <a:lnTo>
                            <a:pt x="32" y="85"/>
                          </a:lnTo>
                          <a:close/>
                          <a:moveTo>
                            <a:pt x="101" y="85"/>
                          </a:moveTo>
                          <a:cubicBezTo>
                            <a:pt x="101" y="88"/>
                            <a:pt x="98" y="91"/>
                            <a:pt x="95" y="91"/>
                          </a:cubicBezTo>
                          <a:cubicBezTo>
                            <a:pt x="87" y="91"/>
                            <a:pt x="87" y="91"/>
                            <a:pt x="87" y="91"/>
                          </a:cubicBezTo>
                          <a:cubicBezTo>
                            <a:pt x="84" y="91"/>
                            <a:pt x="82" y="88"/>
                            <a:pt x="82" y="85"/>
                          </a:cubicBezTo>
                          <a:cubicBezTo>
                            <a:pt x="82" y="77"/>
                            <a:pt x="82" y="77"/>
                            <a:pt x="82" y="77"/>
                          </a:cubicBezTo>
                          <a:cubicBezTo>
                            <a:pt x="82" y="74"/>
                            <a:pt x="84" y="72"/>
                            <a:pt x="87" y="72"/>
                          </a:cubicBezTo>
                          <a:cubicBezTo>
                            <a:pt x="95" y="72"/>
                            <a:pt x="95" y="72"/>
                            <a:pt x="95" y="72"/>
                          </a:cubicBezTo>
                          <a:cubicBezTo>
                            <a:pt x="98" y="72"/>
                            <a:pt x="101" y="74"/>
                            <a:pt x="101" y="77"/>
                          </a:cubicBezTo>
                          <a:lnTo>
                            <a:pt x="10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6" name="Freeform 334"/>
                    <p:cNvSpPr>
                      <a:spLocks/>
                    </p:cNvSpPr>
                    <p:nvPr/>
                  </p:nvSpPr>
                  <p:spPr bwMode="auto">
                    <a:xfrm>
                      <a:off x="5735638" y="3365500"/>
                      <a:ext cx="60325" cy="144463"/>
                    </a:xfrm>
                    <a:custGeom>
                      <a:avLst/>
                      <a:gdLst>
                        <a:gd name="T0" fmla="*/ 5 w 20"/>
                        <a:gd name="T1" fmla="*/ 41 h 48"/>
                        <a:gd name="T2" fmla="*/ 13 w 20"/>
                        <a:gd name="T3" fmla="*/ 47 h 48"/>
                        <a:gd name="T4" fmla="*/ 19 w 20"/>
                        <a:gd name="T5" fmla="*/ 39 h 48"/>
                        <a:gd name="T6" fmla="*/ 13 w 20"/>
                        <a:gd name="T7" fmla="*/ 4 h 48"/>
                        <a:gd name="T8" fmla="*/ 11 w 20"/>
                        <a:gd name="T9" fmla="*/ 0 h 48"/>
                        <a:gd name="T10" fmla="*/ 0 w 20"/>
                        <a:gd name="T11" fmla="*/ 13 h 48"/>
                        <a:gd name="T12" fmla="*/ 5 w 20"/>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20" h="48">
                          <a:moveTo>
                            <a:pt x="5" y="41"/>
                          </a:moveTo>
                          <a:cubicBezTo>
                            <a:pt x="5" y="45"/>
                            <a:pt x="9" y="48"/>
                            <a:pt x="13" y="47"/>
                          </a:cubicBezTo>
                          <a:cubicBezTo>
                            <a:pt x="17" y="46"/>
                            <a:pt x="20" y="43"/>
                            <a:pt x="19" y="39"/>
                          </a:cubicBezTo>
                          <a:cubicBezTo>
                            <a:pt x="13" y="4"/>
                            <a:pt x="13" y="4"/>
                            <a:pt x="13" y="4"/>
                          </a:cubicBezTo>
                          <a:cubicBezTo>
                            <a:pt x="13" y="2"/>
                            <a:pt x="12" y="1"/>
                            <a:pt x="11" y="0"/>
                          </a:cubicBezTo>
                          <a:cubicBezTo>
                            <a:pt x="9" y="5"/>
                            <a:pt x="5" y="10"/>
                            <a:pt x="0" y="13"/>
                          </a:cubicBezTo>
                          <a:lnTo>
                            <a:pt x="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7" name="Freeform 335"/>
                    <p:cNvSpPr>
                      <a:spLocks/>
                    </p:cNvSpPr>
                    <p:nvPr/>
                  </p:nvSpPr>
                  <p:spPr bwMode="auto">
                    <a:xfrm>
                      <a:off x="5748338" y="3540125"/>
                      <a:ext cx="44450" cy="60325"/>
                    </a:xfrm>
                    <a:custGeom>
                      <a:avLst/>
                      <a:gdLst>
                        <a:gd name="T0" fmla="*/ 0 w 15"/>
                        <a:gd name="T1" fmla="*/ 2 h 20"/>
                        <a:gd name="T2" fmla="*/ 0 w 15"/>
                        <a:gd name="T3" fmla="*/ 12 h 20"/>
                        <a:gd name="T4" fmla="*/ 2 w 15"/>
                        <a:gd name="T5" fmla="*/ 13 h 20"/>
                        <a:gd name="T6" fmla="*/ 11 w 15"/>
                        <a:gd name="T7" fmla="*/ 17 h 20"/>
                        <a:gd name="T8" fmla="*/ 15 w 15"/>
                        <a:gd name="T9" fmla="*/ 20 h 20"/>
                        <a:gd name="T10" fmla="*/ 15 w 15"/>
                        <a:gd name="T11" fmla="*/ 0 h 20"/>
                        <a:gd name="T12" fmla="*/ 5 w 15"/>
                        <a:gd name="T13" fmla="*/ 3 h 20"/>
                        <a:gd name="T14" fmla="*/ 0 w 15"/>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0" y="2"/>
                          </a:moveTo>
                          <a:cubicBezTo>
                            <a:pt x="0" y="12"/>
                            <a:pt x="0" y="12"/>
                            <a:pt x="0" y="12"/>
                          </a:cubicBezTo>
                          <a:cubicBezTo>
                            <a:pt x="1" y="12"/>
                            <a:pt x="2" y="13"/>
                            <a:pt x="2" y="13"/>
                          </a:cubicBezTo>
                          <a:cubicBezTo>
                            <a:pt x="11" y="17"/>
                            <a:pt x="11" y="17"/>
                            <a:pt x="11" y="17"/>
                          </a:cubicBezTo>
                          <a:cubicBezTo>
                            <a:pt x="13" y="18"/>
                            <a:pt x="14" y="19"/>
                            <a:pt x="15" y="20"/>
                          </a:cubicBezTo>
                          <a:cubicBezTo>
                            <a:pt x="15" y="0"/>
                            <a:pt x="15" y="0"/>
                            <a:pt x="15" y="0"/>
                          </a:cubicBezTo>
                          <a:cubicBezTo>
                            <a:pt x="12" y="2"/>
                            <a:pt x="9" y="3"/>
                            <a:pt x="5" y="3"/>
                          </a:cubicBezTo>
                          <a:cubicBezTo>
                            <a:pt x="4" y="3"/>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8" name="Freeform 336"/>
                    <p:cNvSpPr>
                      <a:spLocks noEditPoints="1"/>
                    </p:cNvSpPr>
                    <p:nvPr/>
                  </p:nvSpPr>
                  <p:spPr bwMode="auto">
                    <a:xfrm>
                      <a:off x="5351463" y="3822700"/>
                      <a:ext cx="149225" cy="152400"/>
                    </a:xfrm>
                    <a:custGeom>
                      <a:avLst/>
                      <a:gdLst>
                        <a:gd name="T0" fmla="*/ 44 w 50"/>
                        <a:gd name="T1" fmla="*/ 37 h 51"/>
                        <a:gd name="T2" fmla="*/ 44 w 50"/>
                        <a:gd name="T3" fmla="*/ 0 h 51"/>
                        <a:gd name="T4" fmla="*/ 6 w 50"/>
                        <a:gd name="T5" fmla="*/ 0 h 51"/>
                        <a:gd name="T6" fmla="*/ 6 w 50"/>
                        <a:gd name="T7" fmla="*/ 37 h 51"/>
                        <a:gd name="T8" fmla="*/ 0 w 50"/>
                        <a:gd name="T9" fmla="*/ 45 h 51"/>
                        <a:gd name="T10" fmla="*/ 0 w 50"/>
                        <a:gd name="T11" fmla="*/ 48 h 51"/>
                        <a:gd name="T12" fmla="*/ 1 w 50"/>
                        <a:gd name="T13" fmla="*/ 51 h 51"/>
                        <a:gd name="T14" fmla="*/ 49 w 50"/>
                        <a:gd name="T15" fmla="*/ 51 h 51"/>
                        <a:gd name="T16" fmla="*/ 50 w 50"/>
                        <a:gd name="T17" fmla="*/ 48 h 51"/>
                        <a:gd name="T18" fmla="*/ 50 w 50"/>
                        <a:gd name="T19" fmla="*/ 45 h 51"/>
                        <a:gd name="T20" fmla="*/ 44 w 50"/>
                        <a:gd name="T21" fmla="*/ 37 h 51"/>
                        <a:gd name="T22" fmla="*/ 8 w 50"/>
                        <a:gd name="T23" fmla="*/ 3 h 51"/>
                        <a:gd name="T24" fmla="*/ 14 w 50"/>
                        <a:gd name="T25" fmla="*/ 3 h 51"/>
                        <a:gd name="T26" fmla="*/ 14 w 50"/>
                        <a:gd name="T27" fmla="*/ 28 h 51"/>
                        <a:gd name="T28" fmla="*/ 8 w 50"/>
                        <a:gd name="T29" fmla="*/ 28 h 51"/>
                        <a:gd name="T30" fmla="*/ 8 w 50"/>
                        <a:gd name="T31" fmla="*/ 3 h 51"/>
                        <a:gd name="T32" fmla="*/ 7 w 50"/>
                        <a:gd name="T33" fmla="*/ 34 h 51"/>
                        <a:gd name="T34" fmla="*/ 11 w 50"/>
                        <a:gd name="T35" fmla="*/ 30 h 51"/>
                        <a:gd name="T36" fmla="*/ 15 w 50"/>
                        <a:gd name="T37" fmla="*/ 34 h 51"/>
                        <a:gd name="T38" fmla="*/ 14 w 50"/>
                        <a:gd name="T39" fmla="*/ 36 h 51"/>
                        <a:gd name="T40" fmla="*/ 9 w 50"/>
                        <a:gd name="T41" fmla="*/ 36 h 51"/>
                        <a:gd name="T42" fmla="*/ 8 w 50"/>
                        <a:gd name="T43" fmla="*/ 36 h 51"/>
                        <a:gd name="T44" fmla="*/ 7 w 50"/>
                        <a:gd name="T45"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1">
                          <a:moveTo>
                            <a:pt x="44" y="37"/>
                          </a:moveTo>
                          <a:cubicBezTo>
                            <a:pt x="44" y="0"/>
                            <a:pt x="44" y="0"/>
                            <a:pt x="44" y="0"/>
                          </a:cubicBezTo>
                          <a:cubicBezTo>
                            <a:pt x="6" y="0"/>
                            <a:pt x="6" y="0"/>
                            <a:pt x="6" y="0"/>
                          </a:cubicBezTo>
                          <a:cubicBezTo>
                            <a:pt x="6" y="37"/>
                            <a:pt x="6" y="37"/>
                            <a:pt x="6" y="37"/>
                          </a:cubicBezTo>
                          <a:cubicBezTo>
                            <a:pt x="2" y="38"/>
                            <a:pt x="0" y="41"/>
                            <a:pt x="0" y="45"/>
                          </a:cubicBezTo>
                          <a:cubicBezTo>
                            <a:pt x="0" y="48"/>
                            <a:pt x="0" y="48"/>
                            <a:pt x="0" y="48"/>
                          </a:cubicBezTo>
                          <a:cubicBezTo>
                            <a:pt x="0" y="49"/>
                            <a:pt x="0" y="50"/>
                            <a:pt x="1" y="51"/>
                          </a:cubicBezTo>
                          <a:cubicBezTo>
                            <a:pt x="49" y="51"/>
                            <a:pt x="49" y="51"/>
                            <a:pt x="49" y="51"/>
                          </a:cubicBezTo>
                          <a:cubicBezTo>
                            <a:pt x="50" y="50"/>
                            <a:pt x="50" y="49"/>
                            <a:pt x="50" y="48"/>
                          </a:cubicBezTo>
                          <a:cubicBezTo>
                            <a:pt x="50" y="45"/>
                            <a:pt x="50" y="45"/>
                            <a:pt x="50" y="45"/>
                          </a:cubicBezTo>
                          <a:cubicBezTo>
                            <a:pt x="50" y="41"/>
                            <a:pt x="47" y="38"/>
                            <a:pt x="44" y="37"/>
                          </a:cubicBezTo>
                          <a:close/>
                          <a:moveTo>
                            <a:pt x="8" y="3"/>
                          </a:moveTo>
                          <a:cubicBezTo>
                            <a:pt x="14" y="3"/>
                            <a:pt x="14" y="3"/>
                            <a:pt x="14" y="3"/>
                          </a:cubicBezTo>
                          <a:cubicBezTo>
                            <a:pt x="14" y="28"/>
                            <a:pt x="14" y="28"/>
                            <a:pt x="14" y="28"/>
                          </a:cubicBezTo>
                          <a:cubicBezTo>
                            <a:pt x="8" y="28"/>
                            <a:pt x="8" y="28"/>
                            <a:pt x="8" y="28"/>
                          </a:cubicBezTo>
                          <a:lnTo>
                            <a:pt x="8" y="3"/>
                          </a:lnTo>
                          <a:close/>
                          <a:moveTo>
                            <a:pt x="7" y="34"/>
                          </a:moveTo>
                          <a:cubicBezTo>
                            <a:pt x="7" y="32"/>
                            <a:pt x="9" y="30"/>
                            <a:pt x="11" y="30"/>
                          </a:cubicBezTo>
                          <a:cubicBezTo>
                            <a:pt x="13" y="30"/>
                            <a:pt x="15" y="32"/>
                            <a:pt x="15" y="34"/>
                          </a:cubicBezTo>
                          <a:cubicBezTo>
                            <a:pt x="15" y="35"/>
                            <a:pt x="15" y="36"/>
                            <a:pt x="14" y="36"/>
                          </a:cubicBezTo>
                          <a:cubicBezTo>
                            <a:pt x="9" y="36"/>
                            <a:pt x="9" y="36"/>
                            <a:pt x="9" y="36"/>
                          </a:cubicBezTo>
                          <a:cubicBezTo>
                            <a:pt x="9" y="36"/>
                            <a:pt x="9" y="36"/>
                            <a:pt x="8" y="36"/>
                          </a:cubicBezTo>
                          <a:cubicBezTo>
                            <a:pt x="8" y="36"/>
                            <a:pt x="7" y="35"/>
                            <a:pt x="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79" name="Freeform 337"/>
                    <p:cNvSpPr>
                      <a:spLocks/>
                    </p:cNvSpPr>
                    <p:nvPr/>
                  </p:nvSpPr>
                  <p:spPr bwMode="auto">
                    <a:xfrm>
                      <a:off x="5699126" y="3049588"/>
                      <a:ext cx="187325" cy="188913"/>
                    </a:xfrm>
                    <a:custGeom>
                      <a:avLst/>
                      <a:gdLst>
                        <a:gd name="T0" fmla="*/ 57 w 62"/>
                        <a:gd name="T1" fmla="*/ 39 h 63"/>
                        <a:gd name="T2" fmla="*/ 44 w 62"/>
                        <a:gd name="T3" fmla="*/ 19 h 63"/>
                        <a:gd name="T4" fmla="*/ 23 w 62"/>
                        <a:gd name="T5" fmla="*/ 5 h 63"/>
                        <a:gd name="T6" fmla="*/ 0 w 62"/>
                        <a:gd name="T7" fmla="*/ 0 h 63"/>
                        <a:gd name="T8" fmla="*/ 0 w 62"/>
                        <a:gd name="T9" fmla="*/ 8 h 63"/>
                        <a:gd name="T10" fmla="*/ 20 w 62"/>
                        <a:gd name="T11" fmla="*/ 12 h 63"/>
                        <a:gd name="T12" fmla="*/ 38 w 62"/>
                        <a:gd name="T13" fmla="*/ 24 h 63"/>
                        <a:gd name="T14" fmla="*/ 50 w 62"/>
                        <a:gd name="T15" fmla="*/ 42 h 63"/>
                        <a:gd name="T16" fmla="*/ 54 w 62"/>
                        <a:gd name="T17" fmla="*/ 63 h 63"/>
                        <a:gd name="T18" fmla="*/ 62 w 62"/>
                        <a:gd name="T19" fmla="*/ 63 h 63"/>
                        <a:gd name="T20" fmla="*/ 57 w 62"/>
                        <a:gd name="T21"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7" y="39"/>
                          </a:moveTo>
                          <a:cubicBezTo>
                            <a:pt x="54" y="31"/>
                            <a:pt x="50" y="24"/>
                            <a:pt x="44" y="19"/>
                          </a:cubicBezTo>
                          <a:cubicBezTo>
                            <a:pt x="38" y="13"/>
                            <a:pt x="31" y="8"/>
                            <a:pt x="23" y="5"/>
                          </a:cubicBezTo>
                          <a:cubicBezTo>
                            <a:pt x="16" y="2"/>
                            <a:pt x="8" y="0"/>
                            <a:pt x="0" y="0"/>
                          </a:cubicBezTo>
                          <a:cubicBezTo>
                            <a:pt x="0" y="8"/>
                            <a:pt x="0" y="8"/>
                            <a:pt x="0" y="8"/>
                          </a:cubicBezTo>
                          <a:cubicBezTo>
                            <a:pt x="7" y="8"/>
                            <a:pt x="14" y="10"/>
                            <a:pt x="20" y="12"/>
                          </a:cubicBezTo>
                          <a:cubicBezTo>
                            <a:pt x="27" y="15"/>
                            <a:pt x="33" y="19"/>
                            <a:pt x="38" y="24"/>
                          </a:cubicBezTo>
                          <a:cubicBezTo>
                            <a:pt x="43" y="29"/>
                            <a:pt x="47" y="35"/>
                            <a:pt x="50" y="42"/>
                          </a:cubicBezTo>
                          <a:cubicBezTo>
                            <a:pt x="53" y="49"/>
                            <a:pt x="54" y="56"/>
                            <a:pt x="54" y="63"/>
                          </a:cubicBezTo>
                          <a:cubicBezTo>
                            <a:pt x="62" y="63"/>
                            <a:pt x="62" y="63"/>
                            <a:pt x="62" y="63"/>
                          </a:cubicBezTo>
                          <a:cubicBezTo>
                            <a:pt x="62" y="55"/>
                            <a:pt x="60" y="46"/>
                            <a:pt x="5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80" name="Freeform 338"/>
                    <p:cNvSpPr>
                      <a:spLocks/>
                    </p:cNvSpPr>
                    <p:nvPr/>
                  </p:nvSpPr>
                  <p:spPr bwMode="auto">
                    <a:xfrm>
                      <a:off x="5699126" y="3119438"/>
                      <a:ext cx="120650" cy="119063"/>
                    </a:xfrm>
                    <a:custGeom>
                      <a:avLst/>
                      <a:gdLst>
                        <a:gd name="T0" fmla="*/ 0 w 40"/>
                        <a:gd name="T1" fmla="*/ 0 h 40"/>
                        <a:gd name="T2" fmla="*/ 0 w 40"/>
                        <a:gd name="T3" fmla="*/ 8 h 40"/>
                        <a:gd name="T4" fmla="*/ 22 w 40"/>
                        <a:gd name="T5" fmla="*/ 17 h 40"/>
                        <a:gd name="T6" fmla="*/ 32 w 40"/>
                        <a:gd name="T7" fmla="*/ 40 h 40"/>
                        <a:gd name="T8" fmla="*/ 40 w 40"/>
                        <a:gd name="T9" fmla="*/ 40 h 40"/>
                        <a:gd name="T10" fmla="*/ 28 w 40"/>
                        <a:gd name="T11" fmla="*/ 11 h 40"/>
                        <a:gd name="T12" fmla="*/ 0 w 4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0" y="0"/>
                          </a:moveTo>
                          <a:cubicBezTo>
                            <a:pt x="0" y="8"/>
                            <a:pt x="0" y="8"/>
                            <a:pt x="0" y="8"/>
                          </a:cubicBezTo>
                          <a:cubicBezTo>
                            <a:pt x="8" y="8"/>
                            <a:pt x="16" y="11"/>
                            <a:pt x="22" y="17"/>
                          </a:cubicBezTo>
                          <a:cubicBezTo>
                            <a:pt x="28" y="23"/>
                            <a:pt x="32" y="31"/>
                            <a:pt x="32" y="40"/>
                          </a:cubicBezTo>
                          <a:cubicBezTo>
                            <a:pt x="40" y="40"/>
                            <a:pt x="40" y="40"/>
                            <a:pt x="40" y="40"/>
                          </a:cubicBezTo>
                          <a:cubicBezTo>
                            <a:pt x="40" y="29"/>
                            <a:pt x="35" y="19"/>
                            <a:pt x="28" y="11"/>
                          </a:cubicBezTo>
                          <a:cubicBezTo>
                            <a:pt x="21" y="4"/>
                            <a:pt x="1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81" name="Freeform 339"/>
                    <p:cNvSpPr>
                      <a:spLocks/>
                    </p:cNvSpPr>
                    <p:nvPr/>
                  </p:nvSpPr>
                  <p:spPr bwMode="auto">
                    <a:xfrm>
                      <a:off x="5694363" y="3173413"/>
                      <a:ext cx="68263" cy="65088"/>
                    </a:xfrm>
                    <a:custGeom>
                      <a:avLst/>
                      <a:gdLst>
                        <a:gd name="T0" fmla="*/ 15 w 23"/>
                        <a:gd name="T1" fmla="*/ 22 h 22"/>
                        <a:gd name="T2" fmla="*/ 23 w 23"/>
                        <a:gd name="T3" fmla="*/ 22 h 22"/>
                        <a:gd name="T4" fmla="*/ 16 w 23"/>
                        <a:gd name="T5" fmla="*/ 6 h 22"/>
                        <a:gd name="T6" fmla="*/ 0 w 23"/>
                        <a:gd name="T7" fmla="*/ 0 h 22"/>
                        <a:gd name="T8" fmla="*/ 0 w 23"/>
                        <a:gd name="T9" fmla="*/ 8 h 22"/>
                        <a:gd name="T10" fmla="*/ 10 w 23"/>
                        <a:gd name="T11" fmla="*/ 12 h 22"/>
                        <a:gd name="T12" fmla="*/ 15 w 2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15" y="22"/>
                          </a:moveTo>
                          <a:cubicBezTo>
                            <a:pt x="23" y="22"/>
                            <a:pt x="23" y="22"/>
                            <a:pt x="23" y="22"/>
                          </a:cubicBezTo>
                          <a:cubicBezTo>
                            <a:pt x="23" y="16"/>
                            <a:pt x="20" y="10"/>
                            <a:pt x="16" y="6"/>
                          </a:cubicBezTo>
                          <a:cubicBezTo>
                            <a:pt x="12" y="2"/>
                            <a:pt x="6" y="0"/>
                            <a:pt x="0" y="0"/>
                          </a:cubicBezTo>
                          <a:cubicBezTo>
                            <a:pt x="0" y="8"/>
                            <a:pt x="0" y="8"/>
                            <a:pt x="0" y="8"/>
                          </a:cubicBezTo>
                          <a:cubicBezTo>
                            <a:pt x="4" y="8"/>
                            <a:pt x="8" y="9"/>
                            <a:pt x="10" y="12"/>
                          </a:cubicBezTo>
                          <a:cubicBezTo>
                            <a:pt x="13" y="14"/>
                            <a:pt x="15" y="18"/>
                            <a:pt x="1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82" name="Freeform 340"/>
                    <p:cNvSpPr>
                      <a:spLocks/>
                    </p:cNvSpPr>
                    <p:nvPr/>
                  </p:nvSpPr>
                  <p:spPr bwMode="auto">
                    <a:xfrm>
                      <a:off x="5657851" y="3221038"/>
                      <a:ext cx="57150" cy="53975"/>
                    </a:xfrm>
                    <a:custGeom>
                      <a:avLst/>
                      <a:gdLst>
                        <a:gd name="T0" fmla="*/ 15 w 19"/>
                        <a:gd name="T1" fmla="*/ 15 h 18"/>
                        <a:gd name="T2" fmla="*/ 15 w 19"/>
                        <a:gd name="T3" fmla="*/ 3 h 18"/>
                        <a:gd name="T4" fmla="*/ 3 w 19"/>
                        <a:gd name="T5" fmla="*/ 3 h 18"/>
                        <a:gd name="T6" fmla="*/ 3 w 19"/>
                        <a:gd name="T7" fmla="*/ 15 h 18"/>
                        <a:gd name="T8" fmla="*/ 15 w 19"/>
                        <a:gd name="T9" fmla="*/ 15 h 18"/>
                      </a:gdLst>
                      <a:ahLst/>
                      <a:cxnLst>
                        <a:cxn ang="0">
                          <a:pos x="T0" y="T1"/>
                        </a:cxn>
                        <a:cxn ang="0">
                          <a:pos x="T2" y="T3"/>
                        </a:cxn>
                        <a:cxn ang="0">
                          <a:pos x="T4" y="T5"/>
                        </a:cxn>
                        <a:cxn ang="0">
                          <a:pos x="T6" y="T7"/>
                        </a:cxn>
                        <a:cxn ang="0">
                          <a:pos x="T8" y="T9"/>
                        </a:cxn>
                      </a:cxnLst>
                      <a:rect l="0" t="0" r="r" b="b"/>
                      <a:pathLst>
                        <a:path w="19" h="18">
                          <a:moveTo>
                            <a:pt x="15" y="15"/>
                          </a:moveTo>
                          <a:cubicBezTo>
                            <a:pt x="19" y="12"/>
                            <a:pt x="19" y="6"/>
                            <a:pt x="15" y="3"/>
                          </a:cubicBezTo>
                          <a:cubicBezTo>
                            <a:pt x="12" y="0"/>
                            <a:pt x="6" y="0"/>
                            <a:pt x="3" y="3"/>
                          </a:cubicBezTo>
                          <a:cubicBezTo>
                            <a:pt x="0" y="6"/>
                            <a:pt x="0" y="12"/>
                            <a:pt x="3" y="15"/>
                          </a:cubicBezTo>
                          <a:cubicBezTo>
                            <a:pt x="6" y="18"/>
                            <a:pt x="12" y="18"/>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nvGrpSpPr>
                  <p:cNvPr id="50" name="Group 49"/>
                  <p:cNvGrpSpPr/>
                  <p:nvPr/>
                </p:nvGrpSpPr>
                <p:grpSpPr>
                  <a:xfrm flipH="1">
                    <a:off x="9060315" y="4206918"/>
                    <a:ext cx="168956" cy="179343"/>
                    <a:chOff x="6289676" y="4121151"/>
                    <a:chExt cx="684213" cy="779463"/>
                  </a:xfrm>
                  <a:solidFill>
                    <a:schemeClr val="bg1"/>
                  </a:solidFill>
                </p:grpSpPr>
                <p:sp>
                  <p:nvSpPr>
                    <p:cNvPr id="51" name="Freeform 9"/>
                    <p:cNvSpPr>
                      <a:spLocks noEditPoints="1"/>
                    </p:cNvSpPr>
                    <p:nvPr/>
                  </p:nvSpPr>
                  <p:spPr bwMode="auto">
                    <a:xfrm>
                      <a:off x="6330951" y="4722813"/>
                      <a:ext cx="136525" cy="134938"/>
                    </a:xfrm>
                    <a:custGeom>
                      <a:avLst/>
                      <a:gdLst>
                        <a:gd name="T0" fmla="*/ 39 w 45"/>
                        <a:gd name="T1" fmla="*/ 6 h 45"/>
                        <a:gd name="T2" fmla="*/ 31 w 45"/>
                        <a:gd name="T3" fmla="*/ 2 h 45"/>
                        <a:gd name="T4" fmla="*/ 23 w 45"/>
                        <a:gd name="T5" fmla="*/ 0 h 45"/>
                        <a:gd name="T6" fmla="*/ 14 w 45"/>
                        <a:gd name="T7" fmla="*/ 2 h 45"/>
                        <a:gd name="T8" fmla="*/ 7 w 45"/>
                        <a:gd name="T9" fmla="*/ 6 h 45"/>
                        <a:gd name="T10" fmla="*/ 2 w 45"/>
                        <a:gd name="T11" fmla="*/ 14 h 45"/>
                        <a:gd name="T12" fmla="*/ 0 w 45"/>
                        <a:gd name="T13" fmla="*/ 22 h 45"/>
                        <a:gd name="T14" fmla="*/ 2 w 45"/>
                        <a:gd name="T15" fmla="*/ 31 h 45"/>
                        <a:gd name="T16" fmla="*/ 7 w 45"/>
                        <a:gd name="T17" fmla="*/ 38 h 45"/>
                        <a:gd name="T18" fmla="*/ 14 w 45"/>
                        <a:gd name="T19" fmla="*/ 43 h 45"/>
                        <a:gd name="T20" fmla="*/ 23 w 45"/>
                        <a:gd name="T21" fmla="*/ 45 h 45"/>
                        <a:gd name="T22" fmla="*/ 31 w 45"/>
                        <a:gd name="T23" fmla="*/ 43 h 45"/>
                        <a:gd name="T24" fmla="*/ 39 w 45"/>
                        <a:gd name="T25" fmla="*/ 38 h 45"/>
                        <a:gd name="T26" fmla="*/ 44 w 45"/>
                        <a:gd name="T27" fmla="*/ 31 h 45"/>
                        <a:gd name="T28" fmla="*/ 45 w 45"/>
                        <a:gd name="T29" fmla="*/ 22 h 45"/>
                        <a:gd name="T30" fmla="*/ 44 w 45"/>
                        <a:gd name="T31" fmla="*/ 14 h 45"/>
                        <a:gd name="T32" fmla="*/ 39 w 45"/>
                        <a:gd name="T33" fmla="*/ 6 h 45"/>
                        <a:gd name="T34" fmla="*/ 35 w 45"/>
                        <a:gd name="T35" fmla="*/ 27 h 45"/>
                        <a:gd name="T36" fmla="*/ 32 w 45"/>
                        <a:gd name="T37" fmla="*/ 32 h 45"/>
                        <a:gd name="T38" fmla="*/ 28 w 45"/>
                        <a:gd name="T39" fmla="*/ 35 h 45"/>
                        <a:gd name="T40" fmla="*/ 23 w 45"/>
                        <a:gd name="T41" fmla="*/ 36 h 45"/>
                        <a:gd name="T42" fmla="*/ 18 w 45"/>
                        <a:gd name="T43" fmla="*/ 35 h 45"/>
                        <a:gd name="T44" fmla="*/ 13 w 45"/>
                        <a:gd name="T45" fmla="*/ 32 h 45"/>
                        <a:gd name="T46" fmla="*/ 10 w 45"/>
                        <a:gd name="T47" fmla="*/ 27 h 45"/>
                        <a:gd name="T48" fmla="*/ 9 w 45"/>
                        <a:gd name="T49" fmla="*/ 22 h 45"/>
                        <a:gd name="T50" fmla="*/ 10 w 45"/>
                        <a:gd name="T51" fmla="*/ 17 h 45"/>
                        <a:gd name="T52" fmla="*/ 13 w 45"/>
                        <a:gd name="T53" fmla="*/ 13 h 45"/>
                        <a:gd name="T54" fmla="*/ 18 w 45"/>
                        <a:gd name="T55" fmla="*/ 10 h 45"/>
                        <a:gd name="T56" fmla="*/ 23 w 45"/>
                        <a:gd name="T57" fmla="*/ 9 h 45"/>
                        <a:gd name="T58" fmla="*/ 28 w 45"/>
                        <a:gd name="T59" fmla="*/ 10 h 45"/>
                        <a:gd name="T60" fmla="*/ 32 w 45"/>
                        <a:gd name="T61" fmla="*/ 13 h 45"/>
                        <a:gd name="T62" fmla="*/ 35 w 45"/>
                        <a:gd name="T63" fmla="*/ 17 h 45"/>
                        <a:gd name="T64" fmla="*/ 36 w 45"/>
                        <a:gd name="T65" fmla="*/ 22 h 45"/>
                        <a:gd name="T66" fmla="*/ 35 w 45"/>
                        <a:gd name="T67"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45">
                          <a:moveTo>
                            <a:pt x="39" y="6"/>
                          </a:moveTo>
                          <a:cubicBezTo>
                            <a:pt x="37" y="4"/>
                            <a:pt x="34" y="3"/>
                            <a:pt x="31" y="2"/>
                          </a:cubicBezTo>
                          <a:cubicBezTo>
                            <a:pt x="29" y="0"/>
                            <a:pt x="26" y="0"/>
                            <a:pt x="23" y="0"/>
                          </a:cubicBezTo>
                          <a:cubicBezTo>
                            <a:pt x="20" y="0"/>
                            <a:pt x="17" y="0"/>
                            <a:pt x="14" y="2"/>
                          </a:cubicBezTo>
                          <a:cubicBezTo>
                            <a:pt x="11" y="3"/>
                            <a:pt x="9" y="4"/>
                            <a:pt x="7" y="6"/>
                          </a:cubicBezTo>
                          <a:cubicBezTo>
                            <a:pt x="5" y="9"/>
                            <a:pt x="3" y="11"/>
                            <a:pt x="2" y="14"/>
                          </a:cubicBezTo>
                          <a:cubicBezTo>
                            <a:pt x="1" y="16"/>
                            <a:pt x="0" y="19"/>
                            <a:pt x="0" y="22"/>
                          </a:cubicBezTo>
                          <a:cubicBezTo>
                            <a:pt x="0" y="25"/>
                            <a:pt x="1" y="28"/>
                            <a:pt x="2" y="31"/>
                          </a:cubicBezTo>
                          <a:cubicBezTo>
                            <a:pt x="3" y="34"/>
                            <a:pt x="5" y="36"/>
                            <a:pt x="7" y="38"/>
                          </a:cubicBezTo>
                          <a:cubicBezTo>
                            <a:pt x="9" y="40"/>
                            <a:pt x="11" y="42"/>
                            <a:pt x="14" y="43"/>
                          </a:cubicBezTo>
                          <a:cubicBezTo>
                            <a:pt x="17" y="44"/>
                            <a:pt x="20" y="45"/>
                            <a:pt x="23" y="45"/>
                          </a:cubicBezTo>
                          <a:cubicBezTo>
                            <a:pt x="26" y="45"/>
                            <a:pt x="29" y="44"/>
                            <a:pt x="31" y="43"/>
                          </a:cubicBezTo>
                          <a:cubicBezTo>
                            <a:pt x="34" y="42"/>
                            <a:pt x="37" y="40"/>
                            <a:pt x="39" y="38"/>
                          </a:cubicBezTo>
                          <a:cubicBezTo>
                            <a:pt x="41" y="36"/>
                            <a:pt x="42" y="34"/>
                            <a:pt x="44" y="31"/>
                          </a:cubicBezTo>
                          <a:cubicBezTo>
                            <a:pt x="45" y="28"/>
                            <a:pt x="45" y="25"/>
                            <a:pt x="45" y="22"/>
                          </a:cubicBezTo>
                          <a:cubicBezTo>
                            <a:pt x="45" y="19"/>
                            <a:pt x="45" y="16"/>
                            <a:pt x="44" y="14"/>
                          </a:cubicBezTo>
                          <a:cubicBezTo>
                            <a:pt x="42" y="11"/>
                            <a:pt x="41" y="9"/>
                            <a:pt x="39" y="6"/>
                          </a:cubicBezTo>
                          <a:close/>
                          <a:moveTo>
                            <a:pt x="35" y="27"/>
                          </a:moveTo>
                          <a:cubicBezTo>
                            <a:pt x="35" y="29"/>
                            <a:pt x="34" y="31"/>
                            <a:pt x="32" y="32"/>
                          </a:cubicBezTo>
                          <a:cubicBezTo>
                            <a:pt x="31" y="33"/>
                            <a:pt x="30" y="34"/>
                            <a:pt x="28" y="35"/>
                          </a:cubicBezTo>
                          <a:cubicBezTo>
                            <a:pt x="26" y="35"/>
                            <a:pt x="25" y="36"/>
                            <a:pt x="23" y="36"/>
                          </a:cubicBezTo>
                          <a:cubicBezTo>
                            <a:pt x="21" y="36"/>
                            <a:pt x="19" y="35"/>
                            <a:pt x="18" y="35"/>
                          </a:cubicBezTo>
                          <a:cubicBezTo>
                            <a:pt x="16" y="34"/>
                            <a:pt x="15" y="33"/>
                            <a:pt x="13" y="32"/>
                          </a:cubicBezTo>
                          <a:cubicBezTo>
                            <a:pt x="12" y="31"/>
                            <a:pt x="11" y="29"/>
                            <a:pt x="10" y="27"/>
                          </a:cubicBezTo>
                          <a:cubicBezTo>
                            <a:pt x="10" y="26"/>
                            <a:pt x="9" y="24"/>
                            <a:pt x="9" y="22"/>
                          </a:cubicBezTo>
                          <a:cubicBezTo>
                            <a:pt x="9" y="21"/>
                            <a:pt x="10" y="19"/>
                            <a:pt x="10" y="17"/>
                          </a:cubicBezTo>
                          <a:cubicBezTo>
                            <a:pt x="11" y="16"/>
                            <a:pt x="12" y="14"/>
                            <a:pt x="13" y="13"/>
                          </a:cubicBezTo>
                          <a:cubicBezTo>
                            <a:pt x="15" y="12"/>
                            <a:pt x="16" y="11"/>
                            <a:pt x="18" y="10"/>
                          </a:cubicBezTo>
                          <a:cubicBezTo>
                            <a:pt x="19" y="9"/>
                            <a:pt x="21" y="9"/>
                            <a:pt x="23" y="9"/>
                          </a:cubicBezTo>
                          <a:cubicBezTo>
                            <a:pt x="25" y="9"/>
                            <a:pt x="26" y="9"/>
                            <a:pt x="28" y="10"/>
                          </a:cubicBezTo>
                          <a:cubicBezTo>
                            <a:pt x="30" y="11"/>
                            <a:pt x="31" y="12"/>
                            <a:pt x="32" y="13"/>
                          </a:cubicBezTo>
                          <a:cubicBezTo>
                            <a:pt x="34" y="14"/>
                            <a:pt x="35" y="16"/>
                            <a:pt x="35" y="17"/>
                          </a:cubicBezTo>
                          <a:cubicBezTo>
                            <a:pt x="36" y="19"/>
                            <a:pt x="36" y="21"/>
                            <a:pt x="36" y="22"/>
                          </a:cubicBezTo>
                          <a:cubicBezTo>
                            <a:pt x="36" y="24"/>
                            <a:pt x="36" y="26"/>
                            <a:pt x="3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2" name="Freeform 10"/>
                    <p:cNvSpPr>
                      <a:spLocks/>
                    </p:cNvSpPr>
                    <p:nvPr/>
                  </p:nvSpPr>
                  <p:spPr bwMode="auto">
                    <a:xfrm>
                      <a:off x="6407151" y="4762501"/>
                      <a:ext cx="26988" cy="57150"/>
                    </a:xfrm>
                    <a:custGeom>
                      <a:avLst/>
                      <a:gdLst>
                        <a:gd name="T0" fmla="*/ 7 w 9"/>
                        <a:gd name="T1" fmla="*/ 3 h 19"/>
                        <a:gd name="T2" fmla="*/ 1 w 9"/>
                        <a:gd name="T3" fmla="*/ 0 h 19"/>
                        <a:gd name="T4" fmla="*/ 0 w 9"/>
                        <a:gd name="T5" fmla="*/ 6 h 19"/>
                        <a:gd name="T6" fmla="*/ 2 w 9"/>
                        <a:gd name="T7" fmla="*/ 7 h 19"/>
                        <a:gd name="T8" fmla="*/ 3 w 9"/>
                        <a:gd name="T9" fmla="*/ 9 h 19"/>
                        <a:gd name="T10" fmla="*/ 2 w 9"/>
                        <a:gd name="T11" fmla="*/ 12 h 19"/>
                        <a:gd name="T12" fmla="*/ 0 w 9"/>
                        <a:gd name="T13" fmla="*/ 13 h 19"/>
                        <a:gd name="T14" fmla="*/ 1 w 9"/>
                        <a:gd name="T15" fmla="*/ 19 h 19"/>
                        <a:gd name="T16" fmla="*/ 7 w 9"/>
                        <a:gd name="T17" fmla="*/ 16 h 19"/>
                        <a:gd name="T18" fmla="*/ 8 w 9"/>
                        <a:gd name="T19" fmla="*/ 13 h 19"/>
                        <a:gd name="T20" fmla="*/ 9 w 9"/>
                        <a:gd name="T21" fmla="*/ 9 h 19"/>
                        <a:gd name="T22" fmla="*/ 8 w 9"/>
                        <a:gd name="T23" fmla="*/ 6 h 19"/>
                        <a:gd name="T24" fmla="*/ 7 w 9"/>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7" y="3"/>
                          </a:moveTo>
                          <a:cubicBezTo>
                            <a:pt x="5" y="1"/>
                            <a:pt x="3" y="0"/>
                            <a:pt x="1" y="0"/>
                          </a:cubicBezTo>
                          <a:cubicBezTo>
                            <a:pt x="0" y="6"/>
                            <a:pt x="0" y="6"/>
                            <a:pt x="0" y="6"/>
                          </a:cubicBezTo>
                          <a:cubicBezTo>
                            <a:pt x="1" y="6"/>
                            <a:pt x="2" y="6"/>
                            <a:pt x="2" y="7"/>
                          </a:cubicBezTo>
                          <a:cubicBezTo>
                            <a:pt x="3" y="8"/>
                            <a:pt x="3" y="8"/>
                            <a:pt x="3" y="9"/>
                          </a:cubicBezTo>
                          <a:cubicBezTo>
                            <a:pt x="3" y="10"/>
                            <a:pt x="3" y="11"/>
                            <a:pt x="2" y="12"/>
                          </a:cubicBezTo>
                          <a:cubicBezTo>
                            <a:pt x="2" y="12"/>
                            <a:pt x="1" y="13"/>
                            <a:pt x="0" y="13"/>
                          </a:cubicBezTo>
                          <a:cubicBezTo>
                            <a:pt x="1" y="19"/>
                            <a:pt x="1" y="19"/>
                            <a:pt x="1" y="19"/>
                          </a:cubicBezTo>
                          <a:cubicBezTo>
                            <a:pt x="3" y="18"/>
                            <a:pt x="5" y="17"/>
                            <a:pt x="7" y="16"/>
                          </a:cubicBezTo>
                          <a:cubicBezTo>
                            <a:pt x="8" y="15"/>
                            <a:pt x="8" y="14"/>
                            <a:pt x="8" y="13"/>
                          </a:cubicBezTo>
                          <a:cubicBezTo>
                            <a:pt x="9" y="12"/>
                            <a:pt x="9" y="10"/>
                            <a:pt x="9" y="9"/>
                          </a:cubicBezTo>
                          <a:cubicBezTo>
                            <a:pt x="9" y="8"/>
                            <a:pt x="9" y="7"/>
                            <a:pt x="8" y="6"/>
                          </a:cubicBezTo>
                          <a:cubicBezTo>
                            <a:pt x="8" y="5"/>
                            <a:pt x="8" y="4"/>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3" name="Freeform 11"/>
                    <p:cNvSpPr>
                      <a:spLocks noEditPoints="1"/>
                    </p:cNvSpPr>
                    <p:nvPr/>
                  </p:nvSpPr>
                  <p:spPr bwMode="auto">
                    <a:xfrm>
                      <a:off x="6772276" y="4722813"/>
                      <a:ext cx="136525" cy="134938"/>
                    </a:xfrm>
                    <a:custGeom>
                      <a:avLst/>
                      <a:gdLst>
                        <a:gd name="T0" fmla="*/ 2 w 45"/>
                        <a:gd name="T1" fmla="*/ 14 h 45"/>
                        <a:gd name="T2" fmla="*/ 0 w 45"/>
                        <a:gd name="T3" fmla="*/ 22 h 45"/>
                        <a:gd name="T4" fmla="*/ 2 w 45"/>
                        <a:gd name="T5" fmla="*/ 31 h 45"/>
                        <a:gd name="T6" fmla="*/ 7 w 45"/>
                        <a:gd name="T7" fmla="*/ 38 h 45"/>
                        <a:gd name="T8" fmla="*/ 14 w 45"/>
                        <a:gd name="T9" fmla="*/ 43 h 45"/>
                        <a:gd name="T10" fmla="*/ 23 w 45"/>
                        <a:gd name="T11" fmla="*/ 45 h 45"/>
                        <a:gd name="T12" fmla="*/ 31 w 45"/>
                        <a:gd name="T13" fmla="*/ 43 h 45"/>
                        <a:gd name="T14" fmla="*/ 39 w 45"/>
                        <a:gd name="T15" fmla="*/ 38 h 45"/>
                        <a:gd name="T16" fmla="*/ 43 w 45"/>
                        <a:gd name="T17" fmla="*/ 31 h 45"/>
                        <a:gd name="T18" fmla="*/ 45 w 45"/>
                        <a:gd name="T19" fmla="*/ 22 h 45"/>
                        <a:gd name="T20" fmla="*/ 43 w 45"/>
                        <a:gd name="T21" fmla="*/ 14 h 45"/>
                        <a:gd name="T22" fmla="*/ 39 w 45"/>
                        <a:gd name="T23" fmla="*/ 6 h 45"/>
                        <a:gd name="T24" fmla="*/ 31 w 45"/>
                        <a:gd name="T25" fmla="*/ 2 h 45"/>
                        <a:gd name="T26" fmla="*/ 23 w 45"/>
                        <a:gd name="T27" fmla="*/ 0 h 45"/>
                        <a:gd name="T28" fmla="*/ 14 w 45"/>
                        <a:gd name="T29" fmla="*/ 2 h 45"/>
                        <a:gd name="T30" fmla="*/ 7 w 45"/>
                        <a:gd name="T31" fmla="*/ 6 h 45"/>
                        <a:gd name="T32" fmla="*/ 2 w 45"/>
                        <a:gd name="T33" fmla="*/ 14 h 45"/>
                        <a:gd name="T34" fmla="*/ 10 w 45"/>
                        <a:gd name="T35" fmla="*/ 17 h 45"/>
                        <a:gd name="T36" fmla="*/ 13 w 45"/>
                        <a:gd name="T37" fmla="*/ 13 h 45"/>
                        <a:gd name="T38" fmla="*/ 18 w 45"/>
                        <a:gd name="T39" fmla="*/ 10 h 45"/>
                        <a:gd name="T40" fmla="*/ 23 w 45"/>
                        <a:gd name="T41" fmla="*/ 9 h 45"/>
                        <a:gd name="T42" fmla="*/ 28 w 45"/>
                        <a:gd name="T43" fmla="*/ 10 h 45"/>
                        <a:gd name="T44" fmla="*/ 32 w 45"/>
                        <a:gd name="T45" fmla="*/ 13 h 45"/>
                        <a:gd name="T46" fmla="*/ 35 w 45"/>
                        <a:gd name="T47" fmla="*/ 17 h 45"/>
                        <a:gd name="T48" fmla="*/ 36 w 45"/>
                        <a:gd name="T49" fmla="*/ 22 h 45"/>
                        <a:gd name="T50" fmla="*/ 35 w 45"/>
                        <a:gd name="T51" fmla="*/ 27 h 45"/>
                        <a:gd name="T52" fmla="*/ 32 w 45"/>
                        <a:gd name="T53" fmla="*/ 32 h 45"/>
                        <a:gd name="T54" fmla="*/ 28 w 45"/>
                        <a:gd name="T55" fmla="*/ 35 h 45"/>
                        <a:gd name="T56" fmla="*/ 23 w 45"/>
                        <a:gd name="T57" fmla="*/ 36 h 45"/>
                        <a:gd name="T58" fmla="*/ 18 w 45"/>
                        <a:gd name="T59" fmla="*/ 35 h 45"/>
                        <a:gd name="T60" fmla="*/ 13 w 45"/>
                        <a:gd name="T61" fmla="*/ 32 h 45"/>
                        <a:gd name="T62" fmla="*/ 10 w 45"/>
                        <a:gd name="T63" fmla="*/ 27 h 45"/>
                        <a:gd name="T64" fmla="*/ 9 w 45"/>
                        <a:gd name="T65" fmla="*/ 22 h 45"/>
                        <a:gd name="T66" fmla="*/ 10 w 45"/>
                        <a:gd name="T6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45">
                          <a:moveTo>
                            <a:pt x="2" y="14"/>
                          </a:moveTo>
                          <a:cubicBezTo>
                            <a:pt x="1" y="16"/>
                            <a:pt x="0" y="19"/>
                            <a:pt x="0" y="22"/>
                          </a:cubicBezTo>
                          <a:cubicBezTo>
                            <a:pt x="0" y="25"/>
                            <a:pt x="1" y="28"/>
                            <a:pt x="2" y="31"/>
                          </a:cubicBezTo>
                          <a:cubicBezTo>
                            <a:pt x="3" y="34"/>
                            <a:pt x="5" y="36"/>
                            <a:pt x="7" y="38"/>
                          </a:cubicBezTo>
                          <a:cubicBezTo>
                            <a:pt x="9" y="40"/>
                            <a:pt x="11" y="42"/>
                            <a:pt x="14" y="43"/>
                          </a:cubicBezTo>
                          <a:cubicBezTo>
                            <a:pt x="17" y="44"/>
                            <a:pt x="20" y="45"/>
                            <a:pt x="23" y="45"/>
                          </a:cubicBezTo>
                          <a:cubicBezTo>
                            <a:pt x="26" y="45"/>
                            <a:pt x="29" y="44"/>
                            <a:pt x="31" y="43"/>
                          </a:cubicBezTo>
                          <a:cubicBezTo>
                            <a:pt x="34" y="42"/>
                            <a:pt x="36" y="40"/>
                            <a:pt x="39" y="38"/>
                          </a:cubicBezTo>
                          <a:cubicBezTo>
                            <a:pt x="41" y="36"/>
                            <a:pt x="42" y="34"/>
                            <a:pt x="43" y="31"/>
                          </a:cubicBezTo>
                          <a:cubicBezTo>
                            <a:pt x="45" y="28"/>
                            <a:pt x="45" y="25"/>
                            <a:pt x="45" y="22"/>
                          </a:cubicBezTo>
                          <a:cubicBezTo>
                            <a:pt x="45" y="19"/>
                            <a:pt x="45" y="16"/>
                            <a:pt x="43" y="14"/>
                          </a:cubicBezTo>
                          <a:cubicBezTo>
                            <a:pt x="42" y="11"/>
                            <a:pt x="41" y="9"/>
                            <a:pt x="39" y="6"/>
                          </a:cubicBezTo>
                          <a:cubicBezTo>
                            <a:pt x="36" y="4"/>
                            <a:pt x="34" y="3"/>
                            <a:pt x="31" y="2"/>
                          </a:cubicBezTo>
                          <a:cubicBezTo>
                            <a:pt x="29" y="0"/>
                            <a:pt x="26" y="0"/>
                            <a:pt x="23" y="0"/>
                          </a:cubicBezTo>
                          <a:cubicBezTo>
                            <a:pt x="20" y="0"/>
                            <a:pt x="17" y="0"/>
                            <a:pt x="14" y="2"/>
                          </a:cubicBezTo>
                          <a:cubicBezTo>
                            <a:pt x="11" y="3"/>
                            <a:pt x="9" y="4"/>
                            <a:pt x="7" y="6"/>
                          </a:cubicBezTo>
                          <a:cubicBezTo>
                            <a:pt x="5" y="9"/>
                            <a:pt x="3" y="11"/>
                            <a:pt x="2" y="14"/>
                          </a:cubicBezTo>
                          <a:close/>
                          <a:moveTo>
                            <a:pt x="10" y="17"/>
                          </a:moveTo>
                          <a:cubicBezTo>
                            <a:pt x="11" y="16"/>
                            <a:pt x="12" y="14"/>
                            <a:pt x="13" y="13"/>
                          </a:cubicBezTo>
                          <a:cubicBezTo>
                            <a:pt x="14" y="12"/>
                            <a:pt x="16" y="11"/>
                            <a:pt x="18" y="10"/>
                          </a:cubicBezTo>
                          <a:cubicBezTo>
                            <a:pt x="19" y="9"/>
                            <a:pt x="21" y="9"/>
                            <a:pt x="23" y="9"/>
                          </a:cubicBezTo>
                          <a:cubicBezTo>
                            <a:pt x="24" y="9"/>
                            <a:pt x="26" y="9"/>
                            <a:pt x="28" y="10"/>
                          </a:cubicBezTo>
                          <a:cubicBezTo>
                            <a:pt x="29" y="11"/>
                            <a:pt x="31" y="12"/>
                            <a:pt x="32" y="13"/>
                          </a:cubicBezTo>
                          <a:cubicBezTo>
                            <a:pt x="33" y="14"/>
                            <a:pt x="34" y="16"/>
                            <a:pt x="35" y="17"/>
                          </a:cubicBezTo>
                          <a:cubicBezTo>
                            <a:pt x="36" y="19"/>
                            <a:pt x="36" y="21"/>
                            <a:pt x="36" y="22"/>
                          </a:cubicBezTo>
                          <a:cubicBezTo>
                            <a:pt x="36" y="24"/>
                            <a:pt x="36" y="26"/>
                            <a:pt x="35" y="27"/>
                          </a:cubicBezTo>
                          <a:cubicBezTo>
                            <a:pt x="34" y="29"/>
                            <a:pt x="33" y="31"/>
                            <a:pt x="32" y="32"/>
                          </a:cubicBezTo>
                          <a:cubicBezTo>
                            <a:pt x="31" y="33"/>
                            <a:pt x="29" y="34"/>
                            <a:pt x="28" y="35"/>
                          </a:cubicBezTo>
                          <a:cubicBezTo>
                            <a:pt x="26" y="35"/>
                            <a:pt x="24" y="36"/>
                            <a:pt x="23" y="36"/>
                          </a:cubicBezTo>
                          <a:cubicBezTo>
                            <a:pt x="21" y="36"/>
                            <a:pt x="19" y="35"/>
                            <a:pt x="18" y="35"/>
                          </a:cubicBezTo>
                          <a:cubicBezTo>
                            <a:pt x="16" y="34"/>
                            <a:pt x="14" y="33"/>
                            <a:pt x="13" y="32"/>
                          </a:cubicBezTo>
                          <a:cubicBezTo>
                            <a:pt x="12" y="31"/>
                            <a:pt x="11" y="29"/>
                            <a:pt x="10" y="27"/>
                          </a:cubicBezTo>
                          <a:cubicBezTo>
                            <a:pt x="10" y="26"/>
                            <a:pt x="9" y="24"/>
                            <a:pt x="9" y="22"/>
                          </a:cubicBezTo>
                          <a:cubicBezTo>
                            <a:pt x="9" y="21"/>
                            <a:pt x="10" y="19"/>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4" name="Freeform 12"/>
                    <p:cNvSpPr>
                      <a:spLocks/>
                    </p:cNvSpPr>
                    <p:nvPr/>
                  </p:nvSpPr>
                  <p:spPr bwMode="auto">
                    <a:xfrm>
                      <a:off x="6848476" y="4762501"/>
                      <a:ext cx="26988" cy="57150"/>
                    </a:xfrm>
                    <a:custGeom>
                      <a:avLst/>
                      <a:gdLst>
                        <a:gd name="T0" fmla="*/ 0 w 9"/>
                        <a:gd name="T1" fmla="*/ 13 h 19"/>
                        <a:gd name="T2" fmla="*/ 1 w 9"/>
                        <a:gd name="T3" fmla="*/ 19 h 19"/>
                        <a:gd name="T4" fmla="*/ 7 w 9"/>
                        <a:gd name="T5" fmla="*/ 16 h 19"/>
                        <a:gd name="T6" fmla="*/ 8 w 9"/>
                        <a:gd name="T7" fmla="*/ 13 h 19"/>
                        <a:gd name="T8" fmla="*/ 9 w 9"/>
                        <a:gd name="T9" fmla="*/ 9 h 19"/>
                        <a:gd name="T10" fmla="*/ 8 w 9"/>
                        <a:gd name="T11" fmla="*/ 6 h 19"/>
                        <a:gd name="T12" fmla="*/ 7 w 9"/>
                        <a:gd name="T13" fmla="*/ 3 h 19"/>
                        <a:gd name="T14" fmla="*/ 1 w 9"/>
                        <a:gd name="T15" fmla="*/ 0 h 19"/>
                        <a:gd name="T16" fmla="*/ 0 w 9"/>
                        <a:gd name="T17" fmla="*/ 6 h 19"/>
                        <a:gd name="T18" fmla="*/ 2 w 9"/>
                        <a:gd name="T19" fmla="*/ 7 h 19"/>
                        <a:gd name="T20" fmla="*/ 3 w 9"/>
                        <a:gd name="T21" fmla="*/ 9 h 19"/>
                        <a:gd name="T22" fmla="*/ 2 w 9"/>
                        <a:gd name="T23" fmla="*/ 12 h 19"/>
                        <a:gd name="T24" fmla="*/ 0 w 9"/>
                        <a:gd name="T2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0" y="13"/>
                          </a:moveTo>
                          <a:cubicBezTo>
                            <a:pt x="1" y="19"/>
                            <a:pt x="1" y="19"/>
                            <a:pt x="1" y="19"/>
                          </a:cubicBezTo>
                          <a:cubicBezTo>
                            <a:pt x="3" y="18"/>
                            <a:pt x="5" y="17"/>
                            <a:pt x="7" y="16"/>
                          </a:cubicBezTo>
                          <a:cubicBezTo>
                            <a:pt x="7" y="15"/>
                            <a:pt x="8" y="14"/>
                            <a:pt x="8" y="13"/>
                          </a:cubicBezTo>
                          <a:cubicBezTo>
                            <a:pt x="9" y="12"/>
                            <a:pt x="9" y="10"/>
                            <a:pt x="9" y="9"/>
                          </a:cubicBezTo>
                          <a:cubicBezTo>
                            <a:pt x="9" y="8"/>
                            <a:pt x="9" y="7"/>
                            <a:pt x="8" y="6"/>
                          </a:cubicBezTo>
                          <a:cubicBezTo>
                            <a:pt x="8" y="5"/>
                            <a:pt x="7" y="4"/>
                            <a:pt x="7" y="3"/>
                          </a:cubicBezTo>
                          <a:cubicBezTo>
                            <a:pt x="5" y="1"/>
                            <a:pt x="3" y="0"/>
                            <a:pt x="1" y="0"/>
                          </a:cubicBezTo>
                          <a:cubicBezTo>
                            <a:pt x="0" y="6"/>
                            <a:pt x="0" y="6"/>
                            <a:pt x="0" y="6"/>
                          </a:cubicBezTo>
                          <a:cubicBezTo>
                            <a:pt x="1" y="6"/>
                            <a:pt x="2" y="6"/>
                            <a:pt x="2" y="7"/>
                          </a:cubicBezTo>
                          <a:cubicBezTo>
                            <a:pt x="3" y="8"/>
                            <a:pt x="3" y="8"/>
                            <a:pt x="3" y="9"/>
                          </a:cubicBezTo>
                          <a:cubicBezTo>
                            <a:pt x="3" y="10"/>
                            <a:pt x="3" y="11"/>
                            <a:pt x="2" y="12"/>
                          </a:cubicBezTo>
                          <a:cubicBezTo>
                            <a:pt x="2" y="12"/>
                            <a:pt x="1" y="13"/>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55" name="Freeform 13"/>
                    <p:cNvSpPr>
                      <a:spLocks noEditPoints="1"/>
                    </p:cNvSpPr>
                    <p:nvPr/>
                  </p:nvSpPr>
                  <p:spPr bwMode="auto">
                    <a:xfrm>
                      <a:off x="6289676" y="4121151"/>
                      <a:ext cx="684213" cy="779463"/>
                    </a:xfrm>
                    <a:custGeom>
                      <a:avLst/>
                      <a:gdLst>
                        <a:gd name="T0" fmla="*/ 210 w 228"/>
                        <a:gd name="T1" fmla="*/ 5 h 259"/>
                        <a:gd name="T2" fmla="*/ 190 w 228"/>
                        <a:gd name="T3" fmla="*/ 7 h 259"/>
                        <a:gd name="T4" fmla="*/ 136 w 228"/>
                        <a:gd name="T5" fmla="*/ 6 h 259"/>
                        <a:gd name="T6" fmla="*/ 135 w 228"/>
                        <a:gd name="T7" fmla="*/ 5 h 259"/>
                        <a:gd name="T8" fmla="*/ 117 w 228"/>
                        <a:gd name="T9" fmla="*/ 2 h 259"/>
                        <a:gd name="T10" fmla="*/ 65 w 228"/>
                        <a:gd name="T11" fmla="*/ 61 h 259"/>
                        <a:gd name="T12" fmla="*/ 52 w 228"/>
                        <a:gd name="T13" fmla="*/ 77 h 259"/>
                        <a:gd name="T14" fmla="*/ 49 w 228"/>
                        <a:gd name="T15" fmla="*/ 83 h 259"/>
                        <a:gd name="T16" fmla="*/ 49 w 228"/>
                        <a:gd name="T17" fmla="*/ 121 h 259"/>
                        <a:gd name="T18" fmla="*/ 32 w 228"/>
                        <a:gd name="T19" fmla="*/ 186 h 259"/>
                        <a:gd name="T20" fmla="*/ 3 w 228"/>
                        <a:gd name="T21" fmla="*/ 208 h 259"/>
                        <a:gd name="T22" fmla="*/ 11 w 228"/>
                        <a:gd name="T23" fmla="*/ 248 h 259"/>
                        <a:gd name="T24" fmla="*/ 51 w 228"/>
                        <a:gd name="T25" fmla="*/ 256 h 259"/>
                        <a:gd name="T26" fmla="*/ 156 w 228"/>
                        <a:gd name="T27" fmla="*/ 247 h 259"/>
                        <a:gd name="T28" fmla="*/ 184 w 228"/>
                        <a:gd name="T29" fmla="*/ 259 h 259"/>
                        <a:gd name="T30" fmla="*/ 218 w 228"/>
                        <a:gd name="T31" fmla="*/ 236 h 259"/>
                        <a:gd name="T32" fmla="*/ 210 w 228"/>
                        <a:gd name="T33" fmla="*/ 196 h 259"/>
                        <a:gd name="T34" fmla="*/ 188 w 228"/>
                        <a:gd name="T35" fmla="*/ 157 h 259"/>
                        <a:gd name="T36" fmla="*/ 128 w 228"/>
                        <a:gd name="T37" fmla="*/ 49 h 259"/>
                        <a:gd name="T38" fmla="*/ 190 w 228"/>
                        <a:gd name="T39" fmla="*/ 31 h 259"/>
                        <a:gd name="T40" fmla="*/ 228 w 228"/>
                        <a:gd name="T41" fmla="*/ 39 h 259"/>
                        <a:gd name="T42" fmla="*/ 207 w 228"/>
                        <a:gd name="T43" fmla="*/ 22 h 259"/>
                        <a:gd name="T44" fmla="*/ 47 w 228"/>
                        <a:gd name="T45" fmla="*/ 248 h 259"/>
                        <a:gd name="T46" fmla="*/ 17 w 228"/>
                        <a:gd name="T47" fmla="*/ 242 h 259"/>
                        <a:gd name="T48" fmla="*/ 11 w 228"/>
                        <a:gd name="T49" fmla="*/ 212 h 259"/>
                        <a:gd name="T50" fmla="*/ 37 w 228"/>
                        <a:gd name="T51" fmla="*/ 195 h 259"/>
                        <a:gd name="T52" fmla="*/ 62 w 228"/>
                        <a:gd name="T53" fmla="*/ 212 h 259"/>
                        <a:gd name="T54" fmla="*/ 56 w 228"/>
                        <a:gd name="T55" fmla="*/ 242 h 259"/>
                        <a:gd name="T56" fmla="*/ 203 w 228"/>
                        <a:gd name="T57" fmla="*/ 203 h 259"/>
                        <a:gd name="T58" fmla="*/ 209 w 228"/>
                        <a:gd name="T59" fmla="*/ 233 h 259"/>
                        <a:gd name="T60" fmla="*/ 184 w 228"/>
                        <a:gd name="T61" fmla="*/ 250 h 259"/>
                        <a:gd name="T62" fmla="*/ 158 w 228"/>
                        <a:gd name="T63" fmla="*/ 233 h 259"/>
                        <a:gd name="T64" fmla="*/ 164 w 228"/>
                        <a:gd name="T65" fmla="*/ 203 h 259"/>
                        <a:gd name="T66" fmla="*/ 194 w 228"/>
                        <a:gd name="T67" fmla="*/ 197 h 259"/>
                        <a:gd name="T68" fmla="*/ 170 w 228"/>
                        <a:gd name="T69" fmla="*/ 188 h 259"/>
                        <a:gd name="T70" fmla="*/ 51 w 228"/>
                        <a:gd name="T71" fmla="*/ 188 h 259"/>
                        <a:gd name="T72" fmla="*/ 179 w 228"/>
                        <a:gd name="T73" fmla="*/ 166 h 259"/>
                        <a:gd name="T74" fmla="*/ 134 w 228"/>
                        <a:gd name="T75" fmla="*/ 28 h 259"/>
                        <a:gd name="T76" fmla="*/ 132 w 228"/>
                        <a:gd name="T77" fmla="*/ 30 h 259"/>
                        <a:gd name="T78" fmla="*/ 57 w 228"/>
                        <a:gd name="T79" fmla="*/ 88 h 259"/>
                        <a:gd name="T80" fmla="*/ 59 w 228"/>
                        <a:gd name="T81" fmla="*/ 82 h 259"/>
                        <a:gd name="T82" fmla="*/ 61 w 228"/>
                        <a:gd name="T83" fmla="*/ 80 h 259"/>
                        <a:gd name="T84" fmla="*/ 120 w 228"/>
                        <a:gd name="T85" fmla="*/ 10 h 259"/>
                        <a:gd name="T86" fmla="*/ 129 w 228"/>
                        <a:gd name="T87" fmla="*/ 12 h 259"/>
                        <a:gd name="T88" fmla="*/ 132 w 228"/>
                        <a:gd name="T89" fmla="*/ 14 h 259"/>
                        <a:gd name="T90" fmla="*/ 133 w 228"/>
                        <a:gd name="T91" fmla="*/ 15 h 259"/>
                        <a:gd name="T92" fmla="*/ 135 w 228"/>
                        <a:gd name="T93" fmla="*/ 25 h 259"/>
                        <a:gd name="T94" fmla="*/ 202 w 228"/>
                        <a:gd name="T95" fmla="*/ 19 h 259"/>
                        <a:gd name="T96" fmla="*/ 190 w 228"/>
                        <a:gd name="T97"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59">
                          <a:moveTo>
                            <a:pt x="228" y="11"/>
                          </a:moveTo>
                          <a:cubicBezTo>
                            <a:pt x="228" y="5"/>
                            <a:pt x="228" y="5"/>
                            <a:pt x="228" y="5"/>
                          </a:cubicBezTo>
                          <a:cubicBezTo>
                            <a:pt x="210" y="5"/>
                            <a:pt x="210" y="5"/>
                            <a:pt x="210" y="5"/>
                          </a:cubicBezTo>
                          <a:cubicBezTo>
                            <a:pt x="205" y="13"/>
                            <a:pt x="205" y="13"/>
                            <a:pt x="205" y="13"/>
                          </a:cubicBezTo>
                          <a:cubicBezTo>
                            <a:pt x="190" y="13"/>
                            <a:pt x="190" y="13"/>
                            <a:pt x="190" y="13"/>
                          </a:cubicBezTo>
                          <a:cubicBezTo>
                            <a:pt x="190" y="7"/>
                            <a:pt x="190" y="7"/>
                            <a:pt x="190" y="7"/>
                          </a:cubicBezTo>
                          <a:cubicBezTo>
                            <a:pt x="138" y="7"/>
                            <a:pt x="138" y="7"/>
                            <a:pt x="138" y="7"/>
                          </a:cubicBezTo>
                          <a:cubicBezTo>
                            <a:pt x="137" y="7"/>
                            <a:pt x="137" y="7"/>
                            <a:pt x="137" y="7"/>
                          </a:cubicBezTo>
                          <a:cubicBezTo>
                            <a:pt x="136" y="6"/>
                            <a:pt x="136" y="6"/>
                            <a:pt x="136" y="6"/>
                          </a:cubicBezTo>
                          <a:cubicBezTo>
                            <a:pt x="135" y="5"/>
                            <a:pt x="135" y="5"/>
                            <a:pt x="135" y="5"/>
                          </a:cubicBezTo>
                          <a:cubicBezTo>
                            <a:pt x="135" y="5"/>
                            <a:pt x="135" y="5"/>
                            <a:pt x="135" y="5"/>
                          </a:cubicBezTo>
                          <a:cubicBezTo>
                            <a:pt x="135" y="5"/>
                            <a:pt x="135" y="5"/>
                            <a:pt x="135" y="5"/>
                          </a:cubicBezTo>
                          <a:cubicBezTo>
                            <a:pt x="134" y="4"/>
                            <a:pt x="134" y="4"/>
                            <a:pt x="134" y="4"/>
                          </a:cubicBezTo>
                          <a:cubicBezTo>
                            <a:pt x="132" y="3"/>
                            <a:pt x="130" y="2"/>
                            <a:pt x="129" y="2"/>
                          </a:cubicBezTo>
                          <a:cubicBezTo>
                            <a:pt x="125" y="0"/>
                            <a:pt x="121" y="0"/>
                            <a:pt x="117" y="2"/>
                          </a:cubicBezTo>
                          <a:cubicBezTo>
                            <a:pt x="116" y="2"/>
                            <a:pt x="114" y="3"/>
                            <a:pt x="112" y="4"/>
                          </a:cubicBezTo>
                          <a:cubicBezTo>
                            <a:pt x="111" y="5"/>
                            <a:pt x="109" y="6"/>
                            <a:pt x="108" y="8"/>
                          </a:cubicBezTo>
                          <a:cubicBezTo>
                            <a:pt x="65" y="61"/>
                            <a:pt x="65" y="61"/>
                            <a:pt x="65" y="61"/>
                          </a:cubicBezTo>
                          <a:cubicBezTo>
                            <a:pt x="54" y="74"/>
                            <a:pt x="54" y="74"/>
                            <a:pt x="54" y="74"/>
                          </a:cubicBezTo>
                          <a:cubicBezTo>
                            <a:pt x="52" y="76"/>
                            <a:pt x="52" y="76"/>
                            <a:pt x="52" y="76"/>
                          </a:cubicBezTo>
                          <a:cubicBezTo>
                            <a:pt x="52" y="77"/>
                            <a:pt x="52" y="77"/>
                            <a:pt x="52" y="77"/>
                          </a:cubicBezTo>
                          <a:cubicBezTo>
                            <a:pt x="52" y="77"/>
                            <a:pt x="52" y="77"/>
                            <a:pt x="52" y="77"/>
                          </a:cubicBezTo>
                          <a:cubicBezTo>
                            <a:pt x="51" y="78"/>
                            <a:pt x="51" y="78"/>
                            <a:pt x="51" y="78"/>
                          </a:cubicBezTo>
                          <a:cubicBezTo>
                            <a:pt x="50" y="80"/>
                            <a:pt x="49" y="82"/>
                            <a:pt x="49" y="83"/>
                          </a:cubicBezTo>
                          <a:cubicBezTo>
                            <a:pt x="48" y="87"/>
                            <a:pt x="48" y="91"/>
                            <a:pt x="49" y="95"/>
                          </a:cubicBezTo>
                          <a:cubicBezTo>
                            <a:pt x="49" y="95"/>
                            <a:pt x="49" y="95"/>
                            <a:pt x="49" y="95"/>
                          </a:cubicBezTo>
                          <a:cubicBezTo>
                            <a:pt x="44" y="103"/>
                            <a:pt x="44" y="113"/>
                            <a:pt x="49" y="121"/>
                          </a:cubicBezTo>
                          <a:cubicBezTo>
                            <a:pt x="73" y="157"/>
                            <a:pt x="73" y="157"/>
                            <a:pt x="73" y="157"/>
                          </a:cubicBezTo>
                          <a:cubicBezTo>
                            <a:pt x="32" y="157"/>
                            <a:pt x="32" y="157"/>
                            <a:pt x="32" y="157"/>
                          </a:cubicBezTo>
                          <a:cubicBezTo>
                            <a:pt x="32" y="186"/>
                            <a:pt x="32" y="186"/>
                            <a:pt x="32" y="186"/>
                          </a:cubicBezTo>
                          <a:cubicBezTo>
                            <a:pt x="29" y="186"/>
                            <a:pt x="26" y="187"/>
                            <a:pt x="23" y="188"/>
                          </a:cubicBezTo>
                          <a:cubicBezTo>
                            <a:pt x="18" y="190"/>
                            <a:pt x="14" y="193"/>
                            <a:pt x="11" y="196"/>
                          </a:cubicBezTo>
                          <a:cubicBezTo>
                            <a:pt x="7" y="200"/>
                            <a:pt x="5" y="204"/>
                            <a:pt x="3" y="208"/>
                          </a:cubicBezTo>
                          <a:cubicBezTo>
                            <a:pt x="1" y="213"/>
                            <a:pt x="0" y="218"/>
                            <a:pt x="0" y="222"/>
                          </a:cubicBezTo>
                          <a:cubicBezTo>
                            <a:pt x="0" y="227"/>
                            <a:pt x="1" y="232"/>
                            <a:pt x="3" y="236"/>
                          </a:cubicBezTo>
                          <a:cubicBezTo>
                            <a:pt x="5" y="241"/>
                            <a:pt x="7" y="245"/>
                            <a:pt x="11" y="248"/>
                          </a:cubicBezTo>
                          <a:cubicBezTo>
                            <a:pt x="14" y="252"/>
                            <a:pt x="18" y="254"/>
                            <a:pt x="23" y="256"/>
                          </a:cubicBezTo>
                          <a:cubicBezTo>
                            <a:pt x="27" y="258"/>
                            <a:pt x="32" y="259"/>
                            <a:pt x="37" y="259"/>
                          </a:cubicBezTo>
                          <a:cubicBezTo>
                            <a:pt x="42" y="259"/>
                            <a:pt x="46" y="258"/>
                            <a:pt x="51" y="256"/>
                          </a:cubicBezTo>
                          <a:cubicBezTo>
                            <a:pt x="55" y="254"/>
                            <a:pt x="59" y="252"/>
                            <a:pt x="63" y="248"/>
                          </a:cubicBezTo>
                          <a:cubicBezTo>
                            <a:pt x="63" y="248"/>
                            <a:pt x="64" y="247"/>
                            <a:pt x="64" y="247"/>
                          </a:cubicBezTo>
                          <a:cubicBezTo>
                            <a:pt x="156" y="247"/>
                            <a:pt x="156" y="247"/>
                            <a:pt x="156" y="247"/>
                          </a:cubicBezTo>
                          <a:cubicBezTo>
                            <a:pt x="157" y="247"/>
                            <a:pt x="157" y="248"/>
                            <a:pt x="158" y="248"/>
                          </a:cubicBezTo>
                          <a:cubicBezTo>
                            <a:pt x="161" y="252"/>
                            <a:pt x="165" y="254"/>
                            <a:pt x="170" y="256"/>
                          </a:cubicBezTo>
                          <a:cubicBezTo>
                            <a:pt x="174" y="258"/>
                            <a:pt x="179" y="259"/>
                            <a:pt x="184" y="259"/>
                          </a:cubicBezTo>
                          <a:cubicBezTo>
                            <a:pt x="188" y="259"/>
                            <a:pt x="193" y="258"/>
                            <a:pt x="198" y="256"/>
                          </a:cubicBezTo>
                          <a:cubicBezTo>
                            <a:pt x="202" y="254"/>
                            <a:pt x="206" y="252"/>
                            <a:pt x="210" y="248"/>
                          </a:cubicBezTo>
                          <a:cubicBezTo>
                            <a:pt x="213" y="245"/>
                            <a:pt x="216" y="241"/>
                            <a:pt x="218" y="236"/>
                          </a:cubicBezTo>
                          <a:cubicBezTo>
                            <a:pt x="219" y="232"/>
                            <a:pt x="220" y="227"/>
                            <a:pt x="220" y="222"/>
                          </a:cubicBezTo>
                          <a:cubicBezTo>
                            <a:pt x="220" y="218"/>
                            <a:pt x="219" y="213"/>
                            <a:pt x="218" y="208"/>
                          </a:cubicBezTo>
                          <a:cubicBezTo>
                            <a:pt x="216" y="204"/>
                            <a:pt x="213" y="200"/>
                            <a:pt x="210" y="196"/>
                          </a:cubicBezTo>
                          <a:cubicBezTo>
                            <a:pt x="206" y="193"/>
                            <a:pt x="202" y="190"/>
                            <a:pt x="198" y="188"/>
                          </a:cubicBezTo>
                          <a:cubicBezTo>
                            <a:pt x="195" y="187"/>
                            <a:pt x="191" y="186"/>
                            <a:pt x="188" y="186"/>
                          </a:cubicBezTo>
                          <a:cubicBezTo>
                            <a:pt x="188" y="157"/>
                            <a:pt x="188" y="157"/>
                            <a:pt x="188" y="157"/>
                          </a:cubicBezTo>
                          <a:cubicBezTo>
                            <a:pt x="130" y="157"/>
                            <a:pt x="130" y="157"/>
                            <a:pt x="130" y="157"/>
                          </a:cubicBezTo>
                          <a:cubicBezTo>
                            <a:pt x="89" y="97"/>
                            <a:pt x="89" y="97"/>
                            <a:pt x="89" y="97"/>
                          </a:cubicBezTo>
                          <a:cubicBezTo>
                            <a:pt x="128" y="49"/>
                            <a:pt x="128" y="49"/>
                            <a:pt x="128" y="49"/>
                          </a:cubicBezTo>
                          <a:cubicBezTo>
                            <a:pt x="139" y="36"/>
                            <a:pt x="139" y="36"/>
                            <a:pt x="139" y="36"/>
                          </a:cubicBezTo>
                          <a:cubicBezTo>
                            <a:pt x="190" y="36"/>
                            <a:pt x="190" y="36"/>
                            <a:pt x="190" y="36"/>
                          </a:cubicBezTo>
                          <a:cubicBezTo>
                            <a:pt x="190" y="31"/>
                            <a:pt x="190" y="31"/>
                            <a:pt x="190" y="31"/>
                          </a:cubicBezTo>
                          <a:cubicBezTo>
                            <a:pt x="206" y="31"/>
                            <a:pt x="206" y="31"/>
                            <a:pt x="206" y="31"/>
                          </a:cubicBezTo>
                          <a:cubicBezTo>
                            <a:pt x="210" y="39"/>
                            <a:pt x="210" y="39"/>
                            <a:pt x="210" y="39"/>
                          </a:cubicBezTo>
                          <a:cubicBezTo>
                            <a:pt x="228" y="39"/>
                            <a:pt x="228" y="39"/>
                            <a:pt x="228" y="39"/>
                          </a:cubicBezTo>
                          <a:cubicBezTo>
                            <a:pt x="228" y="33"/>
                            <a:pt x="228" y="33"/>
                            <a:pt x="228" y="33"/>
                          </a:cubicBezTo>
                          <a:cubicBezTo>
                            <a:pt x="214" y="33"/>
                            <a:pt x="214" y="33"/>
                            <a:pt x="214" y="33"/>
                          </a:cubicBezTo>
                          <a:cubicBezTo>
                            <a:pt x="207" y="22"/>
                            <a:pt x="207" y="22"/>
                            <a:pt x="207" y="22"/>
                          </a:cubicBezTo>
                          <a:cubicBezTo>
                            <a:pt x="214" y="11"/>
                            <a:pt x="214" y="11"/>
                            <a:pt x="214" y="11"/>
                          </a:cubicBezTo>
                          <a:lnTo>
                            <a:pt x="228" y="11"/>
                          </a:lnTo>
                          <a:close/>
                          <a:moveTo>
                            <a:pt x="47" y="248"/>
                          </a:moveTo>
                          <a:cubicBezTo>
                            <a:pt x="44" y="249"/>
                            <a:pt x="40" y="250"/>
                            <a:pt x="37" y="250"/>
                          </a:cubicBezTo>
                          <a:cubicBezTo>
                            <a:pt x="33" y="250"/>
                            <a:pt x="30" y="249"/>
                            <a:pt x="26" y="248"/>
                          </a:cubicBezTo>
                          <a:cubicBezTo>
                            <a:pt x="23" y="246"/>
                            <a:pt x="20" y="244"/>
                            <a:pt x="17" y="242"/>
                          </a:cubicBezTo>
                          <a:cubicBezTo>
                            <a:pt x="15" y="239"/>
                            <a:pt x="13" y="236"/>
                            <a:pt x="11" y="233"/>
                          </a:cubicBezTo>
                          <a:cubicBezTo>
                            <a:pt x="10" y="230"/>
                            <a:pt x="9" y="226"/>
                            <a:pt x="9" y="222"/>
                          </a:cubicBezTo>
                          <a:cubicBezTo>
                            <a:pt x="9" y="219"/>
                            <a:pt x="10" y="215"/>
                            <a:pt x="11" y="212"/>
                          </a:cubicBezTo>
                          <a:cubicBezTo>
                            <a:pt x="13" y="208"/>
                            <a:pt x="15" y="205"/>
                            <a:pt x="17" y="203"/>
                          </a:cubicBezTo>
                          <a:cubicBezTo>
                            <a:pt x="20" y="200"/>
                            <a:pt x="23" y="198"/>
                            <a:pt x="26" y="197"/>
                          </a:cubicBezTo>
                          <a:cubicBezTo>
                            <a:pt x="30" y="195"/>
                            <a:pt x="33" y="195"/>
                            <a:pt x="37" y="195"/>
                          </a:cubicBezTo>
                          <a:cubicBezTo>
                            <a:pt x="40" y="195"/>
                            <a:pt x="44" y="195"/>
                            <a:pt x="47" y="197"/>
                          </a:cubicBezTo>
                          <a:cubicBezTo>
                            <a:pt x="51" y="198"/>
                            <a:pt x="54" y="200"/>
                            <a:pt x="56" y="203"/>
                          </a:cubicBezTo>
                          <a:cubicBezTo>
                            <a:pt x="59" y="205"/>
                            <a:pt x="61" y="208"/>
                            <a:pt x="62" y="212"/>
                          </a:cubicBezTo>
                          <a:cubicBezTo>
                            <a:pt x="64" y="215"/>
                            <a:pt x="64" y="219"/>
                            <a:pt x="64" y="222"/>
                          </a:cubicBezTo>
                          <a:cubicBezTo>
                            <a:pt x="64" y="226"/>
                            <a:pt x="64" y="230"/>
                            <a:pt x="62" y="233"/>
                          </a:cubicBezTo>
                          <a:cubicBezTo>
                            <a:pt x="61" y="236"/>
                            <a:pt x="59" y="239"/>
                            <a:pt x="56" y="242"/>
                          </a:cubicBezTo>
                          <a:cubicBezTo>
                            <a:pt x="54" y="244"/>
                            <a:pt x="51" y="246"/>
                            <a:pt x="47" y="248"/>
                          </a:cubicBezTo>
                          <a:close/>
                          <a:moveTo>
                            <a:pt x="194" y="197"/>
                          </a:moveTo>
                          <a:cubicBezTo>
                            <a:pt x="198" y="198"/>
                            <a:pt x="201" y="200"/>
                            <a:pt x="203" y="203"/>
                          </a:cubicBezTo>
                          <a:cubicBezTo>
                            <a:pt x="206" y="205"/>
                            <a:pt x="208" y="208"/>
                            <a:pt x="209" y="212"/>
                          </a:cubicBezTo>
                          <a:cubicBezTo>
                            <a:pt x="211" y="215"/>
                            <a:pt x="211" y="219"/>
                            <a:pt x="211" y="222"/>
                          </a:cubicBezTo>
                          <a:cubicBezTo>
                            <a:pt x="211" y="226"/>
                            <a:pt x="211" y="230"/>
                            <a:pt x="209" y="233"/>
                          </a:cubicBezTo>
                          <a:cubicBezTo>
                            <a:pt x="208" y="236"/>
                            <a:pt x="206" y="239"/>
                            <a:pt x="203" y="242"/>
                          </a:cubicBezTo>
                          <a:cubicBezTo>
                            <a:pt x="201" y="244"/>
                            <a:pt x="198" y="246"/>
                            <a:pt x="194" y="248"/>
                          </a:cubicBezTo>
                          <a:cubicBezTo>
                            <a:pt x="191" y="249"/>
                            <a:pt x="187" y="250"/>
                            <a:pt x="184" y="250"/>
                          </a:cubicBezTo>
                          <a:cubicBezTo>
                            <a:pt x="180" y="250"/>
                            <a:pt x="176" y="249"/>
                            <a:pt x="173" y="248"/>
                          </a:cubicBezTo>
                          <a:cubicBezTo>
                            <a:pt x="170" y="246"/>
                            <a:pt x="167" y="244"/>
                            <a:pt x="164" y="242"/>
                          </a:cubicBezTo>
                          <a:cubicBezTo>
                            <a:pt x="162" y="239"/>
                            <a:pt x="160" y="236"/>
                            <a:pt x="158" y="233"/>
                          </a:cubicBezTo>
                          <a:cubicBezTo>
                            <a:pt x="157" y="230"/>
                            <a:pt x="156" y="226"/>
                            <a:pt x="156" y="222"/>
                          </a:cubicBezTo>
                          <a:cubicBezTo>
                            <a:pt x="156" y="219"/>
                            <a:pt x="157" y="215"/>
                            <a:pt x="158" y="212"/>
                          </a:cubicBezTo>
                          <a:cubicBezTo>
                            <a:pt x="160" y="208"/>
                            <a:pt x="162" y="205"/>
                            <a:pt x="164" y="203"/>
                          </a:cubicBezTo>
                          <a:cubicBezTo>
                            <a:pt x="167" y="200"/>
                            <a:pt x="170" y="198"/>
                            <a:pt x="173" y="197"/>
                          </a:cubicBezTo>
                          <a:cubicBezTo>
                            <a:pt x="176" y="195"/>
                            <a:pt x="180" y="195"/>
                            <a:pt x="184" y="195"/>
                          </a:cubicBezTo>
                          <a:cubicBezTo>
                            <a:pt x="187" y="195"/>
                            <a:pt x="191" y="195"/>
                            <a:pt x="194" y="197"/>
                          </a:cubicBezTo>
                          <a:close/>
                          <a:moveTo>
                            <a:pt x="179" y="166"/>
                          </a:moveTo>
                          <a:cubicBezTo>
                            <a:pt x="179" y="186"/>
                            <a:pt x="179" y="186"/>
                            <a:pt x="179" y="186"/>
                          </a:cubicBezTo>
                          <a:cubicBezTo>
                            <a:pt x="176" y="186"/>
                            <a:pt x="173" y="187"/>
                            <a:pt x="170" y="188"/>
                          </a:cubicBezTo>
                          <a:cubicBezTo>
                            <a:pt x="168" y="189"/>
                            <a:pt x="166" y="190"/>
                            <a:pt x="164" y="191"/>
                          </a:cubicBezTo>
                          <a:cubicBezTo>
                            <a:pt x="56" y="191"/>
                            <a:pt x="56" y="191"/>
                            <a:pt x="56" y="191"/>
                          </a:cubicBezTo>
                          <a:cubicBezTo>
                            <a:pt x="54" y="190"/>
                            <a:pt x="53" y="189"/>
                            <a:pt x="51" y="188"/>
                          </a:cubicBezTo>
                          <a:cubicBezTo>
                            <a:pt x="48" y="187"/>
                            <a:pt x="45" y="186"/>
                            <a:pt x="41" y="186"/>
                          </a:cubicBezTo>
                          <a:cubicBezTo>
                            <a:pt x="41" y="166"/>
                            <a:pt x="41" y="166"/>
                            <a:pt x="41" y="166"/>
                          </a:cubicBezTo>
                          <a:lnTo>
                            <a:pt x="179" y="166"/>
                          </a:lnTo>
                          <a:close/>
                          <a:moveTo>
                            <a:pt x="135" y="25"/>
                          </a:moveTo>
                          <a:cubicBezTo>
                            <a:pt x="135" y="26"/>
                            <a:pt x="135" y="26"/>
                            <a:pt x="134" y="27"/>
                          </a:cubicBezTo>
                          <a:cubicBezTo>
                            <a:pt x="134" y="28"/>
                            <a:pt x="134" y="28"/>
                            <a:pt x="134" y="28"/>
                          </a:cubicBezTo>
                          <a:cubicBezTo>
                            <a:pt x="134" y="28"/>
                            <a:pt x="134" y="28"/>
                            <a:pt x="134" y="28"/>
                          </a:cubicBezTo>
                          <a:cubicBezTo>
                            <a:pt x="133" y="29"/>
                            <a:pt x="133" y="29"/>
                            <a:pt x="133" y="29"/>
                          </a:cubicBezTo>
                          <a:cubicBezTo>
                            <a:pt x="132" y="30"/>
                            <a:pt x="132" y="30"/>
                            <a:pt x="132" y="30"/>
                          </a:cubicBezTo>
                          <a:cubicBezTo>
                            <a:pt x="121" y="44"/>
                            <a:pt x="121" y="44"/>
                            <a:pt x="121" y="44"/>
                          </a:cubicBezTo>
                          <a:cubicBezTo>
                            <a:pt x="83" y="90"/>
                            <a:pt x="83" y="90"/>
                            <a:pt x="83" y="90"/>
                          </a:cubicBezTo>
                          <a:cubicBezTo>
                            <a:pt x="76" y="84"/>
                            <a:pt x="65" y="83"/>
                            <a:pt x="57" y="88"/>
                          </a:cubicBezTo>
                          <a:cubicBezTo>
                            <a:pt x="57" y="87"/>
                            <a:pt x="57" y="86"/>
                            <a:pt x="57" y="86"/>
                          </a:cubicBezTo>
                          <a:cubicBezTo>
                            <a:pt x="58" y="85"/>
                            <a:pt x="58" y="84"/>
                            <a:pt x="58" y="83"/>
                          </a:cubicBezTo>
                          <a:cubicBezTo>
                            <a:pt x="59" y="83"/>
                            <a:pt x="59" y="83"/>
                            <a:pt x="59" y="82"/>
                          </a:cubicBezTo>
                          <a:cubicBezTo>
                            <a:pt x="59" y="82"/>
                            <a:pt x="59" y="82"/>
                            <a:pt x="59" y="82"/>
                          </a:cubicBezTo>
                          <a:cubicBezTo>
                            <a:pt x="59" y="82"/>
                            <a:pt x="59" y="82"/>
                            <a:pt x="59" y="82"/>
                          </a:cubicBezTo>
                          <a:cubicBezTo>
                            <a:pt x="61" y="80"/>
                            <a:pt x="61" y="80"/>
                            <a:pt x="61" y="80"/>
                          </a:cubicBezTo>
                          <a:cubicBezTo>
                            <a:pt x="72" y="67"/>
                            <a:pt x="72" y="67"/>
                            <a:pt x="72" y="67"/>
                          </a:cubicBezTo>
                          <a:cubicBezTo>
                            <a:pt x="115" y="13"/>
                            <a:pt x="115" y="13"/>
                            <a:pt x="115" y="13"/>
                          </a:cubicBezTo>
                          <a:cubicBezTo>
                            <a:pt x="116" y="12"/>
                            <a:pt x="118" y="11"/>
                            <a:pt x="120" y="10"/>
                          </a:cubicBezTo>
                          <a:cubicBezTo>
                            <a:pt x="122" y="10"/>
                            <a:pt x="124" y="10"/>
                            <a:pt x="126" y="10"/>
                          </a:cubicBezTo>
                          <a:cubicBezTo>
                            <a:pt x="127" y="10"/>
                            <a:pt x="128" y="11"/>
                            <a:pt x="129" y="11"/>
                          </a:cubicBezTo>
                          <a:cubicBezTo>
                            <a:pt x="129" y="12"/>
                            <a:pt x="129" y="12"/>
                            <a:pt x="129" y="12"/>
                          </a:cubicBezTo>
                          <a:cubicBezTo>
                            <a:pt x="130" y="12"/>
                            <a:pt x="130" y="12"/>
                            <a:pt x="130" y="12"/>
                          </a:cubicBezTo>
                          <a:cubicBezTo>
                            <a:pt x="130" y="12"/>
                            <a:pt x="130" y="12"/>
                            <a:pt x="130" y="12"/>
                          </a:cubicBezTo>
                          <a:cubicBezTo>
                            <a:pt x="132" y="14"/>
                            <a:pt x="132" y="14"/>
                            <a:pt x="132" y="14"/>
                          </a:cubicBezTo>
                          <a:cubicBezTo>
                            <a:pt x="132" y="14"/>
                            <a:pt x="132" y="14"/>
                            <a:pt x="132" y="14"/>
                          </a:cubicBezTo>
                          <a:cubicBezTo>
                            <a:pt x="132" y="14"/>
                            <a:pt x="132" y="14"/>
                            <a:pt x="132" y="14"/>
                          </a:cubicBezTo>
                          <a:cubicBezTo>
                            <a:pt x="133" y="15"/>
                            <a:pt x="133" y="15"/>
                            <a:pt x="133" y="15"/>
                          </a:cubicBezTo>
                          <a:cubicBezTo>
                            <a:pt x="133" y="15"/>
                            <a:pt x="134" y="16"/>
                            <a:pt x="134" y="16"/>
                          </a:cubicBezTo>
                          <a:cubicBezTo>
                            <a:pt x="134" y="17"/>
                            <a:pt x="135" y="18"/>
                            <a:pt x="135" y="19"/>
                          </a:cubicBezTo>
                          <a:cubicBezTo>
                            <a:pt x="136" y="21"/>
                            <a:pt x="136" y="23"/>
                            <a:pt x="135" y="25"/>
                          </a:cubicBezTo>
                          <a:close/>
                          <a:moveTo>
                            <a:pt x="190" y="25"/>
                          </a:moveTo>
                          <a:cubicBezTo>
                            <a:pt x="190" y="19"/>
                            <a:pt x="190" y="19"/>
                            <a:pt x="190" y="19"/>
                          </a:cubicBezTo>
                          <a:cubicBezTo>
                            <a:pt x="202" y="19"/>
                            <a:pt x="202" y="19"/>
                            <a:pt x="202" y="19"/>
                          </a:cubicBezTo>
                          <a:cubicBezTo>
                            <a:pt x="200" y="22"/>
                            <a:pt x="200" y="22"/>
                            <a:pt x="200" y="22"/>
                          </a:cubicBezTo>
                          <a:cubicBezTo>
                            <a:pt x="202" y="25"/>
                            <a:pt x="202" y="25"/>
                            <a:pt x="202" y="25"/>
                          </a:cubicBezTo>
                          <a:lnTo>
                            <a:pt x="19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sp>
              <p:nvSpPr>
                <p:cNvPr id="15" name="Freeform 33"/>
                <p:cNvSpPr>
                  <a:spLocks noEditPoints="1"/>
                </p:cNvSpPr>
                <p:nvPr/>
              </p:nvSpPr>
              <p:spPr bwMode="auto">
                <a:xfrm>
                  <a:off x="9055875" y="3622622"/>
                  <a:ext cx="338252" cy="309036"/>
                </a:xfrm>
                <a:custGeom>
                  <a:avLst/>
                  <a:gdLst/>
                  <a:ahLst/>
                  <a:cxnLst>
                    <a:cxn ang="0">
                      <a:pos x="37" y="37"/>
                    </a:cxn>
                    <a:cxn ang="0">
                      <a:pos x="34" y="46"/>
                    </a:cxn>
                    <a:cxn ang="0">
                      <a:pos x="43" y="56"/>
                    </a:cxn>
                    <a:cxn ang="0">
                      <a:pos x="46" y="65"/>
                    </a:cxn>
                    <a:cxn ang="0">
                      <a:pos x="46" y="71"/>
                    </a:cxn>
                    <a:cxn ang="0">
                      <a:pos x="64" y="80"/>
                    </a:cxn>
                    <a:cxn ang="0">
                      <a:pos x="83" y="71"/>
                    </a:cxn>
                    <a:cxn ang="0">
                      <a:pos x="83" y="65"/>
                    </a:cxn>
                    <a:cxn ang="0">
                      <a:pos x="86" y="56"/>
                    </a:cxn>
                    <a:cxn ang="0">
                      <a:pos x="95" y="46"/>
                    </a:cxn>
                    <a:cxn ang="0">
                      <a:pos x="92" y="37"/>
                    </a:cxn>
                    <a:cxn ang="0">
                      <a:pos x="93" y="33"/>
                    </a:cxn>
                    <a:cxn ang="0">
                      <a:pos x="64" y="0"/>
                    </a:cxn>
                    <a:cxn ang="0">
                      <a:pos x="36" y="33"/>
                    </a:cxn>
                    <a:cxn ang="0">
                      <a:pos x="37" y="37"/>
                    </a:cxn>
                    <a:cxn ang="0">
                      <a:pos x="64" y="83"/>
                    </a:cxn>
                    <a:cxn ang="0">
                      <a:pos x="70" y="89"/>
                    </a:cxn>
                    <a:cxn ang="0">
                      <a:pos x="68" y="93"/>
                    </a:cxn>
                    <a:cxn ang="0">
                      <a:pos x="71" y="117"/>
                    </a:cxn>
                    <a:cxn ang="0">
                      <a:pos x="84" y="77"/>
                    </a:cxn>
                    <a:cxn ang="0">
                      <a:pos x="91" y="84"/>
                    </a:cxn>
                    <a:cxn ang="0">
                      <a:pos x="116" y="91"/>
                    </a:cxn>
                    <a:cxn ang="0">
                      <a:pos x="118" y="92"/>
                    </a:cxn>
                    <a:cxn ang="0">
                      <a:pos x="123" y="86"/>
                    </a:cxn>
                    <a:cxn ang="0">
                      <a:pos x="142" y="135"/>
                    </a:cxn>
                    <a:cxn ang="0">
                      <a:pos x="160" y="86"/>
                    </a:cxn>
                    <a:cxn ang="0">
                      <a:pos x="165" y="92"/>
                    </a:cxn>
                    <a:cxn ang="0">
                      <a:pos x="188" y="99"/>
                    </a:cxn>
                    <a:cxn ang="0">
                      <a:pos x="200" y="173"/>
                    </a:cxn>
                    <a:cxn ang="0">
                      <a:pos x="192" y="182"/>
                    </a:cxn>
                    <a:cxn ang="0">
                      <a:pos x="9" y="182"/>
                    </a:cxn>
                    <a:cxn ang="0">
                      <a:pos x="0" y="173"/>
                    </a:cxn>
                    <a:cxn ang="0">
                      <a:pos x="13" y="91"/>
                    </a:cxn>
                    <a:cxn ang="0">
                      <a:pos x="38" y="84"/>
                    </a:cxn>
                    <a:cxn ang="0">
                      <a:pos x="44" y="77"/>
                    </a:cxn>
                    <a:cxn ang="0">
                      <a:pos x="58" y="117"/>
                    </a:cxn>
                    <a:cxn ang="0">
                      <a:pos x="61" y="93"/>
                    </a:cxn>
                    <a:cxn ang="0">
                      <a:pos x="58" y="89"/>
                    </a:cxn>
                    <a:cxn ang="0">
                      <a:pos x="64" y="83"/>
                    </a:cxn>
                    <a:cxn ang="0">
                      <a:pos x="142" y="10"/>
                    </a:cxn>
                    <a:cxn ang="0">
                      <a:pos x="175" y="75"/>
                    </a:cxn>
                    <a:cxn ang="0">
                      <a:pos x="159" y="75"/>
                    </a:cxn>
                    <a:cxn ang="0">
                      <a:pos x="159" y="81"/>
                    </a:cxn>
                    <a:cxn ang="0">
                      <a:pos x="142" y="89"/>
                    </a:cxn>
                    <a:cxn ang="0">
                      <a:pos x="125" y="81"/>
                    </a:cxn>
                    <a:cxn ang="0">
                      <a:pos x="125" y="75"/>
                    </a:cxn>
                    <a:cxn ang="0">
                      <a:pos x="108" y="75"/>
                    </a:cxn>
                    <a:cxn ang="0">
                      <a:pos x="142" y="10"/>
                    </a:cxn>
                  </a:cxnLst>
                  <a:rect l="0" t="0" r="r" b="b"/>
                  <a:pathLst>
                    <a:path w="201" h="182">
                      <a:moveTo>
                        <a:pt x="37" y="37"/>
                      </a:moveTo>
                      <a:cubicBezTo>
                        <a:pt x="35" y="38"/>
                        <a:pt x="32" y="40"/>
                        <a:pt x="34" y="46"/>
                      </a:cubicBezTo>
                      <a:cubicBezTo>
                        <a:pt x="36" y="51"/>
                        <a:pt x="40" y="55"/>
                        <a:pt x="43" y="56"/>
                      </a:cubicBezTo>
                      <a:cubicBezTo>
                        <a:pt x="43" y="59"/>
                        <a:pt x="44" y="62"/>
                        <a:pt x="46" y="65"/>
                      </a:cubicBezTo>
                      <a:cubicBezTo>
                        <a:pt x="46" y="71"/>
                        <a:pt x="46" y="71"/>
                        <a:pt x="46" y="71"/>
                      </a:cubicBezTo>
                      <a:cubicBezTo>
                        <a:pt x="64" y="80"/>
                        <a:pt x="64" y="80"/>
                        <a:pt x="64" y="80"/>
                      </a:cubicBezTo>
                      <a:cubicBezTo>
                        <a:pt x="83" y="71"/>
                        <a:pt x="83" y="71"/>
                        <a:pt x="83" y="71"/>
                      </a:cubicBezTo>
                      <a:cubicBezTo>
                        <a:pt x="83" y="65"/>
                        <a:pt x="83" y="65"/>
                        <a:pt x="83" y="65"/>
                      </a:cubicBezTo>
                      <a:cubicBezTo>
                        <a:pt x="84" y="62"/>
                        <a:pt x="86" y="59"/>
                        <a:pt x="86" y="56"/>
                      </a:cubicBezTo>
                      <a:cubicBezTo>
                        <a:pt x="89" y="55"/>
                        <a:pt x="93" y="52"/>
                        <a:pt x="95" y="46"/>
                      </a:cubicBezTo>
                      <a:cubicBezTo>
                        <a:pt x="96" y="40"/>
                        <a:pt x="94" y="38"/>
                        <a:pt x="92" y="37"/>
                      </a:cubicBezTo>
                      <a:cubicBezTo>
                        <a:pt x="92" y="36"/>
                        <a:pt x="93" y="42"/>
                        <a:pt x="93" y="33"/>
                      </a:cubicBezTo>
                      <a:cubicBezTo>
                        <a:pt x="93" y="25"/>
                        <a:pt x="90" y="0"/>
                        <a:pt x="64" y="0"/>
                      </a:cubicBezTo>
                      <a:cubicBezTo>
                        <a:pt x="39" y="0"/>
                        <a:pt x="36" y="25"/>
                        <a:pt x="36" y="33"/>
                      </a:cubicBezTo>
                      <a:cubicBezTo>
                        <a:pt x="36" y="42"/>
                        <a:pt x="36" y="36"/>
                        <a:pt x="37" y="37"/>
                      </a:cubicBezTo>
                      <a:close/>
                      <a:moveTo>
                        <a:pt x="64" y="83"/>
                      </a:moveTo>
                      <a:cubicBezTo>
                        <a:pt x="68" y="83"/>
                        <a:pt x="71" y="84"/>
                        <a:pt x="70" y="89"/>
                      </a:cubicBezTo>
                      <a:cubicBezTo>
                        <a:pt x="70" y="91"/>
                        <a:pt x="69" y="92"/>
                        <a:pt x="68" y="93"/>
                      </a:cubicBezTo>
                      <a:cubicBezTo>
                        <a:pt x="71" y="117"/>
                        <a:pt x="71" y="117"/>
                        <a:pt x="71" y="117"/>
                      </a:cubicBezTo>
                      <a:cubicBezTo>
                        <a:pt x="84" y="77"/>
                        <a:pt x="84" y="77"/>
                        <a:pt x="84" y="77"/>
                      </a:cubicBezTo>
                      <a:cubicBezTo>
                        <a:pt x="91" y="84"/>
                        <a:pt x="91" y="84"/>
                        <a:pt x="91" y="84"/>
                      </a:cubicBezTo>
                      <a:cubicBezTo>
                        <a:pt x="116" y="91"/>
                        <a:pt x="116" y="91"/>
                        <a:pt x="116" y="91"/>
                      </a:cubicBezTo>
                      <a:cubicBezTo>
                        <a:pt x="117" y="92"/>
                        <a:pt x="117" y="92"/>
                        <a:pt x="118" y="92"/>
                      </a:cubicBezTo>
                      <a:cubicBezTo>
                        <a:pt x="123" y="86"/>
                        <a:pt x="123" y="86"/>
                        <a:pt x="123" y="86"/>
                      </a:cubicBezTo>
                      <a:cubicBezTo>
                        <a:pt x="142" y="135"/>
                        <a:pt x="142" y="135"/>
                        <a:pt x="142" y="135"/>
                      </a:cubicBezTo>
                      <a:cubicBezTo>
                        <a:pt x="160" y="86"/>
                        <a:pt x="160" y="86"/>
                        <a:pt x="160" y="86"/>
                      </a:cubicBezTo>
                      <a:cubicBezTo>
                        <a:pt x="165" y="92"/>
                        <a:pt x="165" y="92"/>
                        <a:pt x="165" y="92"/>
                      </a:cubicBezTo>
                      <a:cubicBezTo>
                        <a:pt x="188" y="99"/>
                        <a:pt x="188" y="99"/>
                        <a:pt x="188" y="99"/>
                      </a:cubicBezTo>
                      <a:cubicBezTo>
                        <a:pt x="201" y="102"/>
                        <a:pt x="200" y="160"/>
                        <a:pt x="200" y="173"/>
                      </a:cubicBezTo>
                      <a:cubicBezTo>
                        <a:pt x="201" y="178"/>
                        <a:pt x="197" y="182"/>
                        <a:pt x="192" y="182"/>
                      </a:cubicBezTo>
                      <a:cubicBezTo>
                        <a:pt x="9" y="182"/>
                        <a:pt x="9" y="182"/>
                        <a:pt x="9" y="182"/>
                      </a:cubicBezTo>
                      <a:cubicBezTo>
                        <a:pt x="4" y="182"/>
                        <a:pt x="0" y="177"/>
                        <a:pt x="0" y="173"/>
                      </a:cubicBezTo>
                      <a:cubicBezTo>
                        <a:pt x="0" y="157"/>
                        <a:pt x="0" y="96"/>
                        <a:pt x="13" y="91"/>
                      </a:cubicBezTo>
                      <a:cubicBezTo>
                        <a:pt x="38" y="84"/>
                        <a:pt x="38" y="84"/>
                        <a:pt x="38" y="84"/>
                      </a:cubicBezTo>
                      <a:cubicBezTo>
                        <a:pt x="44" y="77"/>
                        <a:pt x="44" y="77"/>
                        <a:pt x="44" y="77"/>
                      </a:cubicBezTo>
                      <a:cubicBezTo>
                        <a:pt x="58" y="117"/>
                        <a:pt x="58" y="117"/>
                        <a:pt x="58" y="117"/>
                      </a:cubicBezTo>
                      <a:cubicBezTo>
                        <a:pt x="61" y="93"/>
                        <a:pt x="61" y="93"/>
                        <a:pt x="61" y="93"/>
                      </a:cubicBezTo>
                      <a:cubicBezTo>
                        <a:pt x="60" y="92"/>
                        <a:pt x="59" y="91"/>
                        <a:pt x="58" y="89"/>
                      </a:cubicBezTo>
                      <a:cubicBezTo>
                        <a:pt x="58" y="84"/>
                        <a:pt x="61" y="83"/>
                        <a:pt x="64" y="83"/>
                      </a:cubicBezTo>
                      <a:close/>
                      <a:moveTo>
                        <a:pt x="142" y="10"/>
                      </a:moveTo>
                      <a:cubicBezTo>
                        <a:pt x="180" y="10"/>
                        <a:pt x="175" y="56"/>
                        <a:pt x="175" y="75"/>
                      </a:cubicBezTo>
                      <a:cubicBezTo>
                        <a:pt x="159" y="75"/>
                        <a:pt x="159" y="75"/>
                        <a:pt x="159" y="75"/>
                      </a:cubicBezTo>
                      <a:cubicBezTo>
                        <a:pt x="159" y="81"/>
                        <a:pt x="159" y="81"/>
                        <a:pt x="159" y="81"/>
                      </a:cubicBezTo>
                      <a:cubicBezTo>
                        <a:pt x="142" y="89"/>
                        <a:pt x="142" y="89"/>
                        <a:pt x="142" y="89"/>
                      </a:cubicBezTo>
                      <a:cubicBezTo>
                        <a:pt x="125" y="81"/>
                        <a:pt x="125" y="81"/>
                        <a:pt x="125" y="81"/>
                      </a:cubicBezTo>
                      <a:cubicBezTo>
                        <a:pt x="125" y="75"/>
                        <a:pt x="125" y="75"/>
                        <a:pt x="125" y="75"/>
                      </a:cubicBezTo>
                      <a:cubicBezTo>
                        <a:pt x="108" y="75"/>
                        <a:pt x="108" y="75"/>
                        <a:pt x="108" y="75"/>
                      </a:cubicBezTo>
                      <a:cubicBezTo>
                        <a:pt x="108" y="56"/>
                        <a:pt x="103" y="10"/>
                        <a:pt x="142" y="1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nvGrpSpPr>
                <p:cNvPr id="16" name="Group 15"/>
                <p:cNvGrpSpPr/>
                <p:nvPr/>
              </p:nvGrpSpPr>
              <p:grpSpPr>
                <a:xfrm>
                  <a:off x="8925421" y="4491635"/>
                  <a:ext cx="645413" cy="326874"/>
                  <a:chOff x="8895515" y="4468516"/>
                  <a:chExt cx="770086" cy="390016"/>
                </a:xfrm>
              </p:grpSpPr>
              <p:sp>
                <p:nvSpPr>
                  <p:cNvPr id="36" name="Freeform 6"/>
                  <p:cNvSpPr>
                    <a:spLocks noEditPoints="1"/>
                  </p:cNvSpPr>
                  <p:nvPr/>
                </p:nvSpPr>
                <p:spPr bwMode="auto">
                  <a:xfrm>
                    <a:off x="8895515" y="4475170"/>
                    <a:ext cx="160360" cy="276831"/>
                  </a:xfrm>
                  <a:custGeom>
                    <a:avLst/>
                    <a:gdLst>
                      <a:gd name="T0" fmla="*/ 0 w 115"/>
                      <a:gd name="T1" fmla="*/ 12 h 205"/>
                      <a:gd name="T2" fmla="*/ 0 w 115"/>
                      <a:gd name="T3" fmla="*/ 193 h 205"/>
                      <a:gd name="T4" fmla="*/ 13 w 115"/>
                      <a:gd name="T5" fmla="*/ 205 h 205"/>
                      <a:gd name="T6" fmla="*/ 102 w 115"/>
                      <a:gd name="T7" fmla="*/ 205 h 205"/>
                      <a:gd name="T8" fmla="*/ 115 w 115"/>
                      <a:gd name="T9" fmla="*/ 193 h 205"/>
                      <a:gd name="T10" fmla="*/ 115 w 115"/>
                      <a:gd name="T11" fmla="*/ 12 h 205"/>
                      <a:gd name="T12" fmla="*/ 102 w 115"/>
                      <a:gd name="T13" fmla="*/ 0 h 205"/>
                      <a:gd name="T14" fmla="*/ 13 w 115"/>
                      <a:gd name="T15" fmla="*/ 0 h 205"/>
                      <a:gd name="T16" fmla="*/ 0 w 115"/>
                      <a:gd name="T17" fmla="*/ 12 h 205"/>
                      <a:gd name="T18" fmla="*/ 68 w 115"/>
                      <a:gd name="T19" fmla="*/ 188 h 205"/>
                      <a:gd name="T20" fmla="*/ 61 w 115"/>
                      <a:gd name="T21" fmla="*/ 198 h 205"/>
                      <a:gd name="T22" fmla="*/ 58 w 115"/>
                      <a:gd name="T23" fmla="*/ 199 h 205"/>
                      <a:gd name="T24" fmla="*/ 54 w 115"/>
                      <a:gd name="T25" fmla="*/ 198 h 205"/>
                      <a:gd name="T26" fmla="*/ 48 w 115"/>
                      <a:gd name="T27" fmla="*/ 188 h 205"/>
                      <a:gd name="T28" fmla="*/ 58 w 115"/>
                      <a:gd name="T29" fmla="*/ 178 h 205"/>
                      <a:gd name="T30" fmla="*/ 68 w 115"/>
                      <a:gd name="T31" fmla="*/ 188 h 205"/>
                      <a:gd name="T32" fmla="*/ 105 w 115"/>
                      <a:gd name="T33" fmla="*/ 26 h 205"/>
                      <a:gd name="T34" fmla="*/ 105 w 115"/>
                      <a:gd name="T35" fmla="*/ 172 h 205"/>
                      <a:gd name="T36" fmla="*/ 10 w 115"/>
                      <a:gd name="T37" fmla="*/ 172 h 205"/>
                      <a:gd name="T38" fmla="*/ 10 w 115"/>
                      <a:gd name="T39" fmla="*/ 26 h 205"/>
                      <a:gd name="T40" fmla="*/ 105 w 115"/>
                      <a:gd name="T41" fmla="*/ 26 h 205"/>
                      <a:gd name="T42" fmla="*/ 67 w 115"/>
                      <a:gd name="T43" fmla="*/ 11 h 205"/>
                      <a:gd name="T44" fmla="*/ 70 w 115"/>
                      <a:gd name="T45" fmla="*/ 14 h 205"/>
                      <a:gd name="T46" fmla="*/ 67 w 115"/>
                      <a:gd name="T47" fmla="*/ 17 h 205"/>
                      <a:gd name="T48" fmla="*/ 49 w 115"/>
                      <a:gd name="T49" fmla="*/ 17 h 205"/>
                      <a:gd name="T50" fmla="*/ 46 w 115"/>
                      <a:gd name="T51" fmla="*/ 14 h 205"/>
                      <a:gd name="T52" fmla="*/ 49 w 115"/>
                      <a:gd name="T53" fmla="*/ 11 h 205"/>
                      <a:gd name="T54" fmla="*/ 67 w 115"/>
                      <a:gd name="T55" fmla="*/ 1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205">
                        <a:moveTo>
                          <a:pt x="0" y="12"/>
                        </a:moveTo>
                        <a:cubicBezTo>
                          <a:pt x="0" y="133"/>
                          <a:pt x="0" y="193"/>
                          <a:pt x="0" y="193"/>
                        </a:cubicBezTo>
                        <a:cubicBezTo>
                          <a:pt x="0" y="199"/>
                          <a:pt x="7" y="205"/>
                          <a:pt x="13" y="205"/>
                        </a:cubicBezTo>
                        <a:cubicBezTo>
                          <a:pt x="70" y="205"/>
                          <a:pt x="102" y="205"/>
                          <a:pt x="102" y="205"/>
                        </a:cubicBezTo>
                        <a:cubicBezTo>
                          <a:pt x="109" y="205"/>
                          <a:pt x="115" y="199"/>
                          <a:pt x="115" y="193"/>
                        </a:cubicBezTo>
                        <a:cubicBezTo>
                          <a:pt x="115" y="72"/>
                          <a:pt x="115" y="12"/>
                          <a:pt x="115" y="12"/>
                        </a:cubicBezTo>
                        <a:cubicBezTo>
                          <a:pt x="115" y="5"/>
                          <a:pt x="109" y="0"/>
                          <a:pt x="102" y="0"/>
                        </a:cubicBezTo>
                        <a:cubicBezTo>
                          <a:pt x="45" y="0"/>
                          <a:pt x="13" y="0"/>
                          <a:pt x="13" y="0"/>
                        </a:cubicBezTo>
                        <a:cubicBezTo>
                          <a:pt x="7" y="0"/>
                          <a:pt x="0" y="5"/>
                          <a:pt x="0" y="12"/>
                        </a:cubicBezTo>
                        <a:close/>
                        <a:moveTo>
                          <a:pt x="68" y="188"/>
                        </a:moveTo>
                        <a:cubicBezTo>
                          <a:pt x="68" y="193"/>
                          <a:pt x="65" y="196"/>
                          <a:pt x="61" y="198"/>
                        </a:cubicBezTo>
                        <a:cubicBezTo>
                          <a:pt x="60" y="198"/>
                          <a:pt x="59" y="199"/>
                          <a:pt x="58" y="199"/>
                        </a:cubicBezTo>
                        <a:cubicBezTo>
                          <a:pt x="57" y="199"/>
                          <a:pt x="55" y="198"/>
                          <a:pt x="54" y="198"/>
                        </a:cubicBezTo>
                        <a:cubicBezTo>
                          <a:pt x="50" y="196"/>
                          <a:pt x="48" y="193"/>
                          <a:pt x="48" y="188"/>
                        </a:cubicBezTo>
                        <a:cubicBezTo>
                          <a:pt x="48" y="183"/>
                          <a:pt x="52" y="178"/>
                          <a:pt x="58" y="178"/>
                        </a:cubicBezTo>
                        <a:cubicBezTo>
                          <a:pt x="63" y="178"/>
                          <a:pt x="68" y="183"/>
                          <a:pt x="68" y="188"/>
                        </a:cubicBezTo>
                        <a:close/>
                        <a:moveTo>
                          <a:pt x="105" y="26"/>
                        </a:moveTo>
                        <a:cubicBezTo>
                          <a:pt x="105" y="172"/>
                          <a:pt x="105" y="172"/>
                          <a:pt x="105" y="172"/>
                        </a:cubicBezTo>
                        <a:cubicBezTo>
                          <a:pt x="10" y="172"/>
                          <a:pt x="10" y="172"/>
                          <a:pt x="10" y="172"/>
                        </a:cubicBezTo>
                        <a:cubicBezTo>
                          <a:pt x="10" y="26"/>
                          <a:pt x="10" y="26"/>
                          <a:pt x="10" y="26"/>
                        </a:cubicBezTo>
                        <a:lnTo>
                          <a:pt x="105" y="26"/>
                        </a:lnTo>
                        <a:close/>
                        <a:moveTo>
                          <a:pt x="67" y="11"/>
                        </a:moveTo>
                        <a:cubicBezTo>
                          <a:pt x="68" y="11"/>
                          <a:pt x="70" y="12"/>
                          <a:pt x="70" y="14"/>
                        </a:cubicBezTo>
                        <a:cubicBezTo>
                          <a:pt x="70" y="15"/>
                          <a:pt x="68" y="17"/>
                          <a:pt x="67" y="17"/>
                        </a:cubicBezTo>
                        <a:cubicBezTo>
                          <a:pt x="49" y="17"/>
                          <a:pt x="49" y="17"/>
                          <a:pt x="49" y="17"/>
                        </a:cubicBezTo>
                        <a:cubicBezTo>
                          <a:pt x="47" y="17"/>
                          <a:pt x="46" y="15"/>
                          <a:pt x="46" y="14"/>
                        </a:cubicBezTo>
                        <a:cubicBezTo>
                          <a:pt x="46" y="12"/>
                          <a:pt x="47" y="11"/>
                          <a:pt x="49" y="11"/>
                        </a:cubicBezTo>
                        <a:lnTo>
                          <a:pt x="67" y="1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nvGrpSpPr>
                  <p:cNvPr id="37" name="Group 36"/>
                  <p:cNvGrpSpPr/>
                  <p:nvPr/>
                </p:nvGrpSpPr>
                <p:grpSpPr>
                  <a:xfrm>
                    <a:off x="9073887" y="4468516"/>
                    <a:ext cx="281489" cy="390016"/>
                    <a:chOff x="5867400" y="2870200"/>
                    <a:chExt cx="457201" cy="668338"/>
                  </a:xfrm>
                  <a:solidFill>
                    <a:schemeClr val="bg1"/>
                  </a:solidFill>
                </p:grpSpPr>
                <p:sp>
                  <p:nvSpPr>
                    <p:cNvPr id="46" name="Freeform 40"/>
                    <p:cNvSpPr>
                      <a:spLocks/>
                    </p:cNvSpPr>
                    <p:nvPr/>
                  </p:nvSpPr>
                  <p:spPr bwMode="auto">
                    <a:xfrm>
                      <a:off x="5867400" y="3100388"/>
                      <a:ext cx="273050" cy="438150"/>
                    </a:xfrm>
                    <a:custGeom>
                      <a:avLst/>
                      <a:gdLst>
                        <a:gd name="T0" fmla="*/ 686 w 686"/>
                        <a:gd name="T1" fmla="*/ 455 h 1106"/>
                        <a:gd name="T2" fmla="*/ 686 w 686"/>
                        <a:gd name="T3" fmla="*/ 394 h 1106"/>
                        <a:gd name="T4" fmla="*/ 658 w 686"/>
                        <a:gd name="T5" fmla="*/ 394 h 1106"/>
                        <a:gd name="T6" fmla="*/ 564 w 686"/>
                        <a:gd name="T7" fmla="*/ 494 h 1106"/>
                        <a:gd name="T8" fmla="*/ 564 w 686"/>
                        <a:gd name="T9" fmla="*/ 667 h 1106"/>
                        <a:gd name="T10" fmla="*/ 524 w 686"/>
                        <a:gd name="T11" fmla="*/ 667 h 1106"/>
                        <a:gd name="T12" fmla="*/ 524 w 686"/>
                        <a:gd name="T13" fmla="*/ 66 h 1106"/>
                        <a:gd name="T14" fmla="*/ 458 w 686"/>
                        <a:gd name="T15" fmla="*/ 0 h 1106"/>
                        <a:gd name="T16" fmla="*/ 392 w 686"/>
                        <a:gd name="T17" fmla="*/ 66 h 1106"/>
                        <a:gd name="T18" fmla="*/ 392 w 686"/>
                        <a:gd name="T19" fmla="*/ 429 h 1106"/>
                        <a:gd name="T20" fmla="*/ 327 w 686"/>
                        <a:gd name="T21" fmla="*/ 364 h 1106"/>
                        <a:gd name="T22" fmla="*/ 262 w 686"/>
                        <a:gd name="T23" fmla="*/ 429 h 1106"/>
                        <a:gd name="T24" fmla="*/ 261 w 686"/>
                        <a:gd name="T25" fmla="*/ 454 h 1106"/>
                        <a:gd name="T26" fmla="*/ 196 w 686"/>
                        <a:gd name="T27" fmla="*/ 394 h 1106"/>
                        <a:gd name="T28" fmla="*/ 131 w 686"/>
                        <a:gd name="T29" fmla="*/ 460 h 1106"/>
                        <a:gd name="T30" fmla="*/ 130 w 686"/>
                        <a:gd name="T31" fmla="*/ 484 h 1106"/>
                        <a:gd name="T32" fmla="*/ 65 w 686"/>
                        <a:gd name="T33" fmla="*/ 425 h 1106"/>
                        <a:gd name="T34" fmla="*/ 0 w 686"/>
                        <a:gd name="T35" fmla="*/ 490 h 1106"/>
                        <a:gd name="T36" fmla="*/ 0 w 686"/>
                        <a:gd name="T37" fmla="*/ 844 h 1106"/>
                        <a:gd name="T38" fmla="*/ 296 w 686"/>
                        <a:gd name="T39" fmla="*/ 1106 h 1106"/>
                        <a:gd name="T40" fmla="*/ 515 w 686"/>
                        <a:gd name="T41" fmla="*/ 1009 h 1106"/>
                        <a:gd name="T42" fmla="*/ 515 w 686"/>
                        <a:gd name="T43" fmla="*/ 1009 h 1106"/>
                        <a:gd name="T44" fmla="*/ 686 w 686"/>
                        <a:gd name="T45" fmla="*/ 712 h 1106"/>
                        <a:gd name="T46" fmla="*/ 686 w 686"/>
                        <a:gd name="T47" fmla="*/ 455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6" h="1106">
                          <a:moveTo>
                            <a:pt x="686" y="455"/>
                          </a:moveTo>
                          <a:cubicBezTo>
                            <a:pt x="686" y="394"/>
                            <a:pt x="686" y="394"/>
                            <a:pt x="686" y="394"/>
                          </a:cubicBezTo>
                          <a:cubicBezTo>
                            <a:pt x="658" y="394"/>
                            <a:pt x="658" y="394"/>
                            <a:pt x="658" y="394"/>
                          </a:cubicBezTo>
                          <a:cubicBezTo>
                            <a:pt x="598" y="394"/>
                            <a:pt x="564" y="434"/>
                            <a:pt x="564" y="494"/>
                          </a:cubicBezTo>
                          <a:cubicBezTo>
                            <a:pt x="564" y="667"/>
                            <a:pt x="564" y="667"/>
                            <a:pt x="564" y="667"/>
                          </a:cubicBezTo>
                          <a:cubicBezTo>
                            <a:pt x="524" y="667"/>
                            <a:pt x="524" y="667"/>
                            <a:pt x="524" y="667"/>
                          </a:cubicBezTo>
                          <a:cubicBezTo>
                            <a:pt x="524" y="66"/>
                            <a:pt x="524" y="66"/>
                            <a:pt x="524" y="66"/>
                          </a:cubicBezTo>
                          <a:cubicBezTo>
                            <a:pt x="524" y="29"/>
                            <a:pt x="494" y="0"/>
                            <a:pt x="458" y="0"/>
                          </a:cubicBezTo>
                          <a:cubicBezTo>
                            <a:pt x="422" y="0"/>
                            <a:pt x="392" y="29"/>
                            <a:pt x="392" y="66"/>
                          </a:cubicBezTo>
                          <a:cubicBezTo>
                            <a:pt x="392" y="429"/>
                            <a:pt x="392" y="429"/>
                            <a:pt x="392" y="429"/>
                          </a:cubicBezTo>
                          <a:cubicBezTo>
                            <a:pt x="392" y="393"/>
                            <a:pt x="363" y="364"/>
                            <a:pt x="327" y="364"/>
                          </a:cubicBezTo>
                          <a:cubicBezTo>
                            <a:pt x="291" y="364"/>
                            <a:pt x="262" y="393"/>
                            <a:pt x="262" y="429"/>
                          </a:cubicBezTo>
                          <a:cubicBezTo>
                            <a:pt x="261" y="454"/>
                            <a:pt x="261" y="454"/>
                            <a:pt x="261" y="454"/>
                          </a:cubicBezTo>
                          <a:cubicBezTo>
                            <a:pt x="258" y="420"/>
                            <a:pt x="230" y="394"/>
                            <a:pt x="196" y="394"/>
                          </a:cubicBezTo>
                          <a:cubicBezTo>
                            <a:pt x="160" y="394"/>
                            <a:pt x="131" y="424"/>
                            <a:pt x="131" y="460"/>
                          </a:cubicBezTo>
                          <a:cubicBezTo>
                            <a:pt x="130" y="484"/>
                            <a:pt x="130" y="484"/>
                            <a:pt x="130" y="484"/>
                          </a:cubicBezTo>
                          <a:cubicBezTo>
                            <a:pt x="127" y="451"/>
                            <a:pt x="99" y="425"/>
                            <a:pt x="65" y="425"/>
                          </a:cubicBezTo>
                          <a:cubicBezTo>
                            <a:pt x="29" y="425"/>
                            <a:pt x="0" y="454"/>
                            <a:pt x="0" y="490"/>
                          </a:cubicBezTo>
                          <a:cubicBezTo>
                            <a:pt x="0" y="844"/>
                            <a:pt x="0" y="844"/>
                            <a:pt x="0" y="844"/>
                          </a:cubicBezTo>
                          <a:cubicBezTo>
                            <a:pt x="0" y="985"/>
                            <a:pt x="103" y="1106"/>
                            <a:pt x="296" y="1106"/>
                          </a:cubicBezTo>
                          <a:cubicBezTo>
                            <a:pt x="383" y="1106"/>
                            <a:pt x="461" y="1068"/>
                            <a:pt x="515" y="1009"/>
                          </a:cubicBezTo>
                          <a:cubicBezTo>
                            <a:pt x="515" y="1009"/>
                            <a:pt x="515" y="1009"/>
                            <a:pt x="515" y="1009"/>
                          </a:cubicBezTo>
                          <a:cubicBezTo>
                            <a:pt x="524" y="999"/>
                            <a:pt x="686" y="810"/>
                            <a:pt x="686" y="712"/>
                          </a:cubicBezTo>
                          <a:cubicBezTo>
                            <a:pt x="686" y="665"/>
                            <a:pt x="686" y="455"/>
                            <a:pt x="686" y="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7" name="Freeform 41"/>
                    <p:cNvSpPr>
                      <a:spLocks noEditPoints="1"/>
                    </p:cNvSpPr>
                    <p:nvPr/>
                  </p:nvSpPr>
                  <p:spPr bwMode="auto">
                    <a:xfrm>
                      <a:off x="5913438" y="2870200"/>
                      <a:ext cx="411163" cy="588963"/>
                    </a:xfrm>
                    <a:custGeom>
                      <a:avLst/>
                      <a:gdLst>
                        <a:gd name="T0" fmla="*/ 936 w 1037"/>
                        <a:gd name="T1" fmla="*/ 0 h 1486"/>
                        <a:gd name="T2" fmla="*/ 101 w 1037"/>
                        <a:gd name="T3" fmla="*/ 0 h 1486"/>
                        <a:gd name="T4" fmla="*/ 0 w 1037"/>
                        <a:gd name="T5" fmla="*/ 95 h 1486"/>
                        <a:gd name="T6" fmla="*/ 0 w 1037"/>
                        <a:gd name="T7" fmla="*/ 946 h 1486"/>
                        <a:gd name="T8" fmla="*/ 78 w 1037"/>
                        <a:gd name="T9" fmla="*/ 915 h 1486"/>
                        <a:gd name="T10" fmla="*/ 78 w 1037"/>
                        <a:gd name="T11" fmla="*/ 201 h 1486"/>
                        <a:gd name="T12" fmla="*/ 959 w 1037"/>
                        <a:gd name="T13" fmla="*/ 201 h 1486"/>
                        <a:gd name="T14" fmla="*/ 959 w 1037"/>
                        <a:gd name="T15" fmla="*/ 1228 h 1486"/>
                        <a:gd name="T16" fmla="*/ 631 w 1037"/>
                        <a:gd name="T17" fmla="*/ 1228 h 1486"/>
                        <a:gd name="T18" fmla="*/ 631 w 1037"/>
                        <a:gd name="T19" fmla="*/ 1293 h 1486"/>
                        <a:gd name="T20" fmla="*/ 553 w 1037"/>
                        <a:gd name="T21" fmla="*/ 1486 h 1486"/>
                        <a:gd name="T22" fmla="*/ 936 w 1037"/>
                        <a:gd name="T23" fmla="*/ 1486 h 1486"/>
                        <a:gd name="T24" fmla="*/ 1037 w 1037"/>
                        <a:gd name="T25" fmla="*/ 1391 h 1486"/>
                        <a:gd name="T26" fmla="*/ 1037 w 1037"/>
                        <a:gd name="T27" fmla="*/ 95 h 1486"/>
                        <a:gd name="T28" fmla="*/ 936 w 1037"/>
                        <a:gd name="T29" fmla="*/ 0 h 1486"/>
                        <a:gd name="T30" fmla="*/ 589 w 1037"/>
                        <a:gd name="T31" fmla="*/ 130 h 1486"/>
                        <a:gd name="T32" fmla="*/ 447 w 1037"/>
                        <a:gd name="T33" fmla="*/ 130 h 1486"/>
                        <a:gd name="T34" fmla="*/ 423 w 1037"/>
                        <a:gd name="T35" fmla="*/ 107 h 1486"/>
                        <a:gd name="T36" fmla="*/ 447 w 1037"/>
                        <a:gd name="T37" fmla="*/ 84 h 1486"/>
                        <a:gd name="T38" fmla="*/ 589 w 1037"/>
                        <a:gd name="T39" fmla="*/ 84 h 1486"/>
                        <a:gd name="T40" fmla="*/ 613 w 1037"/>
                        <a:gd name="T41" fmla="*/ 107 h 1486"/>
                        <a:gd name="T42" fmla="*/ 589 w 1037"/>
                        <a:gd name="T43" fmla="*/ 13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7" h="1486">
                          <a:moveTo>
                            <a:pt x="936" y="0"/>
                          </a:moveTo>
                          <a:cubicBezTo>
                            <a:pt x="489" y="0"/>
                            <a:pt x="101" y="0"/>
                            <a:pt x="101" y="0"/>
                          </a:cubicBezTo>
                          <a:cubicBezTo>
                            <a:pt x="50" y="0"/>
                            <a:pt x="0" y="38"/>
                            <a:pt x="0" y="95"/>
                          </a:cubicBezTo>
                          <a:cubicBezTo>
                            <a:pt x="0" y="465"/>
                            <a:pt x="0" y="744"/>
                            <a:pt x="0" y="946"/>
                          </a:cubicBezTo>
                          <a:cubicBezTo>
                            <a:pt x="21" y="927"/>
                            <a:pt x="48" y="916"/>
                            <a:pt x="78" y="915"/>
                          </a:cubicBezTo>
                          <a:cubicBezTo>
                            <a:pt x="78" y="201"/>
                            <a:pt x="78" y="201"/>
                            <a:pt x="78" y="201"/>
                          </a:cubicBezTo>
                          <a:cubicBezTo>
                            <a:pt x="959" y="201"/>
                            <a:pt x="959" y="201"/>
                            <a:pt x="959" y="201"/>
                          </a:cubicBezTo>
                          <a:cubicBezTo>
                            <a:pt x="959" y="1228"/>
                            <a:pt x="959" y="1228"/>
                            <a:pt x="959" y="1228"/>
                          </a:cubicBezTo>
                          <a:cubicBezTo>
                            <a:pt x="631" y="1228"/>
                            <a:pt x="631" y="1228"/>
                            <a:pt x="631" y="1228"/>
                          </a:cubicBezTo>
                          <a:cubicBezTo>
                            <a:pt x="631" y="1293"/>
                            <a:pt x="631" y="1293"/>
                            <a:pt x="631" y="1293"/>
                          </a:cubicBezTo>
                          <a:cubicBezTo>
                            <a:pt x="631" y="1342"/>
                            <a:pt x="605" y="1406"/>
                            <a:pt x="553" y="1486"/>
                          </a:cubicBezTo>
                          <a:cubicBezTo>
                            <a:pt x="780" y="1486"/>
                            <a:pt x="936" y="1486"/>
                            <a:pt x="936" y="1486"/>
                          </a:cubicBezTo>
                          <a:cubicBezTo>
                            <a:pt x="986" y="1486"/>
                            <a:pt x="1037" y="1439"/>
                            <a:pt x="1037" y="1391"/>
                          </a:cubicBezTo>
                          <a:cubicBezTo>
                            <a:pt x="1037" y="440"/>
                            <a:pt x="1037" y="95"/>
                            <a:pt x="1037" y="95"/>
                          </a:cubicBezTo>
                          <a:cubicBezTo>
                            <a:pt x="1037" y="38"/>
                            <a:pt x="986" y="0"/>
                            <a:pt x="936" y="0"/>
                          </a:cubicBezTo>
                          <a:close/>
                          <a:moveTo>
                            <a:pt x="589" y="130"/>
                          </a:moveTo>
                          <a:cubicBezTo>
                            <a:pt x="447" y="130"/>
                            <a:pt x="447" y="130"/>
                            <a:pt x="447" y="130"/>
                          </a:cubicBezTo>
                          <a:cubicBezTo>
                            <a:pt x="435" y="130"/>
                            <a:pt x="423" y="119"/>
                            <a:pt x="423" y="107"/>
                          </a:cubicBezTo>
                          <a:cubicBezTo>
                            <a:pt x="423" y="95"/>
                            <a:pt x="435" y="84"/>
                            <a:pt x="447" y="84"/>
                          </a:cubicBezTo>
                          <a:cubicBezTo>
                            <a:pt x="589" y="84"/>
                            <a:pt x="589" y="84"/>
                            <a:pt x="589" y="84"/>
                          </a:cubicBezTo>
                          <a:cubicBezTo>
                            <a:pt x="601" y="84"/>
                            <a:pt x="613" y="95"/>
                            <a:pt x="613" y="107"/>
                          </a:cubicBezTo>
                          <a:cubicBezTo>
                            <a:pt x="613" y="119"/>
                            <a:pt x="601" y="130"/>
                            <a:pt x="589"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nvGrpSpPr>
                  <p:cNvPr id="38" name="Group 37"/>
                  <p:cNvGrpSpPr/>
                  <p:nvPr/>
                </p:nvGrpSpPr>
                <p:grpSpPr>
                  <a:xfrm>
                    <a:off x="9374817" y="4473568"/>
                    <a:ext cx="290784" cy="278433"/>
                    <a:chOff x="7708900" y="2995613"/>
                    <a:chExt cx="547688" cy="476250"/>
                  </a:xfrm>
                  <a:solidFill>
                    <a:schemeClr val="bg1"/>
                  </a:solidFill>
                </p:grpSpPr>
                <p:sp>
                  <p:nvSpPr>
                    <p:cNvPr id="39" name="Freeform 46"/>
                    <p:cNvSpPr>
                      <a:spLocks/>
                    </p:cNvSpPr>
                    <p:nvPr/>
                  </p:nvSpPr>
                  <p:spPr bwMode="auto">
                    <a:xfrm>
                      <a:off x="7718425" y="3048001"/>
                      <a:ext cx="36513" cy="58738"/>
                    </a:xfrm>
                    <a:custGeom>
                      <a:avLst/>
                      <a:gdLst>
                        <a:gd name="T0" fmla="*/ 62 w 102"/>
                        <a:gd name="T1" fmla="*/ 152 h 162"/>
                        <a:gd name="T2" fmla="*/ 102 w 102"/>
                        <a:gd name="T3" fmla="*/ 162 h 162"/>
                        <a:gd name="T4" fmla="*/ 102 w 102"/>
                        <a:gd name="T5" fmla="*/ 11 h 162"/>
                        <a:gd name="T6" fmla="*/ 100 w 102"/>
                        <a:gd name="T7" fmla="*/ 10 h 162"/>
                        <a:gd name="T8" fmla="*/ 11 w 102"/>
                        <a:gd name="T9" fmla="*/ 62 h 162"/>
                        <a:gd name="T10" fmla="*/ 62 w 102"/>
                        <a:gd name="T11" fmla="*/ 152 h 162"/>
                      </a:gdLst>
                      <a:ahLst/>
                      <a:cxnLst>
                        <a:cxn ang="0">
                          <a:pos x="T0" y="T1"/>
                        </a:cxn>
                        <a:cxn ang="0">
                          <a:pos x="T2" y="T3"/>
                        </a:cxn>
                        <a:cxn ang="0">
                          <a:pos x="T4" y="T5"/>
                        </a:cxn>
                        <a:cxn ang="0">
                          <a:pos x="T6" y="T7"/>
                        </a:cxn>
                        <a:cxn ang="0">
                          <a:pos x="T8" y="T9"/>
                        </a:cxn>
                        <a:cxn ang="0">
                          <a:pos x="T10" y="T11"/>
                        </a:cxn>
                      </a:cxnLst>
                      <a:rect l="0" t="0" r="r" b="b"/>
                      <a:pathLst>
                        <a:path w="102" h="162">
                          <a:moveTo>
                            <a:pt x="62" y="152"/>
                          </a:moveTo>
                          <a:cubicBezTo>
                            <a:pt x="102" y="162"/>
                            <a:pt x="102" y="162"/>
                            <a:pt x="102" y="162"/>
                          </a:cubicBezTo>
                          <a:cubicBezTo>
                            <a:pt x="102" y="11"/>
                            <a:pt x="102" y="11"/>
                            <a:pt x="102" y="11"/>
                          </a:cubicBezTo>
                          <a:cubicBezTo>
                            <a:pt x="100" y="10"/>
                            <a:pt x="100" y="10"/>
                            <a:pt x="100" y="10"/>
                          </a:cubicBezTo>
                          <a:cubicBezTo>
                            <a:pt x="61" y="0"/>
                            <a:pt x="21" y="23"/>
                            <a:pt x="11" y="62"/>
                          </a:cubicBezTo>
                          <a:cubicBezTo>
                            <a:pt x="0" y="101"/>
                            <a:pt x="23" y="141"/>
                            <a:pt x="6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0" name="Freeform 47"/>
                    <p:cNvSpPr>
                      <a:spLocks/>
                    </p:cNvSpPr>
                    <p:nvPr/>
                  </p:nvSpPr>
                  <p:spPr bwMode="auto">
                    <a:xfrm>
                      <a:off x="7708900" y="3133726"/>
                      <a:ext cx="46038" cy="61913"/>
                    </a:xfrm>
                    <a:custGeom>
                      <a:avLst/>
                      <a:gdLst>
                        <a:gd name="T0" fmla="*/ 62 w 128"/>
                        <a:gd name="T1" fmla="*/ 152 h 170"/>
                        <a:gd name="T2" fmla="*/ 128 w 128"/>
                        <a:gd name="T3" fmla="*/ 170 h 170"/>
                        <a:gd name="T4" fmla="*/ 128 w 128"/>
                        <a:gd name="T5" fmla="*/ 18 h 170"/>
                        <a:gd name="T6" fmla="*/ 100 w 128"/>
                        <a:gd name="T7" fmla="*/ 11 h 170"/>
                        <a:gd name="T8" fmla="*/ 11 w 128"/>
                        <a:gd name="T9" fmla="*/ 62 h 170"/>
                        <a:gd name="T10" fmla="*/ 62 w 128"/>
                        <a:gd name="T11" fmla="*/ 152 h 170"/>
                      </a:gdLst>
                      <a:ahLst/>
                      <a:cxnLst>
                        <a:cxn ang="0">
                          <a:pos x="T0" y="T1"/>
                        </a:cxn>
                        <a:cxn ang="0">
                          <a:pos x="T2" y="T3"/>
                        </a:cxn>
                        <a:cxn ang="0">
                          <a:pos x="T4" y="T5"/>
                        </a:cxn>
                        <a:cxn ang="0">
                          <a:pos x="T6" y="T7"/>
                        </a:cxn>
                        <a:cxn ang="0">
                          <a:pos x="T8" y="T9"/>
                        </a:cxn>
                        <a:cxn ang="0">
                          <a:pos x="T10" y="T11"/>
                        </a:cxn>
                      </a:cxnLst>
                      <a:rect l="0" t="0" r="r" b="b"/>
                      <a:pathLst>
                        <a:path w="128" h="170">
                          <a:moveTo>
                            <a:pt x="62" y="152"/>
                          </a:moveTo>
                          <a:cubicBezTo>
                            <a:pt x="128" y="170"/>
                            <a:pt x="128" y="170"/>
                            <a:pt x="128" y="170"/>
                          </a:cubicBezTo>
                          <a:cubicBezTo>
                            <a:pt x="128" y="18"/>
                            <a:pt x="128" y="18"/>
                            <a:pt x="128" y="18"/>
                          </a:cubicBezTo>
                          <a:cubicBezTo>
                            <a:pt x="100" y="11"/>
                            <a:pt x="100" y="11"/>
                            <a:pt x="100" y="11"/>
                          </a:cubicBezTo>
                          <a:cubicBezTo>
                            <a:pt x="61" y="0"/>
                            <a:pt x="21" y="23"/>
                            <a:pt x="11" y="62"/>
                          </a:cubicBezTo>
                          <a:cubicBezTo>
                            <a:pt x="0" y="101"/>
                            <a:pt x="23" y="141"/>
                            <a:pt x="6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1" name="Freeform 48"/>
                    <p:cNvSpPr>
                      <a:spLocks/>
                    </p:cNvSpPr>
                    <p:nvPr/>
                  </p:nvSpPr>
                  <p:spPr bwMode="auto">
                    <a:xfrm>
                      <a:off x="7710487" y="3222626"/>
                      <a:ext cx="44450" cy="61913"/>
                    </a:xfrm>
                    <a:custGeom>
                      <a:avLst/>
                      <a:gdLst>
                        <a:gd name="T0" fmla="*/ 62 w 122"/>
                        <a:gd name="T1" fmla="*/ 152 h 168"/>
                        <a:gd name="T2" fmla="*/ 122 w 122"/>
                        <a:gd name="T3" fmla="*/ 168 h 168"/>
                        <a:gd name="T4" fmla="*/ 122 w 122"/>
                        <a:gd name="T5" fmla="*/ 16 h 168"/>
                        <a:gd name="T6" fmla="*/ 101 w 122"/>
                        <a:gd name="T7" fmla="*/ 10 h 168"/>
                        <a:gd name="T8" fmla="*/ 11 w 122"/>
                        <a:gd name="T9" fmla="*/ 62 h 168"/>
                        <a:gd name="T10" fmla="*/ 62 w 122"/>
                        <a:gd name="T11" fmla="*/ 152 h 168"/>
                      </a:gdLst>
                      <a:ahLst/>
                      <a:cxnLst>
                        <a:cxn ang="0">
                          <a:pos x="T0" y="T1"/>
                        </a:cxn>
                        <a:cxn ang="0">
                          <a:pos x="T2" y="T3"/>
                        </a:cxn>
                        <a:cxn ang="0">
                          <a:pos x="T4" y="T5"/>
                        </a:cxn>
                        <a:cxn ang="0">
                          <a:pos x="T6" y="T7"/>
                        </a:cxn>
                        <a:cxn ang="0">
                          <a:pos x="T8" y="T9"/>
                        </a:cxn>
                        <a:cxn ang="0">
                          <a:pos x="T10" y="T11"/>
                        </a:cxn>
                      </a:cxnLst>
                      <a:rect l="0" t="0" r="r" b="b"/>
                      <a:pathLst>
                        <a:path w="122" h="168">
                          <a:moveTo>
                            <a:pt x="62" y="152"/>
                          </a:moveTo>
                          <a:cubicBezTo>
                            <a:pt x="122" y="168"/>
                            <a:pt x="122" y="168"/>
                            <a:pt x="122" y="168"/>
                          </a:cubicBezTo>
                          <a:cubicBezTo>
                            <a:pt x="122" y="16"/>
                            <a:pt x="122" y="16"/>
                            <a:pt x="122" y="16"/>
                          </a:cubicBezTo>
                          <a:cubicBezTo>
                            <a:pt x="101" y="10"/>
                            <a:pt x="101" y="10"/>
                            <a:pt x="101" y="10"/>
                          </a:cubicBezTo>
                          <a:cubicBezTo>
                            <a:pt x="62" y="0"/>
                            <a:pt x="21" y="23"/>
                            <a:pt x="11" y="62"/>
                          </a:cubicBezTo>
                          <a:cubicBezTo>
                            <a:pt x="0" y="101"/>
                            <a:pt x="23" y="141"/>
                            <a:pt x="6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2" name="Freeform 49"/>
                    <p:cNvSpPr>
                      <a:spLocks/>
                    </p:cNvSpPr>
                    <p:nvPr/>
                  </p:nvSpPr>
                  <p:spPr bwMode="auto">
                    <a:xfrm>
                      <a:off x="7715250" y="3313113"/>
                      <a:ext cx="39688" cy="60325"/>
                    </a:xfrm>
                    <a:custGeom>
                      <a:avLst/>
                      <a:gdLst>
                        <a:gd name="T0" fmla="*/ 112 w 112"/>
                        <a:gd name="T1" fmla="*/ 13 h 165"/>
                        <a:gd name="T2" fmla="*/ 100 w 112"/>
                        <a:gd name="T3" fmla="*/ 10 h 165"/>
                        <a:gd name="T4" fmla="*/ 10 w 112"/>
                        <a:gd name="T5" fmla="*/ 62 h 165"/>
                        <a:gd name="T6" fmla="*/ 62 w 112"/>
                        <a:gd name="T7" fmla="*/ 151 h 165"/>
                        <a:gd name="T8" fmla="*/ 111 w 112"/>
                        <a:gd name="T9" fmla="*/ 165 h 165"/>
                        <a:gd name="T10" fmla="*/ 112 w 112"/>
                        <a:gd name="T11" fmla="*/ 13 h 165"/>
                      </a:gdLst>
                      <a:ahLst/>
                      <a:cxnLst>
                        <a:cxn ang="0">
                          <a:pos x="T0" y="T1"/>
                        </a:cxn>
                        <a:cxn ang="0">
                          <a:pos x="T2" y="T3"/>
                        </a:cxn>
                        <a:cxn ang="0">
                          <a:pos x="T4" y="T5"/>
                        </a:cxn>
                        <a:cxn ang="0">
                          <a:pos x="T6" y="T7"/>
                        </a:cxn>
                        <a:cxn ang="0">
                          <a:pos x="T8" y="T9"/>
                        </a:cxn>
                        <a:cxn ang="0">
                          <a:pos x="T10" y="T11"/>
                        </a:cxn>
                      </a:cxnLst>
                      <a:rect l="0" t="0" r="r" b="b"/>
                      <a:pathLst>
                        <a:path w="112" h="165">
                          <a:moveTo>
                            <a:pt x="112" y="13"/>
                          </a:moveTo>
                          <a:cubicBezTo>
                            <a:pt x="100" y="10"/>
                            <a:pt x="100" y="10"/>
                            <a:pt x="100" y="10"/>
                          </a:cubicBezTo>
                          <a:cubicBezTo>
                            <a:pt x="61" y="0"/>
                            <a:pt x="21" y="23"/>
                            <a:pt x="10" y="62"/>
                          </a:cubicBezTo>
                          <a:cubicBezTo>
                            <a:pt x="0" y="101"/>
                            <a:pt x="23" y="141"/>
                            <a:pt x="62" y="151"/>
                          </a:cubicBezTo>
                          <a:cubicBezTo>
                            <a:pt x="111" y="165"/>
                            <a:pt x="111" y="165"/>
                            <a:pt x="111" y="165"/>
                          </a:cubicBezTo>
                          <a:lnTo>
                            <a:pt x="1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3" name="Freeform 50"/>
                    <p:cNvSpPr>
                      <a:spLocks/>
                    </p:cNvSpPr>
                    <p:nvPr/>
                  </p:nvSpPr>
                  <p:spPr bwMode="auto">
                    <a:xfrm>
                      <a:off x="7991475" y="3030538"/>
                      <a:ext cx="265113" cy="441325"/>
                    </a:xfrm>
                    <a:custGeom>
                      <a:avLst/>
                      <a:gdLst>
                        <a:gd name="T0" fmla="*/ 637 w 732"/>
                        <a:gd name="T1" fmla="*/ 419 h 1211"/>
                        <a:gd name="T2" fmla="*/ 637 w 732"/>
                        <a:gd name="T3" fmla="*/ 419 h 1211"/>
                        <a:gd name="T4" fmla="*/ 637 w 732"/>
                        <a:gd name="T5" fmla="*/ 419 h 1211"/>
                        <a:gd name="T6" fmla="*/ 240 w 732"/>
                        <a:gd name="T7" fmla="*/ 38 h 1211"/>
                        <a:gd name="T8" fmla="*/ 99 w 732"/>
                        <a:gd name="T9" fmla="*/ 0 h 1211"/>
                        <a:gd name="T10" fmla="*/ 100 w 732"/>
                        <a:gd name="T11" fmla="*/ 17 h 1211"/>
                        <a:gd name="T12" fmla="*/ 100 w 732"/>
                        <a:gd name="T13" fmla="*/ 169 h 1211"/>
                        <a:gd name="T14" fmla="*/ 128 w 732"/>
                        <a:gd name="T15" fmla="*/ 176 h 1211"/>
                        <a:gd name="T16" fmla="*/ 100 w 732"/>
                        <a:gd name="T17" fmla="*/ 259 h 1211"/>
                        <a:gd name="T18" fmla="*/ 99 w 732"/>
                        <a:gd name="T19" fmla="*/ 971 h 1211"/>
                        <a:gd name="T20" fmla="*/ 0 w 732"/>
                        <a:gd name="T21" fmla="*/ 1113 h 1211"/>
                        <a:gd name="T22" fmla="*/ 107 w 732"/>
                        <a:gd name="T23" fmla="*/ 1142 h 1211"/>
                        <a:gd name="T24" fmla="*/ 696 w 732"/>
                        <a:gd name="T25" fmla="*/ 803 h 1211"/>
                        <a:gd name="T26" fmla="*/ 637 w 732"/>
                        <a:gd name="T27" fmla="*/ 419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2" h="1211">
                          <a:moveTo>
                            <a:pt x="637" y="419"/>
                          </a:moveTo>
                          <a:cubicBezTo>
                            <a:pt x="637" y="419"/>
                            <a:pt x="637" y="419"/>
                            <a:pt x="637" y="419"/>
                          </a:cubicBezTo>
                          <a:cubicBezTo>
                            <a:pt x="637" y="419"/>
                            <a:pt x="637" y="419"/>
                            <a:pt x="637" y="419"/>
                          </a:cubicBezTo>
                          <a:cubicBezTo>
                            <a:pt x="625" y="401"/>
                            <a:pt x="400" y="81"/>
                            <a:pt x="240" y="38"/>
                          </a:cubicBezTo>
                          <a:cubicBezTo>
                            <a:pt x="218" y="32"/>
                            <a:pt x="164" y="18"/>
                            <a:pt x="99" y="0"/>
                          </a:cubicBezTo>
                          <a:cubicBezTo>
                            <a:pt x="99" y="6"/>
                            <a:pt x="100" y="11"/>
                            <a:pt x="100" y="17"/>
                          </a:cubicBezTo>
                          <a:cubicBezTo>
                            <a:pt x="100" y="169"/>
                            <a:pt x="100" y="169"/>
                            <a:pt x="100" y="169"/>
                          </a:cubicBezTo>
                          <a:cubicBezTo>
                            <a:pt x="128" y="176"/>
                            <a:pt x="128" y="176"/>
                            <a:pt x="128" y="176"/>
                          </a:cubicBezTo>
                          <a:cubicBezTo>
                            <a:pt x="100" y="259"/>
                            <a:pt x="100" y="259"/>
                            <a:pt x="100" y="259"/>
                          </a:cubicBezTo>
                          <a:cubicBezTo>
                            <a:pt x="99" y="971"/>
                            <a:pt x="99" y="971"/>
                            <a:pt x="99" y="971"/>
                          </a:cubicBezTo>
                          <a:cubicBezTo>
                            <a:pt x="99" y="1032"/>
                            <a:pt x="56" y="1088"/>
                            <a:pt x="0" y="1113"/>
                          </a:cubicBezTo>
                          <a:cubicBezTo>
                            <a:pt x="107" y="1142"/>
                            <a:pt x="107" y="1142"/>
                            <a:pt x="107" y="1142"/>
                          </a:cubicBezTo>
                          <a:cubicBezTo>
                            <a:pt x="363" y="1211"/>
                            <a:pt x="627" y="1059"/>
                            <a:pt x="696" y="803"/>
                          </a:cubicBezTo>
                          <a:cubicBezTo>
                            <a:pt x="732" y="667"/>
                            <a:pt x="707" y="529"/>
                            <a:pt x="637"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4" name="Freeform 51"/>
                    <p:cNvSpPr>
                      <a:spLocks/>
                    </p:cNvSpPr>
                    <p:nvPr/>
                  </p:nvSpPr>
                  <p:spPr bwMode="auto">
                    <a:xfrm>
                      <a:off x="7885113" y="2995613"/>
                      <a:ext cx="312738" cy="153988"/>
                    </a:xfrm>
                    <a:custGeom>
                      <a:avLst/>
                      <a:gdLst>
                        <a:gd name="T0" fmla="*/ 12 w 858"/>
                        <a:gd name="T1" fmla="*/ 78 h 423"/>
                        <a:gd name="T2" fmla="*/ 69 w 858"/>
                        <a:gd name="T3" fmla="*/ 178 h 423"/>
                        <a:gd name="T4" fmla="*/ 418 w 858"/>
                        <a:gd name="T5" fmla="*/ 272 h 423"/>
                        <a:gd name="T6" fmla="*/ 410 w 858"/>
                        <a:gd name="T7" fmla="*/ 301 h 423"/>
                        <a:gd name="T8" fmla="*/ 858 w 858"/>
                        <a:gd name="T9" fmla="*/ 423 h 423"/>
                        <a:gd name="T10" fmla="*/ 530 w 858"/>
                        <a:gd name="T11" fmla="*/ 134 h 423"/>
                        <a:gd name="T12" fmla="*/ 33 w 858"/>
                        <a:gd name="T13" fmla="*/ 0 h 423"/>
                        <a:gd name="T14" fmla="*/ 12 w 858"/>
                        <a:gd name="T15" fmla="*/ 78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8" h="423">
                          <a:moveTo>
                            <a:pt x="12" y="78"/>
                          </a:moveTo>
                          <a:cubicBezTo>
                            <a:pt x="0" y="122"/>
                            <a:pt x="26" y="166"/>
                            <a:pt x="69" y="178"/>
                          </a:cubicBezTo>
                          <a:cubicBezTo>
                            <a:pt x="418" y="272"/>
                            <a:pt x="418" y="272"/>
                            <a:pt x="418" y="272"/>
                          </a:cubicBezTo>
                          <a:cubicBezTo>
                            <a:pt x="410" y="301"/>
                            <a:pt x="410" y="301"/>
                            <a:pt x="410" y="301"/>
                          </a:cubicBezTo>
                          <a:cubicBezTo>
                            <a:pt x="858" y="423"/>
                            <a:pt x="858" y="423"/>
                            <a:pt x="858" y="423"/>
                          </a:cubicBezTo>
                          <a:cubicBezTo>
                            <a:pt x="777" y="319"/>
                            <a:pt x="638" y="164"/>
                            <a:pt x="530" y="134"/>
                          </a:cubicBezTo>
                          <a:cubicBezTo>
                            <a:pt x="457" y="115"/>
                            <a:pt x="33" y="0"/>
                            <a:pt x="33" y="0"/>
                          </a:cubicBezTo>
                          <a:lnTo>
                            <a:pt x="1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45" name="Freeform 52"/>
                    <p:cNvSpPr>
                      <a:spLocks noEditPoints="1"/>
                    </p:cNvSpPr>
                    <p:nvPr/>
                  </p:nvSpPr>
                  <p:spPr bwMode="auto">
                    <a:xfrm>
                      <a:off x="7777163" y="3001963"/>
                      <a:ext cx="228600" cy="417513"/>
                    </a:xfrm>
                    <a:custGeom>
                      <a:avLst/>
                      <a:gdLst>
                        <a:gd name="T0" fmla="*/ 260 w 628"/>
                        <a:gd name="T1" fmla="*/ 84 h 1145"/>
                        <a:gd name="T2" fmla="*/ 264 w 628"/>
                        <a:gd name="T3" fmla="*/ 49 h 1145"/>
                        <a:gd name="T4" fmla="*/ 277 w 628"/>
                        <a:gd name="T5" fmla="*/ 0 h 1145"/>
                        <a:gd name="T6" fmla="*/ 99 w 628"/>
                        <a:gd name="T7" fmla="*/ 0 h 1145"/>
                        <a:gd name="T8" fmla="*/ 1 w 628"/>
                        <a:gd name="T9" fmla="*/ 95 h 1145"/>
                        <a:gd name="T10" fmla="*/ 0 w 628"/>
                        <a:gd name="T11" fmla="*/ 1049 h 1145"/>
                        <a:gd name="T12" fmla="*/ 98 w 628"/>
                        <a:gd name="T13" fmla="*/ 1144 h 1145"/>
                        <a:gd name="T14" fmla="*/ 529 w 628"/>
                        <a:gd name="T15" fmla="*/ 1145 h 1145"/>
                        <a:gd name="T16" fmla="*/ 627 w 628"/>
                        <a:gd name="T17" fmla="*/ 1050 h 1145"/>
                        <a:gd name="T18" fmla="*/ 628 w 628"/>
                        <a:gd name="T19" fmla="*/ 281 h 1145"/>
                        <a:gd name="T20" fmla="*/ 568 w 628"/>
                        <a:gd name="T21" fmla="*/ 265 h 1145"/>
                        <a:gd name="T22" fmla="*/ 568 w 628"/>
                        <a:gd name="T23" fmla="*/ 886 h 1145"/>
                        <a:gd name="T24" fmla="*/ 60 w 628"/>
                        <a:gd name="T25" fmla="*/ 886 h 1145"/>
                        <a:gd name="T26" fmla="*/ 60 w 628"/>
                        <a:gd name="T27" fmla="*/ 201 h 1145"/>
                        <a:gd name="T28" fmla="*/ 340 w 628"/>
                        <a:gd name="T29" fmla="*/ 202 h 1145"/>
                        <a:gd name="T30" fmla="*/ 277 w 628"/>
                        <a:gd name="T31" fmla="*/ 147 h 1145"/>
                        <a:gd name="T32" fmla="*/ 269 w 628"/>
                        <a:gd name="T33" fmla="*/ 131 h 1145"/>
                        <a:gd name="T34" fmla="*/ 260 w 628"/>
                        <a:gd name="T35" fmla="*/ 84 h 1145"/>
                        <a:gd name="T36" fmla="*/ 314 w 628"/>
                        <a:gd name="T37" fmla="*/ 1097 h 1145"/>
                        <a:gd name="T38" fmla="*/ 233 w 628"/>
                        <a:gd name="T39" fmla="*/ 1015 h 1145"/>
                        <a:gd name="T40" fmla="*/ 314 w 628"/>
                        <a:gd name="T41" fmla="*/ 934 h 1145"/>
                        <a:gd name="T42" fmla="*/ 396 w 628"/>
                        <a:gd name="T43" fmla="*/ 1015 h 1145"/>
                        <a:gd name="T44" fmla="*/ 314 w 628"/>
                        <a:gd name="T45" fmla="*/ 1097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8" h="1145">
                          <a:moveTo>
                            <a:pt x="260" y="84"/>
                          </a:moveTo>
                          <a:cubicBezTo>
                            <a:pt x="259" y="73"/>
                            <a:pt x="261" y="61"/>
                            <a:pt x="264" y="49"/>
                          </a:cubicBezTo>
                          <a:cubicBezTo>
                            <a:pt x="277" y="0"/>
                            <a:pt x="277" y="0"/>
                            <a:pt x="277" y="0"/>
                          </a:cubicBezTo>
                          <a:cubicBezTo>
                            <a:pt x="99" y="0"/>
                            <a:pt x="99" y="0"/>
                            <a:pt x="99" y="0"/>
                          </a:cubicBezTo>
                          <a:cubicBezTo>
                            <a:pt x="50" y="0"/>
                            <a:pt x="1" y="38"/>
                            <a:pt x="1" y="95"/>
                          </a:cubicBezTo>
                          <a:cubicBezTo>
                            <a:pt x="0" y="1049"/>
                            <a:pt x="0" y="1049"/>
                            <a:pt x="0" y="1049"/>
                          </a:cubicBezTo>
                          <a:cubicBezTo>
                            <a:pt x="0" y="1097"/>
                            <a:pt x="49" y="1144"/>
                            <a:pt x="98" y="1144"/>
                          </a:cubicBezTo>
                          <a:cubicBezTo>
                            <a:pt x="529" y="1145"/>
                            <a:pt x="529" y="1145"/>
                            <a:pt x="529" y="1145"/>
                          </a:cubicBezTo>
                          <a:cubicBezTo>
                            <a:pt x="578" y="1145"/>
                            <a:pt x="627" y="1097"/>
                            <a:pt x="627" y="1050"/>
                          </a:cubicBezTo>
                          <a:cubicBezTo>
                            <a:pt x="628" y="648"/>
                            <a:pt x="628" y="415"/>
                            <a:pt x="628" y="281"/>
                          </a:cubicBezTo>
                          <a:cubicBezTo>
                            <a:pt x="568" y="265"/>
                            <a:pt x="568" y="265"/>
                            <a:pt x="568" y="265"/>
                          </a:cubicBezTo>
                          <a:cubicBezTo>
                            <a:pt x="568" y="886"/>
                            <a:pt x="568" y="886"/>
                            <a:pt x="568" y="886"/>
                          </a:cubicBezTo>
                          <a:cubicBezTo>
                            <a:pt x="60" y="886"/>
                            <a:pt x="60" y="886"/>
                            <a:pt x="60" y="886"/>
                          </a:cubicBezTo>
                          <a:cubicBezTo>
                            <a:pt x="60" y="201"/>
                            <a:pt x="60" y="201"/>
                            <a:pt x="60" y="201"/>
                          </a:cubicBezTo>
                          <a:cubicBezTo>
                            <a:pt x="340" y="202"/>
                            <a:pt x="340" y="202"/>
                            <a:pt x="340" y="202"/>
                          </a:cubicBezTo>
                          <a:cubicBezTo>
                            <a:pt x="313" y="191"/>
                            <a:pt x="291" y="172"/>
                            <a:pt x="277" y="147"/>
                          </a:cubicBezTo>
                          <a:cubicBezTo>
                            <a:pt x="274" y="141"/>
                            <a:pt x="271" y="136"/>
                            <a:pt x="269" y="131"/>
                          </a:cubicBezTo>
                          <a:cubicBezTo>
                            <a:pt x="262" y="114"/>
                            <a:pt x="260" y="93"/>
                            <a:pt x="260" y="84"/>
                          </a:cubicBezTo>
                          <a:close/>
                          <a:moveTo>
                            <a:pt x="314" y="1097"/>
                          </a:moveTo>
                          <a:cubicBezTo>
                            <a:pt x="269" y="1097"/>
                            <a:pt x="233" y="1060"/>
                            <a:pt x="233" y="1015"/>
                          </a:cubicBezTo>
                          <a:cubicBezTo>
                            <a:pt x="233" y="970"/>
                            <a:pt x="269" y="934"/>
                            <a:pt x="314" y="934"/>
                          </a:cubicBezTo>
                          <a:cubicBezTo>
                            <a:pt x="359" y="934"/>
                            <a:pt x="396" y="970"/>
                            <a:pt x="396" y="1015"/>
                          </a:cubicBezTo>
                          <a:cubicBezTo>
                            <a:pt x="396" y="1060"/>
                            <a:pt x="359" y="1097"/>
                            <a:pt x="314" y="10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sp>
              <p:nvSpPr>
                <p:cNvPr id="17" name="Oval 14"/>
                <p:cNvSpPr>
                  <a:spLocks noChangeAspect="1" noChangeArrowheads="1"/>
                </p:cNvSpPr>
                <p:nvPr/>
              </p:nvSpPr>
              <p:spPr bwMode="auto">
                <a:xfrm>
                  <a:off x="9051847" y="2736145"/>
                  <a:ext cx="373740" cy="323465"/>
                </a:xfrm>
                <a:custGeom>
                  <a:avLst/>
                  <a:gdLst/>
                  <a:ahLst/>
                  <a:cxnLst/>
                  <a:rect l="l" t="t" r="r" b="b"/>
                  <a:pathLst>
                    <a:path w="625672" h="549126">
                      <a:moveTo>
                        <a:pt x="237860" y="419332"/>
                      </a:moveTo>
                      <a:cubicBezTo>
                        <a:pt x="237900" y="419332"/>
                        <a:pt x="386708" y="419332"/>
                        <a:pt x="386757" y="419332"/>
                      </a:cubicBezTo>
                      <a:cubicBezTo>
                        <a:pt x="406821" y="419332"/>
                        <a:pt x="422661" y="435161"/>
                        <a:pt x="422661" y="455210"/>
                      </a:cubicBezTo>
                      <a:cubicBezTo>
                        <a:pt x="422661" y="455221"/>
                        <a:pt x="422661" y="456204"/>
                        <a:pt x="422661" y="549126"/>
                      </a:cubicBezTo>
                      <a:cubicBezTo>
                        <a:pt x="422647" y="549126"/>
                        <a:pt x="420921" y="549126"/>
                        <a:pt x="203011" y="549126"/>
                      </a:cubicBezTo>
                      <a:cubicBezTo>
                        <a:pt x="203011" y="549116"/>
                        <a:pt x="203011" y="548138"/>
                        <a:pt x="203011" y="455210"/>
                      </a:cubicBezTo>
                      <a:cubicBezTo>
                        <a:pt x="203011" y="435161"/>
                        <a:pt x="217795" y="419332"/>
                        <a:pt x="237860" y="419332"/>
                      </a:cubicBezTo>
                      <a:close/>
                      <a:moveTo>
                        <a:pt x="312835" y="299523"/>
                      </a:moveTo>
                      <a:cubicBezTo>
                        <a:pt x="342244" y="299523"/>
                        <a:pt x="366084" y="323363"/>
                        <a:pt x="366084" y="352772"/>
                      </a:cubicBezTo>
                      <a:cubicBezTo>
                        <a:pt x="366084" y="382181"/>
                        <a:pt x="342244" y="406021"/>
                        <a:pt x="312835" y="406021"/>
                      </a:cubicBezTo>
                      <a:cubicBezTo>
                        <a:pt x="283426" y="406021"/>
                        <a:pt x="259586" y="382181"/>
                        <a:pt x="259586" y="352772"/>
                      </a:cubicBezTo>
                      <a:cubicBezTo>
                        <a:pt x="259586" y="323363"/>
                        <a:pt x="283426" y="299523"/>
                        <a:pt x="312835" y="299523"/>
                      </a:cubicBezTo>
                      <a:close/>
                      <a:moveTo>
                        <a:pt x="439142" y="262913"/>
                      </a:moveTo>
                      <a:cubicBezTo>
                        <a:pt x="439235" y="262913"/>
                        <a:pt x="590251" y="262913"/>
                        <a:pt x="590296" y="262913"/>
                      </a:cubicBezTo>
                      <a:cubicBezTo>
                        <a:pt x="609592" y="262913"/>
                        <a:pt x="625672" y="277808"/>
                        <a:pt x="625672" y="298021"/>
                      </a:cubicBezTo>
                      <a:cubicBezTo>
                        <a:pt x="625672" y="298039"/>
                        <a:pt x="625672" y="299326"/>
                        <a:pt x="625672" y="392707"/>
                      </a:cubicBezTo>
                      <a:cubicBezTo>
                        <a:pt x="625649" y="392707"/>
                        <a:pt x="623382" y="392707"/>
                        <a:pt x="402693" y="392707"/>
                      </a:cubicBezTo>
                      <a:cubicBezTo>
                        <a:pt x="402693" y="392689"/>
                        <a:pt x="402693" y="391392"/>
                        <a:pt x="402693" y="298021"/>
                      </a:cubicBezTo>
                      <a:cubicBezTo>
                        <a:pt x="402693" y="277808"/>
                        <a:pt x="418773" y="262913"/>
                        <a:pt x="439142" y="262913"/>
                      </a:cubicBezTo>
                      <a:close/>
                      <a:moveTo>
                        <a:pt x="35376" y="262913"/>
                      </a:moveTo>
                      <a:cubicBezTo>
                        <a:pt x="35456" y="262913"/>
                        <a:pt x="187560" y="262913"/>
                        <a:pt x="187603" y="262913"/>
                      </a:cubicBezTo>
                      <a:cubicBezTo>
                        <a:pt x="206899" y="262913"/>
                        <a:pt x="222979" y="277808"/>
                        <a:pt x="222979" y="298021"/>
                      </a:cubicBezTo>
                      <a:cubicBezTo>
                        <a:pt x="222979" y="298045"/>
                        <a:pt x="222979" y="299514"/>
                        <a:pt x="222979" y="392707"/>
                      </a:cubicBezTo>
                      <a:cubicBezTo>
                        <a:pt x="222949" y="392707"/>
                        <a:pt x="220380" y="392707"/>
                        <a:pt x="0" y="392707"/>
                      </a:cubicBezTo>
                      <a:cubicBezTo>
                        <a:pt x="0" y="392683"/>
                        <a:pt x="0" y="391210"/>
                        <a:pt x="0" y="298021"/>
                      </a:cubicBezTo>
                      <a:cubicBezTo>
                        <a:pt x="0" y="277808"/>
                        <a:pt x="16080" y="262913"/>
                        <a:pt x="35376" y="262913"/>
                      </a:cubicBezTo>
                      <a:close/>
                      <a:moveTo>
                        <a:pt x="515846" y="143104"/>
                      </a:moveTo>
                      <a:cubicBezTo>
                        <a:pt x="545255" y="143104"/>
                        <a:pt x="569095" y="166944"/>
                        <a:pt x="569095" y="196353"/>
                      </a:cubicBezTo>
                      <a:cubicBezTo>
                        <a:pt x="569095" y="225762"/>
                        <a:pt x="545255" y="249602"/>
                        <a:pt x="515846" y="249602"/>
                      </a:cubicBezTo>
                      <a:cubicBezTo>
                        <a:pt x="486437" y="249602"/>
                        <a:pt x="462597" y="225762"/>
                        <a:pt x="462597" y="196353"/>
                      </a:cubicBezTo>
                      <a:cubicBezTo>
                        <a:pt x="462597" y="166944"/>
                        <a:pt x="486437" y="143104"/>
                        <a:pt x="515846" y="143104"/>
                      </a:cubicBezTo>
                      <a:close/>
                      <a:moveTo>
                        <a:pt x="113154" y="143104"/>
                      </a:moveTo>
                      <a:cubicBezTo>
                        <a:pt x="142563" y="143104"/>
                        <a:pt x="166403" y="166944"/>
                        <a:pt x="166403" y="196353"/>
                      </a:cubicBezTo>
                      <a:cubicBezTo>
                        <a:pt x="166403" y="225762"/>
                        <a:pt x="142563" y="249602"/>
                        <a:pt x="113154" y="249602"/>
                      </a:cubicBezTo>
                      <a:cubicBezTo>
                        <a:pt x="83745" y="249602"/>
                        <a:pt x="59905" y="225762"/>
                        <a:pt x="59905" y="196353"/>
                      </a:cubicBezTo>
                      <a:cubicBezTo>
                        <a:pt x="59905" y="166944"/>
                        <a:pt x="83745" y="143104"/>
                        <a:pt x="113154" y="143104"/>
                      </a:cubicBezTo>
                      <a:close/>
                      <a:moveTo>
                        <a:pt x="237860" y="123136"/>
                      </a:moveTo>
                      <a:cubicBezTo>
                        <a:pt x="237860" y="123136"/>
                        <a:pt x="386708" y="123136"/>
                        <a:pt x="386757" y="123136"/>
                      </a:cubicBezTo>
                      <a:cubicBezTo>
                        <a:pt x="406821" y="123136"/>
                        <a:pt x="422661" y="138883"/>
                        <a:pt x="422661" y="157779"/>
                      </a:cubicBezTo>
                      <a:cubicBezTo>
                        <a:pt x="422661" y="157779"/>
                        <a:pt x="422661" y="157779"/>
                        <a:pt x="422661" y="220766"/>
                      </a:cubicBezTo>
                      <a:cubicBezTo>
                        <a:pt x="413173" y="220766"/>
                        <a:pt x="406842" y="220766"/>
                        <a:pt x="406821" y="220766"/>
                      </a:cubicBezTo>
                      <a:cubicBezTo>
                        <a:pt x="384645" y="220766"/>
                        <a:pt x="365637" y="239662"/>
                        <a:pt x="365637" y="262758"/>
                      </a:cubicBezTo>
                      <a:cubicBezTo>
                        <a:pt x="365637" y="262758"/>
                        <a:pt x="365637" y="262758"/>
                        <a:pt x="365637" y="264857"/>
                      </a:cubicBezTo>
                      <a:lnTo>
                        <a:pt x="365637" y="279554"/>
                      </a:lnTo>
                      <a:cubicBezTo>
                        <a:pt x="351909" y="266957"/>
                        <a:pt x="332900" y="258558"/>
                        <a:pt x="312836" y="258558"/>
                      </a:cubicBezTo>
                      <a:cubicBezTo>
                        <a:pt x="291716" y="258558"/>
                        <a:pt x="273764" y="266957"/>
                        <a:pt x="258980" y="279554"/>
                      </a:cubicBezTo>
                      <a:cubicBezTo>
                        <a:pt x="258980" y="279554"/>
                        <a:pt x="258980" y="279554"/>
                        <a:pt x="258980" y="277455"/>
                      </a:cubicBezTo>
                      <a:lnTo>
                        <a:pt x="258980" y="262758"/>
                      </a:lnTo>
                      <a:cubicBezTo>
                        <a:pt x="258980" y="239662"/>
                        <a:pt x="241028" y="220766"/>
                        <a:pt x="217795" y="220766"/>
                      </a:cubicBezTo>
                      <a:cubicBezTo>
                        <a:pt x="217795" y="220766"/>
                        <a:pt x="211459" y="220766"/>
                        <a:pt x="203011" y="220766"/>
                      </a:cubicBezTo>
                      <a:cubicBezTo>
                        <a:pt x="203011" y="220766"/>
                        <a:pt x="203011" y="220766"/>
                        <a:pt x="203011" y="157779"/>
                      </a:cubicBezTo>
                      <a:cubicBezTo>
                        <a:pt x="203011" y="138883"/>
                        <a:pt x="217795" y="123136"/>
                        <a:pt x="237860" y="123136"/>
                      </a:cubicBezTo>
                      <a:close/>
                      <a:moveTo>
                        <a:pt x="312835" y="0"/>
                      </a:moveTo>
                      <a:cubicBezTo>
                        <a:pt x="342244" y="0"/>
                        <a:pt x="366084" y="24585"/>
                        <a:pt x="366084" y="54913"/>
                      </a:cubicBezTo>
                      <a:cubicBezTo>
                        <a:pt x="366084" y="85241"/>
                        <a:pt x="342244" y="109826"/>
                        <a:pt x="312835" y="109826"/>
                      </a:cubicBezTo>
                      <a:cubicBezTo>
                        <a:pt x="283426" y="109826"/>
                        <a:pt x="259586" y="85241"/>
                        <a:pt x="259586" y="54913"/>
                      </a:cubicBezTo>
                      <a:cubicBezTo>
                        <a:pt x="259586" y="24585"/>
                        <a:pt x="283426" y="0"/>
                        <a:pt x="31283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dirty="0">
                    <a:solidFill>
                      <a:srgbClr val="7F7F7F"/>
                    </a:solidFill>
                  </a:endParaRPr>
                </a:p>
              </p:txBody>
            </p:sp>
            <p:grpSp>
              <p:nvGrpSpPr>
                <p:cNvPr id="18" name="Group 17"/>
                <p:cNvGrpSpPr/>
                <p:nvPr/>
              </p:nvGrpSpPr>
              <p:grpSpPr>
                <a:xfrm>
                  <a:off x="8731077" y="4921147"/>
                  <a:ext cx="969465" cy="292772"/>
                  <a:chOff x="8720635" y="4915840"/>
                  <a:chExt cx="1070122" cy="323170"/>
                </a:xfrm>
              </p:grpSpPr>
              <p:grpSp>
                <p:nvGrpSpPr>
                  <p:cNvPr id="24" name="Group 23"/>
                  <p:cNvGrpSpPr/>
                  <p:nvPr/>
                </p:nvGrpSpPr>
                <p:grpSpPr>
                  <a:xfrm>
                    <a:off x="8720635" y="4915840"/>
                    <a:ext cx="349760" cy="314387"/>
                    <a:chOff x="6232526" y="5308601"/>
                    <a:chExt cx="777875" cy="639763"/>
                  </a:xfrm>
                  <a:solidFill>
                    <a:schemeClr val="bg1"/>
                  </a:solidFill>
                </p:grpSpPr>
                <p:sp>
                  <p:nvSpPr>
                    <p:cNvPr id="33" name="Freeform 380"/>
                    <p:cNvSpPr>
                      <a:spLocks noEditPoints="1"/>
                    </p:cNvSpPr>
                    <p:nvPr/>
                  </p:nvSpPr>
                  <p:spPr bwMode="auto">
                    <a:xfrm>
                      <a:off x="6232526" y="5308601"/>
                      <a:ext cx="777875" cy="604838"/>
                    </a:xfrm>
                    <a:custGeom>
                      <a:avLst/>
                      <a:gdLst>
                        <a:gd name="T0" fmla="*/ 259 w 259"/>
                        <a:gd name="T1" fmla="*/ 10 h 201"/>
                        <a:gd name="T2" fmla="*/ 248 w 259"/>
                        <a:gd name="T3" fmla="*/ 0 h 201"/>
                        <a:gd name="T4" fmla="*/ 246 w 259"/>
                        <a:gd name="T5" fmla="*/ 0 h 201"/>
                        <a:gd name="T6" fmla="*/ 244 w 259"/>
                        <a:gd name="T7" fmla="*/ 0 h 201"/>
                        <a:gd name="T8" fmla="*/ 108 w 259"/>
                        <a:gd name="T9" fmla="*/ 0 h 201"/>
                        <a:gd name="T10" fmla="*/ 26 w 259"/>
                        <a:gd name="T11" fmla="*/ 0 h 201"/>
                        <a:gd name="T12" fmla="*/ 3 w 259"/>
                        <a:gd name="T13" fmla="*/ 4 h 201"/>
                        <a:gd name="T14" fmla="*/ 0 w 259"/>
                        <a:gd name="T15" fmla="*/ 122 h 201"/>
                        <a:gd name="T16" fmla="*/ 0 w 259"/>
                        <a:gd name="T17" fmla="*/ 184 h 201"/>
                        <a:gd name="T18" fmla="*/ 0 w 259"/>
                        <a:gd name="T19" fmla="*/ 188 h 201"/>
                        <a:gd name="T20" fmla="*/ 0 w 259"/>
                        <a:gd name="T21" fmla="*/ 192 h 201"/>
                        <a:gd name="T22" fmla="*/ 11 w 259"/>
                        <a:gd name="T23" fmla="*/ 201 h 201"/>
                        <a:gd name="T24" fmla="*/ 13 w 259"/>
                        <a:gd name="T25" fmla="*/ 201 h 201"/>
                        <a:gd name="T26" fmla="*/ 15 w 259"/>
                        <a:gd name="T27" fmla="*/ 201 h 201"/>
                        <a:gd name="T28" fmla="*/ 151 w 259"/>
                        <a:gd name="T29" fmla="*/ 201 h 201"/>
                        <a:gd name="T30" fmla="*/ 233 w 259"/>
                        <a:gd name="T31" fmla="*/ 201 h 201"/>
                        <a:gd name="T32" fmla="*/ 256 w 259"/>
                        <a:gd name="T33" fmla="*/ 197 h 201"/>
                        <a:gd name="T34" fmla="*/ 259 w 259"/>
                        <a:gd name="T35" fmla="*/ 79 h 201"/>
                        <a:gd name="T36" fmla="*/ 259 w 259"/>
                        <a:gd name="T37" fmla="*/ 18 h 201"/>
                        <a:gd name="T38" fmla="*/ 259 w 259"/>
                        <a:gd name="T39" fmla="*/ 13 h 201"/>
                        <a:gd name="T40" fmla="*/ 251 w 259"/>
                        <a:gd name="T41" fmla="*/ 14 h 201"/>
                        <a:gd name="T42" fmla="*/ 251 w 259"/>
                        <a:gd name="T43" fmla="*/ 24 h 201"/>
                        <a:gd name="T44" fmla="*/ 251 w 259"/>
                        <a:gd name="T45" fmla="*/ 188 h 201"/>
                        <a:gd name="T46" fmla="*/ 246 w 259"/>
                        <a:gd name="T47" fmla="*/ 193 h 201"/>
                        <a:gd name="T48" fmla="*/ 206 w 259"/>
                        <a:gd name="T49" fmla="*/ 193 h 201"/>
                        <a:gd name="T50" fmla="*/ 42 w 259"/>
                        <a:gd name="T51" fmla="*/ 193 h 201"/>
                        <a:gd name="T52" fmla="*/ 13 w 259"/>
                        <a:gd name="T53" fmla="*/ 193 h 201"/>
                        <a:gd name="T54" fmla="*/ 12 w 259"/>
                        <a:gd name="T55" fmla="*/ 193 h 201"/>
                        <a:gd name="T56" fmla="*/ 10 w 259"/>
                        <a:gd name="T57" fmla="*/ 192 h 201"/>
                        <a:gd name="T58" fmla="*/ 8 w 259"/>
                        <a:gd name="T59" fmla="*/ 189 h 201"/>
                        <a:gd name="T60" fmla="*/ 8 w 259"/>
                        <a:gd name="T61" fmla="*/ 187 h 201"/>
                        <a:gd name="T62" fmla="*/ 8 w 259"/>
                        <a:gd name="T63" fmla="*/ 177 h 201"/>
                        <a:gd name="T64" fmla="*/ 8 w 259"/>
                        <a:gd name="T65" fmla="*/ 13 h 201"/>
                        <a:gd name="T66" fmla="*/ 12 w 259"/>
                        <a:gd name="T67" fmla="*/ 8 h 201"/>
                        <a:gd name="T68" fmla="*/ 53 w 259"/>
                        <a:gd name="T69" fmla="*/ 8 h 201"/>
                        <a:gd name="T70" fmla="*/ 217 w 259"/>
                        <a:gd name="T71" fmla="*/ 8 h 201"/>
                        <a:gd name="T72" fmla="*/ 246 w 259"/>
                        <a:gd name="T73" fmla="*/ 8 h 201"/>
                        <a:gd name="T74" fmla="*/ 246 w 259"/>
                        <a:gd name="T75" fmla="*/ 8 h 201"/>
                        <a:gd name="T76" fmla="*/ 249 w 259"/>
                        <a:gd name="T77" fmla="*/ 9 h 201"/>
                        <a:gd name="T78" fmla="*/ 251 w 259"/>
                        <a:gd name="T79" fmla="*/ 13 h 201"/>
                        <a:gd name="T80" fmla="*/ 251 w 259"/>
                        <a:gd name="T81"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 h="201">
                          <a:moveTo>
                            <a:pt x="259" y="12"/>
                          </a:moveTo>
                          <a:cubicBezTo>
                            <a:pt x="259" y="11"/>
                            <a:pt x="259" y="10"/>
                            <a:pt x="259" y="10"/>
                          </a:cubicBezTo>
                          <a:cubicBezTo>
                            <a:pt x="258" y="6"/>
                            <a:pt x="256" y="4"/>
                            <a:pt x="253" y="2"/>
                          </a:cubicBezTo>
                          <a:cubicBezTo>
                            <a:pt x="251" y="1"/>
                            <a:pt x="250" y="1"/>
                            <a:pt x="248" y="0"/>
                          </a:cubicBezTo>
                          <a:cubicBezTo>
                            <a:pt x="248" y="0"/>
                            <a:pt x="247" y="0"/>
                            <a:pt x="247" y="0"/>
                          </a:cubicBezTo>
                          <a:cubicBezTo>
                            <a:pt x="246" y="0"/>
                            <a:pt x="246" y="0"/>
                            <a:pt x="246" y="0"/>
                          </a:cubicBezTo>
                          <a:cubicBezTo>
                            <a:pt x="246" y="0"/>
                            <a:pt x="246" y="0"/>
                            <a:pt x="246" y="0"/>
                          </a:cubicBezTo>
                          <a:cubicBezTo>
                            <a:pt x="244" y="0"/>
                            <a:pt x="244" y="0"/>
                            <a:pt x="244" y="0"/>
                          </a:cubicBezTo>
                          <a:cubicBezTo>
                            <a:pt x="217" y="0"/>
                            <a:pt x="217" y="0"/>
                            <a:pt x="217" y="0"/>
                          </a:cubicBezTo>
                          <a:cubicBezTo>
                            <a:pt x="108" y="0"/>
                            <a:pt x="108" y="0"/>
                            <a:pt x="108" y="0"/>
                          </a:cubicBezTo>
                          <a:cubicBezTo>
                            <a:pt x="53" y="0"/>
                            <a:pt x="53" y="0"/>
                            <a:pt x="53" y="0"/>
                          </a:cubicBezTo>
                          <a:cubicBezTo>
                            <a:pt x="26" y="0"/>
                            <a:pt x="26" y="0"/>
                            <a:pt x="26" y="0"/>
                          </a:cubicBezTo>
                          <a:cubicBezTo>
                            <a:pt x="12" y="0"/>
                            <a:pt x="12" y="0"/>
                            <a:pt x="12" y="0"/>
                          </a:cubicBezTo>
                          <a:cubicBezTo>
                            <a:pt x="9" y="0"/>
                            <a:pt x="5" y="2"/>
                            <a:pt x="3" y="4"/>
                          </a:cubicBezTo>
                          <a:cubicBezTo>
                            <a:pt x="1" y="7"/>
                            <a:pt x="0" y="10"/>
                            <a:pt x="0" y="13"/>
                          </a:cubicBezTo>
                          <a:cubicBezTo>
                            <a:pt x="0" y="122"/>
                            <a:pt x="0" y="122"/>
                            <a:pt x="0" y="122"/>
                          </a:cubicBezTo>
                          <a:cubicBezTo>
                            <a:pt x="0" y="177"/>
                            <a:pt x="0" y="177"/>
                            <a:pt x="0" y="177"/>
                          </a:cubicBezTo>
                          <a:cubicBezTo>
                            <a:pt x="0" y="184"/>
                            <a:pt x="0" y="184"/>
                            <a:pt x="0" y="184"/>
                          </a:cubicBezTo>
                          <a:cubicBezTo>
                            <a:pt x="0" y="187"/>
                            <a:pt x="0" y="187"/>
                            <a:pt x="0" y="187"/>
                          </a:cubicBezTo>
                          <a:cubicBezTo>
                            <a:pt x="0" y="188"/>
                            <a:pt x="0" y="188"/>
                            <a:pt x="0" y="188"/>
                          </a:cubicBezTo>
                          <a:cubicBezTo>
                            <a:pt x="0" y="188"/>
                            <a:pt x="0" y="189"/>
                            <a:pt x="0" y="189"/>
                          </a:cubicBezTo>
                          <a:cubicBezTo>
                            <a:pt x="0" y="190"/>
                            <a:pt x="0" y="191"/>
                            <a:pt x="0" y="192"/>
                          </a:cubicBezTo>
                          <a:cubicBezTo>
                            <a:pt x="1" y="195"/>
                            <a:pt x="3" y="198"/>
                            <a:pt x="6" y="199"/>
                          </a:cubicBezTo>
                          <a:cubicBezTo>
                            <a:pt x="7" y="200"/>
                            <a:pt x="9" y="201"/>
                            <a:pt x="11" y="201"/>
                          </a:cubicBezTo>
                          <a:cubicBezTo>
                            <a:pt x="11" y="201"/>
                            <a:pt x="11" y="201"/>
                            <a:pt x="12" y="201"/>
                          </a:cubicBezTo>
                          <a:cubicBezTo>
                            <a:pt x="13" y="201"/>
                            <a:pt x="13" y="201"/>
                            <a:pt x="13" y="201"/>
                          </a:cubicBezTo>
                          <a:cubicBezTo>
                            <a:pt x="13" y="201"/>
                            <a:pt x="13" y="201"/>
                            <a:pt x="13" y="201"/>
                          </a:cubicBezTo>
                          <a:cubicBezTo>
                            <a:pt x="15" y="201"/>
                            <a:pt x="15" y="201"/>
                            <a:pt x="15" y="201"/>
                          </a:cubicBezTo>
                          <a:cubicBezTo>
                            <a:pt x="42" y="201"/>
                            <a:pt x="42" y="201"/>
                            <a:pt x="42" y="201"/>
                          </a:cubicBezTo>
                          <a:cubicBezTo>
                            <a:pt x="151" y="201"/>
                            <a:pt x="151" y="201"/>
                            <a:pt x="151" y="201"/>
                          </a:cubicBezTo>
                          <a:cubicBezTo>
                            <a:pt x="206" y="201"/>
                            <a:pt x="206" y="201"/>
                            <a:pt x="206" y="201"/>
                          </a:cubicBezTo>
                          <a:cubicBezTo>
                            <a:pt x="233" y="201"/>
                            <a:pt x="233" y="201"/>
                            <a:pt x="233" y="201"/>
                          </a:cubicBezTo>
                          <a:cubicBezTo>
                            <a:pt x="247" y="201"/>
                            <a:pt x="247" y="201"/>
                            <a:pt x="247" y="201"/>
                          </a:cubicBezTo>
                          <a:cubicBezTo>
                            <a:pt x="250" y="201"/>
                            <a:pt x="253" y="199"/>
                            <a:pt x="256" y="197"/>
                          </a:cubicBezTo>
                          <a:cubicBezTo>
                            <a:pt x="258" y="195"/>
                            <a:pt x="259" y="191"/>
                            <a:pt x="259" y="188"/>
                          </a:cubicBezTo>
                          <a:cubicBezTo>
                            <a:pt x="259" y="79"/>
                            <a:pt x="259" y="79"/>
                            <a:pt x="259" y="79"/>
                          </a:cubicBezTo>
                          <a:cubicBezTo>
                            <a:pt x="259" y="24"/>
                            <a:pt x="259" y="24"/>
                            <a:pt x="259" y="24"/>
                          </a:cubicBezTo>
                          <a:cubicBezTo>
                            <a:pt x="259" y="18"/>
                            <a:pt x="259" y="18"/>
                            <a:pt x="259" y="18"/>
                          </a:cubicBezTo>
                          <a:cubicBezTo>
                            <a:pt x="259" y="14"/>
                            <a:pt x="259" y="14"/>
                            <a:pt x="259" y="14"/>
                          </a:cubicBezTo>
                          <a:cubicBezTo>
                            <a:pt x="259" y="13"/>
                            <a:pt x="259" y="13"/>
                            <a:pt x="259" y="13"/>
                          </a:cubicBezTo>
                          <a:cubicBezTo>
                            <a:pt x="259" y="13"/>
                            <a:pt x="259" y="12"/>
                            <a:pt x="259" y="12"/>
                          </a:cubicBezTo>
                          <a:close/>
                          <a:moveTo>
                            <a:pt x="251" y="14"/>
                          </a:moveTo>
                          <a:cubicBezTo>
                            <a:pt x="251" y="18"/>
                            <a:pt x="251" y="18"/>
                            <a:pt x="251" y="18"/>
                          </a:cubicBezTo>
                          <a:cubicBezTo>
                            <a:pt x="251" y="24"/>
                            <a:pt x="251" y="24"/>
                            <a:pt x="251" y="24"/>
                          </a:cubicBezTo>
                          <a:cubicBezTo>
                            <a:pt x="251" y="79"/>
                            <a:pt x="251" y="79"/>
                            <a:pt x="251" y="79"/>
                          </a:cubicBezTo>
                          <a:cubicBezTo>
                            <a:pt x="251" y="188"/>
                            <a:pt x="251" y="188"/>
                            <a:pt x="251" y="188"/>
                          </a:cubicBezTo>
                          <a:cubicBezTo>
                            <a:pt x="251" y="189"/>
                            <a:pt x="251" y="191"/>
                            <a:pt x="250" y="191"/>
                          </a:cubicBezTo>
                          <a:cubicBezTo>
                            <a:pt x="249" y="192"/>
                            <a:pt x="248" y="193"/>
                            <a:pt x="246" y="193"/>
                          </a:cubicBezTo>
                          <a:cubicBezTo>
                            <a:pt x="233" y="193"/>
                            <a:pt x="233" y="193"/>
                            <a:pt x="233" y="193"/>
                          </a:cubicBezTo>
                          <a:cubicBezTo>
                            <a:pt x="206" y="193"/>
                            <a:pt x="206" y="193"/>
                            <a:pt x="206" y="193"/>
                          </a:cubicBezTo>
                          <a:cubicBezTo>
                            <a:pt x="151" y="193"/>
                            <a:pt x="151" y="193"/>
                            <a:pt x="151" y="193"/>
                          </a:cubicBezTo>
                          <a:cubicBezTo>
                            <a:pt x="42" y="193"/>
                            <a:pt x="42" y="193"/>
                            <a:pt x="42" y="193"/>
                          </a:cubicBezTo>
                          <a:cubicBezTo>
                            <a:pt x="15" y="193"/>
                            <a:pt x="15" y="193"/>
                            <a:pt x="15" y="193"/>
                          </a:cubicBezTo>
                          <a:cubicBezTo>
                            <a:pt x="13" y="193"/>
                            <a:pt x="13" y="193"/>
                            <a:pt x="13" y="193"/>
                          </a:cubicBezTo>
                          <a:cubicBezTo>
                            <a:pt x="13" y="193"/>
                            <a:pt x="13" y="193"/>
                            <a:pt x="13" y="193"/>
                          </a:cubicBezTo>
                          <a:cubicBezTo>
                            <a:pt x="12" y="193"/>
                            <a:pt x="12" y="193"/>
                            <a:pt x="12" y="193"/>
                          </a:cubicBezTo>
                          <a:cubicBezTo>
                            <a:pt x="12" y="193"/>
                            <a:pt x="12" y="193"/>
                            <a:pt x="12" y="193"/>
                          </a:cubicBezTo>
                          <a:cubicBezTo>
                            <a:pt x="11" y="193"/>
                            <a:pt x="11" y="193"/>
                            <a:pt x="10" y="192"/>
                          </a:cubicBezTo>
                          <a:cubicBezTo>
                            <a:pt x="9" y="192"/>
                            <a:pt x="8" y="191"/>
                            <a:pt x="8" y="189"/>
                          </a:cubicBezTo>
                          <a:cubicBezTo>
                            <a:pt x="8" y="189"/>
                            <a:pt x="8" y="189"/>
                            <a:pt x="8" y="189"/>
                          </a:cubicBezTo>
                          <a:cubicBezTo>
                            <a:pt x="8" y="188"/>
                            <a:pt x="8" y="188"/>
                            <a:pt x="8" y="188"/>
                          </a:cubicBezTo>
                          <a:cubicBezTo>
                            <a:pt x="8" y="187"/>
                            <a:pt x="8" y="187"/>
                            <a:pt x="8" y="187"/>
                          </a:cubicBezTo>
                          <a:cubicBezTo>
                            <a:pt x="8" y="184"/>
                            <a:pt x="8" y="184"/>
                            <a:pt x="8" y="184"/>
                          </a:cubicBezTo>
                          <a:cubicBezTo>
                            <a:pt x="8" y="177"/>
                            <a:pt x="8" y="177"/>
                            <a:pt x="8" y="177"/>
                          </a:cubicBezTo>
                          <a:cubicBezTo>
                            <a:pt x="8" y="122"/>
                            <a:pt x="8" y="122"/>
                            <a:pt x="8" y="122"/>
                          </a:cubicBezTo>
                          <a:cubicBezTo>
                            <a:pt x="8" y="13"/>
                            <a:pt x="8" y="13"/>
                            <a:pt x="8" y="13"/>
                          </a:cubicBezTo>
                          <a:cubicBezTo>
                            <a:pt x="8" y="12"/>
                            <a:pt x="8" y="11"/>
                            <a:pt x="9" y="10"/>
                          </a:cubicBezTo>
                          <a:cubicBezTo>
                            <a:pt x="10" y="9"/>
                            <a:pt x="11" y="8"/>
                            <a:pt x="12" y="8"/>
                          </a:cubicBezTo>
                          <a:cubicBezTo>
                            <a:pt x="26" y="8"/>
                            <a:pt x="26" y="8"/>
                            <a:pt x="26" y="8"/>
                          </a:cubicBezTo>
                          <a:cubicBezTo>
                            <a:pt x="53" y="8"/>
                            <a:pt x="53" y="8"/>
                            <a:pt x="53" y="8"/>
                          </a:cubicBezTo>
                          <a:cubicBezTo>
                            <a:pt x="108" y="8"/>
                            <a:pt x="108" y="8"/>
                            <a:pt x="108" y="8"/>
                          </a:cubicBezTo>
                          <a:cubicBezTo>
                            <a:pt x="217" y="8"/>
                            <a:pt x="217" y="8"/>
                            <a:pt x="217" y="8"/>
                          </a:cubicBezTo>
                          <a:cubicBezTo>
                            <a:pt x="244" y="8"/>
                            <a:pt x="244" y="8"/>
                            <a:pt x="244" y="8"/>
                          </a:cubicBezTo>
                          <a:cubicBezTo>
                            <a:pt x="246" y="8"/>
                            <a:pt x="246" y="8"/>
                            <a:pt x="246" y="8"/>
                          </a:cubicBezTo>
                          <a:cubicBezTo>
                            <a:pt x="246" y="8"/>
                            <a:pt x="246" y="8"/>
                            <a:pt x="246" y="8"/>
                          </a:cubicBezTo>
                          <a:cubicBezTo>
                            <a:pt x="246" y="8"/>
                            <a:pt x="246" y="8"/>
                            <a:pt x="246" y="8"/>
                          </a:cubicBezTo>
                          <a:cubicBezTo>
                            <a:pt x="247" y="8"/>
                            <a:pt x="247" y="8"/>
                            <a:pt x="247" y="8"/>
                          </a:cubicBezTo>
                          <a:cubicBezTo>
                            <a:pt x="248" y="8"/>
                            <a:pt x="248" y="9"/>
                            <a:pt x="249" y="9"/>
                          </a:cubicBezTo>
                          <a:cubicBezTo>
                            <a:pt x="250" y="10"/>
                            <a:pt x="251" y="11"/>
                            <a:pt x="251" y="12"/>
                          </a:cubicBezTo>
                          <a:cubicBezTo>
                            <a:pt x="251" y="12"/>
                            <a:pt x="251" y="12"/>
                            <a:pt x="251" y="13"/>
                          </a:cubicBezTo>
                          <a:cubicBezTo>
                            <a:pt x="251" y="13"/>
                            <a:pt x="251" y="13"/>
                            <a:pt x="251" y="13"/>
                          </a:cubicBezTo>
                          <a:lnTo>
                            <a:pt x="2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34" name="Freeform 381"/>
                    <p:cNvSpPr>
                      <a:spLocks/>
                    </p:cNvSpPr>
                    <p:nvPr/>
                  </p:nvSpPr>
                  <p:spPr bwMode="auto">
                    <a:xfrm>
                      <a:off x="6280151" y="5359401"/>
                      <a:ext cx="682625" cy="446088"/>
                    </a:xfrm>
                    <a:custGeom>
                      <a:avLst/>
                      <a:gdLst>
                        <a:gd name="T0" fmla="*/ 0 w 430"/>
                        <a:gd name="T1" fmla="*/ 281 h 281"/>
                        <a:gd name="T2" fmla="*/ 369 w 430"/>
                        <a:gd name="T3" fmla="*/ 281 h 281"/>
                        <a:gd name="T4" fmla="*/ 430 w 430"/>
                        <a:gd name="T5" fmla="*/ 281 h 281"/>
                        <a:gd name="T6" fmla="*/ 430 w 430"/>
                        <a:gd name="T7" fmla="*/ 0 h 281"/>
                        <a:gd name="T8" fmla="*/ 0 w 430"/>
                        <a:gd name="T9" fmla="*/ 0 h 281"/>
                        <a:gd name="T10" fmla="*/ 0 w 430"/>
                        <a:gd name="T11" fmla="*/ 281 h 281"/>
                      </a:gdLst>
                      <a:ahLst/>
                      <a:cxnLst>
                        <a:cxn ang="0">
                          <a:pos x="T0" y="T1"/>
                        </a:cxn>
                        <a:cxn ang="0">
                          <a:pos x="T2" y="T3"/>
                        </a:cxn>
                        <a:cxn ang="0">
                          <a:pos x="T4" y="T5"/>
                        </a:cxn>
                        <a:cxn ang="0">
                          <a:pos x="T6" y="T7"/>
                        </a:cxn>
                        <a:cxn ang="0">
                          <a:pos x="T8" y="T9"/>
                        </a:cxn>
                        <a:cxn ang="0">
                          <a:pos x="T10" y="T11"/>
                        </a:cxn>
                      </a:cxnLst>
                      <a:rect l="0" t="0" r="r" b="b"/>
                      <a:pathLst>
                        <a:path w="430" h="281">
                          <a:moveTo>
                            <a:pt x="0" y="281"/>
                          </a:moveTo>
                          <a:lnTo>
                            <a:pt x="369" y="281"/>
                          </a:lnTo>
                          <a:lnTo>
                            <a:pt x="430" y="281"/>
                          </a:lnTo>
                          <a:lnTo>
                            <a:pt x="430" y="0"/>
                          </a:lnTo>
                          <a:lnTo>
                            <a:pt x="0" y="0"/>
                          </a:lnTo>
                          <a:lnTo>
                            <a:pt x="0"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35" name="Freeform 382"/>
                    <p:cNvSpPr>
                      <a:spLocks/>
                    </p:cNvSpPr>
                    <p:nvPr/>
                  </p:nvSpPr>
                  <p:spPr bwMode="auto">
                    <a:xfrm>
                      <a:off x="6454776" y="5921376"/>
                      <a:ext cx="330200" cy="26988"/>
                    </a:xfrm>
                    <a:custGeom>
                      <a:avLst/>
                      <a:gdLst>
                        <a:gd name="T0" fmla="*/ 101 w 110"/>
                        <a:gd name="T1" fmla="*/ 0 h 9"/>
                        <a:gd name="T2" fmla="*/ 9 w 110"/>
                        <a:gd name="T3" fmla="*/ 0 h 9"/>
                        <a:gd name="T4" fmla="*/ 0 w 110"/>
                        <a:gd name="T5" fmla="*/ 9 h 9"/>
                        <a:gd name="T6" fmla="*/ 0 w 110"/>
                        <a:gd name="T7" fmla="*/ 9 h 9"/>
                        <a:gd name="T8" fmla="*/ 110 w 110"/>
                        <a:gd name="T9" fmla="*/ 9 h 9"/>
                        <a:gd name="T10" fmla="*/ 110 w 110"/>
                        <a:gd name="T11" fmla="*/ 9 h 9"/>
                        <a:gd name="T12" fmla="*/ 101 w 1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0" h="9">
                          <a:moveTo>
                            <a:pt x="101" y="0"/>
                          </a:moveTo>
                          <a:cubicBezTo>
                            <a:pt x="9" y="0"/>
                            <a:pt x="9" y="0"/>
                            <a:pt x="9" y="0"/>
                          </a:cubicBezTo>
                          <a:cubicBezTo>
                            <a:pt x="4" y="0"/>
                            <a:pt x="0" y="4"/>
                            <a:pt x="0" y="9"/>
                          </a:cubicBezTo>
                          <a:cubicBezTo>
                            <a:pt x="0" y="9"/>
                            <a:pt x="0" y="9"/>
                            <a:pt x="0" y="9"/>
                          </a:cubicBezTo>
                          <a:cubicBezTo>
                            <a:pt x="110" y="9"/>
                            <a:pt x="110" y="9"/>
                            <a:pt x="110" y="9"/>
                          </a:cubicBezTo>
                          <a:cubicBezTo>
                            <a:pt x="110" y="9"/>
                            <a:pt x="110" y="9"/>
                            <a:pt x="110" y="9"/>
                          </a:cubicBezTo>
                          <a:cubicBezTo>
                            <a:pt x="110" y="4"/>
                            <a:pt x="106"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nvGrpSpPr>
                  <p:cNvPr id="25" name="Group 24"/>
                  <p:cNvGrpSpPr/>
                  <p:nvPr/>
                </p:nvGrpSpPr>
                <p:grpSpPr>
                  <a:xfrm>
                    <a:off x="9081529" y="4918395"/>
                    <a:ext cx="349760" cy="314387"/>
                    <a:chOff x="6232526" y="5308601"/>
                    <a:chExt cx="777875" cy="639763"/>
                  </a:xfrm>
                  <a:solidFill>
                    <a:schemeClr val="bg1"/>
                  </a:solidFill>
                </p:grpSpPr>
                <p:sp>
                  <p:nvSpPr>
                    <p:cNvPr id="30" name="Freeform 380"/>
                    <p:cNvSpPr>
                      <a:spLocks noEditPoints="1"/>
                    </p:cNvSpPr>
                    <p:nvPr/>
                  </p:nvSpPr>
                  <p:spPr bwMode="auto">
                    <a:xfrm>
                      <a:off x="6232526" y="5308601"/>
                      <a:ext cx="777875" cy="604838"/>
                    </a:xfrm>
                    <a:custGeom>
                      <a:avLst/>
                      <a:gdLst>
                        <a:gd name="T0" fmla="*/ 259 w 259"/>
                        <a:gd name="T1" fmla="*/ 10 h 201"/>
                        <a:gd name="T2" fmla="*/ 248 w 259"/>
                        <a:gd name="T3" fmla="*/ 0 h 201"/>
                        <a:gd name="T4" fmla="*/ 246 w 259"/>
                        <a:gd name="T5" fmla="*/ 0 h 201"/>
                        <a:gd name="T6" fmla="*/ 244 w 259"/>
                        <a:gd name="T7" fmla="*/ 0 h 201"/>
                        <a:gd name="T8" fmla="*/ 108 w 259"/>
                        <a:gd name="T9" fmla="*/ 0 h 201"/>
                        <a:gd name="T10" fmla="*/ 26 w 259"/>
                        <a:gd name="T11" fmla="*/ 0 h 201"/>
                        <a:gd name="T12" fmla="*/ 3 w 259"/>
                        <a:gd name="T13" fmla="*/ 4 h 201"/>
                        <a:gd name="T14" fmla="*/ 0 w 259"/>
                        <a:gd name="T15" fmla="*/ 122 h 201"/>
                        <a:gd name="T16" fmla="*/ 0 w 259"/>
                        <a:gd name="T17" fmla="*/ 184 h 201"/>
                        <a:gd name="T18" fmla="*/ 0 w 259"/>
                        <a:gd name="T19" fmla="*/ 188 h 201"/>
                        <a:gd name="T20" fmla="*/ 0 w 259"/>
                        <a:gd name="T21" fmla="*/ 192 h 201"/>
                        <a:gd name="T22" fmla="*/ 11 w 259"/>
                        <a:gd name="T23" fmla="*/ 201 h 201"/>
                        <a:gd name="T24" fmla="*/ 13 w 259"/>
                        <a:gd name="T25" fmla="*/ 201 h 201"/>
                        <a:gd name="T26" fmla="*/ 15 w 259"/>
                        <a:gd name="T27" fmla="*/ 201 h 201"/>
                        <a:gd name="T28" fmla="*/ 151 w 259"/>
                        <a:gd name="T29" fmla="*/ 201 h 201"/>
                        <a:gd name="T30" fmla="*/ 233 w 259"/>
                        <a:gd name="T31" fmla="*/ 201 h 201"/>
                        <a:gd name="T32" fmla="*/ 256 w 259"/>
                        <a:gd name="T33" fmla="*/ 197 h 201"/>
                        <a:gd name="T34" fmla="*/ 259 w 259"/>
                        <a:gd name="T35" fmla="*/ 79 h 201"/>
                        <a:gd name="T36" fmla="*/ 259 w 259"/>
                        <a:gd name="T37" fmla="*/ 18 h 201"/>
                        <a:gd name="T38" fmla="*/ 259 w 259"/>
                        <a:gd name="T39" fmla="*/ 13 h 201"/>
                        <a:gd name="T40" fmla="*/ 251 w 259"/>
                        <a:gd name="T41" fmla="*/ 14 h 201"/>
                        <a:gd name="T42" fmla="*/ 251 w 259"/>
                        <a:gd name="T43" fmla="*/ 24 h 201"/>
                        <a:gd name="T44" fmla="*/ 251 w 259"/>
                        <a:gd name="T45" fmla="*/ 188 h 201"/>
                        <a:gd name="T46" fmla="*/ 246 w 259"/>
                        <a:gd name="T47" fmla="*/ 193 h 201"/>
                        <a:gd name="T48" fmla="*/ 206 w 259"/>
                        <a:gd name="T49" fmla="*/ 193 h 201"/>
                        <a:gd name="T50" fmla="*/ 42 w 259"/>
                        <a:gd name="T51" fmla="*/ 193 h 201"/>
                        <a:gd name="T52" fmla="*/ 13 w 259"/>
                        <a:gd name="T53" fmla="*/ 193 h 201"/>
                        <a:gd name="T54" fmla="*/ 12 w 259"/>
                        <a:gd name="T55" fmla="*/ 193 h 201"/>
                        <a:gd name="T56" fmla="*/ 10 w 259"/>
                        <a:gd name="T57" fmla="*/ 192 h 201"/>
                        <a:gd name="T58" fmla="*/ 8 w 259"/>
                        <a:gd name="T59" fmla="*/ 189 h 201"/>
                        <a:gd name="T60" fmla="*/ 8 w 259"/>
                        <a:gd name="T61" fmla="*/ 187 h 201"/>
                        <a:gd name="T62" fmla="*/ 8 w 259"/>
                        <a:gd name="T63" fmla="*/ 177 h 201"/>
                        <a:gd name="T64" fmla="*/ 8 w 259"/>
                        <a:gd name="T65" fmla="*/ 13 h 201"/>
                        <a:gd name="T66" fmla="*/ 12 w 259"/>
                        <a:gd name="T67" fmla="*/ 8 h 201"/>
                        <a:gd name="T68" fmla="*/ 53 w 259"/>
                        <a:gd name="T69" fmla="*/ 8 h 201"/>
                        <a:gd name="T70" fmla="*/ 217 w 259"/>
                        <a:gd name="T71" fmla="*/ 8 h 201"/>
                        <a:gd name="T72" fmla="*/ 246 w 259"/>
                        <a:gd name="T73" fmla="*/ 8 h 201"/>
                        <a:gd name="T74" fmla="*/ 246 w 259"/>
                        <a:gd name="T75" fmla="*/ 8 h 201"/>
                        <a:gd name="T76" fmla="*/ 249 w 259"/>
                        <a:gd name="T77" fmla="*/ 9 h 201"/>
                        <a:gd name="T78" fmla="*/ 251 w 259"/>
                        <a:gd name="T79" fmla="*/ 13 h 201"/>
                        <a:gd name="T80" fmla="*/ 251 w 259"/>
                        <a:gd name="T81"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 h="201">
                          <a:moveTo>
                            <a:pt x="259" y="12"/>
                          </a:moveTo>
                          <a:cubicBezTo>
                            <a:pt x="259" y="11"/>
                            <a:pt x="259" y="10"/>
                            <a:pt x="259" y="10"/>
                          </a:cubicBezTo>
                          <a:cubicBezTo>
                            <a:pt x="258" y="6"/>
                            <a:pt x="256" y="4"/>
                            <a:pt x="253" y="2"/>
                          </a:cubicBezTo>
                          <a:cubicBezTo>
                            <a:pt x="251" y="1"/>
                            <a:pt x="250" y="1"/>
                            <a:pt x="248" y="0"/>
                          </a:cubicBezTo>
                          <a:cubicBezTo>
                            <a:pt x="248" y="0"/>
                            <a:pt x="247" y="0"/>
                            <a:pt x="247" y="0"/>
                          </a:cubicBezTo>
                          <a:cubicBezTo>
                            <a:pt x="246" y="0"/>
                            <a:pt x="246" y="0"/>
                            <a:pt x="246" y="0"/>
                          </a:cubicBezTo>
                          <a:cubicBezTo>
                            <a:pt x="246" y="0"/>
                            <a:pt x="246" y="0"/>
                            <a:pt x="246" y="0"/>
                          </a:cubicBezTo>
                          <a:cubicBezTo>
                            <a:pt x="244" y="0"/>
                            <a:pt x="244" y="0"/>
                            <a:pt x="244" y="0"/>
                          </a:cubicBezTo>
                          <a:cubicBezTo>
                            <a:pt x="217" y="0"/>
                            <a:pt x="217" y="0"/>
                            <a:pt x="217" y="0"/>
                          </a:cubicBezTo>
                          <a:cubicBezTo>
                            <a:pt x="108" y="0"/>
                            <a:pt x="108" y="0"/>
                            <a:pt x="108" y="0"/>
                          </a:cubicBezTo>
                          <a:cubicBezTo>
                            <a:pt x="53" y="0"/>
                            <a:pt x="53" y="0"/>
                            <a:pt x="53" y="0"/>
                          </a:cubicBezTo>
                          <a:cubicBezTo>
                            <a:pt x="26" y="0"/>
                            <a:pt x="26" y="0"/>
                            <a:pt x="26" y="0"/>
                          </a:cubicBezTo>
                          <a:cubicBezTo>
                            <a:pt x="12" y="0"/>
                            <a:pt x="12" y="0"/>
                            <a:pt x="12" y="0"/>
                          </a:cubicBezTo>
                          <a:cubicBezTo>
                            <a:pt x="9" y="0"/>
                            <a:pt x="5" y="2"/>
                            <a:pt x="3" y="4"/>
                          </a:cubicBezTo>
                          <a:cubicBezTo>
                            <a:pt x="1" y="7"/>
                            <a:pt x="0" y="10"/>
                            <a:pt x="0" y="13"/>
                          </a:cubicBezTo>
                          <a:cubicBezTo>
                            <a:pt x="0" y="122"/>
                            <a:pt x="0" y="122"/>
                            <a:pt x="0" y="122"/>
                          </a:cubicBezTo>
                          <a:cubicBezTo>
                            <a:pt x="0" y="177"/>
                            <a:pt x="0" y="177"/>
                            <a:pt x="0" y="177"/>
                          </a:cubicBezTo>
                          <a:cubicBezTo>
                            <a:pt x="0" y="184"/>
                            <a:pt x="0" y="184"/>
                            <a:pt x="0" y="184"/>
                          </a:cubicBezTo>
                          <a:cubicBezTo>
                            <a:pt x="0" y="187"/>
                            <a:pt x="0" y="187"/>
                            <a:pt x="0" y="187"/>
                          </a:cubicBezTo>
                          <a:cubicBezTo>
                            <a:pt x="0" y="188"/>
                            <a:pt x="0" y="188"/>
                            <a:pt x="0" y="188"/>
                          </a:cubicBezTo>
                          <a:cubicBezTo>
                            <a:pt x="0" y="188"/>
                            <a:pt x="0" y="189"/>
                            <a:pt x="0" y="189"/>
                          </a:cubicBezTo>
                          <a:cubicBezTo>
                            <a:pt x="0" y="190"/>
                            <a:pt x="0" y="191"/>
                            <a:pt x="0" y="192"/>
                          </a:cubicBezTo>
                          <a:cubicBezTo>
                            <a:pt x="1" y="195"/>
                            <a:pt x="3" y="198"/>
                            <a:pt x="6" y="199"/>
                          </a:cubicBezTo>
                          <a:cubicBezTo>
                            <a:pt x="7" y="200"/>
                            <a:pt x="9" y="201"/>
                            <a:pt x="11" y="201"/>
                          </a:cubicBezTo>
                          <a:cubicBezTo>
                            <a:pt x="11" y="201"/>
                            <a:pt x="11" y="201"/>
                            <a:pt x="12" y="201"/>
                          </a:cubicBezTo>
                          <a:cubicBezTo>
                            <a:pt x="13" y="201"/>
                            <a:pt x="13" y="201"/>
                            <a:pt x="13" y="201"/>
                          </a:cubicBezTo>
                          <a:cubicBezTo>
                            <a:pt x="13" y="201"/>
                            <a:pt x="13" y="201"/>
                            <a:pt x="13" y="201"/>
                          </a:cubicBezTo>
                          <a:cubicBezTo>
                            <a:pt x="15" y="201"/>
                            <a:pt x="15" y="201"/>
                            <a:pt x="15" y="201"/>
                          </a:cubicBezTo>
                          <a:cubicBezTo>
                            <a:pt x="42" y="201"/>
                            <a:pt x="42" y="201"/>
                            <a:pt x="42" y="201"/>
                          </a:cubicBezTo>
                          <a:cubicBezTo>
                            <a:pt x="151" y="201"/>
                            <a:pt x="151" y="201"/>
                            <a:pt x="151" y="201"/>
                          </a:cubicBezTo>
                          <a:cubicBezTo>
                            <a:pt x="206" y="201"/>
                            <a:pt x="206" y="201"/>
                            <a:pt x="206" y="201"/>
                          </a:cubicBezTo>
                          <a:cubicBezTo>
                            <a:pt x="233" y="201"/>
                            <a:pt x="233" y="201"/>
                            <a:pt x="233" y="201"/>
                          </a:cubicBezTo>
                          <a:cubicBezTo>
                            <a:pt x="247" y="201"/>
                            <a:pt x="247" y="201"/>
                            <a:pt x="247" y="201"/>
                          </a:cubicBezTo>
                          <a:cubicBezTo>
                            <a:pt x="250" y="201"/>
                            <a:pt x="253" y="199"/>
                            <a:pt x="256" y="197"/>
                          </a:cubicBezTo>
                          <a:cubicBezTo>
                            <a:pt x="258" y="195"/>
                            <a:pt x="259" y="191"/>
                            <a:pt x="259" y="188"/>
                          </a:cubicBezTo>
                          <a:cubicBezTo>
                            <a:pt x="259" y="79"/>
                            <a:pt x="259" y="79"/>
                            <a:pt x="259" y="79"/>
                          </a:cubicBezTo>
                          <a:cubicBezTo>
                            <a:pt x="259" y="24"/>
                            <a:pt x="259" y="24"/>
                            <a:pt x="259" y="24"/>
                          </a:cubicBezTo>
                          <a:cubicBezTo>
                            <a:pt x="259" y="18"/>
                            <a:pt x="259" y="18"/>
                            <a:pt x="259" y="18"/>
                          </a:cubicBezTo>
                          <a:cubicBezTo>
                            <a:pt x="259" y="14"/>
                            <a:pt x="259" y="14"/>
                            <a:pt x="259" y="14"/>
                          </a:cubicBezTo>
                          <a:cubicBezTo>
                            <a:pt x="259" y="13"/>
                            <a:pt x="259" y="13"/>
                            <a:pt x="259" y="13"/>
                          </a:cubicBezTo>
                          <a:cubicBezTo>
                            <a:pt x="259" y="13"/>
                            <a:pt x="259" y="12"/>
                            <a:pt x="259" y="12"/>
                          </a:cubicBezTo>
                          <a:close/>
                          <a:moveTo>
                            <a:pt x="251" y="14"/>
                          </a:moveTo>
                          <a:cubicBezTo>
                            <a:pt x="251" y="18"/>
                            <a:pt x="251" y="18"/>
                            <a:pt x="251" y="18"/>
                          </a:cubicBezTo>
                          <a:cubicBezTo>
                            <a:pt x="251" y="24"/>
                            <a:pt x="251" y="24"/>
                            <a:pt x="251" y="24"/>
                          </a:cubicBezTo>
                          <a:cubicBezTo>
                            <a:pt x="251" y="79"/>
                            <a:pt x="251" y="79"/>
                            <a:pt x="251" y="79"/>
                          </a:cubicBezTo>
                          <a:cubicBezTo>
                            <a:pt x="251" y="188"/>
                            <a:pt x="251" y="188"/>
                            <a:pt x="251" y="188"/>
                          </a:cubicBezTo>
                          <a:cubicBezTo>
                            <a:pt x="251" y="189"/>
                            <a:pt x="251" y="191"/>
                            <a:pt x="250" y="191"/>
                          </a:cubicBezTo>
                          <a:cubicBezTo>
                            <a:pt x="249" y="192"/>
                            <a:pt x="248" y="193"/>
                            <a:pt x="246" y="193"/>
                          </a:cubicBezTo>
                          <a:cubicBezTo>
                            <a:pt x="233" y="193"/>
                            <a:pt x="233" y="193"/>
                            <a:pt x="233" y="193"/>
                          </a:cubicBezTo>
                          <a:cubicBezTo>
                            <a:pt x="206" y="193"/>
                            <a:pt x="206" y="193"/>
                            <a:pt x="206" y="193"/>
                          </a:cubicBezTo>
                          <a:cubicBezTo>
                            <a:pt x="151" y="193"/>
                            <a:pt x="151" y="193"/>
                            <a:pt x="151" y="193"/>
                          </a:cubicBezTo>
                          <a:cubicBezTo>
                            <a:pt x="42" y="193"/>
                            <a:pt x="42" y="193"/>
                            <a:pt x="42" y="193"/>
                          </a:cubicBezTo>
                          <a:cubicBezTo>
                            <a:pt x="15" y="193"/>
                            <a:pt x="15" y="193"/>
                            <a:pt x="15" y="193"/>
                          </a:cubicBezTo>
                          <a:cubicBezTo>
                            <a:pt x="13" y="193"/>
                            <a:pt x="13" y="193"/>
                            <a:pt x="13" y="193"/>
                          </a:cubicBezTo>
                          <a:cubicBezTo>
                            <a:pt x="13" y="193"/>
                            <a:pt x="13" y="193"/>
                            <a:pt x="13" y="193"/>
                          </a:cubicBezTo>
                          <a:cubicBezTo>
                            <a:pt x="12" y="193"/>
                            <a:pt x="12" y="193"/>
                            <a:pt x="12" y="193"/>
                          </a:cubicBezTo>
                          <a:cubicBezTo>
                            <a:pt x="12" y="193"/>
                            <a:pt x="12" y="193"/>
                            <a:pt x="12" y="193"/>
                          </a:cubicBezTo>
                          <a:cubicBezTo>
                            <a:pt x="11" y="193"/>
                            <a:pt x="11" y="193"/>
                            <a:pt x="10" y="192"/>
                          </a:cubicBezTo>
                          <a:cubicBezTo>
                            <a:pt x="9" y="192"/>
                            <a:pt x="8" y="191"/>
                            <a:pt x="8" y="189"/>
                          </a:cubicBezTo>
                          <a:cubicBezTo>
                            <a:pt x="8" y="189"/>
                            <a:pt x="8" y="189"/>
                            <a:pt x="8" y="189"/>
                          </a:cubicBezTo>
                          <a:cubicBezTo>
                            <a:pt x="8" y="188"/>
                            <a:pt x="8" y="188"/>
                            <a:pt x="8" y="188"/>
                          </a:cubicBezTo>
                          <a:cubicBezTo>
                            <a:pt x="8" y="187"/>
                            <a:pt x="8" y="187"/>
                            <a:pt x="8" y="187"/>
                          </a:cubicBezTo>
                          <a:cubicBezTo>
                            <a:pt x="8" y="184"/>
                            <a:pt x="8" y="184"/>
                            <a:pt x="8" y="184"/>
                          </a:cubicBezTo>
                          <a:cubicBezTo>
                            <a:pt x="8" y="177"/>
                            <a:pt x="8" y="177"/>
                            <a:pt x="8" y="177"/>
                          </a:cubicBezTo>
                          <a:cubicBezTo>
                            <a:pt x="8" y="122"/>
                            <a:pt x="8" y="122"/>
                            <a:pt x="8" y="122"/>
                          </a:cubicBezTo>
                          <a:cubicBezTo>
                            <a:pt x="8" y="13"/>
                            <a:pt x="8" y="13"/>
                            <a:pt x="8" y="13"/>
                          </a:cubicBezTo>
                          <a:cubicBezTo>
                            <a:pt x="8" y="12"/>
                            <a:pt x="8" y="11"/>
                            <a:pt x="9" y="10"/>
                          </a:cubicBezTo>
                          <a:cubicBezTo>
                            <a:pt x="10" y="9"/>
                            <a:pt x="11" y="8"/>
                            <a:pt x="12" y="8"/>
                          </a:cubicBezTo>
                          <a:cubicBezTo>
                            <a:pt x="26" y="8"/>
                            <a:pt x="26" y="8"/>
                            <a:pt x="26" y="8"/>
                          </a:cubicBezTo>
                          <a:cubicBezTo>
                            <a:pt x="53" y="8"/>
                            <a:pt x="53" y="8"/>
                            <a:pt x="53" y="8"/>
                          </a:cubicBezTo>
                          <a:cubicBezTo>
                            <a:pt x="108" y="8"/>
                            <a:pt x="108" y="8"/>
                            <a:pt x="108" y="8"/>
                          </a:cubicBezTo>
                          <a:cubicBezTo>
                            <a:pt x="217" y="8"/>
                            <a:pt x="217" y="8"/>
                            <a:pt x="217" y="8"/>
                          </a:cubicBezTo>
                          <a:cubicBezTo>
                            <a:pt x="244" y="8"/>
                            <a:pt x="244" y="8"/>
                            <a:pt x="244" y="8"/>
                          </a:cubicBezTo>
                          <a:cubicBezTo>
                            <a:pt x="246" y="8"/>
                            <a:pt x="246" y="8"/>
                            <a:pt x="246" y="8"/>
                          </a:cubicBezTo>
                          <a:cubicBezTo>
                            <a:pt x="246" y="8"/>
                            <a:pt x="246" y="8"/>
                            <a:pt x="246" y="8"/>
                          </a:cubicBezTo>
                          <a:cubicBezTo>
                            <a:pt x="246" y="8"/>
                            <a:pt x="246" y="8"/>
                            <a:pt x="246" y="8"/>
                          </a:cubicBezTo>
                          <a:cubicBezTo>
                            <a:pt x="247" y="8"/>
                            <a:pt x="247" y="8"/>
                            <a:pt x="247" y="8"/>
                          </a:cubicBezTo>
                          <a:cubicBezTo>
                            <a:pt x="248" y="8"/>
                            <a:pt x="248" y="9"/>
                            <a:pt x="249" y="9"/>
                          </a:cubicBezTo>
                          <a:cubicBezTo>
                            <a:pt x="250" y="10"/>
                            <a:pt x="251" y="11"/>
                            <a:pt x="251" y="12"/>
                          </a:cubicBezTo>
                          <a:cubicBezTo>
                            <a:pt x="251" y="12"/>
                            <a:pt x="251" y="12"/>
                            <a:pt x="251" y="13"/>
                          </a:cubicBezTo>
                          <a:cubicBezTo>
                            <a:pt x="251" y="13"/>
                            <a:pt x="251" y="13"/>
                            <a:pt x="251" y="13"/>
                          </a:cubicBezTo>
                          <a:lnTo>
                            <a:pt x="2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31" name="Freeform 381"/>
                    <p:cNvSpPr>
                      <a:spLocks/>
                    </p:cNvSpPr>
                    <p:nvPr/>
                  </p:nvSpPr>
                  <p:spPr bwMode="auto">
                    <a:xfrm>
                      <a:off x="6280151" y="5359401"/>
                      <a:ext cx="682625" cy="446088"/>
                    </a:xfrm>
                    <a:custGeom>
                      <a:avLst/>
                      <a:gdLst>
                        <a:gd name="T0" fmla="*/ 0 w 430"/>
                        <a:gd name="T1" fmla="*/ 281 h 281"/>
                        <a:gd name="T2" fmla="*/ 369 w 430"/>
                        <a:gd name="T3" fmla="*/ 281 h 281"/>
                        <a:gd name="T4" fmla="*/ 430 w 430"/>
                        <a:gd name="T5" fmla="*/ 281 h 281"/>
                        <a:gd name="T6" fmla="*/ 430 w 430"/>
                        <a:gd name="T7" fmla="*/ 0 h 281"/>
                        <a:gd name="T8" fmla="*/ 0 w 430"/>
                        <a:gd name="T9" fmla="*/ 0 h 281"/>
                        <a:gd name="T10" fmla="*/ 0 w 430"/>
                        <a:gd name="T11" fmla="*/ 281 h 281"/>
                      </a:gdLst>
                      <a:ahLst/>
                      <a:cxnLst>
                        <a:cxn ang="0">
                          <a:pos x="T0" y="T1"/>
                        </a:cxn>
                        <a:cxn ang="0">
                          <a:pos x="T2" y="T3"/>
                        </a:cxn>
                        <a:cxn ang="0">
                          <a:pos x="T4" y="T5"/>
                        </a:cxn>
                        <a:cxn ang="0">
                          <a:pos x="T6" y="T7"/>
                        </a:cxn>
                        <a:cxn ang="0">
                          <a:pos x="T8" y="T9"/>
                        </a:cxn>
                        <a:cxn ang="0">
                          <a:pos x="T10" y="T11"/>
                        </a:cxn>
                      </a:cxnLst>
                      <a:rect l="0" t="0" r="r" b="b"/>
                      <a:pathLst>
                        <a:path w="430" h="281">
                          <a:moveTo>
                            <a:pt x="0" y="281"/>
                          </a:moveTo>
                          <a:lnTo>
                            <a:pt x="369" y="281"/>
                          </a:lnTo>
                          <a:lnTo>
                            <a:pt x="430" y="281"/>
                          </a:lnTo>
                          <a:lnTo>
                            <a:pt x="430" y="0"/>
                          </a:lnTo>
                          <a:lnTo>
                            <a:pt x="0" y="0"/>
                          </a:lnTo>
                          <a:lnTo>
                            <a:pt x="0"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32" name="Freeform 382"/>
                    <p:cNvSpPr>
                      <a:spLocks/>
                    </p:cNvSpPr>
                    <p:nvPr/>
                  </p:nvSpPr>
                  <p:spPr bwMode="auto">
                    <a:xfrm>
                      <a:off x="6454776" y="5921376"/>
                      <a:ext cx="330200" cy="26988"/>
                    </a:xfrm>
                    <a:custGeom>
                      <a:avLst/>
                      <a:gdLst>
                        <a:gd name="T0" fmla="*/ 101 w 110"/>
                        <a:gd name="T1" fmla="*/ 0 h 9"/>
                        <a:gd name="T2" fmla="*/ 9 w 110"/>
                        <a:gd name="T3" fmla="*/ 0 h 9"/>
                        <a:gd name="T4" fmla="*/ 0 w 110"/>
                        <a:gd name="T5" fmla="*/ 9 h 9"/>
                        <a:gd name="T6" fmla="*/ 0 w 110"/>
                        <a:gd name="T7" fmla="*/ 9 h 9"/>
                        <a:gd name="T8" fmla="*/ 110 w 110"/>
                        <a:gd name="T9" fmla="*/ 9 h 9"/>
                        <a:gd name="T10" fmla="*/ 110 w 110"/>
                        <a:gd name="T11" fmla="*/ 9 h 9"/>
                        <a:gd name="T12" fmla="*/ 101 w 1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0" h="9">
                          <a:moveTo>
                            <a:pt x="101" y="0"/>
                          </a:moveTo>
                          <a:cubicBezTo>
                            <a:pt x="9" y="0"/>
                            <a:pt x="9" y="0"/>
                            <a:pt x="9" y="0"/>
                          </a:cubicBezTo>
                          <a:cubicBezTo>
                            <a:pt x="4" y="0"/>
                            <a:pt x="0" y="4"/>
                            <a:pt x="0" y="9"/>
                          </a:cubicBezTo>
                          <a:cubicBezTo>
                            <a:pt x="0" y="9"/>
                            <a:pt x="0" y="9"/>
                            <a:pt x="0" y="9"/>
                          </a:cubicBezTo>
                          <a:cubicBezTo>
                            <a:pt x="110" y="9"/>
                            <a:pt x="110" y="9"/>
                            <a:pt x="110" y="9"/>
                          </a:cubicBezTo>
                          <a:cubicBezTo>
                            <a:pt x="110" y="9"/>
                            <a:pt x="110" y="9"/>
                            <a:pt x="110" y="9"/>
                          </a:cubicBezTo>
                          <a:cubicBezTo>
                            <a:pt x="110" y="4"/>
                            <a:pt x="106"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nvGrpSpPr>
                  <p:cNvPr id="26" name="Group 25"/>
                  <p:cNvGrpSpPr/>
                  <p:nvPr/>
                </p:nvGrpSpPr>
                <p:grpSpPr>
                  <a:xfrm>
                    <a:off x="9440997" y="4924623"/>
                    <a:ext cx="349760" cy="314387"/>
                    <a:chOff x="6232526" y="5308601"/>
                    <a:chExt cx="777875" cy="639763"/>
                  </a:xfrm>
                  <a:solidFill>
                    <a:schemeClr val="bg1"/>
                  </a:solidFill>
                </p:grpSpPr>
                <p:sp>
                  <p:nvSpPr>
                    <p:cNvPr id="27" name="Freeform 380"/>
                    <p:cNvSpPr>
                      <a:spLocks noEditPoints="1"/>
                    </p:cNvSpPr>
                    <p:nvPr/>
                  </p:nvSpPr>
                  <p:spPr bwMode="auto">
                    <a:xfrm>
                      <a:off x="6232526" y="5308601"/>
                      <a:ext cx="777875" cy="604838"/>
                    </a:xfrm>
                    <a:custGeom>
                      <a:avLst/>
                      <a:gdLst>
                        <a:gd name="T0" fmla="*/ 259 w 259"/>
                        <a:gd name="T1" fmla="*/ 10 h 201"/>
                        <a:gd name="T2" fmla="*/ 248 w 259"/>
                        <a:gd name="T3" fmla="*/ 0 h 201"/>
                        <a:gd name="T4" fmla="*/ 246 w 259"/>
                        <a:gd name="T5" fmla="*/ 0 h 201"/>
                        <a:gd name="T6" fmla="*/ 244 w 259"/>
                        <a:gd name="T7" fmla="*/ 0 h 201"/>
                        <a:gd name="T8" fmla="*/ 108 w 259"/>
                        <a:gd name="T9" fmla="*/ 0 h 201"/>
                        <a:gd name="T10" fmla="*/ 26 w 259"/>
                        <a:gd name="T11" fmla="*/ 0 h 201"/>
                        <a:gd name="T12" fmla="*/ 3 w 259"/>
                        <a:gd name="T13" fmla="*/ 4 h 201"/>
                        <a:gd name="T14" fmla="*/ 0 w 259"/>
                        <a:gd name="T15" fmla="*/ 122 h 201"/>
                        <a:gd name="T16" fmla="*/ 0 w 259"/>
                        <a:gd name="T17" fmla="*/ 184 h 201"/>
                        <a:gd name="T18" fmla="*/ 0 w 259"/>
                        <a:gd name="T19" fmla="*/ 188 h 201"/>
                        <a:gd name="T20" fmla="*/ 0 w 259"/>
                        <a:gd name="T21" fmla="*/ 192 h 201"/>
                        <a:gd name="T22" fmla="*/ 11 w 259"/>
                        <a:gd name="T23" fmla="*/ 201 h 201"/>
                        <a:gd name="T24" fmla="*/ 13 w 259"/>
                        <a:gd name="T25" fmla="*/ 201 h 201"/>
                        <a:gd name="T26" fmla="*/ 15 w 259"/>
                        <a:gd name="T27" fmla="*/ 201 h 201"/>
                        <a:gd name="T28" fmla="*/ 151 w 259"/>
                        <a:gd name="T29" fmla="*/ 201 h 201"/>
                        <a:gd name="T30" fmla="*/ 233 w 259"/>
                        <a:gd name="T31" fmla="*/ 201 h 201"/>
                        <a:gd name="T32" fmla="*/ 256 w 259"/>
                        <a:gd name="T33" fmla="*/ 197 h 201"/>
                        <a:gd name="T34" fmla="*/ 259 w 259"/>
                        <a:gd name="T35" fmla="*/ 79 h 201"/>
                        <a:gd name="T36" fmla="*/ 259 w 259"/>
                        <a:gd name="T37" fmla="*/ 18 h 201"/>
                        <a:gd name="T38" fmla="*/ 259 w 259"/>
                        <a:gd name="T39" fmla="*/ 13 h 201"/>
                        <a:gd name="T40" fmla="*/ 251 w 259"/>
                        <a:gd name="T41" fmla="*/ 14 h 201"/>
                        <a:gd name="T42" fmla="*/ 251 w 259"/>
                        <a:gd name="T43" fmla="*/ 24 h 201"/>
                        <a:gd name="T44" fmla="*/ 251 w 259"/>
                        <a:gd name="T45" fmla="*/ 188 h 201"/>
                        <a:gd name="T46" fmla="*/ 246 w 259"/>
                        <a:gd name="T47" fmla="*/ 193 h 201"/>
                        <a:gd name="T48" fmla="*/ 206 w 259"/>
                        <a:gd name="T49" fmla="*/ 193 h 201"/>
                        <a:gd name="T50" fmla="*/ 42 w 259"/>
                        <a:gd name="T51" fmla="*/ 193 h 201"/>
                        <a:gd name="T52" fmla="*/ 13 w 259"/>
                        <a:gd name="T53" fmla="*/ 193 h 201"/>
                        <a:gd name="T54" fmla="*/ 12 w 259"/>
                        <a:gd name="T55" fmla="*/ 193 h 201"/>
                        <a:gd name="T56" fmla="*/ 10 w 259"/>
                        <a:gd name="T57" fmla="*/ 192 h 201"/>
                        <a:gd name="T58" fmla="*/ 8 w 259"/>
                        <a:gd name="T59" fmla="*/ 189 h 201"/>
                        <a:gd name="T60" fmla="*/ 8 w 259"/>
                        <a:gd name="T61" fmla="*/ 187 h 201"/>
                        <a:gd name="T62" fmla="*/ 8 w 259"/>
                        <a:gd name="T63" fmla="*/ 177 h 201"/>
                        <a:gd name="T64" fmla="*/ 8 w 259"/>
                        <a:gd name="T65" fmla="*/ 13 h 201"/>
                        <a:gd name="T66" fmla="*/ 12 w 259"/>
                        <a:gd name="T67" fmla="*/ 8 h 201"/>
                        <a:gd name="T68" fmla="*/ 53 w 259"/>
                        <a:gd name="T69" fmla="*/ 8 h 201"/>
                        <a:gd name="T70" fmla="*/ 217 w 259"/>
                        <a:gd name="T71" fmla="*/ 8 h 201"/>
                        <a:gd name="T72" fmla="*/ 246 w 259"/>
                        <a:gd name="T73" fmla="*/ 8 h 201"/>
                        <a:gd name="T74" fmla="*/ 246 w 259"/>
                        <a:gd name="T75" fmla="*/ 8 h 201"/>
                        <a:gd name="T76" fmla="*/ 249 w 259"/>
                        <a:gd name="T77" fmla="*/ 9 h 201"/>
                        <a:gd name="T78" fmla="*/ 251 w 259"/>
                        <a:gd name="T79" fmla="*/ 13 h 201"/>
                        <a:gd name="T80" fmla="*/ 251 w 259"/>
                        <a:gd name="T81"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 h="201">
                          <a:moveTo>
                            <a:pt x="259" y="12"/>
                          </a:moveTo>
                          <a:cubicBezTo>
                            <a:pt x="259" y="11"/>
                            <a:pt x="259" y="10"/>
                            <a:pt x="259" y="10"/>
                          </a:cubicBezTo>
                          <a:cubicBezTo>
                            <a:pt x="258" y="6"/>
                            <a:pt x="256" y="4"/>
                            <a:pt x="253" y="2"/>
                          </a:cubicBezTo>
                          <a:cubicBezTo>
                            <a:pt x="251" y="1"/>
                            <a:pt x="250" y="1"/>
                            <a:pt x="248" y="0"/>
                          </a:cubicBezTo>
                          <a:cubicBezTo>
                            <a:pt x="248" y="0"/>
                            <a:pt x="247" y="0"/>
                            <a:pt x="247" y="0"/>
                          </a:cubicBezTo>
                          <a:cubicBezTo>
                            <a:pt x="246" y="0"/>
                            <a:pt x="246" y="0"/>
                            <a:pt x="246" y="0"/>
                          </a:cubicBezTo>
                          <a:cubicBezTo>
                            <a:pt x="246" y="0"/>
                            <a:pt x="246" y="0"/>
                            <a:pt x="246" y="0"/>
                          </a:cubicBezTo>
                          <a:cubicBezTo>
                            <a:pt x="244" y="0"/>
                            <a:pt x="244" y="0"/>
                            <a:pt x="244" y="0"/>
                          </a:cubicBezTo>
                          <a:cubicBezTo>
                            <a:pt x="217" y="0"/>
                            <a:pt x="217" y="0"/>
                            <a:pt x="217" y="0"/>
                          </a:cubicBezTo>
                          <a:cubicBezTo>
                            <a:pt x="108" y="0"/>
                            <a:pt x="108" y="0"/>
                            <a:pt x="108" y="0"/>
                          </a:cubicBezTo>
                          <a:cubicBezTo>
                            <a:pt x="53" y="0"/>
                            <a:pt x="53" y="0"/>
                            <a:pt x="53" y="0"/>
                          </a:cubicBezTo>
                          <a:cubicBezTo>
                            <a:pt x="26" y="0"/>
                            <a:pt x="26" y="0"/>
                            <a:pt x="26" y="0"/>
                          </a:cubicBezTo>
                          <a:cubicBezTo>
                            <a:pt x="12" y="0"/>
                            <a:pt x="12" y="0"/>
                            <a:pt x="12" y="0"/>
                          </a:cubicBezTo>
                          <a:cubicBezTo>
                            <a:pt x="9" y="0"/>
                            <a:pt x="5" y="2"/>
                            <a:pt x="3" y="4"/>
                          </a:cubicBezTo>
                          <a:cubicBezTo>
                            <a:pt x="1" y="7"/>
                            <a:pt x="0" y="10"/>
                            <a:pt x="0" y="13"/>
                          </a:cubicBezTo>
                          <a:cubicBezTo>
                            <a:pt x="0" y="122"/>
                            <a:pt x="0" y="122"/>
                            <a:pt x="0" y="122"/>
                          </a:cubicBezTo>
                          <a:cubicBezTo>
                            <a:pt x="0" y="177"/>
                            <a:pt x="0" y="177"/>
                            <a:pt x="0" y="177"/>
                          </a:cubicBezTo>
                          <a:cubicBezTo>
                            <a:pt x="0" y="184"/>
                            <a:pt x="0" y="184"/>
                            <a:pt x="0" y="184"/>
                          </a:cubicBezTo>
                          <a:cubicBezTo>
                            <a:pt x="0" y="187"/>
                            <a:pt x="0" y="187"/>
                            <a:pt x="0" y="187"/>
                          </a:cubicBezTo>
                          <a:cubicBezTo>
                            <a:pt x="0" y="188"/>
                            <a:pt x="0" y="188"/>
                            <a:pt x="0" y="188"/>
                          </a:cubicBezTo>
                          <a:cubicBezTo>
                            <a:pt x="0" y="188"/>
                            <a:pt x="0" y="189"/>
                            <a:pt x="0" y="189"/>
                          </a:cubicBezTo>
                          <a:cubicBezTo>
                            <a:pt x="0" y="190"/>
                            <a:pt x="0" y="191"/>
                            <a:pt x="0" y="192"/>
                          </a:cubicBezTo>
                          <a:cubicBezTo>
                            <a:pt x="1" y="195"/>
                            <a:pt x="3" y="198"/>
                            <a:pt x="6" y="199"/>
                          </a:cubicBezTo>
                          <a:cubicBezTo>
                            <a:pt x="7" y="200"/>
                            <a:pt x="9" y="201"/>
                            <a:pt x="11" y="201"/>
                          </a:cubicBezTo>
                          <a:cubicBezTo>
                            <a:pt x="11" y="201"/>
                            <a:pt x="11" y="201"/>
                            <a:pt x="12" y="201"/>
                          </a:cubicBezTo>
                          <a:cubicBezTo>
                            <a:pt x="13" y="201"/>
                            <a:pt x="13" y="201"/>
                            <a:pt x="13" y="201"/>
                          </a:cubicBezTo>
                          <a:cubicBezTo>
                            <a:pt x="13" y="201"/>
                            <a:pt x="13" y="201"/>
                            <a:pt x="13" y="201"/>
                          </a:cubicBezTo>
                          <a:cubicBezTo>
                            <a:pt x="15" y="201"/>
                            <a:pt x="15" y="201"/>
                            <a:pt x="15" y="201"/>
                          </a:cubicBezTo>
                          <a:cubicBezTo>
                            <a:pt x="42" y="201"/>
                            <a:pt x="42" y="201"/>
                            <a:pt x="42" y="201"/>
                          </a:cubicBezTo>
                          <a:cubicBezTo>
                            <a:pt x="151" y="201"/>
                            <a:pt x="151" y="201"/>
                            <a:pt x="151" y="201"/>
                          </a:cubicBezTo>
                          <a:cubicBezTo>
                            <a:pt x="206" y="201"/>
                            <a:pt x="206" y="201"/>
                            <a:pt x="206" y="201"/>
                          </a:cubicBezTo>
                          <a:cubicBezTo>
                            <a:pt x="233" y="201"/>
                            <a:pt x="233" y="201"/>
                            <a:pt x="233" y="201"/>
                          </a:cubicBezTo>
                          <a:cubicBezTo>
                            <a:pt x="247" y="201"/>
                            <a:pt x="247" y="201"/>
                            <a:pt x="247" y="201"/>
                          </a:cubicBezTo>
                          <a:cubicBezTo>
                            <a:pt x="250" y="201"/>
                            <a:pt x="253" y="199"/>
                            <a:pt x="256" y="197"/>
                          </a:cubicBezTo>
                          <a:cubicBezTo>
                            <a:pt x="258" y="195"/>
                            <a:pt x="259" y="191"/>
                            <a:pt x="259" y="188"/>
                          </a:cubicBezTo>
                          <a:cubicBezTo>
                            <a:pt x="259" y="79"/>
                            <a:pt x="259" y="79"/>
                            <a:pt x="259" y="79"/>
                          </a:cubicBezTo>
                          <a:cubicBezTo>
                            <a:pt x="259" y="24"/>
                            <a:pt x="259" y="24"/>
                            <a:pt x="259" y="24"/>
                          </a:cubicBezTo>
                          <a:cubicBezTo>
                            <a:pt x="259" y="18"/>
                            <a:pt x="259" y="18"/>
                            <a:pt x="259" y="18"/>
                          </a:cubicBezTo>
                          <a:cubicBezTo>
                            <a:pt x="259" y="14"/>
                            <a:pt x="259" y="14"/>
                            <a:pt x="259" y="14"/>
                          </a:cubicBezTo>
                          <a:cubicBezTo>
                            <a:pt x="259" y="13"/>
                            <a:pt x="259" y="13"/>
                            <a:pt x="259" y="13"/>
                          </a:cubicBezTo>
                          <a:cubicBezTo>
                            <a:pt x="259" y="13"/>
                            <a:pt x="259" y="12"/>
                            <a:pt x="259" y="12"/>
                          </a:cubicBezTo>
                          <a:close/>
                          <a:moveTo>
                            <a:pt x="251" y="14"/>
                          </a:moveTo>
                          <a:cubicBezTo>
                            <a:pt x="251" y="18"/>
                            <a:pt x="251" y="18"/>
                            <a:pt x="251" y="18"/>
                          </a:cubicBezTo>
                          <a:cubicBezTo>
                            <a:pt x="251" y="24"/>
                            <a:pt x="251" y="24"/>
                            <a:pt x="251" y="24"/>
                          </a:cubicBezTo>
                          <a:cubicBezTo>
                            <a:pt x="251" y="79"/>
                            <a:pt x="251" y="79"/>
                            <a:pt x="251" y="79"/>
                          </a:cubicBezTo>
                          <a:cubicBezTo>
                            <a:pt x="251" y="188"/>
                            <a:pt x="251" y="188"/>
                            <a:pt x="251" y="188"/>
                          </a:cubicBezTo>
                          <a:cubicBezTo>
                            <a:pt x="251" y="189"/>
                            <a:pt x="251" y="191"/>
                            <a:pt x="250" y="191"/>
                          </a:cubicBezTo>
                          <a:cubicBezTo>
                            <a:pt x="249" y="192"/>
                            <a:pt x="248" y="193"/>
                            <a:pt x="246" y="193"/>
                          </a:cubicBezTo>
                          <a:cubicBezTo>
                            <a:pt x="233" y="193"/>
                            <a:pt x="233" y="193"/>
                            <a:pt x="233" y="193"/>
                          </a:cubicBezTo>
                          <a:cubicBezTo>
                            <a:pt x="206" y="193"/>
                            <a:pt x="206" y="193"/>
                            <a:pt x="206" y="193"/>
                          </a:cubicBezTo>
                          <a:cubicBezTo>
                            <a:pt x="151" y="193"/>
                            <a:pt x="151" y="193"/>
                            <a:pt x="151" y="193"/>
                          </a:cubicBezTo>
                          <a:cubicBezTo>
                            <a:pt x="42" y="193"/>
                            <a:pt x="42" y="193"/>
                            <a:pt x="42" y="193"/>
                          </a:cubicBezTo>
                          <a:cubicBezTo>
                            <a:pt x="15" y="193"/>
                            <a:pt x="15" y="193"/>
                            <a:pt x="15" y="193"/>
                          </a:cubicBezTo>
                          <a:cubicBezTo>
                            <a:pt x="13" y="193"/>
                            <a:pt x="13" y="193"/>
                            <a:pt x="13" y="193"/>
                          </a:cubicBezTo>
                          <a:cubicBezTo>
                            <a:pt x="13" y="193"/>
                            <a:pt x="13" y="193"/>
                            <a:pt x="13" y="193"/>
                          </a:cubicBezTo>
                          <a:cubicBezTo>
                            <a:pt x="12" y="193"/>
                            <a:pt x="12" y="193"/>
                            <a:pt x="12" y="193"/>
                          </a:cubicBezTo>
                          <a:cubicBezTo>
                            <a:pt x="12" y="193"/>
                            <a:pt x="12" y="193"/>
                            <a:pt x="12" y="193"/>
                          </a:cubicBezTo>
                          <a:cubicBezTo>
                            <a:pt x="11" y="193"/>
                            <a:pt x="11" y="193"/>
                            <a:pt x="10" y="192"/>
                          </a:cubicBezTo>
                          <a:cubicBezTo>
                            <a:pt x="9" y="192"/>
                            <a:pt x="8" y="191"/>
                            <a:pt x="8" y="189"/>
                          </a:cubicBezTo>
                          <a:cubicBezTo>
                            <a:pt x="8" y="189"/>
                            <a:pt x="8" y="189"/>
                            <a:pt x="8" y="189"/>
                          </a:cubicBezTo>
                          <a:cubicBezTo>
                            <a:pt x="8" y="188"/>
                            <a:pt x="8" y="188"/>
                            <a:pt x="8" y="188"/>
                          </a:cubicBezTo>
                          <a:cubicBezTo>
                            <a:pt x="8" y="187"/>
                            <a:pt x="8" y="187"/>
                            <a:pt x="8" y="187"/>
                          </a:cubicBezTo>
                          <a:cubicBezTo>
                            <a:pt x="8" y="184"/>
                            <a:pt x="8" y="184"/>
                            <a:pt x="8" y="184"/>
                          </a:cubicBezTo>
                          <a:cubicBezTo>
                            <a:pt x="8" y="177"/>
                            <a:pt x="8" y="177"/>
                            <a:pt x="8" y="177"/>
                          </a:cubicBezTo>
                          <a:cubicBezTo>
                            <a:pt x="8" y="122"/>
                            <a:pt x="8" y="122"/>
                            <a:pt x="8" y="122"/>
                          </a:cubicBezTo>
                          <a:cubicBezTo>
                            <a:pt x="8" y="13"/>
                            <a:pt x="8" y="13"/>
                            <a:pt x="8" y="13"/>
                          </a:cubicBezTo>
                          <a:cubicBezTo>
                            <a:pt x="8" y="12"/>
                            <a:pt x="8" y="11"/>
                            <a:pt x="9" y="10"/>
                          </a:cubicBezTo>
                          <a:cubicBezTo>
                            <a:pt x="10" y="9"/>
                            <a:pt x="11" y="8"/>
                            <a:pt x="12" y="8"/>
                          </a:cubicBezTo>
                          <a:cubicBezTo>
                            <a:pt x="26" y="8"/>
                            <a:pt x="26" y="8"/>
                            <a:pt x="26" y="8"/>
                          </a:cubicBezTo>
                          <a:cubicBezTo>
                            <a:pt x="53" y="8"/>
                            <a:pt x="53" y="8"/>
                            <a:pt x="53" y="8"/>
                          </a:cubicBezTo>
                          <a:cubicBezTo>
                            <a:pt x="108" y="8"/>
                            <a:pt x="108" y="8"/>
                            <a:pt x="108" y="8"/>
                          </a:cubicBezTo>
                          <a:cubicBezTo>
                            <a:pt x="217" y="8"/>
                            <a:pt x="217" y="8"/>
                            <a:pt x="217" y="8"/>
                          </a:cubicBezTo>
                          <a:cubicBezTo>
                            <a:pt x="244" y="8"/>
                            <a:pt x="244" y="8"/>
                            <a:pt x="244" y="8"/>
                          </a:cubicBezTo>
                          <a:cubicBezTo>
                            <a:pt x="246" y="8"/>
                            <a:pt x="246" y="8"/>
                            <a:pt x="246" y="8"/>
                          </a:cubicBezTo>
                          <a:cubicBezTo>
                            <a:pt x="246" y="8"/>
                            <a:pt x="246" y="8"/>
                            <a:pt x="246" y="8"/>
                          </a:cubicBezTo>
                          <a:cubicBezTo>
                            <a:pt x="246" y="8"/>
                            <a:pt x="246" y="8"/>
                            <a:pt x="246" y="8"/>
                          </a:cubicBezTo>
                          <a:cubicBezTo>
                            <a:pt x="247" y="8"/>
                            <a:pt x="247" y="8"/>
                            <a:pt x="247" y="8"/>
                          </a:cubicBezTo>
                          <a:cubicBezTo>
                            <a:pt x="248" y="8"/>
                            <a:pt x="248" y="9"/>
                            <a:pt x="249" y="9"/>
                          </a:cubicBezTo>
                          <a:cubicBezTo>
                            <a:pt x="250" y="10"/>
                            <a:pt x="251" y="11"/>
                            <a:pt x="251" y="12"/>
                          </a:cubicBezTo>
                          <a:cubicBezTo>
                            <a:pt x="251" y="12"/>
                            <a:pt x="251" y="12"/>
                            <a:pt x="251" y="13"/>
                          </a:cubicBezTo>
                          <a:cubicBezTo>
                            <a:pt x="251" y="13"/>
                            <a:pt x="251" y="13"/>
                            <a:pt x="251" y="13"/>
                          </a:cubicBezTo>
                          <a:lnTo>
                            <a:pt x="2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28" name="Freeform 381"/>
                    <p:cNvSpPr>
                      <a:spLocks/>
                    </p:cNvSpPr>
                    <p:nvPr/>
                  </p:nvSpPr>
                  <p:spPr bwMode="auto">
                    <a:xfrm>
                      <a:off x="6280151" y="5359401"/>
                      <a:ext cx="682625" cy="446088"/>
                    </a:xfrm>
                    <a:custGeom>
                      <a:avLst/>
                      <a:gdLst>
                        <a:gd name="T0" fmla="*/ 0 w 430"/>
                        <a:gd name="T1" fmla="*/ 281 h 281"/>
                        <a:gd name="T2" fmla="*/ 369 w 430"/>
                        <a:gd name="T3" fmla="*/ 281 h 281"/>
                        <a:gd name="T4" fmla="*/ 430 w 430"/>
                        <a:gd name="T5" fmla="*/ 281 h 281"/>
                        <a:gd name="T6" fmla="*/ 430 w 430"/>
                        <a:gd name="T7" fmla="*/ 0 h 281"/>
                        <a:gd name="T8" fmla="*/ 0 w 430"/>
                        <a:gd name="T9" fmla="*/ 0 h 281"/>
                        <a:gd name="T10" fmla="*/ 0 w 430"/>
                        <a:gd name="T11" fmla="*/ 281 h 281"/>
                      </a:gdLst>
                      <a:ahLst/>
                      <a:cxnLst>
                        <a:cxn ang="0">
                          <a:pos x="T0" y="T1"/>
                        </a:cxn>
                        <a:cxn ang="0">
                          <a:pos x="T2" y="T3"/>
                        </a:cxn>
                        <a:cxn ang="0">
                          <a:pos x="T4" y="T5"/>
                        </a:cxn>
                        <a:cxn ang="0">
                          <a:pos x="T6" y="T7"/>
                        </a:cxn>
                        <a:cxn ang="0">
                          <a:pos x="T8" y="T9"/>
                        </a:cxn>
                        <a:cxn ang="0">
                          <a:pos x="T10" y="T11"/>
                        </a:cxn>
                      </a:cxnLst>
                      <a:rect l="0" t="0" r="r" b="b"/>
                      <a:pathLst>
                        <a:path w="430" h="281">
                          <a:moveTo>
                            <a:pt x="0" y="281"/>
                          </a:moveTo>
                          <a:lnTo>
                            <a:pt x="369" y="281"/>
                          </a:lnTo>
                          <a:lnTo>
                            <a:pt x="430" y="281"/>
                          </a:lnTo>
                          <a:lnTo>
                            <a:pt x="430" y="0"/>
                          </a:lnTo>
                          <a:lnTo>
                            <a:pt x="0" y="0"/>
                          </a:lnTo>
                          <a:lnTo>
                            <a:pt x="0"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sp>
                  <p:nvSpPr>
                    <p:cNvPr id="29" name="Freeform 382"/>
                    <p:cNvSpPr>
                      <a:spLocks/>
                    </p:cNvSpPr>
                    <p:nvPr/>
                  </p:nvSpPr>
                  <p:spPr bwMode="auto">
                    <a:xfrm>
                      <a:off x="6454776" y="5921376"/>
                      <a:ext cx="330200" cy="26988"/>
                    </a:xfrm>
                    <a:custGeom>
                      <a:avLst/>
                      <a:gdLst>
                        <a:gd name="T0" fmla="*/ 101 w 110"/>
                        <a:gd name="T1" fmla="*/ 0 h 9"/>
                        <a:gd name="T2" fmla="*/ 9 w 110"/>
                        <a:gd name="T3" fmla="*/ 0 h 9"/>
                        <a:gd name="T4" fmla="*/ 0 w 110"/>
                        <a:gd name="T5" fmla="*/ 9 h 9"/>
                        <a:gd name="T6" fmla="*/ 0 w 110"/>
                        <a:gd name="T7" fmla="*/ 9 h 9"/>
                        <a:gd name="T8" fmla="*/ 110 w 110"/>
                        <a:gd name="T9" fmla="*/ 9 h 9"/>
                        <a:gd name="T10" fmla="*/ 110 w 110"/>
                        <a:gd name="T11" fmla="*/ 9 h 9"/>
                        <a:gd name="T12" fmla="*/ 101 w 1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0" h="9">
                          <a:moveTo>
                            <a:pt x="101" y="0"/>
                          </a:moveTo>
                          <a:cubicBezTo>
                            <a:pt x="9" y="0"/>
                            <a:pt x="9" y="0"/>
                            <a:pt x="9" y="0"/>
                          </a:cubicBezTo>
                          <a:cubicBezTo>
                            <a:pt x="4" y="0"/>
                            <a:pt x="0" y="4"/>
                            <a:pt x="0" y="9"/>
                          </a:cubicBezTo>
                          <a:cubicBezTo>
                            <a:pt x="0" y="9"/>
                            <a:pt x="0" y="9"/>
                            <a:pt x="0" y="9"/>
                          </a:cubicBezTo>
                          <a:cubicBezTo>
                            <a:pt x="110" y="9"/>
                            <a:pt x="110" y="9"/>
                            <a:pt x="110" y="9"/>
                          </a:cubicBezTo>
                          <a:cubicBezTo>
                            <a:pt x="110" y="9"/>
                            <a:pt x="110" y="9"/>
                            <a:pt x="110" y="9"/>
                          </a:cubicBezTo>
                          <a:cubicBezTo>
                            <a:pt x="110" y="4"/>
                            <a:pt x="106"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endParaRPr>
                    </a:p>
                  </p:txBody>
                </p:sp>
              </p:grpSp>
            </p:grpSp>
            <p:grpSp>
              <p:nvGrpSpPr>
                <p:cNvPr id="19" name="Group 18"/>
                <p:cNvGrpSpPr>
                  <a:grpSpLocks noChangeAspect="1"/>
                </p:cNvGrpSpPr>
                <p:nvPr/>
              </p:nvGrpSpPr>
              <p:grpSpPr>
                <a:xfrm>
                  <a:off x="8959460" y="1446617"/>
                  <a:ext cx="514891" cy="313549"/>
                  <a:chOff x="701675" y="1011238"/>
                  <a:chExt cx="1558926" cy="949324"/>
                </a:xfrm>
                <a:solidFill>
                  <a:schemeClr val="bg1"/>
                </a:solidFill>
              </p:grpSpPr>
              <p:sp>
                <p:nvSpPr>
                  <p:cNvPr id="20" name="Freeform 12"/>
                  <p:cNvSpPr>
                    <a:spLocks/>
                  </p:cNvSpPr>
                  <p:nvPr/>
                </p:nvSpPr>
                <p:spPr bwMode="auto">
                  <a:xfrm>
                    <a:off x="987425" y="1108075"/>
                    <a:ext cx="911225" cy="852487"/>
                  </a:xfrm>
                  <a:custGeom>
                    <a:avLst/>
                    <a:gdLst>
                      <a:gd name="T0" fmla="*/ 472 w 484"/>
                      <a:gd name="T1" fmla="*/ 333 h 452"/>
                      <a:gd name="T2" fmla="*/ 472 w 484"/>
                      <a:gd name="T3" fmla="*/ 333 h 452"/>
                      <a:gd name="T4" fmla="*/ 264 w 484"/>
                      <a:gd name="T5" fmla="*/ 99 h 452"/>
                      <a:gd name="T6" fmla="*/ 258 w 484"/>
                      <a:gd name="T7" fmla="*/ 98 h 452"/>
                      <a:gd name="T8" fmla="*/ 148 w 484"/>
                      <a:gd name="T9" fmla="*/ 165 h 452"/>
                      <a:gd name="T10" fmla="*/ 146 w 484"/>
                      <a:gd name="T11" fmla="*/ 166 h 452"/>
                      <a:gd name="T12" fmla="*/ 146 w 484"/>
                      <a:gd name="T13" fmla="*/ 166 h 452"/>
                      <a:gd name="T14" fmla="*/ 146 w 484"/>
                      <a:gd name="T15" fmla="*/ 166 h 452"/>
                      <a:gd name="T16" fmla="*/ 118 w 484"/>
                      <a:gd name="T17" fmla="*/ 174 h 452"/>
                      <a:gd name="T18" fmla="*/ 63 w 484"/>
                      <a:gd name="T19" fmla="*/ 119 h 452"/>
                      <a:gd name="T20" fmla="*/ 87 w 484"/>
                      <a:gd name="T21" fmla="*/ 73 h 452"/>
                      <a:gd name="T22" fmla="*/ 87 w 484"/>
                      <a:gd name="T23" fmla="*/ 73 h 452"/>
                      <a:gd name="T24" fmla="*/ 168 w 484"/>
                      <a:gd name="T25" fmla="*/ 6 h 452"/>
                      <a:gd name="T26" fmla="*/ 129 w 484"/>
                      <a:gd name="T27" fmla="*/ 15 h 452"/>
                      <a:gd name="T28" fmla="*/ 21 w 484"/>
                      <a:gd name="T29" fmla="*/ 82 h 452"/>
                      <a:gd name="T30" fmla="*/ 0 w 484"/>
                      <a:gd name="T31" fmla="*/ 82 h 452"/>
                      <a:gd name="T32" fmla="*/ 0 w 484"/>
                      <a:gd name="T33" fmla="*/ 293 h 452"/>
                      <a:gd name="T34" fmla="*/ 10 w 484"/>
                      <a:gd name="T35" fmla="*/ 293 h 452"/>
                      <a:gd name="T36" fmla="*/ 36 w 484"/>
                      <a:gd name="T37" fmla="*/ 305 h 452"/>
                      <a:gd name="T38" fmla="*/ 149 w 484"/>
                      <a:gd name="T39" fmla="*/ 420 h 452"/>
                      <a:gd name="T40" fmla="*/ 189 w 484"/>
                      <a:gd name="T41" fmla="*/ 447 h 452"/>
                      <a:gd name="T42" fmla="*/ 209 w 484"/>
                      <a:gd name="T43" fmla="*/ 452 h 452"/>
                      <a:gd name="T44" fmla="*/ 250 w 484"/>
                      <a:gd name="T45" fmla="*/ 422 h 452"/>
                      <a:gd name="T46" fmla="*/ 290 w 484"/>
                      <a:gd name="T47" fmla="*/ 452 h 452"/>
                      <a:gd name="T48" fmla="*/ 331 w 484"/>
                      <a:gd name="T49" fmla="*/ 411 h 452"/>
                      <a:gd name="T50" fmla="*/ 330 w 484"/>
                      <a:gd name="T51" fmla="*/ 407 h 452"/>
                      <a:gd name="T52" fmla="*/ 365 w 484"/>
                      <a:gd name="T53" fmla="*/ 426 h 452"/>
                      <a:gd name="T54" fmla="*/ 406 w 484"/>
                      <a:gd name="T55" fmla="*/ 385 h 452"/>
                      <a:gd name="T56" fmla="*/ 406 w 484"/>
                      <a:gd name="T57" fmla="*/ 383 h 452"/>
                      <a:gd name="T58" fmla="*/ 442 w 484"/>
                      <a:gd name="T59" fmla="*/ 404 h 452"/>
                      <a:gd name="T60" fmla="*/ 484 w 484"/>
                      <a:gd name="T61" fmla="*/ 362 h 452"/>
                      <a:gd name="T62" fmla="*/ 472 w 484"/>
                      <a:gd name="T63" fmla="*/ 3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452">
                        <a:moveTo>
                          <a:pt x="472" y="333"/>
                        </a:moveTo>
                        <a:cubicBezTo>
                          <a:pt x="472" y="333"/>
                          <a:pt x="472" y="333"/>
                          <a:pt x="472" y="333"/>
                        </a:cubicBezTo>
                        <a:cubicBezTo>
                          <a:pt x="465" y="324"/>
                          <a:pt x="288" y="127"/>
                          <a:pt x="264" y="99"/>
                        </a:cubicBezTo>
                        <a:cubicBezTo>
                          <a:pt x="262" y="97"/>
                          <a:pt x="259" y="97"/>
                          <a:pt x="258" y="98"/>
                        </a:cubicBezTo>
                        <a:cubicBezTo>
                          <a:pt x="256" y="99"/>
                          <a:pt x="148" y="165"/>
                          <a:pt x="148" y="165"/>
                        </a:cubicBezTo>
                        <a:cubicBezTo>
                          <a:pt x="148" y="165"/>
                          <a:pt x="147" y="166"/>
                          <a:pt x="146" y="166"/>
                        </a:cubicBezTo>
                        <a:cubicBezTo>
                          <a:pt x="146" y="166"/>
                          <a:pt x="146" y="166"/>
                          <a:pt x="146" y="166"/>
                        </a:cubicBezTo>
                        <a:cubicBezTo>
                          <a:pt x="146" y="166"/>
                          <a:pt x="146" y="166"/>
                          <a:pt x="146" y="166"/>
                        </a:cubicBezTo>
                        <a:cubicBezTo>
                          <a:pt x="138" y="171"/>
                          <a:pt x="128" y="174"/>
                          <a:pt x="118" y="174"/>
                        </a:cubicBezTo>
                        <a:cubicBezTo>
                          <a:pt x="88" y="174"/>
                          <a:pt x="63" y="150"/>
                          <a:pt x="63" y="119"/>
                        </a:cubicBezTo>
                        <a:cubicBezTo>
                          <a:pt x="63" y="101"/>
                          <a:pt x="73" y="84"/>
                          <a:pt x="87" y="73"/>
                        </a:cubicBezTo>
                        <a:cubicBezTo>
                          <a:pt x="87" y="73"/>
                          <a:pt x="87" y="73"/>
                          <a:pt x="87" y="73"/>
                        </a:cubicBezTo>
                        <a:cubicBezTo>
                          <a:pt x="168" y="6"/>
                          <a:pt x="168" y="6"/>
                          <a:pt x="168" y="6"/>
                        </a:cubicBezTo>
                        <a:cubicBezTo>
                          <a:pt x="158" y="0"/>
                          <a:pt x="140" y="8"/>
                          <a:pt x="129" y="15"/>
                        </a:cubicBezTo>
                        <a:cubicBezTo>
                          <a:pt x="118" y="21"/>
                          <a:pt x="21" y="82"/>
                          <a:pt x="21" y="82"/>
                        </a:cubicBezTo>
                        <a:cubicBezTo>
                          <a:pt x="0" y="82"/>
                          <a:pt x="0" y="82"/>
                          <a:pt x="0" y="82"/>
                        </a:cubicBezTo>
                        <a:cubicBezTo>
                          <a:pt x="0" y="293"/>
                          <a:pt x="0" y="293"/>
                          <a:pt x="0" y="293"/>
                        </a:cubicBezTo>
                        <a:cubicBezTo>
                          <a:pt x="10" y="293"/>
                          <a:pt x="10" y="293"/>
                          <a:pt x="10" y="293"/>
                        </a:cubicBezTo>
                        <a:cubicBezTo>
                          <a:pt x="21" y="293"/>
                          <a:pt x="25" y="295"/>
                          <a:pt x="36" y="305"/>
                        </a:cubicBezTo>
                        <a:cubicBezTo>
                          <a:pt x="47" y="315"/>
                          <a:pt x="149" y="420"/>
                          <a:pt x="149" y="420"/>
                        </a:cubicBezTo>
                        <a:cubicBezTo>
                          <a:pt x="149" y="420"/>
                          <a:pt x="168" y="438"/>
                          <a:pt x="189" y="447"/>
                        </a:cubicBezTo>
                        <a:cubicBezTo>
                          <a:pt x="195" y="450"/>
                          <a:pt x="202" y="452"/>
                          <a:pt x="209" y="452"/>
                        </a:cubicBezTo>
                        <a:cubicBezTo>
                          <a:pt x="228" y="452"/>
                          <a:pt x="244" y="440"/>
                          <a:pt x="250" y="422"/>
                        </a:cubicBezTo>
                        <a:cubicBezTo>
                          <a:pt x="255" y="440"/>
                          <a:pt x="271" y="452"/>
                          <a:pt x="290" y="452"/>
                        </a:cubicBezTo>
                        <a:cubicBezTo>
                          <a:pt x="312" y="452"/>
                          <a:pt x="331" y="434"/>
                          <a:pt x="331" y="411"/>
                        </a:cubicBezTo>
                        <a:cubicBezTo>
                          <a:pt x="331" y="410"/>
                          <a:pt x="331" y="408"/>
                          <a:pt x="330" y="407"/>
                        </a:cubicBezTo>
                        <a:cubicBezTo>
                          <a:pt x="338" y="418"/>
                          <a:pt x="350" y="426"/>
                          <a:pt x="365" y="426"/>
                        </a:cubicBezTo>
                        <a:cubicBezTo>
                          <a:pt x="388" y="426"/>
                          <a:pt x="406" y="408"/>
                          <a:pt x="406" y="385"/>
                        </a:cubicBezTo>
                        <a:cubicBezTo>
                          <a:pt x="406" y="384"/>
                          <a:pt x="406" y="384"/>
                          <a:pt x="406" y="383"/>
                        </a:cubicBezTo>
                        <a:cubicBezTo>
                          <a:pt x="413" y="395"/>
                          <a:pt x="427" y="404"/>
                          <a:pt x="442" y="404"/>
                        </a:cubicBezTo>
                        <a:cubicBezTo>
                          <a:pt x="465" y="404"/>
                          <a:pt x="484" y="385"/>
                          <a:pt x="484" y="362"/>
                        </a:cubicBezTo>
                        <a:cubicBezTo>
                          <a:pt x="484" y="350"/>
                          <a:pt x="480" y="340"/>
                          <a:pt x="472"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 name="Freeform 13"/>
                  <p:cNvSpPr>
                    <a:spLocks noEditPoints="1"/>
                  </p:cNvSpPr>
                  <p:nvPr/>
                </p:nvSpPr>
                <p:spPr bwMode="auto">
                  <a:xfrm>
                    <a:off x="701675" y="1184275"/>
                    <a:ext cx="249238" cy="658812"/>
                  </a:xfrm>
                  <a:custGeom>
                    <a:avLst/>
                    <a:gdLst>
                      <a:gd name="T0" fmla="*/ 0 w 132"/>
                      <a:gd name="T1" fmla="*/ 0 h 350"/>
                      <a:gd name="T2" fmla="*/ 0 w 132"/>
                      <a:gd name="T3" fmla="*/ 350 h 350"/>
                      <a:gd name="T4" fmla="*/ 132 w 132"/>
                      <a:gd name="T5" fmla="*/ 350 h 350"/>
                      <a:gd name="T6" fmla="*/ 132 w 132"/>
                      <a:gd name="T7" fmla="*/ 0 h 350"/>
                      <a:gd name="T8" fmla="*/ 0 w 132"/>
                      <a:gd name="T9" fmla="*/ 0 h 350"/>
                      <a:gd name="T10" fmla="*/ 79 w 132"/>
                      <a:gd name="T11" fmla="*/ 325 h 350"/>
                      <a:gd name="T12" fmla="*/ 51 w 132"/>
                      <a:gd name="T13" fmla="*/ 297 h 350"/>
                      <a:gd name="T14" fmla="*/ 79 w 132"/>
                      <a:gd name="T15" fmla="*/ 269 h 350"/>
                      <a:gd name="T16" fmla="*/ 107 w 132"/>
                      <a:gd name="T17" fmla="*/ 297 h 350"/>
                      <a:gd name="T18" fmla="*/ 79 w 132"/>
                      <a:gd name="T19" fmla="*/ 32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50">
                        <a:moveTo>
                          <a:pt x="0" y="0"/>
                        </a:moveTo>
                        <a:cubicBezTo>
                          <a:pt x="0" y="350"/>
                          <a:pt x="0" y="350"/>
                          <a:pt x="0" y="350"/>
                        </a:cubicBezTo>
                        <a:cubicBezTo>
                          <a:pt x="132" y="350"/>
                          <a:pt x="132" y="350"/>
                          <a:pt x="132" y="350"/>
                        </a:cubicBezTo>
                        <a:cubicBezTo>
                          <a:pt x="132" y="0"/>
                          <a:pt x="132" y="0"/>
                          <a:pt x="132" y="0"/>
                        </a:cubicBezTo>
                        <a:lnTo>
                          <a:pt x="0" y="0"/>
                        </a:lnTo>
                        <a:close/>
                        <a:moveTo>
                          <a:pt x="79" y="325"/>
                        </a:moveTo>
                        <a:cubicBezTo>
                          <a:pt x="64" y="325"/>
                          <a:pt x="51" y="313"/>
                          <a:pt x="51" y="297"/>
                        </a:cubicBezTo>
                        <a:cubicBezTo>
                          <a:pt x="51" y="281"/>
                          <a:pt x="64" y="269"/>
                          <a:pt x="79" y="269"/>
                        </a:cubicBezTo>
                        <a:cubicBezTo>
                          <a:pt x="95" y="269"/>
                          <a:pt x="107" y="281"/>
                          <a:pt x="107" y="297"/>
                        </a:cubicBezTo>
                        <a:cubicBezTo>
                          <a:pt x="107" y="313"/>
                          <a:pt x="95" y="325"/>
                          <a:pt x="79"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14"/>
                  <p:cNvSpPr>
                    <a:spLocks noEditPoints="1"/>
                  </p:cNvSpPr>
                  <p:nvPr/>
                </p:nvSpPr>
                <p:spPr bwMode="auto">
                  <a:xfrm>
                    <a:off x="2011363" y="1184275"/>
                    <a:ext cx="249238" cy="658812"/>
                  </a:xfrm>
                  <a:custGeom>
                    <a:avLst/>
                    <a:gdLst>
                      <a:gd name="T0" fmla="*/ 0 w 132"/>
                      <a:gd name="T1" fmla="*/ 0 h 350"/>
                      <a:gd name="T2" fmla="*/ 0 w 132"/>
                      <a:gd name="T3" fmla="*/ 350 h 350"/>
                      <a:gd name="T4" fmla="*/ 132 w 132"/>
                      <a:gd name="T5" fmla="*/ 350 h 350"/>
                      <a:gd name="T6" fmla="*/ 132 w 132"/>
                      <a:gd name="T7" fmla="*/ 0 h 350"/>
                      <a:gd name="T8" fmla="*/ 0 w 132"/>
                      <a:gd name="T9" fmla="*/ 0 h 350"/>
                      <a:gd name="T10" fmla="*/ 53 w 132"/>
                      <a:gd name="T11" fmla="*/ 325 h 350"/>
                      <a:gd name="T12" fmla="*/ 25 w 132"/>
                      <a:gd name="T13" fmla="*/ 297 h 350"/>
                      <a:gd name="T14" fmla="*/ 53 w 132"/>
                      <a:gd name="T15" fmla="*/ 269 h 350"/>
                      <a:gd name="T16" fmla="*/ 82 w 132"/>
                      <a:gd name="T17" fmla="*/ 297 h 350"/>
                      <a:gd name="T18" fmla="*/ 53 w 132"/>
                      <a:gd name="T19" fmla="*/ 32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50">
                        <a:moveTo>
                          <a:pt x="0" y="0"/>
                        </a:moveTo>
                        <a:cubicBezTo>
                          <a:pt x="0" y="350"/>
                          <a:pt x="0" y="350"/>
                          <a:pt x="0" y="350"/>
                        </a:cubicBezTo>
                        <a:cubicBezTo>
                          <a:pt x="132" y="350"/>
                          <a:pt x="132" y="350"/>
                          <a:pt x="132" y="350"/>
                        </a:cubicBezTo>
                        <a:cubicBezTo>
                          <a:pt x="132" y="0"/>
                          <a:pt x="132" y="0"/>
                          <a:pt x="132" y="0"/>
                        </a:cubicBezTo>
                        <a:lnTo>
                          <a:pt x="0" y="0"/>
                        </a:lnTo>
                        <a:close/>
                        <a:moveTo>
                          <a:pt x="53" y="325"/>
                        </a:moveTo>
                        <a:cubicBezTo>
                          <a:pt x="38" y="325"/>
                          <a:pt x="25" y="313"/>
                          <a:pt x="25" y="297"/>
                        </a:cubicBezTo>
                        <a:cubicBezTo>
                          <a:pt x="25" y="281"/>
                          <a:pt x="38" y="269"/>
                          <a:pt x="53" y="269"/>
                        </a:cubicBezTo>
                        <a:cubicBezTo>
                          <a:pt x="69" y="269"/>
                          <a:pt x="82" y="281"/>
                          <a:pt x="82" y="297"/>
                        </a:cubicBezTo>
                        <a:cubicBezTo>
                          <a:pt x="82" y="313"/>
                          <a:pt x="69" y="325"/>
                          <a:pt x="53"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 name="Freeform 15"/>
                  <p:cNvSpPr>
                    <a:spLocks/>
                  </p:cNvSpPr>
                  <p:nvPr/>
                </p:nvSpPr>
                <p:spPr bwMode="auto">
                  <a:xfrm>
                    <a:off x="1136650" y="1011238"/>
                    <a:ext cx="841375" cy="649287"/>
                  </a:xfrm>
                  <a:custGeom>
                    <a:avLst/>
                    <a:gdLst>
                      <a:gd name="T0" fmla="*/ 416 w 447"/>
                      <a:gd name="T1" fmla="*/ 133 h 344"/>
                      <a:gd name="T2" fmla="*/ 196 w 447"/>
                      <a:gd name="T3" fmla="*/ 6 h 344"/>
                      <a:gd name="T4" fmla="*/ 172 w 447"/>
                      <a:gd name="T5" fmla="*/ 8 h 344"/>
                      <a:gd name="T6" fmla="*/ 15 w 447"/>
                      <a:gd name="T7" fmla="*/ 140 h 344"/>
                      <a:gd name="T8" fmla="*/ 14 w 447"/>
                      <a:gd name="T9" fmla="*/ 140 h 344"/>
                      <a:gd name="T10" fmla="*/ 14 w 447"/>
                      <a:gd name="T11" fmla="*/ 140 h 344"/>
                      <a:gd name="T12" fmla="*/ 14 w 447"/>
                      <a:gd name="T13" fmla="*/ 140 h 344"/>
                      <a:gd name="T14" fmla="*/ 1 w 447"/>
                      <a:gd name="T15" fmla="*/ 172 h 344"/>
                      <a:gd name="T16" fmla="*/ 42 w 447"/>
                      <a:gd name="T17" fmla="*/ 208 h 344"/>
                      <a:gd name="T18" fmla="*/ 59 w 447"/>
                      <a:gd name="T19" fmla="*/ 203 h 344"/>
                      <a:gd name="T20" fmla="*/ 59 w 447"/>
                      <a:gd name="T21" fmla="*/ 203 h 344"/>
                      <a:gd name="T22" fmla="*/ 174 w 447"/>
                      <a:gd name="T23" fmla="*/ 136 h 344"/>
                      <a:gd name="T24" fmla="*/ 190 w 447"/>
                      <a:gd name="T25" fmla="*/ 137 h 344"/>
                      <a:gd name="T26" fmla="*/ 380 w 447"/>
                      <a:gd name="T27" fmla="*/ 344 h 344"/>
                      <a:gd name="T28" fmla="*/ 447 w 447"/>
                      <a:gd name="T29" fmla="*/ 344 h 344"/>
                      <a:gd name="T30" fmla="*/ 447 w 447"/>
                      <a:gd name="T31" fmla="*/ 133 h 344"/>
                      <a:gd name="T32" fmla="*/ 416 w 447"/>
                      <a:gd name="T33" fmla="*/ 13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7" h="344">
                        <a:moveTo>
                          <a:pt x="416" y="133"/>
                        </a:moveTo>
                        <a:cubicBezTo>
                          <a:pt x="416" y="133"/>
                          <a:pt x="222" y="19"/>
                          <a:pt x="196" y="6"/>
                        </a:cubicBezTo>
                        <a:cubicBezTo>
                          <a:pt x="187" y="1"/>
                          <a:pt x="184" y="0"/>
                          <a:pt x="172" y="8"/>
                        </a:cubicBezTo>
                        <a:cubicBezTo>
                          <a:pt x="167" y="11"/>
                          <a:pt x="24" y="132"/>
                          <a:pt x="15" y="140"/>
                        </a:cubicBezTo>
                        <a:cubicBezTo>
                          <a:pt x="15" y="140"/>
                          <a:pt x="15" y="140"/>
                          <a:pt x="14" y="140"/>
                        </a:cubicBezTo>
                        <a:cubicBezTo>
                          <a:pt x="14" y="140"/>
                          <a:pt x="14" y="140"/>
                          <a:pt x="14" y="140"/>
                        </a:cubicBezTo>
                        <a:cubicBezTo>
                          <a:pt x="14" y="140"/>
                          <a:pt x="14" y="140"/>
                          <a:pt x="14" y="140"/>
                        </a:cubicBezTo>
                        <a:cubicBezTo>
                          <a:pt x="5" y="148"/>
                          <a:pt x="0" y="159"/>
                          <a:pt x="1" y="172"/>
                        </a:cubicBezTo>
                        <a:cubicBezTo>
                          <a:pt x="2" y="193"/>
                          <a:pt x="20" y="209"/>
                          <a:pt x="42" y="208"/>
                        </a:cubicBezTo>
                        <a:cubicBezTo>
                          <a:pt x="48" y="208"/>
                          <a:pt x="54" y="206"/>
                          <a:pt x="59" y="203"/>
                        </a:cubicBezTo>
                        <a:cubicBezTo>
                          <a:pt x="59" y="203"/>
                          <a:pt x="59" y="203"/>
                          <a:pt x="59" y="203"/>
                        </a:cubicBezTo>
                        <a:cubicBezTo>
                          <a:pt x="59" y="203"/>
                          <a:pt x="166" y="140"/>
                          <a:pt x="174" y="136"/>
                        </a:cubicBezTo>
                        <a:cubicBezTo>
                          <a:pt x="181" y="133"/>
                          <a:pt x="186" y="132"/>
                          <a:pt x="190" y="137"/>
                        </a:cubicBezTo>
                        <a:cubicBezTo>
                          <a:pt x="193" y="140"/>
                          <a:pt x="380" y="344"/>
                          <a:pt x="380" y="344"/>
                        </a:cubicBezTo>
                        <a:cubicBezTo>
                          <a:pt x="447" y="344"/>
                          <a:pt x="447" y="344"/>
                          <a:pt x="447" y="344"/>
                        </a:cubicBezTo>
                        <a:cubicBezTo>
                          <a:pt x="447" y="133"/>
                          <a:pt x="447" y="133"/>
                          <a:pt x="447" y="133"/>
                        </a:cubicBezTo>
                        <a:lnTo>
                          <a:pt x="41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spTree>
    <p:extLst>
      <p:ext uri="{BB962C8B-B14F-4D97-AF65-F5344CB8AC3E}">
        <p14:creationId xmlns:p14="http://schemas.microsoft.com/office/powerpoint/2010/main" val="161598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Gerar</a:t>
            </a:r>
            <a:r>
              <a:rPr lang="en-US" dirty="0" smtClean="0"/>
              <a:t> </a:t>
            </a:r>
            <a:r>
              <a:rPr lang="en-US" dirty="0" err="1" smtClean="0"/>
              <a:t>idéias</a:t>
            </a:r>
            <a:r>
              <a:rPr lang="en-US" dirty="0" smtClean="0"/>
              <a:t> com as </a:t>
            </a:r>
            <a:r>
              <a:rPr lang="en-US" dirty="0" err="1" smtClean="0"/>
              <a:t>Partes</a:t>
            </a:r>
            <a:r>
              <a:rPr lang="en-US" dirty="0" smtClean="0"/>
              <a:t> </a:t>
            </a:r>
            <a:r>
              <a:rPr lang="en-US" dirty="0" err="1" smtClean="0"/>
              <a:t>Interessadas</a:t>
            </a:r>
            <a:r>
              <a:rPr lang="en-US" dirty="0" smtClean="0"/>
              <a:t> do </a:t>
            </a:r>
            <a:r>
              <a:rPr lang="en-US" dirty="0" err="1" smtClean="0"/>
              <a:t>Negócio</a:t>
            </a:r>
            <a:endParaRPr lang="en-US" dirty="0"/>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5718" r="36448"/>
          <a:stretch/>
        </p:blipFill>
        <p:spPr>
          <a:xfrm>
            <a:off x="8502162" y="1225550"/>
            <a:ext cx="3378688" cy="4654549"/>
          </a:xfrm>
          <a:prstGeom prst="rect">
            <a:avLst/>
          </a:prstGeom>
        </p:spPr>
      </p:pic>
      <p:sp>
        <p:nvSpPr>
          <p:cNvPr id="19" name="TextBox 7"/>
          <p:cNvSpPr txBox="1"/>
          <p:nvPr/>
        </p:nvSpPr>
        <p:spPr bwMode="gray">
          <a:xfrm>
            <a:off x="48260" y="1313521"/>
            <a:ext cx="8276492" cy="332399"/>
          </a:xfrm>
          <a:prstGeom prst="rect">
            <a:avLst/>
          </a:prstGeom>
          <a:noFill/>
        </p:spPr>
        <p:txBody>
          <a:bodyPr wrap="square" lIns="91440" tIns="91440" rIns="91440" rtlCol="0">
            <a:sp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r>
              <a:rPr lang="en-US" sz="1400" b="1" dirty="0"/>
              <a:t>IT Cost Optimization Roadmap Example</a:t>
            </a:r>
          </a:p>
        </p:txBody>
      </p:sp>
      <p:pic>
        <p:nvPicPr>
          <p:cNvPr id="5" name="Picture 4"/>
          <p:cNvPicPr>
            <a:picLocks noChangeAspect="1"/>
          </p:cNvPicPr>
          <p:nvPr/>
        </p:nvPicPr>
        <p:blipFill>
          <a:blip r:embed="rId4"/>
          <a:stretch>
            <a:fillRect/>
          </a:stretch>
        </p:blipFill>
        <p:spPr>
          <a:xfrm>
            <a:off x="57261" y="1554481"/>
            <a:ext cx="8328451" cy="4398508"/>
          </a:xfrm>
          <a:prstGeom prst="rect">
            <a:avLst/>
          </a:prstGeom>
        </p:spPr>
      </p:pic>
    </p:spTree>
    <p:extLst>
      <p:ext uri="{BB962C8B-B14F-4D97-AF65-F5344CB8AC3E}">
        <p14:creationId xmlns:p14="http://schemas.microsoft.com/office/powerpoint/2010/main" val="275141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3"/>
            <a:ext cx="11734800" cy="443198"/>
          </a:xfrm>
        </p:spPr>
        <p:txBody>
          <a:bodyPr/>
          <a:lstStyle/>
          <a:p>
            <a:r>
              <a:rPr lang="en-US" dirty="0" smtClean="0"/>
              <a:t>9. </a:t>
            </a:r>
            <a:r>
              <a:rPr lang="en-US" dirty="0" err="1" smtClean="0"/>
              <a:t>Racionalizar</a:t>
            </a:r>
            <a:r>
              <a:rPr lang="en-US" dirty="0" smtClean="0"/>
              <a:t> e </a:t>
            </a:r>
            <a:r>
              <a:rPr lang="en-US" dirty="0" err="1" smtClean="0"/>
              <a:t>padronizar</a:t>
            </a:r>
            <a:r>
              <a:rPr lang="en-US" dirty="0" smtClean="0"/>
              <a:t> as </a:t>
            </a:r>
            <a:r>
              <a:rPr lang="en-US" dirty="0" err="1" smtClean="0"/>
              <a:t>Aplicações</a:t>
            </a:r>
            <a:r>
              <a:rPr lang="en-US" dirty="0" smtClean="0"/>
              <a:t> da </a:t>
            </a:r>
            <a:r>
              <a:rPr lang="en-US" dirty="0" err="1" smtClean="0"/>
              <a:t>Empresa</a:t>
            </a:r>
            <a:endParaRPr lang="en-US" dirty="0"/>
          </a:p>
        </p:txBody>
      </p:sp>
      <p:sp>
        <p:nvSpPr>
          <p:cNvPr id="3" name="Text Placeholder 2"/>
          <p:cNvSpPr>
            <a:spLocks noGrp="1"/>
          </p:cNvSpPr>
          <p:nvPr>
            <p:ph type="body" sz="quarter" idx="10"/>
          </p:nvPr>
        </p:nvSpPr>
        <p:spPr>
          <a:xfrm>
            <a:off x="223521" y="1560556"/>
            <a:ext cx="6014719" cy="4460873"/>
          </a:xfrm>
        </p:spPr>
        <p:txBody>
          <a:bodyPr/>
          <a:lstStyle/>
          <a:p>
            <a:r>
              <a:rPr lang="pt-BR" dirty="0"/>
              <a:t>Os custos </a:t>
            </a:r>
            <a:r>
              <a:rPr lang="pt-BR" dirty="0" smtClean="0"/>
              <a:t>das aplicações </a:t>
            </a:r>
            <a:r>
              <a:rPr lang="pt-BR" dirty="0"/>
              <a:t>agora compõem a maior parte do orçamento de TI</a:t>
            </a:r>
            <a:endParaRPr lang="en-US" dirty="0" smtClean="0"/>
          </a:p>
          <a:p>
            <a:r>
              <a:rPr lang="pt-BR" dirty="0"/>
              <a:t>A maioria das organizações se concentrou nas maiores aplicações, mas ignorou a longa cauda de aplicativos menores</a:t>
            </a:r>
          </a:p>
          <a:p>
            <a:r>
              <a:rPr lang="pt-BR" dirty="0"/>
              <a:t>A demanda por </a:t>
            </a:r>
            <a:r>
              <a:rPr lang="pt-BR" dirty="0" smtClean="0"/>
              <a:t>aplicações </a:t>
            </a:r>
            <a:r>
              <a:rPr lang="pt-BR" dirty="0"/>
              <a:t>está aumentando substancialmente</a:t>
            </a:r>
            <a:r>
              <a:rPr lang="en-US" dirty="0" smtClean="0"/>
              <a:t> </a:t>
            </a:r>
          </a:p>
          <a:p>
            <a:r>
              <a:rPr lang="pt-BR" dirty="0"/>
              <a:t>Esta é a área com o maior conflito em torno da velocidade / custo</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240" y="1180052"/>
            <a:ext cx="5784850" cy="4932817"/>
          </a:xfrm>
          <a:prstGeom prst="rect">
            <a:avLst/>
          </a:prstGeom>
        </p:spPr>
      </p:pic>
      <p:sp>
        <p:nvSpPr>
          <p:cNvPr id="5" name="Oval 4"/>
          <p:cNvSpPr/>
          <p:nvPr/>
        </p:nvSpPr>
        <p:spPr bwMode="auto">
          <a:xfrm>
            <a:off x="7943850" y="5229225"/>
            <a:ext cx="3200400" cy="438150"/>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18111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Placeholder 106"/>
          <p:cNvSpPr>
            <a:spLocks noGrp="1"/>
          </p:cNvSpPr>
          <p:nvPr>
            <p:ph type="body" sz="quarter" idx="11"/>
          </p:nvPr>
        </p:nvSpPr>
        <p:spPr>
          <a:xfrm>
            <a:off x="283789" y="2088545"/>
            <a:ext cx="5670550" cy="4554537"/>
          </a:xfrm>
        </p:spPr>
        <p:txBody>
          <a:bodyPr/>
          <a:lstStyle/>
          <a:p>
            <a:r>
              <a:rPr lang="pt-BR" dirty="0" smtClean="0"/>
              <a:t>Avalie </a:t>
            </a:r>
            <a:r>
              <a:rPr lang="pt-BR" dirty="0"/>
              <a:t>a maturidade da linha de base das práticas de gerenciamento de ativos de TI</a:t>
            </a:r>
            <a:endParaRPr lang="en-US" dirty="0" smtClean="0"/>
          </a:p>
          <a:p>
            <a:r>
              <a:rPr lang="en-US" dirty="0" smtClean="0"/>
              <a:t>Procure </a:t>
            </a:r>
            <a:r>
              <a:rPr lang="en-US" dirty="0" err="1" smtClean="0"/>
              <a:t>especialistas</a:t>
            </a:r>
            <a:r>
              <a:rPr lang="en-US" dirty="0" smtClean="0"/>
              <a:t> </a:t>
            </a:r>
            <a:r>
              <a:rPr lang="en-US" dirty="0" err="1" smtClean="0"/>
              <a:t>na</a:t>
            </a:r>
            <a:r>
              <a:rPr lang="en-US" dirty="0" smtClean="0"/>
              <a:t> </a:t>
            </a:r>
            <a:r>
              <a:rPr lang="en-US" dirty="0" err="1" smtClean="0"/>
              <a:t>função</a:t>
            </a:r>
            <a:r>
              <a:rPr lang="en-US" dirty="0" smtClean="0"/>
              <a:t> de ITAM</a:t>
            </a:r>
            <a:endParaRPr lang="en-US" dirty="0"/>
          </a:p>
        </p:txBody>
      </p:sp>
      <p:sp>
        <p:nvSpPr>
          <p:cNvPr id="2" name="Title 1"/>
          <p:cNvSpPr>
            <a:spLocks noGrp="1"/>
          </p:cNvSpPr>
          <p:nvPr>
            <p:ph type="title"/>
          </p:nvPr>
        </p:nvSpPr>
        <p:spPr/>
        <p:txBody>
          <a:bodyPr/>
          <a:lstStyle/>
          <a:p>
            <a:r>
              <a:rPr lang="en-US" dirty="0" smtClean="0"/>
              <a:t>8. </a:t>
            </a:r>
            <a:r>
              <a:rPr lang="en-US" dirty="0" err="1" smtClean="0"/>
              <a:t>Avaliar</a:t>
            </a:r>
            <a:r>
              <a:rPr lang="en-US" dirty="0" smtClean="0"/>
              <a:t> as </a:t>
            </a:r>
            <a:r>
              <a:rPr lang="en-US" dirty="0" err="1" smtClean="0"/>
              <a:t>Práticas</a:t>
            </a:r>
            <a:r>
              <a:rPr lang="en-US" dirty="0" smtClean="0"/>
              <a:t> de </a:t>
            </a:r>
            <a:r>
              <a:rPr lang="en-US" dirty="0" err="1" smtClean="0"/>
              <a:t>Gerenciamento</a:t>
            </a:r>
            <a:r>
              <a:rPr lang="en-US" dirty="0" smtClean="0"/>
              <a:t> de </a:t>
            </a:r>
            <a:r>
              <a:rPr lang="en-US" dirty="0" err="1" smtClean="0"/>
              <a:t>Ativos</a:t>
            </a:r>
            <a:r>
              <a:rPr lang="en-US" dirty="0" smtClean="0"/>
              <a:t> de TI</a:t>
            </a:r>
            <a:endParaRPr lang="en-US" dirty="0"/>
          </a:p>
        </p:txBody>
      </p:sp>
      <p:sp>
        <p:nvSpPr>
          <p:cNvPr id="10" name="Text Placeholder 2"/>
          <p:cNvSpPr txBox="1">
            <a:spLocks/>
          </p:cNvSpPr>
          <p:nvPr/>
        </p:nvSpPr>
        <p:spPr bwMode="gray">
          <a:xfrm>
            <a:off x="200755" y="1632550"/>
            <a:ext cx="4540743" cy="3176503"/>
          </a:xfrm>
          <a:prstGeom prst="rect">
            <a:avLst/>
          </a:prstGeom>
        </p:spPr>
        <p:txBody>
          <a:bodyPr vert="horz" lIns="0" tIns="0" rIns="45720" bIns="0" rtlCol="0">
            <a:noAutofit/>
          </a:bodyPr>
          <a:lstStyle>
            <a:lvl1pPr marL="274306" marR="0" indent="-274306" algn="l" rtl="0" eaLnBrk="1" fontAlgn="base" hangingPunct="1">
              <a:lnSpc>
                <a:spcPct val="100000"/>
              </a:lnSpc>
              <a:spcBef>
                <a:spcPts val="0"/>
              </a:spcBef>
              <a:spcAft>
                <a:spcPts val="1200"/>
              </a:spcAft>
              <a:buClr>
                <a:schemeClr val="accent1"/>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marL="0" indent="0">
              <a:buNone/>
            </a:pPr>
            <a:endParaRPr lang="en-US" sz="2000" kern="0" dirty="0"/>
          </a:p>
        </p:txBody>
      </p:sp>
      <p:sp>
        <p:nvSpPr>
          <p:cNvPr id="103" name="TextBox 7"/>
          <p:cNvSpPr txBox="1"/>
          <p:nvPr/>
        </p:nvSpPr>
        <p:spPr>
          <a:xfrm>
            <a:off x="5971002" y="1477437"/>
            <a:ext cx="5909848" cy="332399"/>
          </a:xfrm>
          <a:prstGeom prst="rect">
            <a:avLst/>
          </a:prstGeom>
          <a:noFill/>
        </p:spPr>
        <p:txBody>
          <a:bodyPr wrap="square" lIns="91440" tIns="91440" rIns="0" rtlCol="0">
            <a:spAutoFit/>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r>
              <a:rPr lang="en-US" sz="1400" b="1" dirty="0"/>
              <a:t>ITAM Governance and Asset Administration Enable Digital Business</a:t>
            </a:r>
            <a:endParaRPr lang="en-US" sz="1200" b="1" dirty="0"/>
          </a:p>
        </p:txBody>
      </p:sp>
      <p:grpSp>
        <p:nvGrpSpPr>
          <p:cNvPr id="3" name="Group 2"/>
          <p:cNvGrpSpPr/>
          <p:nvPr/>
        </p:nvGrpSpPr>
        <p:grpSpPr>
          <a:xfrm>
            <a:off x="6140217" y="1898126"/>
            <a:ext cx="5740633" cy="3624295"/>
            <a:chOff x="6140217" y="1966121"/>
            <a:chExt cx="5389619" cy="3402686"/>
          </a:xfrm>
        </p:grpSpPr>
        <p:sp>
          <p:nvSpPr>
            <p:cNvPr id="8" name="Freeform 124"/>
            <p:cNvSpPr>
              <a:spLocks/>
            </p:cNvSpPr>
            <p:nvPr/>
          </p:nvSpPr>
          <p:spPr bwMode="auto">
            <a:xfrm>
              <a:off x="6140217" y="4386009"/>
              <a:ext cx="4651963" cy="416059"/>
            </a:xfrm>
            <a:custGeom>
              <a:avLst/>
              <a:gdLst>
                <a:gd name="T0" fmla="*/ 4137 w 4137"/>
                <a:gd name="T1" fmla="*/ 370 h 370"/>
                <a:gd name="T2" fmla="*/ 3951 w 4137"/>
                <a:gd name="T3" fmla="*/ 0 h 370"/>
                <a:gd name="T4" fmla="*/ 0 w 4137"/>
                <a:gd name="T5" fmla="*/ 0 h 370"/>
                <a:gd name="T6" fmla="*/ 0 w 4137"/>
                <a:gd name="T7" fmla="*/ 370 h 370"/>
                <a:gd name="T8" fmla="*/ 4137 w 4137"/>
                <a:gd name="T9" fmla="*/ 370 h 370"/>
              </a:gdLst>
              <a:ahLst/>
              <a:cxnLst>
                <a:cxn ang="0">
                  <a:pos x="T0" y="T1"/>
                </a:cxn>
                <a:cxn ang="0">
                  <a:pos x="T2" y="T3"/>
                </a:cxn>
                <a:cxn ang="0">
                  <a:pos x="T4" y="T5"/>
                </a:cxn>
                <a:cxn ang="0">
                  <a:pos x="T6" y="T7"/>
                </a:cxn>
                <a:cxn ang="0">
                  <a:pos x="T8" y="T9"/>
                </a:cxn>
              </a:cxnLst>
              <a:rect l="0" t="0" r="r" b="b"/>
              <a:pathLst>
                <a:path w="4137" h="370">
                  <a:moveTo>
                    <a:pt x="4137" y="370"/>
                  </a:moveTo>
                  <a:lnTo>
                    <a:pt x="3951" y="0"/>
                  </a:lnTo>
                  <a:lnTo>
                    <a:pt x="0" y="0"/>
                  </a:lnTo>
                  <a:lnTo>
                    <a:pt x="0" y="370"/>
                  </a:lnTo>
                  <a:lnTo>
                    <a:pt x="4137" y="370"/>
                  </a:lnTo>
                  <a:close/>
                </a:path>
              </a:pathLst>
            </a:custGeom>
            <a:gradFill>
              <a:gsLst>
                <a:gs pos="0">
                  <a:srgbClr val="D9D9D9">
                    <a:alpha val="0"/>
                  </a:srgbClr>
                </a:gs>
                <a:gs pos="33000">
                  <a:srgbClr val="D9D9D9"/>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25"/>
            <p:cNvSpPr>
              <a:spLocks/>
            </p:cNvSpPr>
            <p:nvPr/>
          </p:nvSpPr>
          <p:spPr bwMode="auto">
            <a:xfrm>
              <a:off x="6140217" y="4940379"/>
              <a:ext cx="4937580" cy="428428"/>
            </a:xfrm>
            <a:custGeom>
              <a:avLst/>
              <a:gdLst>
                <a:gd name="T0" fmla="*/ 4199 w 4391"/>
                <a:gd name="T1" fmla="*/ 0 h 381"/>
                <a:gd name="T2" fmla="*/ 0 w 4391"/>
                <a:gd name="T3" fmla="*/ 0 h 381"/>
                <a:gd name="T4" fmla="*/ 0 w 4391"/>
                <a:gd name="T5" fmla="*/ 381 h 381"/>
                <a:gd name="T6" fmla="*/ 4391 w 4391"/>
                <a:gd name="T7" fmla="*/ 381 h 381"/>
                <a:gd name="T8" fmla="*/ 4199 w 4391"/>
                <a:gd name="T9" fmla="*/ 0 h 381"/>
              </a:gdLst>
              <a:ahLst/>
              <a:cxnLst>
                <a:cxn ang="0">
                  <a:pos x="T0" y="T1"/>
                </a:cxn>
                <a:cxn ang="0">
                  <a:pos x="T2" y="T3"/>
                </a:cxn>
                <a:cxn ang="0">
                  <a:pos x="T4" y="T5"/>
                </a:cxn>
                <a:cxn ang="0">
                  <a:pos x="T6" y="T7"/>
                </a:cxn>
                <a:cxn ang="0">
                  <a:pos x="T8" y="T9"/>
                </a:cxn>
              </a:cxnLst>
              <a:rect l="0" t="0" r="r" b="b"/>
              <a:pathLst>
                <a:path w="4391" h="381">
                  <a:moveTo>
                    <a:pt x="4199" y="0"/>
                  </a:moveTo>
                  <a:lnTo>
                    <a:pt x="0" y="0"/>
                  </a:lnTo>
                  <a:lnTo>
                    <a:pt x="0" y="381"/>
                  </a:lnTo>
                  <a:lnTo>
                    <a:pt x="4391" y="381"/>
                  </a:lnTo>
                  <a:lnTo>
                    <a:pt x="4199" y="0"/>
                  </a:lnTo>
                  <a:close/>
                </a:path>
              </a:pathLst>
            </a:custGeom>
            <a:gradFill>
              <a:gsLst>
                <a:gs pos="0">
                  <a:srgbClr val="D9D9D9">
                    <a:alpha val="0"/>
                  </a:srgbClr>
                </a:gs>
                <a:gs pos="33000">
                  <a:srgbClr val="D9D9D9"/>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6"/>
            <p:cNvSpPr>
              <a:spLocks/>
            </p:cNvSpPr>
            <p:nvPr/>
          </p:nvSpPr>
          <p:spPr bwMode="auto">
            <a:xfrm>
              <a:off x="6714825" y="3763045"/>
              <a:ext cx="3798484" cy="484652"/>
            </a:xfrm>
            <a:custGeom>
              <a:avLst/>
              <a:gdLst>
                <a:gd name="T0" fmla="*/ 3163 w 3378"/>
                <a:gd name="T1" fmla="*/ 0 h 431"/>
                <a:gd name="T2" fmla="*/ 0 w 3378"/>
                <a:gd name="T3" fmla="*/ 0 h 431"/>
                <a:gd name="T4" fmla="*/ 0 w 3378"/>
                <a:gd name="T5" fmla="*/ 431 h 431"/>
                <a:gd name="T6" fmla="*/ 3378 w 3378"/>
                <a:gd name="T7" fmla="*/ 431 h 431"/>
                <a:gd name="T8" fmla="*/ 3163 w 3378"/>
                <a:gd name="T9" fmla="*/ 0 h 431"/>
              </a:gdLst>
              <a:ahLst/>
              <a:cxnLst>
                <a:cxn ang="0">
                  <a:pos x="T0" y="T1"/>
                </a:cxn>
                <a:cxn ang="0">
                  <a:pos x="T2" y="T3"/>
                </a:cxn>
                <a:cxn ang="0">
                  <a:pos x="T4" y="T5"/>
                </a:cxn>
                <a:cxn ang="0">
                  <a:pos x="T6" y="T7"/>
                </a:cxn>
                <a:cxn ang="0">
                  <a:pos x="T8" y="T9"/>
                </a:cxn>
              </a:cxnLst>
              <a:rect l="0" t="0" r="r" b="b"/>
              <a:pathLst>
                <a:path w="3378" h="431">
                  <a:moveTo>
                    <a:pt x="3163" y="0"/>
                  </a:moveTo>
                  <a:lnTo>
                    <a:pt x="0" y="0"/>
                  </a:lnTo>
                  <a:lnTo>
                    <a:pt x="0" y="431"/>
                  </a:lnTo>
                  <a:lnTo>
                    <a:pt x="3378" y="431"/>
                  </a:lnTo>
                  <a:lnTo>
                    <a:pt x="3163" y="0"/>
                  </a:lnTo>
                  <a:close/>
                </a:path>
              </a:pathLst>
            </a:custGeom>
            <a:gradFill>
              <a:gsLst>
                <a:gs pos="0">
                  <a:srgbClr val="D9D9D9">
                    <a:alpha val="0"/>
                  </a:srgbClr>
                </a:gs>
                <a:gs pos="33000">
                  <a:srgbClr val="D9D9D9"/>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7"/>
            <p:cNvSpPr>
              <a:spLocks/>
            </p:cNvSpPr>
            <p:nvPr/>
          </p:nvSpPr>
          <p:spPr bwMode="auto">
            <a:xfrm>
              <a:off x="6714825" y="3126588"/>
              <a:ext cx="3487004" cy="500395"/>
            </a:xfrm>
            <a:custGeom>
              <a:avLst/>
              <a:gdLst>
                <a:gd name="T0" fmla="*/ 2879 w 3101"/>
                <a:gd name="T1" fmla="*/ 0 h 445"/>
                <a:gd name="T2" fmla="*/ 0 w 3101"/>
                <a:gd name="T3" fmla="*/ 0 h 445"/>
                <a:gd name="T4" fmla="*/ 0 w 3101"/>
                <a:gd name="T5" fmla="*/ 445 h 445"/>
                <a:gd name="T6" fmla="*/ 3101 w 3101"/>
                <a:gd name="T7" fmla="*/ 445 h 445"/>
                <a:gd name="T8" fmla="*/ 2879 w 3101"/>
                <a:gd name="T9" fmla="*/ 0 h 445"/>
              </a:gdLst>
              <a:ahLst/>
              <a:cxnLst>
                <a:cxn ang="0">
                  <a:pos x="T0" y="T1"/>
                </a:cxn>
                <a:cxn ang="0">
                  <a:pos x="T2" y="T3"/>
                </a:cxn>
                <a:cxn ang="0">
                  <a:pos x="T4" y="T5"/>
                </a:cxn>
                <a:cxn ang="0">
                  <a:pos x="T6" y="T7"/>
                </a:cxn>
                <a:cxn ang="0">
                  <a:pos x="T8" y="T9"/>
                </a:cxn>
              </a:cxnLst>
              <a:rect l="0" t="0" r="r" b="b"/>
              <a:pathLst>
                <a:path w="3101" h="445">
                  <a:moveTo>
                    <a:pt x="2879" y="0"/>
                  </a:moveTo>
                  <a:lnTo>
                    <a:pt x="0" y="0"/>
                  </a:lnTo>
                  <a:lnTo>
                    <a:pt x="0" y="445"/>
                  </a:lnTo>
                  <a:lnTo>
                    <a:pt x="3101" y="445"/>
                  </a:lnTo>
                  <a:lnTo>
                    <a:pt x="2879" y="0"/>
                  </a:lnTo>
                  <a:close/>
                </a:path>
              </a:pathLst>
            </a:custGeom>
            <a:gradFill>
              <a:gsLst>
                <a:gs pos="0">
                  <a:srgbClr val="D9D9D9">
                    <a:alpha val="0"/>
                  </a:srgbClr>
                </a:gs>
                <a:gs pos="33000">
                  <a:srgbClr val="D9D9D9"/>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8"/>
            <p:cNvSpPr>
              <a:spLocks/>
            </p:cNvSpPr>
            <p:nvPr/>
          </p:nvSpPr>
          <p:spPr bwMode="auto">
            <a:xfrm>
              <a:off x="6714825" y="1966121"/>
              <a:ext cx="3167653" cy="1025529"/>
            </a:xfrm>
            <a:custGeom>
              <a:avLst/>
              <a:gdLst>
                <a:gd name="T0" fmla="*/ 2361 w 2817"/>
                <a:gd name="T1" fmla="*/ 0 h 912"/>
                <a:gd name="T2" fmla="*/ 0 w 2817"/>
                <a:gd name="T3" fmla="*/ 0 h 912"/>
                <a:gd name="T4" fmla="*/ 0 w 2817"/>
                <a:gd name="T5" fmla="*/ 912 h 912"/>
                <a:gd name="T6" fmla="*/ 2817 w 2817"/>
                <a:gd name="T7" fmla="*/ 912 h 912"/>
                <a:gd name="T8" fmla="*/ 2361 w 2817"/>
                <a:gd name="T9" fmla="*/ 0 h 912"/>
              </a:gdLst>
              <a:ahLst/>
              <a:cxnLst>
                <a:cxn ang="0">
                  <a:pos x="T0" y="T1"/>
                </a:cxn>
                <a:cxn ang="0">
                  <a:pos x="T2" y="T3"/>
                </a:cxn>
                <a:cxn ang="0">
                  <a:pos x="T4" y="T5"/>
                </a:cxn>
                <a:cxn ang="0">
                  <a:pos x="T6" y="T7"/>
                </a:cxn>
                <a:cxn ang="0">
                  <a:pos x="T8" y="T9"/>
                </a:cxn>
              </a:cxnLst>
              <a:rect l="0" t="0" r="r" b="b"/>
              <a:pathLst>
                <a:path w="2817" h="912">
                  <a:moveTo>
                    <a:pt x="2361" y="0"/>
                  </a:moveTo>
                  <a:lnTo>
                    <a:pt x="0" y="0"/>
                  </a:lnTo>
                  <a:lnTo>
                    <a:pt x="0" y="912"/>
                  </a:lnTo>
                  <a:lnTo>
                    <a:pt x="2817" y="912"/>
                  </a:lnTo>
                  <a:lnTo>
                    <a:pt x="2361" y="0"/>
                  </a:lnTo>
                  <a:close/>
                </a:path>
              </a:pathLst>
            </a:custGeom>
            <a:gradFill>
              <a:gsLst>
                <a:gs pos="0">
                  <a:srgbClr val="D9D9D9">
                    <a:alpha val="0"/>
                  </a:srgbClr>
                </a:gs>
                <a:gs pos="33000">
                  <a:srgbClr val="D9D9D9"/>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9"/>
            <p:cNvSpPr>
              <a:spLocks noEditPoints="1"/>
            </p:cNvSpPr>
            <p:nvPr/>
          </p:nvSpPr>
          <p:spPr bwMode="auto">
            <a:xfrm>
              <a:off x="8935667" y="3180563"/>
              <a:ext cx="143933" cy="350839"/>
            </a:xfrm>
            <a:custGeom>
              <a:avLst/>
              <a:gdLst>
                <a:gd name="T0" fmla="*/ 9 w 54"/>
                <a:gd name="T1" fmla="*/ 28 h 132"/>
                <a:gd name="T2" fmla="*/ 9 w 54"/>
                <a:gd name="T3" fmla="*/ 28 h 132"/>
                <a:gd name="T4" fmla="*/ 45 w 54"/>
                <a:gd name="T5" fmla="*/ 28 h 132"/>
                <a:gd name="T6" fmla="*/ 54 w 54"/>
                <a:gd name="T7" fmla="*/ 36 h 132"/>
                <a:gd name="T8" fmla="*/ 54 w 54"/>
                <a:gd name="T9" fmla="*/ 79 h 132"/>
                <a:gd name="T10" fmla="*/ 50 w 54"/>
                <a:gd name="T11" fmla="*/ 83 h 132"/>
                <a:gd name="T12" fmla="*/ 47 w 54"/>
                <a:gd name="T13" fmla="*/ 79 h 132"/>
                <a:gd name="T14" fmla="*/ 45 w 54"/>
                <a:gd name="T15" fmla="*/ 39 h 132"/>
                <a:gd name="T16" fmla="*/ 42 w 54"/>
                <a:gd name="T17" fmla="*/ 39 h 132"/>
                <a:gd name="T18" fmla="*/ 42 w 54"/>
                <a:gd name="T19" fmla="*/ 77 h 132"/>
                <a:gd name="T20" fmla="*/ 42 w 54"/>
                <a:gd name="T21" fmla="*/ 132 h 132"/>
                <a:gd name="T22" fmla="*/ 32 w 54"/>
                <a:gd name="T23" fmla="*/ 132 h 132"/>
                <a:gd name="T24" fmla="*/ 29 w 54"/>
                <a:gd name="T25" fmla="*/ 77 h 132"/>
                <a:gd name="T26" fmla="*/ 25 w 54"/>
                <a:gd name="T27" fmla="*/ 77 h 132"/>
                <a:gd name="T28" fmla="*/ 22 w 54"/>
                <a:gd name="T29" fmla="*/ 132 h 132"/>
                <a:gd name="T30" fmla="*/ 12 w 54"/>
                <a:gd name="T31" fmla="*/ 132 h 132"/>
                <a:gd name="T32" fmla="*/ 12 w 54"/>
                <a:gd name="T33" fmla="*/ 77 h 132"/>
                <a:gd name="T34" fmla="*/ 12 w 54"/>
                <a:gd name="T35" fmla="*/ 74 h 132"/>
                <a:gd name="T36" fmla="*/ 12 w 54"/>
                <a:gd name="T37" fmla="*/ 39 h 132"/>
                <a:gd name="T38" fmla="*/ 9 w 54"/>
                <a:gd name="T39" fmla="*/ 39 h 132"/>
                <a:gd name="T40" fmla="*/ 7 w 54"/>
                <a:gd name="T41" fmla="*/ 79 h 132"/>
                <a:gd name="T42" fmla="*/ 3 w 54"/>
                <a:gd name="T43" fmla="*/ 83 h 132"/>
                <a:gd name="T44" fmla="*/ 0 w 54"/>
                <a:gd name="T45" fmla="*/ 79 h 132"/>
                <a:gd name="T46" fmla="*/ 0 w 54"/>
                <a:gd name="T47" fmla="*/ 36 h 132"/>
                <a:gd name="T48" fmla="*/ 9 w 54"/>
                <a:gd name="T49" fmla="*/ 28 h 132"/>
                <a:gd name="T50" fmla="*/ 27 w 54"/>
                <a:gd name="T51" fmla="*/ 0 h 132"/>
                <a:gd name="T52" fmla="*/ 39 w 54"/>
                <a:gd name="T53" fmla="*/ 12 h 132"/>
                <a:gd name="T54" fmla="*/ 27 w 54"/>
                <a:gd name="T55" fmla="*/ 24 h 132"/>
                <a:gd name="T56" fmla="*/ 15 w 54"/>
                <a:gd name="T57" fmla="*/ 12 h 132"/>
                <a:gd name="T58" fmla="*/ 27 w 54"/>
                <a:gd name="T5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132">
                  <a:moveTo>
                    <a:pt x="9" y="28"/>
                  </a:moveTo>
                  <a:cubicBezTo>
                    <a:pt x="9" y="28"/>
                    <a:pt x="9" y="28"/>
                    <a:pt x="9" y="28"/>
                  </a:cubicBezTo>
                  <a:cubicBezTo>
                    <a:pt x="9" y="28"/>
                    <a:pt x="9" y="28"/>
                    <a:pt x="45" y="28"/>
                  </a:cubicBezTo>
                  <a:cubicBezTo>
                    <a:pt x="50" y="28"/>
                    <a:pt x="54" y="31"/>
                    <a:pt x="54" y="36"/>
                  </a:cubicBezTo>
                  <a:cubicBezTo>
                    <a:pt x="54" y="36"/>
                    <a:pt x="54" y="36"/>
                    <a:pt x="54" y="79"/>
                  </a:cubicBezTo>
                  <a:cubicBezTo>
                    <a:pt x="54" y="81"/>
                    <a:pt x="52" y="83"/>
                    <a:pt x="50" y="83"/>
                  </a:cubicBezTo>
                  <a:cubicBezTo>
                    <a:pt x="48" y="83"/>
                    <a:pt x="47" y="81"/>
                    <a:pt x="47" y="79"/>
                  </a:cubicBezTo>
                  <a:cubicBezTo>
                    <a:pt x="47" y="79"/>
                    <a:pt x="47" y="79"/>
                    <a:pt x="45" y="39"/>
                  </a:cubicBezTo>
                  <a:cubicBezTo>
                    <a:pt x="45" y="39"/>
                    <a:pt x="45" y="39"/>
                    <a:pt x="42" y="39"/>
                  </a:cubicBezTo>
                  <a:cubicBezTo>
                    <a:pt x="42" y="39"/>
                    <a:pt x="42" y="39"/>
                    <a:pt x="42" y="77"/>
                  </a:cubicBezTo>
                  <a:cubicBezTo>
                    <a:pt x="42" y="77"/>
                    <a:pt x="42" y="77"/>
                    <a:pt x="42" y="132"/>
                  </a:cubicBezTo>
                  <a:cubicBezTo>
                    <a:pt x="42" y="132"/>
                    <a:pt x="42" y="132"/>
                    <a:pt x="32" y="132"/>
                  </a:cubicBezTo>
                  <a:cubicBezTo>
                    <a:pt x="32" y="132"/>
                    <a:pt x="32" y="132"/>
                    <a:pt x="29" y="77"/>
                  </a:cubicBezTo>
                  <a:cubicBezTo>
                    <a:pt x="29" y="77"/>
                    <a:pt x="29" y="77"/>
                    <a:pt x="25" y="77"/>
                  </a:cubicBezTo>
                  <a:cubicBezTo>
                    <a:pt x="25" y="77"/>
                    <a:pt x="25" y="77"/>
                    <a:pt x="22" y="132"/>
                  </a:cubicBezTo>
                  <a:cubicBezTo>
                    <a:pt x="22" y="132"/>
                    <a:pt x="22" y="132"/>
                    <a:pt x="12" y="132"/>
                  </a:cubicBezTo>
                  <a:cubicBezTo>
                    <a:pt x="12" y="132"/>
                    <a:pt x="12" y="132"/>
                    <a:pt x="12" y="77"/>
                  </a:cubicBezTo>
                  <a:cubicBezTo>
                    <a:pt x="12" y="77"/>
                    <a:pt x="12" y="77"/>
                    <a:pt x="12" y="74"/>
                  </a:cubicBezTo>
                  <a:cubicBezTo>
                    <a:pt x="12" y="74"/>
                    <a:pt x="12" y="74"/>
                    <a:pt x="12" y="39"/>
                  </a:cubicBezTo>
                  <a:cubicBezTo>
                    <a:pt x="12" y="39"/>
                    <a:pt x="12" y="39"/>
                    <a:pt x="9" y="39"/>
                  </a:cubicBezTo>
                  <a:cubicBezTo>
                    <a:pt x="9" y="39"/>
                    <a:pt x="9" y="39"/>
                    <a:pt x="7" y="79"/>
                  </a:cubicBezTo>
                  <a:cubicBezTo>
                    <a:pt x="7" y="81"/>
                    <a:pt x="5" y="83"/>
                    <a:pt x="3" y="83"/>
                  </a:cubicBezTo>
                  <a:cubicBezTo>
                    <a:pt x="2" y="83"/>
                    <a:pt x="0" y="81"/>
                    <a:pt x="0" y="79"/>
                  </a:cubicBezTo>
                  <a:cubicBezTo>
                    <a:pt x="0" y="79"/>
                    <a:pt x="0" y="79"/>
                    <a:pt x="0" y="36"/>
                  </a:cubicBezTo>
                  <a:cubicBezTo>
                    <a:pt x="0" y="31"/>
                    <a:pt x="4" y="28"/>
                    <a:pt x="9" y="28"/>
                  </a:cubicBezTo>
                  <a:close/>
                  <a:moveTo>
                    <a:pt x="27" y="0"/>
                  </a:moveTo>
                  <a:cubicBezTo>
                    <a:pt x="33" y="0"/>
                    <a:pt x="39" y="6"/>
                    <a:pt x="39" y="12"/>
                  </a:cubicBezTo>
                  <a:cubicBezTo>
                    <a:pt x="39" y="19"/>
                    <a:pt x="33" y="24"/>
                    <a:pt x="27" y="24"/>
                  </a:cubicBezTo>
                  <a:cubicBezTo>
                    <a:pt x="20" y="24"/>
                    <a:pt x="15" y="19"/>
                    <a:pt x="15" y="12"/>
                  </a:cubicBezTo>
                  <a:cubicBezTo>
                    <a:pt x="15" y="6"/>
                    <a:pt x="20" y="0"/>
                    <a:pt x="2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0"/>
            <p:cNvSpPr>
              <a:spLocks noEditPoints="1"/>
            </p:cNvSpPr>
            <p:nvPr/>
          </p:nvSpPr>
          <p:spPr bwMode="auto">
            <a:xfrm>
              <a:off x="9685693" y="3180563"/>
              <a:ext cx="141684" cy="350839"/>
            </a:xfrm>
            <a:custGeom>
              <a:avLst/>
              <a:gdLst>
                <a:gd name="T0" fmla="*/ 8 w 53"/>
                <a:gd name="T1" fmla="*/ 28 h 132"/>
                <a:gd name="T2" fmla="*/ 8 w 53"/>
                <a:gd name="T3" fmla="*/ 28 h 132"/>
                <a:gd name="T4" fmla="*/ 45 w 53"/>
                <a:gd name="T5" fmla="*/ 28 h 132"/>
                <a:gd name="T6" fmla="*/ 53 w 53"/>
                <a:gd name="T7" fmla="*/ 36 h 132"/>
                <a:gd name="T8" fmla="*/ 53 w 53"/>
                <a:gd name="T9" fmla="*/ 79 h 132"/>
                <a:gd name="T10" fmla="*/ 50 w 53"/>
                <a:gd name="T11" fmla="*/ 83 h 132"/>
                <a:gd name="T12" fmla="*/ 47 w 53"/>
                <a:gd name="T13" fmla="*/ 79 h 132"/>
                <a:gd name="T14" fmla="*/ 44 w 53"/>
                <a:gd name="T15" fmla="*/ 39 h 132"/>
                <a:gd name="T16" fmla="*/ 42 w 53"/>
                <a:gd name="T17" fmla="*/ 39 h 132"/>
                <a:gd name="T18" fmla="*/ 42 w 53"/>
                <a:gd name="T19" fmla="*/ 77 h 132"/>
                <a:gd name="T20" fmla="*/ 42 w 53"/>
                <a:gd name="T21" fmla="*/ 132 h 132"/>
                <a:gd name="T22" fmla="*/ 32 w 53"/>
                <a:gd name="T23" fmla="*/ 132 h 132"/>
                <a:gd name="T24" fmla="*/ 28 w 53"/>
                <a:gd name="T25" fmla="*/ 77 h 132"/>
                <a:gd name="T26" fmla="*/ 25 w 53"/>
                <a:gd name="T27" fmla="*/ 77 h 132"/>
                <a:gd name="T28" fmla="*/ 21 w 53"/>
                <a:gd name="T29" fmla="*/ 132 h 132"/>
                <a:gd name="T30" fmla="*/ 11 w 53"/>
                <a:gd name="T31" fmla="*/ 132 h 132"/>
                <a:gd name="T32" fmla="*/ 11 w 53"/>
                <a:gd name="T33" fmla="*/ 77 h 132"/>
                <a:gd name="T34" fmla="*/ 11 w 53"/>
                <a:gd name="T35" fmla="*/ 74 h 132"/>
                <a:gd name="T36" fmla="*/ 11 w 53"/>
                <a:gd name="T37" fmla="*/ 39 h 132"/>
                <a:gd name="T38" fmla="*/ 9 w 53"/>
                <a:gd name="T39" fmla="*/ 39 h 132"/>
                <a:gd name="T40" fmla="*/ 7 w 53"/>
                <a:gd name="T41" fmla="*/ 79 h 132"/>
                <a:gd name="T42" fmla="*/ 3 w 53"/>
                <a:gd name="T43" fmla="*/ 83 h 132"/>
                <a:gd name="T44" fmla="*/ 0 w 53"/>
                <a:gd name="T45" fmla="*/ 79 h 132"/>
                <a:gd name="T46" fmla="*/ 0 w 53"/>
                <a:gd name="T47" fmla="*/ 36 h 132"/>
                <a:gd name="T48" fmla="*/ 8 w 53"/>
                <a:gd name="T49" fmla="*/ 28 h 132"/>
                <a:gd name="T50" fmla="*/ 27 w 53"/>
                <a:gd name="T51" fmla="*/ 0 h 132"/>
                <a:gd name="T52" fmla="*/ 39 w 53"/>
                <a:gd name="T53" fmla="*/ 12 h 132"/>
                <a:gd name="T54" fmla="*/ 27 w 53"/>
                <a:gd name="T55" fmla="*/ 24 h 132"/>
                <a:gd name="T56" fmla="*/ 14 w 53"/>
                <a:gd name="T57" fmla="*/ 12 h 132"/>
                <a:gd name="T58" fmla="*/ 27 w 53"/>
                <a:gd name="T5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132">
                  <a:moveTo>
                    <a:pt x="8" y="28"/>
                  </a:moveTo>
                  <a:cubicBezTo>
                    <a:pt x="8" y="28"/>
                    <a:pt x="8" y="28"/>
                    <a:pt x="8" y="28"/>
                  </a:cubicBezTo>
                  <a:cubicBezTo>
                    <a:pt x="8" y="28"/>
                    <a:pt x="8" y="28"/>
                    <a:pt x="45" y="28"/>
                  </a:cubicBezTo>
                  <a:cubicBezTo>
                    <a:pt x="49" y="28"/>
                    <a:pt x="53" y="31"/>
                    <a:pt x="53" y="36"/>
                  </a:cubicBezTo>
                  <a:cubicBezTo>
                    <a:pt x="53" y="36"/>
                    <a:pt x="53" y="36"/>
                    <a:pt x="53" y="79"/>
                  </a:cubicBezTo>
                  <a:cubicBezTo>
                    <a:pt x="53" y="81"/>
                    <a:pt x="52" y="83"/>
                    <a:pt x="50" y="83"/>
                  </a:cubicBezTo>
                  <a:cubicBezTo>
                    <a:pt x="48" y="83"/>
                    <a:pt x="47" y="81"/>
                    <a:pt x="47" y="79"/>
                  </a:cubicBezTo>
                  <a:cubicBezTo>
                    <a:pt x="47" y="79"/>
                    <a:pt x="47" y="79"/>
                    <a:pt x="44" y="39"/>
                  </a:cubicBezTo>
                  <a:cubicBezTo>
                    <a:pt x="44" y="39"/>
                    <a:pt x="44" y="39"/>
                    <a:pt x="42" y="39"/>
                  </a:cubicBezTo>
                  <a:cubicBezTo>
                    <a:pt x="42" y="39"/>
                    <a:pt x="42" y="39"/>
                    <a:pt x="42" y="77"/>
                  </a:cubicBezTo>
                  <a:cubicBezTo>
                    <a:pt x="42" y="77"/>
                    <a:pt x="42" y="77"/>
                    <a:pt x="42" y="132"/>
                  </a:cubicBezTo>
                  <a:cubicBezTo>
                    <a:pt x="42" y="132"/>
                    <a:pt x="42" y="132"/>
                    <a:pt x="32" y="132"/>
                  </a:cubicBezTo>
                  <a:cubicBezTo>
                    <a:pt x="32" y="132"/>
                    <a:pt x="32" y="132"/>
                    <a:pt x="28" y="77"/>
                  </a:cubicBezTo>
                  <a:cubicBezTo>
                    <a:pt x="28" y="77"/>
                    <a:pt x="28" y="77"/>
                    <a:pt x="25" y="77"/>
                  </a:cubicBezTo>
                  <a:cubicBezTo>
                    <a:pt x="25" y="77"/>
                    <a:pt x="25" y="77"/>
                    <a:pt x="21" y="132"/>
                  </a:cubicBezTo>
                  <a:cubicBezTo>
                    <a:pt x="21" y="132"/>
                    <a:pt x="21" y="132"/>
                    <a:pt x="11" y="132"/>
                  </a:cubicBezTo>
                  <a:cubicBezTo>
                    <a:pt x="11" y="132"/>
                    <a:pt x="11" y="132"/>
                    <a:pt x="11" y="77"/>
                  </a:cubicBezTo>
                  <a:cubicBezTo>
                    <a:pt x="11" y="77"/>
                    <a:pt x="11" y="77"/>
                    <a:pt x="11" y="74"/>
                  </a:cubicBezTo>
                  <a:cubicBezTo>
                    <a:pt x="11" y="74"/>
                    <a:pt x="11" y="74"/>
                    <a:pt x="11" y="39"/>
                  </a:cubicBezTo>
                  <a:cubicBezTo>
                    <a:pt x="11" y="39"/>
                    <a:pt x="11" y="39"/>
                    <a:pt x="9" y="39"/>
                  </a:cubicBezTo>
                  <a:cubicBezTo>
                    <a:pt x="9" y="39"/>
                    <a:pt x="9" y="39"/>
                    <a:pt x="7" y="79"/>
                  </a:cubicBezTo>
                  <a:cubicBezTo>
                    <a:pt x="7" y="81"/>
                    <a:pt x="5" y="83"/>
                    <a:pt x="3" y="83"/>
                  </a:cubicBezTo>
                  <a:cubicBezTo>
                    <a:pt x="1" y="83"/>
                    <a:pt x="0" y="81"/>
                    <a:pt x="0" y="79"/>
                  </a:cubicBezTo>
                  <a:cubicBezTo>
                    <a:pt x="0" y="79"/>
                    <a:pt x="0" y="79"/>
                    <a:pt x="0" y="36"/>
                  </a:cubicBezTo>
                  <a:cubicBezTo>
                    <a:pt x="0" y="31"/>
                    <a:pt x="4" y="28"/>
                    <a:pt x="8" y="28"/>
                  </a:cubicBezTo>
                  <a:close/>
                  <a:moveTo>
                    <a:pt x="27" y="0"/>
                  </a:moveTo>
                  <a:cubicBezTo>
                    <a:pt x="33" y="0"/>
                    <a:pt x="39" y="6"/>
                    <a:pt x="39" y="12"/>
                  </a:cubicBezTo>
                  <a:cubicBezTo>
                    <a:pt x="39" y="19"/>
                    <a:pt x="33" y="24"/>
                    <a:pt x="27" y="24"/>
                  </a:cubicBezTo>
                  <a:cubicBezTo>
                    <a:pt x="20" y="24"/>
                    <a:pt x="14" y="19"/>
                    <a:pt x="14" y="12"/>
                  </a:cubicBezTo>
                  <a:cubicBezTo>
                    <a:pt x="14" y="6"/>
                    <a:pt x="20" y="0"/>
                    <a:pt x="2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1"/>
            <p:cNvSpPr>
              <a:spLocks noEditPoints="1"/>
            </p:cNvSpPr>
            <p:nvPr/>
          </p:nvSpPr>
          <p:spPr bwMode="auto">
            <a:xfrm>
              <a:off x="9307869" y="3190683"/>
              <a:ext cx="120319" cy="332847"/>
            </a:xfrm>
            <a:custGeom>
              <a:avLst/>
              <a:gdLst>
                <a:gd name="T0" fmla="*/ 9 w 45"/>
                <a:gd name="T1" fmla="*/ 26 h 125"/>
                <a:gd name="T2" fmla="*/ 37 w 45"/>
                <a:gd name="T3" fmla="*/ 26 h 125"/>
                <a:gd name="T4" fmla="*/ 45 w 45"/>
                <a:gd name="T5" fmla="*/ 34 h 125"/>
                <a:gd name="T6" fmla="*/ 45 w 45"/>
                <a:gd name="T7" fmla="*/ 75 h 125"/>
                <a:gd name="T8" fmla="*/ 43 w 45"/>
                <a:gd name="T9" fmla="*/ 77 h 125"/>
                <a:gd name="T10" fmla="*/ 40 w 45"/>
                <a:gd name="T11" fmla="*/ 75 h 125"/>
                <a:gd name="T12" fmla="*/ 38 w 45"/>
                <a:gd name="T13" fmla="*/ 37 h 125"/>
                <a:gd name="T14" fmla="*/ 38 w 45"/>
                <a:gd name="T15" fmla="*/ 37 h 125"/>
                <a:gd name="T16" fmla="*/ 37 w 45"/>
                <a:gd name="T17" fmla="*/ 37 h 125"/>
                <a:gd name="T18" fmla="*/ 33 w 45"/>
                <a:gd name="T19" fmla="*/ 56 h 125"/>
                <a:gd name="T20" fmla="*/ 42 w 45"/>
                <a:gd name="T21" fmla="*/ 94 h 125"/>
                <a:gd name="T22" fmla="*/ 32 w 45"/>
                <a:gd name="T23" fmla="*/ 94 h 125"/>
                <a:gd name="T24" fmla="*/ 31 w 45"/>
                <a:gd name="T25" fmla="*/ 125 h 125"/>
                <a:gd name="T26" fmla="*/ 25 w 45"/>
                <a:gd name="T27" fmla="*/ 125 h 125"/>
                <a:gd name="T28" fmla="*/ 25 w 45"/>
                <a:gd name="T29" fmla="*/ 94 h 125"/>
                <a:gd name="T30" fmla="*/ 25 w 45"/>
                <a:gd name="T31" fmla="*/ 94 h 125"/>
                <a:gd name="T32" fmla="*/ 21 w 45"/>
                <a:gd name="T33" fmla="*/ 94 h 125"/>
                <a:gd name="T34" fmla="*/ 21 w 45"/>
                <a:gd name="T35" fmla="*/ 125 h 125"/>
                <a:gd name="T36" fmla="*/ 15 w 45"/>
                <a:gd name="T37" fmla="*/ 125 h 125"/>
                <a:gd name="T38" fmla="*/ 13 w 45"/>
                <a:gd name="T39" fmla="*/ 94 h 125"/>
                <a:gd name="T40" fmla="*/ 4 w 45"/>
                <a:gd name="T41" fmla="*/ 94 h 125"/>
                <a:gd name="T42" fmla="*/ 13 w 45"/>
                <a:gd name="T43" fmla="*/ 56 h 125"/>
                <a:gd name="T44" fmla="*/ 9 w 45"/>
                <a:gd name="T45" fmla="*/ 37 h 125"/>
                <a:gd name="T46" fmla="*/ 9 w 45"/>
                <a:gd name="T47" fmla="*/ 37 h 125"/>
                <a:gd name="T48" fmla="*/ 8 w 45"/>
                <a:gd name="T49" fmla="*/ 37 h 125"/>
                <a:gd name="T50" fmla="*/ 6 w 45"/>
                <a:gd name="T51" fmla="*/ 75 h 125"/>
                <a:gd name="T52" fmla="*/ 3 w 45"/>
                <a:gd name="T53" fmla="*/ 77 h 125"/>
                <a:gd name="T54" fmla="*/ 0 w 45"/>
                <a:gd name="T55" fmla="*/ 75 h 125"/>
                <a:gd name="T56" fmla="*/ 0 w 45"/>
                <a:gd name="T57" fmla="*/ 34 h 125"/>
                <a:gd name="T58" fmla="*/ 9 w 45"/>
                <a:gd name="T59" fmla="*/ 26 h 125"/>
                <a:gd name="T60" fmla="*/ 23 w 45"/>
                <a:gd name="T61" fmla="*/ 0 h 125"/>
                <a:gd name="T62" fmla="*/ 34 w 45"/>
                <a:gd name="T63" fmla="*/ 11 h 125"/>
                <a:gd name="T64" fmla="*/ 23 w 45"/>
                <a:gd name="T65" fmla="*/ 23 h 125"/>
                <a:gd name="T66" fmla="*/ 11 w 45"/>
                <a:gd name="T67" fmla="*/ 11 h 125"/>
                <a:gd name="T68" fmla="*/ 23 w 45"/>
                <a:gd name="T6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25">
                  <a:moveTo>
                    <a:pt x="9" y="26"/>
                  </a:moveTo>
                  <a:cubicBezTo>
                    <a:pt x="9" y="26"/>
                    <a:pt x="9" y="26"/>
                    <a:pt x="37" y="26"/>
                  </a:cubicBezTo>
                  <a:cubicBezTo>
                    <a:pt x="42" y="26"/>
                    <a:pt x="45" y="29"/>
                    <a:pt x="45" y="34"/>
                  </a:cubicBezTo>
                  <a:cubicBezTo>
                    <a:pt x="45" y="75"/>
                    <a:pt x="45" y="75"/>
                    <a:pt x="45" y="75"/>
                  </a:cubicBezTo>
                  <a:cubicBezTo>
                    <a:pt x="45" y="76"/>
                    <a:pt x="44" y="77"/>
                    <a:pt x="43" y="77"/>
                  </a:cubicBezTo>
                  <a:cubicBezTo>
                    <a:pt x="41" y="77"/>
                    <a:pt x="40" y="76"/>
                    <a:pt x="40" y="75"/>
                  </a:cubicBezTo>
                  <a:cubicBezTo>
                    <a:pt x="40" y="75"/>
                    <a:pt x="40" y="75"/>
                    <a:pt x="38" y="37"/>
                  </a:cubicBezTo>
                  <a:cubicBezTo>
                    <a:pt x="38" y="37"/>
                    <a:pt x="38" y="37"/>
                    <a:pt x="38" y="37"/>
                  </a:cubicBezTo>
                  <a:cubicBezTo>
                    <a:pt x="37" y="37"/>
                    <a:pt x="37" y="37"/>
                    <a:pt x="37" y="37"/>
                  </a:cubicBezTo>
                  <a:cubicBezTo>
                    <a:pt x="37" y="37"/>
                    <a:pt x="37" y="37"/>
                    <a:pt x="33" y="56"/>
                  </a:cubicBezTo>
                  <a:cubicBezTo>
                    <a:pt x="33" y="56"/>
                    <a:pt x="33" y="56"/>
                    <a:pt x="42" y="94"/>
                  </a:cubicBezTo>
                  <a:cubicBezTo>
                    <a:pt x="42" y="94"/>
                    <a:pt x="42" y="94"/>
                    <a:pt x="32" y="94"/>
                  </a:cubicBezTo>
                  <a:cubicBezTo>
                    <a:pt x="32" y="94"/>
                    <a:pt x="32" y="94"/>
                    <a:pt x="31" y="125"/>
                  </a:cubicBezTo>
                  <a:cubicBezTo>
                    <a:pt x="31" y="125"/>
                    <a:pt x="31" y="125"/>
                    <a:pt x="25" y="125"/>
                  </a:cubicBezTo>
                  <a:cubicBezTo>
                    <a:pt x="25" y="125"/>
                    <a:pt x="25" y="125"/>
                    <a:pt x="25" y="94"/>
                  </a:cubicBezTo>
                  <a:cubicBezTo>
                    <a:pt x="25" y="94"/>
                    <a:pt x="25" y="94"/>
                    <a:pt x="25" y="94"/>
                  </a:cubicBezTo>
                  <a:cubicBezTo>
                    <a:pt x="21" y="94"/>
                    <a:pt x="21" y="94"/>
                    <a:pt x="21" y="94"/>
                  </a:cubicBezTo>
                  <a:cubicBezTo>
                    <a:pt x="21" y="94"/>
                    <a:pt x="21" y="94"/>
                    <a:pt x="21" y="125"/>
                  </a:cubicBezTo>
                  <a:cubicBezTo>
                    <a:pt x="21" y="125"/>
                    <a:pt x="21" y="125"/>
                    <a:pt x="15" y="125"/>
                  </a:cubicBezTo>
                  <a:cubicBezTo>
                    <a:pt x="15" y="125"/>
                    <a:pt x="15" y="125"/>
                    <a:pt x="13" y="94"/>
                  </a:cubicBezTo>
                  <a:cubicBezTo>
                    <a:pt x="13" y="94"/>
                    <a:pt x="13" y="94"/>
                    <a:pt x="4" y="94"/>
                  </a:cubicBezTo>
                  <a:cubicBezTo>
                    <a:pt x="4" y="94"/>
                    <a:pt x="4" y="94"/>
                    <a:pt x="13" y="56"/>
                  </a:cubicBezTo>
                  <a:cubicBezTo>
                    <a:pt x="13" y="56"/>
                    <a:pt x="13" y="56"/>
                    <a:pt x="9" y="37"/>
                  </a:cubicBezTo>
                  <a:cubicBezTo>
                    <a:pt x="9" y="37"/>
                    <a:pt x="9" y="37"/>
                    <a:pt x="9" y="37"/>
                  </a:cubicBezTo>
                  <a:cubicBezTo>
                    <a:pt x="8" y="37"/>
                    <a:pt x="8" y="37"/>
                    <a:pt x="8" y="37"/>
                  </a:cubicBezTo>
                  <a:cubicBezTo>
                    <a:pt x="8" y="37"/>
                    <a:pt x="8" y="37"/>
                    <a:pt x="6" y="75"/>
                  </a:cubicBezTo>
                  <a:cubicBezTo>
                    <a:pt x="6" y="76"/>
                    <a:pt x="5" y="77"/>
                    <a:pt x="3" y="77"/>
                  </a:cubicBezTo>
                  <a:cubicBezTo>
                    <a:pt x="2" y="77"/>
                    <a:pt x="0" y="76"/>
                    <a:pt x="0" y="75"/>
                  </a:cubicBezTo>
                  <a:cubicBezTo>
                    <a:pt x="0" y="75"/>
                    <a:pt x="0" y="75"/>
                    <a:pt x="0" y="34"/>
                  </a:cubicBezTo>
                  <a:cubicBezTo>
                    <a:pt x="0" y="29"/>
                    <a:pt x="4" y="26"/>
                    <a:pt x="9" y="26"/>
                  </a:cubicBezTo>
                  <a:close/>
                  <a:moveTo>
                    <a:pt x="23" y="0"/>
                  </a:moveTo>
                  <a:cubicBezTo>
                    <a:pt x="29" y="0"/>
                    <a:pt x="34" y="5"/>
                    <a:pt x="34" y="11"/>
                  </a:cubicBezTo>
                  <a:cubicBezTo>
                    <a:pt x="34" y="17"/>
                    <a:pt x="29" y="23"/>
                    <a:pt x="23" y="23"/>
                  </a:cubicBezTo>
                  <a:cubicBezTo>
                    <a:pt x="17" y="23"/>
                    <a:pt x="11" y="17"/>
                    <a:pt x="11" y="11"/>
                  </a:cubicBezTo>
                  <a:cubicBezTo>
                    <a:pt x="11" y="5"/>
                    <a:pt x="17" y="0"/>
                    <a:pt x="2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2"/>
            <p:cNvSpPr>
              <a:spLocks/>
            </p:cNvSpPr>
            <p:nvPr/>
          </p:nvSpPr>
          <p:spPr bwMode="auto">
            <a:xfrm>
              <a:off x="9100965" y="2567720"/>
              <a:ext cx="353086" cy="276623"/>
            </a:xfrm>
            <a:custGeom>
              <a:avLst/>
              <a:gdLst>
                <a:gd name="T0" fmla="*/ 115 w 133"/>
                <a:gd name="T1" fmla="*/ 16 h 104"/>
                <a:gd name="T2" fmla="*/ 84 w 133"/>
                <a:gd name="T3" fmla="*/ 71 h 104"/>
                <a:gd name="T4" fmla="*/ 84 w 133"/>
                <a:gd name="T5" fmla="*/ 71 h 104"/>
                <a:gd name="T6" fmla="*/ 52 w 133"/>
                <a:gd name="T7" fmla="*/ 89 h 104"/>
                <a:gd name="T8" fmla="*/ 16 w 133"/>
                <a:gd name="T9" fmla="*/ 52 h 104"/>
                <a:gd name="T10" fmla="*/ 52 w 133"/>
                <a:gd name="T11" fmla="*/ 16 h 104"/>
                <a:gd name="T12" fmla="*/ 73 w 133"/>
                <a:gd name="T13" fmla="*/ 16 h 104"/>
                <a:gd name="T14" fmla="*/ 64 w 133"/>
                <a:gd name="T15" fmla="*/ 0 h 104"/>
                <a:gd name="T16" fmla="*/ 52 w 133"/>
                <a:gd name="T17" fmla="*/ 0 h 104"/>
                <a:gd name="T18" fmla="*/ 0 w 133"/>
                <a:gd name="T19" fmla="*/ 52 h 104"/>
                <a:gd name="T20" fmla="*/ 52 w 133"/>
                <a:gd name="T21" fmla="*/ 104 h 104"/>
                <a:gd name="T22" fmla="*/ 97 w 133"/>
                <a:gd name="T23" fmla="*/ 79 h 104"/>
                <a:gd name="T24" fmla="*/ 133 w 133"/>
                <a:gd name="T25" fmla="*/ 16 h 104"/>
                <a:gd name="T26" fmla="*/ 115 w 133"/>
                <a:gd name="T27"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04">
                  <a:moveTo>
                    <a:pt x="115" y="16"/>
                  </a:moveTo>
                  <a:cubicBezTo>
                    <a:pt x="84" y="71"/>
                    <a:pt x="84" y="71"/>
                    <a:pt x="84" y="71"/>
                  </a:cubicBezTo>
                  <a:cubicBezTo>
                    <a:pt x="84" y="71"/>
                    <a:pt x="84" y="71"/>
                    <a:pt x="84" y="71"/>
                  </a:cubicBezTo>
                  <a:cubicBezTo>
                    <a:pt x="77" y="82"/>
                    <a:pt x="65" y="89"/>
                    <a:pt x="52" y="89"/>
                  </a:cubicBezTo>
                  <a:cubicBezTo>
                    <a:pt x="32" y="89"/>
                    <a:pt x="16" y="72"/>
                    <a:pt x="16" y="52"/>
                  </a:cubicBezTo>
                  <a:cubicBezTo>
                    <a:pt x="16" y="32"/>
                    <a:pt x="32" y="16"/>
                    <a:pt x="52" y="16"/>
                  </a:cubicBezTo>
                  <a:cubicBezTo>
                    <a:pt x="73" y="16"/>
                    <a:pt x="73" y="16"/>
                    <a:pt x="73" y="16"/>
                  </a:cubicBezTo>
                  <a:cubicBezTo>
                    <a:pt x="64" y="0"/>
                    <a:pt x="64" y="0"/>
                    <a:pt x="64" y="0"/>
                  </a:cubicBezTo>
                  <a:cubicBezTo>
                    <a:pt x="52" y="0"/>
                    <a:pt x="52" y="0"/>
                    <a:pt x="52" y="0"/>
                  </a:cubicBezTo>
                  <a:cubicBezTo>
                    <a:pt x="24" y="0"/>
                    <a:pt x="0" y="24"/>
                    <a:pt x="0" y="52"/>
                  </a:cubicBezTo>
                  <a:cubicBezTo>
                    <a:pt x="0" y="81"/>
                    <a:pt x="24" y="104"/>
                    <a:pt x="52" y="104"/>
                  </a:cubicBezTo>
                  <a:cubicBezTo>
                    <a:pt x="70" y="104"/>
                    <a:pt x="87" y="94"/>
                    <a:pt x="97" y="79"/>
                  </a:cubicBezTo>
                  <a:cubicBezTo>
                    <a:pt x="133" y="16"/>
                    <a:pt x="133" y="16"/>
                    <a:pt x="133" y="16"/>
                  </a:cubicBezTo>
                  <a:lnTo>
                    <a:pt x="115" y="16"/>
                  </a:lnTo>
                  <a:close/>
                </a:path>
              </a:pathLst>
            </a:custGeom>
            <a:solidFill>
              <a:srgbClr val="87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3"/>
            <p:cNvSpPr>
              <a:spLocks/>
            </p:cNvSpPr>
            <p:nvPr/>
          </p:nvSpPr>
          <p:spPr bwMode="auto">
            <a:xfrm>
              <a:off x="9223534" y="2320333"/>
              <a:ext cx="302485" cy="385697"/>
            </a:xfrm>
            <a:custGeom>
              <a:avLst/>
              <a:gdLst>
                <a:gd name="T0" fmla="*/ 94 w 114"/>
                <a:gd name="T1" fmla="*/ 20 h 145"/>
                <a:gd name="T2" fmla="*/ 20 w 114"/>
                <a:gd name="T3" fmla="*/ 20 h 145"/>
                <a:gd name="T4" fmla="*/ 12 w 114"/>
                <a:gd name="T5" fmla="*/ 83 h 145"/>
                <a:gd name="T6" fmla="*/ 12 w 114"/>
                <a:gd name="T7" fmla="*/ 83 h 145"/>
                <a:gd name="T8" fmla="*/ 48 w 114"/>
                <a:gd name="T9" fmla="*/ 145 h 145"/>
                <a:gd name="T10" fmla="*/ 57 w 114"/>
                <a:gd name="T11" fmla="*/ 130 h 145"/>
                <a:gd name="T12" fmla="*/ 26 w 114"/>
                <a:gd name="T13" fmla="*/ 75 h 145"/>
                <a:gd name="T14" fmla="*/ 26 w 114"/>
                <a:gd name="T15" fmla="*/ 75 h 145"/>
                <a:gd name="T16" fmla="*/ 31 w 114"/>
                <a:gd name="T17" fmla="*/ 31 h 145"/>
                <a:gd name="T18" fmla="*/ 83 w 114"/>
                <a:gd name="T19" fmla="*/ 31 h 145"/>
                <a:gd name="T20" fmla="*/ 89 w 114"/>
                <a:gd name="T21" fmla="*/ 75 h 145"/>
                <a:gd name="T22" fmla="*/ 78 w 114"/>
                <a:gd name="T23" fmla="*/ 93 h 145"/>
                <a:gd name="T24" fmla="*/ 96 w 114"/>
                <a:gd name="T25" fmla="*/ 93 h 145"/>
                <a:gd name="T26" fmla="*/ 102 w 114"/>
                <a:gd name="T27" fmla="*/ 83 h 145"/>
                <a:gd name="T28" fmla="*/ 102 w 114"/>
                <a:gd name="T29" fmla="*/ 83 h 145"/>
                <a:gd name="T30" fmla="*/ 94 w 114"/>
                <a:gd name="T31"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45">
                  <a:moveTo>
                    <a:pt x="94" y="20"/>
                  </a:moveTo>
                  <a:cubicBezTo>
                    <a:pt x="73" y="0"/>
                    <a:pt x="41" y="0"/>
                    <a:pt x="20" y="20"/>
                  </a:cubicBezTo>
                  <a:cubicBezTo>
                    <a:pt x="4" y="37"/>
                    <a:pt x="0" y="63"/>
                    <a:pt x="12" y="83"/>
                  </a:cubicBezTo>
                  <a:cubicBezTo>
                    <a:pt x="12" y="83"/>
                    <a:pt x="12" y="83"/>
                    <a:pt x="12" y="83"/>
                  </a:cubicBezTo>
                  <a:cubicBezTo>
                    <a:pt x="48" y="145"/>
                    <a:pt x="48" y="145"/>
                    <a:pt x="48" y="145"/>
                  </a:cubicBezTo>
                  <a:cubicBezTo>
                    <a:pt x="57" y="130"/>
                    <a:pt x="57" y="130"/>
                    <a:pt x="57" y="130"/>
                  </a:cubicBezTo>
                  <a:cubicBezTo>
                    <a:pt x="26" y="75"/>
                    <a:pt x="26" y="75"/>
                    <a:pt x="26" y="75"/>
                  </a:cubicBezTo>
                  <a:cubicBezTo>
                    <a:pt x="26" y="75"/>
                    <a:pt x="26" y="75"/>
                    <a:pt x="26" y="75"/>
                  </a:cubicBezTo>
                  <a:cubicBezTo>
                    <a:pt x="17" y="61"/>
                    <a:pt x="19" y="43"/>
                    <a:pt x="31" y="31"/>
                  </a:cubicBezTo>
                  <a:cubicBezTo>
                    <a:pt x="45" y="17"/>
                    <a:pt x="69" y="17"/>
                    <a:pt x="83" y="31"/>
                  </a:cubicBezTo>
                  <a:cubicBezTo>
                    <a:pt x="95" y="43"/>
                    <a:pt x="97" y="61"/>
                    <a:pt x="89" y="75"/>
                  </a:cubicBezTo>
                  <a:cubicBezTo>
                    <a:pt x="78" y="93"/>
                    <a:pt x="78" y="93"/>
                    <a:pt x="78" y="93"/>
                  </a:cubicBezTo>
                  <a:cubicBezTo>
                    <a:pt x="96" y="93"/>
                    <a:pt x="96" y="93"/>
                    <a:pt x="96" y="93"/>
                  </a:cubicBezTo>
                  <a:cubicBezTo>
                    <a:pt x="102" y="83"/>
                    <a:pt x="102" y="83"/>
                    <a:pt x="102" y="83"/>
                  </a:cubicBezTo>
                  <a:cubicBezTo>
                    <a:pt x="102" y="83"/>
                    <a:pt x="102" y="83"/>
                    <a:pt x="102" y="83"/>
                  </a:cubicBezTo>
                  <a:cubicBezTo>
                    <a:pt x="114" y="63"/>
                    <a:pt x="110" y="37"/>
                    <a:pt x="94" y="20"/>
                  </a:cubicBezTo>
                  <a:close/>
                </a:path>
              </a:pathLst>
            </a:custGeom>
            <a:solidFill>
              <a:srgbClr val="467F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4"/>
            <p:cNvSpPr>
              <a:spLocks/>
            </p:cNvSpPr>
            <p:nvPr/>
          </p:nvSpPr>
          <p:spPr bwMode="auto">
            <a:xfrm>
              <a:off x="9319114" y="2567720"/>
              <a:ext cx="329472" cy="276623"/>
            </a:xfrm>
            <a:custGeom>
              <a:avLst/>
              <a:gdLst>
                <a:gd name="T0" fmla="*/ 72 w 124"/>
                <a:gd name="T1" fmla="*/ 0 h 104"/>
                <a:gd name="T2" fmla="*/ 0 w 124"/>
                <a:gd name="T3" fmla="*/ 0 h 104"/>
                <a:gd name="T4" fmla="*/ 9 w 124"/>
                <a:gd name="T5" fmla="*/ 16 h 104"/>
                <a:gd name="T6" fmla="*/ 72 w 124"/>
                <a:gd name="T7" fmla="*/ 16 h 104"/>
                <a:gd name="T8" fmla="*/ 109 w 124"/>
                <a:gd name="T9" fmla="*/ 52 h 104"/>
                <a:gd name="T10" fmla="*/ 72 w 124"/>
                <a:gd name="T11" fmla="*/ 89 h 104"/>
                <a:gd name="T12" fmla="*/ 40 w 124"/>
                <a:gd name="T13" fmla="*/ 70 h 104"/>
                <a:gd name="T14" fmla="*/ 40 w 124"/>
                <a:gd name="T15" fmla="*/ 70 h 104"/>
                <a:gd name="T16" fmla="*/ 30 w 124"/>
                <a:gd name="T17" fmla="*/ 52 h 104"/>
                <a:gd name="T18" fmla="*/ 21 w 124"/>
                <a:gd name="T19" fmla="*/ 67 h 104"/>
                <a:gd name="T20" fmla="*/ 27 w 124"/>
                <a:gd name="T21" fmla="*/ 78 h 104"/>
                <a:gd name="T22" fmla="*/ 72 w 124"/>
                <a:gd name="T23" fmla="*/ 104 h 104"/>
                <a:gd name="T24" fmla="*/ 124 w 124"/>
                <a:gd name="T25" fmla="*/ 52 h 104"/>
                <a:gd name="T26" fmla="*/ 72 w 124"/>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04">
                  <a:moveTo>
                    <a:pt x="72" y="0"/>
                  </a:moveTo>
                  <a:cubicBezTo>
                    <a:pt x="0" y="0"/>
                    <a:pt x="0" y="0"/>
                    <a:pt x="0" y="0"/>
                  </a:cubicBezTo>
                  <a:cubicBezTo>
                    <a:pt x="9" y="16"/>
                    <a:pt x="9" y="16"/>
                    <a:pt x="9" y="16"/>
                  </a:cubicBezTo>
                  <a:cubicBezTo>
                    <a:pt x="72" y="16"/>
                    <a:pt x="72" y="16"/>
                    <a:pt x="72" y="16"/>
                  </a:cubicBezTo>
                  <a:cubicBezTo>
                    <a:pt x="92" y="16"/>
                    <a:pt x="109" y="32"/>
                    <a:pt x="109" y="52"/>
                  </a:cubicBezTo>
                  <a:cubicBezTo>
                    <a:pt x="109" y="72"/>
                    <a:pt x="92" y="89"/>
                    <a:pt x="72" y="89"/>
                  </a:cubicBezTo>
                  <a:cubicBezTo>
                    <a:pt x="59" y="89"/>
                    <a:pt x="47" y="82"/>
                    <a:pt x="40" y="70"/>
                  </a:cubicBezTo>
                  <a:cubicBezTo>
                    <a:pt x="40" y="70"/>
                    <a:pt x="40" y="70"/>
                    <a:pt x="40" y="70"/>
                  </a:cubicBezTo>
                  <a:cubicBezTo>
                    <a:pt x="30" y="52"/>
                    <a:pt x="30" y="52"/>
                    <a:pt x="30" y="52"/>
                  </a:cubicBezTo>
                  <a:cubicBezTo>
                    <a:pt x="21" y="67"/>
                    <a:pt x="21" y="67"/>
                    <a:pt x="21" y="67"/>
                  </a:cubicBezTo>
                  <a:cubicBezTo>
                    <a:pt x="27" y="78"/>
                    <a:pt x="27" y="78"/>
                    <a:pt x="27" y="78"/>
                  </a:cubicBezTo>
                  <a:cubicBezTo>
                    <a:pt x="36" y="94"/>
                    <a:pt x="54" y="104"/>
                    <a:pt x="72" y="104"/>
                  </a:cubicBezTo>
                  <a:cubicBezTo>
                    <a:pt x="101" y="104"/>
                    <a:pt x="124" y="81"/>
                    <a:pt x="124" y="52"/>
                  </a:cubicBezTo>
                  <a:cubicBezTo>
                    <a:pt x="124" y="24"/>
                    <a:pt x="101" y="0"/>
                    <a:pt x="72" y="0"/>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135"/>
            <p:cNvSpPr>
              <a:spLocks noChangeArrowheads="1"/>
            </p:cNvSpPr>
            <p:nvPr/>
          </p:nvSpPr>
          <p:spPr bwMode="auto">
            <a:xfrm>
              <a:off x="9153816" y="2620570"/>
              <a:ext cx="170921" cy="170921"/>
            </a:xfrm>
            <a:prstGeom prst="ellipse">
              <a:avLst/>
            </a:prstGeom>
            <a:solidFill>
              <a:srgbClr val="E55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36"/>
            <p:cNvSpPr>
              <a:spLocks noChangeArrowheads="1"/>
            </p:cNvSpPr>
            <p:nvPr/>
          </p:nvSpPr>
          <p:spPr bwMode="auto">
            <a:xfrm>
              <a:off x="9428188" y="2620570"/>
              <a:ext cx="167547" cy="170921"/>
            </a:xfrm>
            <a:prstGeom prst="ellipse">
              <a:avLst/>
            </a:prstGeom>
            <a:solidFill>
              <a:srgbClr val="E55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Oval 137"/>
            <p:cNvSpPr>
              <a:spLocks noChangeArrowheads="1"/>
            </p:cNvSpPr>
            <p:nvPr/>
          </p:nvSpPr>
          <p:spPr bwMode="auto">
            <a:xfrm>
              <a:off x="9289877" y="2388927"/>
              <a:ext cx="169796" cy="168672"/>
            </a:xfrm>
            <a:prstGeom prst="ellipse">
              <a:avLst/>
            </a:prstGeom>
            <a:solidFill>
              <a:srgbClr val="E55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8"/>
            <p:cNvSpPr>
              <a:spLocks noEditPoints="1"/>
            </p:cNvSpPr>
            <p:nvPr/>
          </p:nvSpPr>
          <p:spPr bwMode="auto">
            <a:xfrm>
              <a:off x="9188674" y="2647558"/>
              <a:ext cx="101203" cy="103453"/>
            </a:xfrm>
            <a:custGeom>
              <a:avLst/>
              <a:gdLst>
                <a:gd name="T0" fmla="*/ 21 w 90"/>
                <a:gd name="T1" fmla="*/ 45 h 92"/>
                <a:gd name="T2" fmla="*/ 40 w 90"/>
                <a:gd name="T3" fmla="*/ 57 h 92"/>
                <a:gd name="T4" fmla="*/ 21 w 90"/>
                <a:gd name="T5" fmla="*/ 69 h 92"/>
                <a:gd name="T6" fmla="*/ 0 w 90"/>
                <a:gd name="T7" fmla="*/ 57 h 92"/>
                <a:gd name="T8" fmla="*/ 21 w 90"/>
                <a:gd name="T9" fmla="*/ 45 h 92"/>
                <a:gd name="T10" fmla="*/ 21 w 90"/>
                <a:gd name="T11" fmla="*/ 45 h 92"/>
                <a:gd name="T12" fmla="*/ 21 w 90"/>
                <a:gd name="T13" fmla="*/ 45 h 92"/>
                <a:gd name="T14" fmla="*/ 24 w 90"/>
                <a:gd name="T15" fmla="*/ 73 h 92"/>
                <a:gd name="T16" fmla="*/ 24 w 90"/>
                <a:gd name="T17" fmla="*/ 92 h 92"/>
                <a:gd name="T18" fmla="*/ 40 w 90"/>
                <a:gd name="T19" fmla="*/ 83 h 92"/>
                <a:gd name="T20" fmla="*/ 40 w 90"/>
                <a:gd name="T21" fmla="*/ 62 h 92"/>
                <a:gd name="T22" fmla="*/ 24 w 90"/>
                <a:gd name="T23" fmla="*/ 73 h 92"/>
                <a:gd name="T24" fmla="*/ 24 w 90"/>
                <a:gd name="T25" fmla="*/ 73 h 92"/>
                <a:gd name="T26" fmla="*/ 24 w 90"/>
                <a:gd name="T27" fmla="*/ 73 h 92"/>
                <a:gd name="T28" fmla="*/ 0 w 90"/>
                <a:gd name="T29" fmla="*/ 62 h 92"/>
                <a:gd name="T30" fmla="*/ 0 w 90"/>
                <a:gd name="T31" fmla="*/ 83 h 92"/>
                <a:gd name="T32" fmla="*/ 16 w 90"/>
                <a:gd name="T33" fmla="*/ 92 h 92"/>
                <a:gd name="T34" fmla="*/ 16 w 90"/>
                <a:gd name="T35" fmla="*/ 73 h 92"/>
                <a:gd name="T36" fmla="*/ 0 w 90"/>
                <a:gd name="T37" fmla="*/ 62 h 92"/>
                <a:gd name="T38" fmla="*/ 0 w 90"/>
                <a:gd name="T39" fmla="*/ 62 h 92"/>
                <a:gd name="T40" fmla="*/ 0 w 90"/>
                <a:gd name="T41" fmla="*/ 62 h 92"/>
                <a:gd name="T42" fmla="*/ 71 w 90"/>
                <a:gd name="T43" fmla="*/ 45 h 92"/>
                <a:gd name="T44" fmla="*/ 90 w 90"/>
                <a:gd name="T45" fmla="*/ 57 h 92"/>
                <a:gd name="T46" fmla="*/ 71 w 90"/>
                <a:gd name="T47" fmla="*/ 69 h 92"/>
                <a:gd name="T48" fmla="*/ 50 w 90"/>
                <a:gd name="T49" fmla="*/ 57 h 92"/>
                <a:gd name="T50" fmla="*/ 71 w 90"/>
                <a:gd name="T51" fmla="*/ 45 h 92"/>
                <a:gd name="T52" fmla="*/ 71 w 90"/>
                <a:gd name="T53" fmla="*/ 45 h 92"/>
                <a:gd name="T54" fmla="*/ 71 w 90"/>
                <a:gd name="T55" fmla="*/ 45 h 92"/>
                <a:gd name="T56" fmla="*/ 73 w 90"/>
                <a:gd name="T57" fmla="*/ 73 h 92"/>
                <a:gd name="T58" fmla="*/ 73 w 90"/>
                <a:gd name="T59" fmla="*/ 92 h 92"/>
                <a:gd name="T60" fmla="*/ 90 w 90"/>
                <a:gd name="T61" fmla="*/ 83 h 92"/>
                <a:gd name="T62" fmla="*/ 90 w 90"/>
                <a:gd name="T63" fmla="*/ 62 h 92"/>
                <a:gd name="T64" fmla="*/ 73 w 90"/>
                <a:gd name="T65" fmla="*/ 73 h 92"/>
                <a:gd name="T66" fmla="*/ 73 w 90"/>
                <a:gd name="T67" fmla="*/ 73 h 92"/>
                <a:gd name="T68" fmla="*/ 73 w 90"/>
                <a:gd name="T69" fmla="*/ 73 h 92"/>
                <a:gd name="T70" fmla="*/ 50 w 90"/>
                <a:gd name="T71" fmla="*/ 62 h 92"/>
                <a:gd name="T72" fmla="*/ 50 w 90"/>
                <a:gd name="T73" fmla="*/ 83 h 92"/>
                <a:gd name="T74" fmla="*/ 66 w 90"/>
                <a:gd name="T75" fmla="*/ 92 h 92"/>
                <a:gd name="T76" fmla="*/ 66 w 90"/>
                <a:gd name="T77" fmla="*/ 73 h 92"/>
                <a:gd name="T78" fmla="*/ 50 w 90"/>
                <a:gd name="T79" fmla="*/ 62 h 92"/>
                <a:gd name="T80" fmla="*/ 50 w 90"/>
                <a:gd name="T81" fmla="*/ 62 h 92"/>
                <a:gd name="T82" fmla="*/ 50 w 90"/>
                <a:gd name="T83" fmla="*/ 62 h 92"/>
                <a:gd name="T84" fmla="*/ 45 w 90"/>
                <a:gd name="T85" fmla="*/ 0 h 92"/>
                <a:gd name="T86" fmla="*/ 66 w 90"/>
                <a:gd name="T87" fmla="*/ 12 h 92"/>
                <a:gd name="T88" fmla="*/ 45 w 90"/>
                <a:gd name="T89" fmla="*/ 26 h 92"/>
                <a:gd name="T90" fmla="*/ 24 w 90"/>
                <a:gd name="T91" fmla="*/ 12 h 92"/>
                <a:gd name="T92" fmla="*/ 45 w 90"/>
                <a:gd name="T93" fmla="*/ 0 h 92"/>
                <a:gd name="T94" fmla="*/ 45 w 90"/>
                <a:gd name="T95" fmla="*/ 0 h 92"/>
                <a:gd name="T96" fmla="*/ 45 w 90"/>
                <a:gd name="T97" fmla="*/ 0 h 92"/>
                <a:gd name="T98" fmla="*/ 47 w 90"/>
                <a:gd name="T99" fmla="*/ 28 h 92"/>
                <a:gd name="T100" fmla="*/ 47 w 90"/>
                <a:gd name="T101" fmla="*/ 50 h 92"/>
                <a:gd name="T102" fmla="*/ 66 w 90"/>
                <a:gd name="T103" fmla="*/ 40 h 92"/>
                <a:gd name="T104" fmla="*/ 66 w 90"/>
                <a:gd name="T105" fmla="*/ 19 h 92"/>
                <a:gd name="T106" fmla="*/ 47 w 90"/>
                <a:gd name="T107" fmla="*/ 28 h 92"/>
                <a:gd name="T108" fmla="*/ 47 w 90"/>
                <a:gd name="T109" fmla="*/ 28 h 92"/>
                <a:gd name="T110" fmla="*/ 47 w 90"/>
                <a:gd name="T111" fmla="*/ 28 h 92"/>
                <a:gd name="T112" fmla="*/ 24 w 90"/>
                <a:gd name="T113" fmla="*/ 19 h 92"/>
                <a:gd name="T114" fmla="*/ 24 w 90"/>
                <a:gd name="T115" fmla="*/ 40 h 92"/>
                <a:gd name="T116" fmla="*/ 43 w 90"/>
                <a:gd name="T117" fmla="*/ 50 h 92"/>
                <a:gd name="T118" fmla="*/ 43 w 90"/>
                <a:gd name="T119" fmla="*/ 28 h 92"/>
                <a:gd name="T120" fmla="*/ 24 w 90"/>
                <a:gd name="T121" fmla="*/ 19 h 92"/>
                <a:gd name="T122" fmla="*/ 24 w 90"/>
                <a:gd name="T123" fmla="*/ 19 h 92"/>
                <a:gd name="T124" fmla="*/ 24 w 90"/>
                <a:gd name="T12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92">
                  <a:moveTo>
                    <a:pt x="21" y="45"/>
                  </a:moveTo>
                  <a:lnTo>
                    <a:pt x="40" y="57"/>
                  </a:lnTo>
                  <a:lnTo>
                    <a:pt x="21" y="69"/>
                  </a:lnTo>
                  <a:lnTo>
                    <a:pt x="0" y="57"/>
                  </a:lnTo>
                  <a:lnTo>
                    <a:pt x="21" y="45"/>
                  </a:lnTo>
                  <a:lnTo>
                    <a:pt x="21" y="45"/>
                  </a:lnTo>
                  <a:lnTo>
                    <a:pt x="21" y="45"/>
                  </a:lnTo>
                  <a:close/>
                  <a:moveTo>
                    <a:pt x="24" y="73"/>
                  </a:moveTo>
                  <a:lnTo>
                    <a:pt x="24" y="92"/>
                  </a:lnTo>
                  <a:lnTo>
                    <a:pt x="40" y="83"/>
                  </a:lnTo>
                  <a:lnTo>
                    <a:pt x="40" y="62"/>
                  </a:lnTo>
                  <a:lnTo>
                    <a:pt x="24" y="73"/>
                  </a:lnTo>
                  <a:lnTo>
                    <a:pt x="24" y="73"/>
                  </a:lnTo>
                  <a:lnTo>
                    <a:pt x="24" y="73"/>
                  </a:lnTo>
                  <a:close/>
                  <a:moveTo>
                    <a:pt x="0" y="62"/>
                  </a:moveTo>
                  <a:lnTo>
                    <a:pt x="0" y="83"/>
                  </a:lnTo>
                  <a:lnTo>
                    <a:pt x="16" y="92"/>
                  </a:lnTo>
                  <a:lnTo>
                    <a:pt x="16" y="73"/>
                  </a:lnTo>
                  <a:lnTo>
                    <a:pt x="0" y="62"/>
                  </a:lnTo>
                  <a:lnTo>
                    <a:pt x="0" y="62"/>
                  </a:lnTo>
                  <a:lnTo>
                    <a:pt x="0" y="62"/>
                  </a:lnTo>
                  <a:close/>
                  <a:moveTo>
                    <a:pt x="71" y="45"/>
                  </a:moveTo>
                  <a:lnTo>
                    <a:pt x="90" y="57"/>
                  </a:lnTo>
                  <a:lnTo>
                    <a:pt x="71" y="69"/>
                  </a:lnTo>
                  <a:lnTo>
                    <a:pt x="50" y="57"/>
                  </a:lnTo>
                  <a:lnTo>
                    <a:pt x="71" y="45"/>
                  </a:lnTo>
                  <a:lnTo>
                    <a:pt x="71" y="45"/>
                  </a:lnTo>
                  <a:lnTo>
                    <a:pt x="71" y="45"/>
                  </a:lnTo>
                  <a:close/>
                  <a:moveTo>
                    <a:pt x="73" y="73"/>
                  </a:moveTo>
                  <a:lnTo>
                    <a:pt x="73" y="92"/>
                  </a:lnTo>
                  <a:lnTo>
                    <a:pt x="90" y="83"/>
                  </a:lnTo>
                  <a:lnTo>
                    <a:pt x="90" y="62"/>
                  </a:lnTo>
                  <a:lnTo>
                    <a:pt x="73" y="73"/>
                  </a:lnTo>
                  <a:lnTo>
                    <a:pt x="73" y="73"/>
                  </a:lnTo>
                  <a:lnTo>
                    <a:pt x="73" y="73"/>
                  </a:lnTo>
                  <a:close/>
                  <a:moveTo>
                    <a:pt x="50" y="62"/>
                  </a:moveTo>
                  <a:lnTo>
                    <a:pt x="50" y="83"/>
                  </a:lnTo>
                  <a:lnTo>
                    <a:pt x="66" y="92"/>
                  </a:lnTo>
                  <a:lnTo>
                    <a:pt x="66" y="73"/>
                  </a:lnTo>
                  <a:lnTo>
                    <a:pt x="50" y="62"/>
                  </a:lnTo>
                  <a:lnTo>
                    <a:pt x="50" y="62"/>
                  </a:lnTo>
                  <a:lnTo>
                    <a:pt x="50" y="62"/>
                  </a:lnTo>
                  <a:close/>
                  <a:moveTo>
                    <a:pt x="45" y="0"/>
                  </a:moveTo>
                  <a:lnTo>
                    <a:pt x="66" y="12"/>
                  </a:lnTo>
                  <a:lnTo>
                    <a:pt x="45" y="26"/>
                  </a:lnTo>
                  <a:lnTo>
                    <a:pt x="24" y="12"/>
                  </a:lnTo>
                  <a:lnTo>
                    <a:pt x="45" y="0"/>
                  </a:lnTo>
                  <a:lnTo>
                    <a:pt x="45" y="0"/>
                  </a:lnTo>
                  <a:lnTo>
                    <a:pt x="45" y="0"/>
                  </a:lnTo>
                  <a:close/>
                  <a:moveTo>
                    <a:pt x="47" y="28"/>
                  </a:moveTo>
                  <a:lnTo>
                    <a:pt x="47" y="50"/>
                  </a:lnTo>
                  <a:lnTo>
                    <a:pt x="66" y="40"/>
                  </a:lnTo>
                  <a:lnTo>
                    <a:pt x="66" y="19"/>
                  </a:lnTo>
                  <a:lnTo>
                    <a:pt x="47" y="28"/>
                  </a:lnTo>
                  <a:lnTo>
                    <a:pt x="47" y="28"/>
                  </a:lnTo>
                  <a:lnTo>
                    <a:pt x="47" y="28"/>
                  </a:lnTo>
                  <a:close/>
                  <a:moveTo>
                    <a:pt x="24" y="19"/>
                  </a:moveTo>
                  <a:lnTo>
                    <a:pt x="24" y="40"/>
                  </a:lnTo>
                  <a:lnTo>
                    <a:pt x="43" y="50"/>
                  </a:lnTo>
                  <a:lnTo>
                    <a:pt x="43" y="28"/>
                  </a:lnTo>
                  <a:lnTo>
                    <a:pt x="24" y="19"/>
                  </a:lnTo>
                  <a:lnTo>
                    <a:pt x="24" y="19"/>
                  </a:lnTo>
                  <a:lnTo>
                    <a:pt x="2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9"/>
            <p:cNvSpPr>
              <a:spLocks noEditPoints="1"/>
            </p:cNvSpPr>
            <p:nvPr/>
          </p:nvSpPr>
          <p:spPr bwMode="auto">
            <a:xfrm>
              <a:off x="9463047" y="2658803"/>
              <a:ext cx="97830" cy="89959"/>
            </a:xfrm>
            <a:custGeom>
              <a:avLst/>
              <a:gdLst>
                <a:gd name="T0" fmla="*/ 87 w 87"/>
                <a:gd name="T1" fmla="*/ 0 h 80"/>
                <a:gd name="T2" fmla="*/ 78 w 87"/>
                <a:gd name="T3" fmla="*/ 0 h 80"/>
                <a:gd name="T4" fmla="*/ 73 w 87"/>
                <a:gd name="T5" fmla="*/ 33 h 80"/>
                <a:gd name="T6" fmla="*/ 49 w 87"/>
                <a:gd name="T7" fmla="*/ 16 h 80"/>
                <a:gd name="T8" fmla="*/ 49 w 87"/>
                <a:gd name="T9" fmla="*/ 33 h 80"/>
                <a:gd name="T10" fmla="*/ 23 w 87"/>
                <a:gd name="T11" fmla="*/ 16 h 80"/>
                <a:gd name="T12" fmla="*/ 23 w 87"/>
                <a:gd name="T13" fmla="*/ 33 h 80"/>
                <a:gd name="T14" fmla="*/ 0 w 87"/>
                <a:gd name="T15" fmla="*/ 16 h 80"/>
                <a:gd name="T16" fmla="*/ 0 w 87"/>
                <a:gd name="T17" fmla="*/ 80 h 80"/>
                <a:gd name="T18" fmla="*/ 87 w 87"/>
                <a:gd name="T19" fmla="*/ 80 h 80"/>
                <a:gd name="T20" fmla="*/ 87 w 87"/>
                <a:gd name="T21" fmla="*/ 0 h 80"/>
                <a:gd name="T22" fmla="*/ 21 w 87"/>
                <a:gd name="T23" fmla="*/ 71 h 80"/>
                <a:gd name="T24" fmla="*/ 9 w 87"/>
                <a:gd name="T25" fmla="*/ 71 h 80"/>
                <a:gd name="T26" fmla="*/ 9 w 87"/>
                <a:gd name="T27" fmla="*/ 59 h 80"/>
                <a:gd name="T28" fmla="*/ 21 w 87"/>
                <a:gd name="T29" fmla="*/ 59 h 80"/>
                <a:gd name="T30" fmla="*/ 21 w 87"/>
                <a:gd name="T31" fmla="*/ 71 h 80"/>
                <a:gd name="T32" fmla="*/ 21 w 87"/>
                <a:gd name="T33" fmla="*/ 52 h 80"/>
                <a:gd name="T34" fmla="*/ 9 w 87"/>
                <a:gd name="T35" fmla="*/ 52 h 80"/>
                <a:gd name="T36" fmla="*/ 9 w 87"/>
                <a:gd name="T37" fmla="*/ 40 h 80"/>
                <a:gd name="T38" fmla="*/ 21 w 87"/>
                <a:gd name="T39" fmla="*/ 40 h 80"/>
                <a:gd name="T40" fmla="*/ 21 w 87"/>
                <a:gd name="T41" fmla="*/ 52 h 80"/>
                <a:gd name="T42" fmla="*/ 40 w 87"/>
                <a:gd name="T43" fmla="*/ 71 h 80"/>
                <a:gd name="T44" fmla="*/ 28 w 87"/>
                <a:gd name="T45" fmla="*/ 71 h 80"/>
                <a:gd name="T46" fmla="*/ 28 w 87"/>
                <a:gd name="T47" fmla="*/ 59 h 80"/>
                <a:gd name="T48" fmla="*/ 40 w 87"/>
                <a:gd name="T49" fmla="*/ 59 h 80"/>
                <a:gd name="T50" fmla="*/ 40 w 87"/>
                <a:gd name="T51" fmla="*/ 71 h 80"/>
                <a:gd name="T52" fmla="*/ 40 w 87"/>
                <a:gd name="T53" fmla="*/ 52 h 80"/>
                <a:gd name="T54" fmla="*/ 28 w 87"/>
                <a:gd name="T55" fmla="*/ 52 h 80"/>
                <a:gd name="T56" fmla="*/ 28 w 87"/>
                <a:gd name="T57" fmla="*/ 40 h 80"/>
                <a:gd name="T58" fmla="*/ 40 w 87"/>
                <a:gd name="T59" fmla="*/ 40 h 80"/>
                <a:gd name="T60" fmla="*/ 40 w 87"/>
                <a:gd name="T61" fmla="*/ 52 h 80"/>
                <a:gd name="T62" fmla="*/ 59 w 87"/>
                <a:gd name="T63" fmla="*/ 71 h 80"/>
                <a:gd name="T64" fmla="*/ 47 w 87"/>
                <a:gd name="T65" fmla="*/ 71 h 80"/>
                <a:gd name="T66" fmla="*/ 47 w 87"/>
                <a:gd name="T67" fmla="*/ 59 h 80"/>
                <a:gd name="T68" fmla="*/ 59 w 87"/>
                <a:gd name="T69" fmla="*/ 59 h 80"/>
                <a:gd name="T70" fmla="*/ 59 w 87"/>
                <a:gd name="T71" fmla="*/ 71 h 80"/>
                <a:gd name="T72" fmla="*/ 59 w 87"/>
                <a:gd name="T73" fmla="*/ 52 h 80"/>
                <a:gd name="T74" fmla="*/ 47 w 87"/>
                <a:gd name="T75" fmla="*/ 52 h 80"/>
                <a:gd name="T76" fmla="*/ 47 w 87"/>
                <a:gd name="T77" fmla="*/ 40 h 80"/>
                <a:gd name="T78" fmla="*/ 59 w 87"/>
                <a:gd name="T79" fmla="*/ 40 h 80"/>
                <a:gd name="T80" fmla="*/ 59 w 87"/>
                <a:gd name="T81" fmla="*/ 52 h 80"/>
                <a:gd name="T82" fmla="*/ 78 w 87"/>
                <a:gd name="T83" fmla="*/ 71 h 80"/>
                <a:gd name="T84" fmla="*/ 66 w 87"/>
                <a:gd name="T85" fmla="*/ 71 h 80"/>
                <a:gd name="T86" fmla="*/ 66 w 87"/>
                <a:gd name="T87" fmla="*/ 59 h 80"/>
                <a:gd name="T88" fmla="*/ 78 w 87"/>
                <a:gd name="T89" fmla="*/ 59 h 80"/>
                <a:gd name="T90" fmla="*/ 78 w 87"/>
                <a:gd name="T91" fmla="*/ 71 h 80"/>
                <a:gd name="T92" fmla="*/ 78 w 87"/>
                <a:gd name="T93" fmla="*/ 52 h 80"/>
                <a:gd name="T94" fmla="*/ 66 w 87"/>
                <a:gd name="T95" fmla="*/ 52 h 80"/>
                <a:gd name="T96" fmla="*/ 66 w 87"/>
                <a:gd name="T97" fmla="*/ 40 h 80"/>
                <a:gd name="T98" fmla="*/ 78 w 87"/>
                <a:gd name="T99" fmla="*/ 40 h 80"/>
                <a:gd name="T100" fmla="*/ 78 w 87"/>
                <a:gd name="T101"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80">
                  <a:moveTo>
                    <a:pt x="87" y="0"/>
                  </a:moveTo>
                  <a:lnTo>
                    <a:pt x="78" y="0"/>
                  </a:lnTo>
                  <a:lnTo>
                    <a:pt x="73" y="33"/>
                  </a:lnTo>
                  <a:lnTo>
                    <a:pt x="49" y="16"/>
                  </a:lnTo>
                  <a:lnTo>
                    <a:pt x="49" y="33"/>
                  </a:lnTo>
                  <a:lnTo>
                    <a:pt x="23" y="16"/>
                  </a:lnTo>
                  <a:lnTo>
                    <a:pt x="23" y="33"/>
                  </a:lnTo>
                  <a:lnTo>
                    <a:pt x="0" y="16"/>
                  </a:lnTo>
                  <a:lnTo>
                    <a:pt x="0" y="80"/>
                  </a:lnTo>
                  <a:lnTo>
                    <a:pt x="87" y="80"/>
                  </a:lnTo>
                  <a:lnTo>
                    <a:pt x="87" y="0"/>
                  </a:lnTo>
                  <a:close/>
                  <a:moveTo>
                    <a:pt x="21" y="71"/>
                  </a:moveTo>
                  <a:lnTo>
                    <a:pt x="9" y="71"/>
                  </a:lnTo>
                  <a:lnTo>
                    <a:pt x="9" y="59"/>
                  </a:lnTo>
                  <a:lnTo>
                    <a:pt x="21" y="59"/>
                  </a:lnTo>
                  <a:lnTo>
                    <a:pt x="21" y="71"/>
                  </a:lnTo>
                  <a:close/>
                  <a:moveTo>
                    <a:pt x="21" y="52"/>
                  </a:moveTo>
                  <a:lnTo>
                    <a:pt x="9" y="52"/>
                  </a:lnTo>
                  <a:lnTo>
                    <a:pt x="9" y="40"/>
                  </a:lnTo>
                  <a:lnTo>
                    <a:pt x="21" y="40"/>
                  </a:lnTo>
                  <a:lnTo>
                    <a:pt x="21" y="52"/>
                  </a:lnTo>
                  <a:close/>
                  <a:moveTo>
                    <a:pt x="40" y="71"/>
                  </a:moveTo>
                  <a:lnTo>
                    <a:pt x="28" y="71"/>
                  </a:lnTo>
                  <a:lnTo>
                    <a:pt x="28" y="59"/>
                  </a:lnTo>
                  <a:lnTo>
                    <a:pt x="40" y="59"/>
                  </a:lnTo>
                  <a:lnTo>
                    <a:pt x="40" y="71"/>
                  </a:lnTo>
                  <a:close/>
                  <a:moveTo>
                    <a:pt x="40" y="52"/>
                  </a:moveTo>
                  <a:lnTo>
                    <a:pt x="28" y="52"/>
                  </a:lnTo>
                  <a:lnTo>
                    <a:pt x="28" y="40"/>
                  </a:lnTo>
                  <a:lnTo>
                    <a:pt x="40" y="40"/>
                  </a:lnTo>
                  <a:lnTo>
                    <a:pt x="40" y="52"/>
                  </a:lnTo>
                  <a:close/>
                  <a:moveTo>
                    <a:pt x="59" y="71"/>
                  </a:moveTo>
                  <a:lnTo>
                    <a:pt x="47" y="71"/>
                  </a:lnTo>
                  <a:lnTo>
                    <a:pt x="47" y="59"/>
                  </a:lnTo>
                  <a:lnTo>
                    <a:pt x="59" y="59"/>
                  </a:lnTo>
                  <a:lnTo>
                    <a:pt x="59" y="71"/>
                  </a:lnTo>
                  <a:close/>
                  <a:moveTo>
                    <a:pt x="59" y="52"/>
                  </a:moveTo>
                  <a:lnTo>
                    <a:pt x="47" y="52"/>
                  </a:lnTo>
                  <a:lnTo>
                    <a:pt x="47" y="40"/>
                  </a:lnTo>
                  <a:lnTo>
                    <a:pt x="59" y="40"/>
                  </a:lnTo>
                  <a:lnTo>
                    <a:pt x="59" y="52"/>
                  </a:lnTo>
                  <a:close/>
                  <a:moveTo>
                    <a:pt x="78" y="71"/>
                  </a:moveTo>
                  <a:lnTo>
                    <a:pt x="66" y="71"/>
                  </a:lnTo>
                  <a:lnTo>
                    <a:pt x="66" y="59"/>
                  </a:lnTo>
                  <a:lnTo>
                    <a:pt x="78" y="59"/>
                  </a:lnTo>
                  <a:lnTo>
                    <a:pt x="78" y="71"/>
                  </a:lnTo>
                  <a:close/>
                  <a:moveTo>
                    <a:pt x="78" y="52"/>
                  </a:moveTo>
                  <a:lnTo>
                    <a:pt x="66" y="52"/>
                  </a:lnTo>
                  <a:lnTo>
                    <a:pt x="66" y="40"/>
                  </a:lnTo>
                  <a:lnTo>
                    <a:pt x="78" y="40"/>
                  </a:lnTo>
                  <a:lnTo>
                    <a:pt x="7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0"/>
            <p:cNvSpPr>
              <a:spLocks noEditPoints="1"/>
            </p:cNvSpPr>
            <p:nvPr/>
          </p:nvSpPr>
          <p:spPr bwMode="auto">
            <a:xfrm>
              <a:off x="9321363" y="2413665"/>
              <a:ext cx="103452" cy="113573"/>
            </a:xfrm>
            <a:custGeom>
              <a:avLst/>
              <a:gdLst>
                <a:gd name="T0" fmla="*/ 15 w 39"/>
                <a:gd name="T1" fmla="*/ 8 h 43"/>
                <a:gd name="T2" fmla="*/ 18 w 39"/>
                <a:gd name="T3" fmla="*/ 11 h 43"/>
                <a:gd name="T4" fmla="*/ 18 w 39"/>
                <a:gd name="T5" fmla="*/ 25 h 43"/>
                <a:gd name="T6" fmla="*/ 17 w 39"/>
                <a:gd name="T7" fmla="*/ 26 h 43"/>
                <a:gd name="T8" fmla="*/ 16 w 39"/>
                <a:gd name="T9" fmla="*/ 25 h 43"/>
                <a:gd name="T10" fmla="*/ 15 w 39"/>
                <a:gd name="T11" fmla="*/ 12 h 43"/>
                <a:gd name="T12" fmla="*/ 14 w 39"/>
                <a:gd name="T13" fmla="*/ 12 h 43"/>
                <a:gd name="T14" fmla="*/ 14 w 39"/>
                <a:gd name="T15" fmla="*/ 43 h 43"/>
                <a:gd name="T16" fmla="*/ 11 w 39"/>
                <a:gd name="T17" fmla="*/ 43 h 43"/>
                <a:gd name="T18" fmla="*/ 10 w 39"/>
                <a:gd name="T19" fmla="*/ 25 h 43"/>
                <a:gd name="T20" fmla="*/ 9 w 39"/>
                <a:gd name="T21" fmla="*/ 25 h 43"/>
                <a:gd name="T22" fmla="*/ 8 w 39"/>
                <a:gd name="T23" fmla="*/ 43 h 43"/>
                <a:gd name="T24" fmla="*/ 4 w 39"/>
                <a:gd name="T25" fmla="*/ 43 h 43"/>
                <a:gd name="T26" fmla="*/ 4 w 39"/>
                <a:gd name="T27" fmla="*/ 12 h 43"/>
                <a:gd name="T28" fmla="*/ 3 w 39"/>
                <a:gd name="T29" fmla="*/ 12 h 43"/>
                <a:gd name="T30" fmla="*/ 2 w 39"/>
                <a:gd name="T31" fmla="*/ 25 h 43"/>
                <a:gd name="T32" fmla="*/ 1 w 39"/>
                <a:gd name="T33" fmla="*/ 26 h 43"/>
                <a:gd name="T34" fmla="*/ 0 w 39"/>
                <a:gd name="T35" fmla="*/ 25 h 43"/>
                <a:gd name="T36" fmla="*/ 0 w 39"/>
                <a:gd name="T37" fmla="*/ 11 h 43"/>
                <a:gd name="T38" fmla="*/ 3 w 39"/>
                <a:gd name="T39" fmla="*/ 8 h 43"/>
                <a:gd name="T40" fmla="*/ 15 w 39"/>
                <a:gd name="T41" fmla="*/ 8 h 43"/>
                <a:gd name="T42" fmla="*/ 9 w 39"/>
                <a:gd name="T43" fmla="*/ 0 h 43"/>
                <a:gd name="T44" fmla="*/ 13 w 39"/>
                <a:gd name="T45" fmla="*/ 3 h 43"/>
                <a:gd name="T46" fmla="*/ 9 w 39"/>
                <a:gd name="T47" fmla="*/ 7 h 43"/>
                <a:gd name="T48" fmla="*/ 5 w 39"/>
                <a:gd name="T49" fmla="*/ 3 h 43"/>
                <a:gd name="T50" fmla="*/ 9 w 39"/>
                <a:gd name="T51" fmla="*/ 0 h 43"/>
                <a:gd name="T52" fmla="*/ 36 w 39"/>
                <a:gd name="T53" fmla="*/ 8 h 43"/>
                <a:gd name="T54" fmla="*/ 39 w 39"/>
                <a:gd name="T55" fmla="*/ 11 h 43"/>
                <a:gd name="T56" fmla="*/ 39 w 39"/>
                <a:gd name="T57" fmla="*/ 25 h 43"/>
                <a:gd name="T58" fmla="*/ 38 w 39"/>
                <a:gd name="T59" fmla="*/ 26 h 43"/>
                <a:gd name="T60" fmla="*/ 37 w 39"/>
                <a:gd name="T61" fmla="*/ 25 h 43"/>
                <a:gd name="T62" fmla="*/ 36 w 39"/>
                <a:gd name="T63" fmla="*/ 12 h 43"/>
                <a:gd name="T64" fmla="*/ 35 w 39"/>
                <a:gd name="T65" fmla="*/ 12 h 43"/>
                <a:gd name="T66" fmla="*/ 35 w 39"/>
                <a:gd name="T67" fmla="*/ 43 h 43"/>
                <a:gd name="T68" fmla="*/ 32 w 39"/>
                <a:gd name="T69" fmla="*/ 43 h 43"/>
                <a:gd name="T70" fmla="*/ 31 w 39"/>
                <a:gd name="T71" fmla="*/ 25 h 43"/>
                <a:gd name="T72" fmla="*/ 30 w 39"/>
                <a:gd name="T73" fmla="*/ 25 h 43"/>
                <a:gd name="T74" fmla="*/ 29 w 39"/>
                <a:gd name="T75" fmla="*/ 43 h 43"/>
                <a:gd name="T76" fmla="*/ 25 w 39"/>
                <a:gd name="T77" fmla="*/ 43 h 43"/>
                <a:gd name="T78" fmla="*/ 25 w 39"/>
                <a:gd name="T79" fmla="*/ 12 h 43"/>
                <a:gd name="T80" fmla="*/ 24 w 39"/>
                <a:gd name="T81" fmla="*/ 12 h 43"/>
                <a:gd name="T82" fmla="*/ 23 w 39"/>
                <a:gd name="T83" fmla="*/ 25 h 43"/>
                <a:gd name="T84" fmla="*/ 22 w 39"/>
                <a:gd name="T85" fmla="*/ 26 h 43"/>
                <a:gd name="T86" fmla="*/ 21 w 39"/>
                <a:gd name="T87" fmla="*/ 25 h 43"/>
                <a:gd name="T88" fmla="*/ 21 w 39"/>
                <a:gd name="T89" fmla="*/ 11 h 43"/>
                <a:gd name="T90" fmla="*/ 24 w 39"/>
                <a:gd name="T91" fmla="*/ 8 h 43"/>
                <a:gd name="T92" fmla="*/ 36 w 39"/>
                <a:gd name="T93" fmla="*/ 8 h 43"/>
                <a:gd name="T94" fmla="*/ 30 w 39"/>
                <a:gd name="T95" fmla="*/ 0 h 43"/>
                <a:gd name="T96" fmla="*/ 34 w 39"/>
                <a:gd name="T97" fmla="*/ 3 h 43"/>
                <a:gd name="T98" fmla="*/ 30 w 39"/>
                <a:gd name="T99" fmla="*/ 7 h 43"/>
                <a:gd name="T100" fmla="*/ 26 w 39"/>
                <a:gd name="T101" fmla="*/ 3 h 43"/>
                <a:gd name="T102" fmla="*/ 30 w 39"/>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43">
                  <a:moveTo>
                    <a:pt x="15" y="8"/>
                  </a:moveTo>
                  <a:cubicBezTo>
                    <a:pt x="17" y="8"/>
                    <a:pt x="18" y="9"/>
                    <a:pt x="18" y="11"/>
                  </a:cubicBezTo>
                  <a:cubicBezTo>
                    <a:pt x="18" y="11"/>
                    <a:pt x="18" y="11"/>
                    <a:pt x="18" y="25"/>
                  </a:cubicBezTo>
                  <a:cubicBezTo>
                    <a:pt x="18" y="26"/>
                    <a:pt x="18" y="26"/>
                    <a:pt x="17" y="26"/>
                  </a:cubicBezTo>
                  <a:cubicBezTo>
                    <a:pt x="16" y="26"/>
                    <a:pt x="16" y="26"/>
                    <a:pt x="16" y="25"/>
                  </a:cubicBezTo>
                  <a:cubicBezTo>
                    <a:pt x="15" y="12"/>
                    <a:pt x="15" y="12"/>
                    <a:pt x="15" y="12"/>
                  </a:cubicBezTo>
                  <a:cubicBezTo>
                    <a:pt x="14" y="12"/>
                    <a:pt x="14" y="12"/>
                    <a:pt x="14" y="12"/>
                  </a:cubicBezTo>
                  <a:cubicBezTo>
                    <a:pt x="14" y="43"/>
                    <a:pt x="14" y="43"/>
                    <a:pt x="14" y="43"/>
                  </a:cubicBezTo>
                  <a:cubicBezTo>
                    <a:pt x="11" y="43"/>
                    <a:pt x="11" y="43"/>
                    <a:pt x="11" y="43"/>
                  </a:cubicBezTo>
                  <a:cubicBezTo>
                    <a:pt x="11" y="43"/>
                    <a:pt x="11" y="43"/>
                    <a:pt x="10" y="25"/>
                  </a:cubicBezTo>
                  <a:cubicBezTo>
                    <a:pt x="9" y="25"/>
                    <a:pt x="9" y="25"/>
                    <a:pt x="9" y="25"/>
                  </a:cubicBezTo>
                  <a:cubicBezTo>
                    <a:pt x="8" y="43"/>
                    <a:pt x="8" y="43"/>
                    <a:pt x="8" y="43"/>
                  </a:cubicBezTo>
                  <a:cubicBezTo>
                    <a:pt x="4" y="43"/>
                    <a:pt x="4" y="43"/>
                    <a:pt x="4" y="43"/>
                  </a:cubicBezTo>
                  <a:cubicBezTo>
                    <a:pt x="4" y="12"/>
                    <a:pt x="4" y="12"/>
                    <a:pt x="4" y="12"/>
                  </a:cubicBezTo>
                  <a:cubicBezTo>
                    <a:pt x="3" y="12"/>
                    <a:pt x="3" y="12"/>
                    <a:pt x="3" y="12"/>
                  </a:cubicBezTo>
                  <a:cubicBezTo>
                    <a:pt x="2" y="25"/>
                    <a:pt x="2" y="25"/>
                    <a:pt x="2" y="25"/>
                  </a:cubicBezTo>
                  <a:cubicBezTo>
                    <a:pt x="2" y="26"/>
                    <a:pt x="2" y="26"/>
                    <a:pt x="1" y="26"/>
                  </a:cubicBezTo>
                  <a:cubicBezTo>
                    <a:pt x="1" y="26"/>
                    <a:pt x="0" y="26"/>
                    <a:pt x="0" y="25"/>
                  </a:cubicBezTo>
                  <a:cubicBezTo>
                    <a:pt x="0" y="25"/>
                    <a:pt x="0" y="25"/>
                    <a:pt x="0" y="11"/>
                  </a:cubicBezTo>
                  <a:cubicBezTo>
                    <a:pt x="0" y="9"/>
                    <a:pt x="2" y="8"/>
                    <a:pt x="3" y="8"/>
                  </a:cubicBezTo>
                  <a:lnTo>
                    <a:pt x="15" y="8"/>
                  </a:lnTo>
                  <a:close/>
                  <a:moveTo>
                    <a:pt x="9" y="0"/>
                  </a:moveTo>
                  <a:cubicBezTo>
                    <a:pt x="11" y="0"/>
                    <a:pt x="13" y="1"/>
                    <a:pt x="13" y="3"/>
                  </a:cubicBezTo>
                  <a:cubicBezTo>
                    <a:pt x="13" y="5"/>
                    <a:pt x="11" y="7"/>
                    <a:pt x="9" y="7"/>
                  </a:cubicBezTo>
                  <a:cubicBezTo>
                    <a:pt x="7" y="7"/>
                    <a:pt x="5" y="5"/>
                    <a:pt x="5" y="3"/>
                  </a:cubicBezTo>
                  <a:cubicBezTo>
                    <a:pt x="5" y="1"/>
                    <a:pt x="7" y="0"/>
                    <a:pt x="9" y="0"/>
                  </a:cubicBezTo>
                  <a:close/>
                  <a:moveTo>
                    <a:pt x="36" y="8"/>
                  </a:moveTo>
                  <a:cubicBezTo>
                    <a:pt x="38" y="8"/>
                    <a:pt x="39" y="9"/>
                    <a:pt x="39" y="11"/>
                  </a:cubicBezTo>
                  <a:cubicBezTo>
                    <a:pt x="39" y="11"/>
                    <a:pt x="39" y="11"/>
                    <a:pt x="39" y="25"/>
                  </a:cubicBezTo>
                  <a:cubicBezTo>
                    <a:pt x="39" y="26"/>
                    <a:pt x="39" y="26"/>
                    <a:pt x="38" y="26"/>
                  </a:cubicBezTo>
                  <a:cubicBezTo>
                    <a:pt x="37" y="26"/>
                    <a:pt x="37" y="26"/>
                    <a:pt x="37" y="25"/>
                  </a:cubicBezTo>
                  <a:cubicBezTo>
                    <a:pt x="36" y="12"/>
                    <a:pt x="36" y="12"/>
                    <a:pt x="36" y="12"/>
                  </a:cubicBezTo>
                  <a:cubicBezTo>
                    <a:pt x="35" y="12"/>
                    <a:pt x="35" y="12"/>
                    <a:pt x="35" y="12"/>
                  </a:cubicBezTo>
                  <a:cubicBezTo>
                    <a:pt x="35" y="43"/>
                    <a:pt x="35" y="43"/>
                    <a:pt x="35" y="43"/>
                  </a:cubicBezTo>
                  <a:cubicBezTo>
                    <a:pt x="32" y="43"/>
                    <a:pt x="32" y="43"/>
                    <a:pt x="32" y="43"/>
                  </a:cubicBezTo>
                  <a:cubicBezTo>
                    <a:pt x="32" y="43"/>
                    <a:pt x="32" y="43"/>
                    <a:pt x="31" y="25"/>
                  </a:cubicBezTo>
                  <a:cubicBezTo>
                    <a:pt x="30" y="25"/>
                    <a:pt x="30" y="25"/>
                    <a:pt x="30" y="25"/>
                  </a:cubicBezTo>
                  <a:cubicBezTo>
                    <a:pt x="29" y="43"/>
                    <a:pt x="29" y="43"/>
                    <a:pt x="29" y="43"/>
                  </a:cubicBezTo>
                  <a:cubicBezTo>
                    <a:pt x="25" y="43"/>
                    <a:pt x="25" y="43"/>
                    <a:pt x="25" y="43"/>
                  </a:cubicBezTo>
                  <a:cubicBezTo>
                    <a:pt x="25" y="12"/>
                    <a:pt x="25" y="12"/>
                    <a:pt x="25" y="12"/>
                  </a:cubicBezTo>
                  <a:cubicBezTo>
                    <a:pt x="24" y="12"/>
                    <a:pt x="24" y="12"/>
                    <a:pt x="24" y="12"/>
                  </a:cubicBezTo>
                  <a:cubicBezTo>
                    <a:pt x="23" y="25"/>
                    <a:pt x="23" y="25"/>
                    <a:pt x="23" y="25"/>
                  </a:cubicBezTo>
                  <a:cubicBezTo>
                    <a:pt x="23" y="26"/>
                    <a:pt x="23" y="26"/>
                    <a:pt x="22" y="26"/>
                  </a:cubicBezTo>
                  <a:cubicBezTo>
                    <a:pt x="22" y="26"/>
                    <a:pt x="21" y="26"/>
                    <a:pt x="21" y="25"/>
                  </a:cubicBezTo>
                  <a:cubicBezTo>
                    <a:pt x="21" y="25"/>
                    <a:pt x="21" y="25"/>
                    <a:pt x="21" y="11"/>
                  </a:cubicBezTo>
                  <a:cubicBezTo>
                    <a:pt x="21" y="9"/>
                    <a:pt x="23" y="8"/>
                    <a:pt x="24" y="8"/>
                  </a:cubicBezTo>
                  <a:lnTo>
                    <a:pt x="36" y="8"/>
                  </a:lnTo>
                  <a:close/>
                  <a:moveTo>
                    <a:pt x="30" y="0"/>
                  </a:moveTo>
                  <a:cubicBezTo>
                    <a:pt x="32" y="0"/>
                    <a:pt x="34" y="1"/>
                    <a:pt x="34" y="3"/>
                  </a:cubicBezTo>
                  <a:cubicBezTo>
                    <a:pt x="34" y="5"/>
                    <a:pt x="32" y="7"/>
                    <a:pt x="30" y="7"/>
                  </a:cubicBezTo>
                  <a:cubicBezTo>
                    <a:pt x="28" y="7"/>
                    <a:pt x="26" y="5"/>
                    <a:pt x="26" y="3"/>
                  </a:cubicBezTo>
                  <a:cubicBezTo>
                    <a:pt x="26" y="1"/>
                    <a:pt x="28"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41"/>
            <p:cNvSpPr>
              <a:spLocks/>
            </p:cNvSpPr>
            <p:nvPr/>
          </p:nvSpPr>
          <p:spPr bwMode="auto">
            <a:xfrm>
              <a:off x="8664668" y="4601909"/>
              <a:ext cx="210278" cy="52851"/>
            </a:xfrm>
            <a:custGeom>
              <a:avLst/>
              <a:gdLst>
                <a:gd name="T0" fmla="*/ 40 w 79"/>
                <a:gd name="T1" fmla="*/ 20 h 20"/>
                <a:gd name="T2" fmla="*/ 78 w 79"/>
                <a:gd name="T3" fmla="*/ 12 h 20"/>
                <a:gd name="T4" fmla="*/ 79 w 79"/>
                <a:gd name="T5" fmla="*/ 12 h 20"/>
                <a:gd name="T6" fmla="*/ 79 w 79"/>
                <a:gd name="T7" fmla="*/ 0 h 20"/>
                <a:gd name="T8" fmla="*/ 40 w 79"/>
                <a:gd name="T9" fmla="*/ 8 h 20"/>
                <a:gd name="T10" fmla="*/ 0 w 79"/>
                <a:gd name="T11" fmla="*/ 0 h 20"/>
                <a:gd name="T12" fmla="*/ 0 w 79"/>
                <a:gd name="T13" fmla="*/ 12 h 20"/>
                <a:gd name="T14" fmla="*/ 2 w 79"/>
                <a:gd name="T15" fmla="*/ 12 h 20"/>
                <a:gd name="T16" fmla="*/ 40 w 79"/>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0">
                  <a:moveTo>
                    <a:pt x="40" y="20"/>
                  </a:moveTo>
                  <a:cubicBezTo>
                    <a:pt x="56" y="20"/>
                    <a:pt x="71" y="17"/>
                    <a:pt x="78" y="12"/>
                  </a:cubicBezTo>
                  <a:cubicBezTo>
                    <a:pt x="79" y="12"/>
                    <a:pt x="79" y="12"/>
                    <a:pt x="79" y="12"/>
                  </a:cubicBezTo>
                  <a:cubicBezTo>
                    <a:pt x="79" y="0"/>
                    <a:pt x="79" y="0"/>
                    <a:pt x="79" y="0"/>
                  </a:cubicBezTo>
                  <a:cubicBezTo>
                    <a:pt x="71" y="5"/>
                    <a:pt x="56" y="8"/>
                    <a:pt x="40" y="8"/>
                  </a:cubicBezTo>
                  <a:cubicBezTo>
                    <a:pt x="24" y="8"/>
                    <a:pt x="9" y="5"/>
                    <a:pt x="0" y="0"/>
                  </a:cubicBezTo>
                  <a:cubicBezTo>
                    <a:pt x="0" y="12"/>
                    <a:pt x="0" y="12"/>
                    <a:pt x="0" y="12"/>
                  </a:cubicBezTo>
                  <a:cubicBezTo>
                    <a:pt x="2" y="12"/>
                    <a:pt x="2" y="12"/>
                    <a:pt x="2" y="12"/>
                  </a:cubicBezTo>
                  <a:cubicBezTo>
                    <a:pt x="9" y="17"/>
                    <a:pt x="23" y="20"/>
                    <a:pt x="40"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 name="Oval 142"/>
            <p:cNvSpPr>
              <a:spLocks noChangeArrowheads="1"/>
            </p:cNvSpPr>
            <p:nvPr/>
          </p:nvSpPr>
          <p:spPr bwMode="auto">
            <a:xfrm>
              <a:off x="8664668" y="4444482"/>
              <a:ext cx="210278" cy="64096"/>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43"/>
            <p:cNvSpPr>
              <a:spLocks/>
            </p:cNvSpPr>
            <p:nvPr/>
          </p:nvSpPr>
          <p:spPr bwMode="auto">
            <a:xfrm>
              <a:off x="8664668" y="4553557"/>
              <a:ext cx="210278" cy="53975"/>
            </a:xfrm>
            <a:custGeom>
              <a:avLst/>
              <a:gdLst>
                <a:gd name="T0" fmla="*/ 40 w 79"/>
                <a:gd name="T1" fmla="*/ 20 h 20"/>
                <a:gd name="T2" fmla="*/ 78 w 79"/>
                <a:gd name="T3" fmla="*/ 12 h 20"/>
                <a:gd name="T4" fmla="*/ 79 w 79"/>
                <a:gd name="T5" fmla="*/ 12 h 20"/>
                <a:gd name="T6" fmla="*/ 79 w 79"/>
                <a:gd name="T7" fmla="*/ 0 h 20"/>
                <a:gd name="T8" fmla="*/ 40 w 79"/>
                <a:gd name="T9" fmla="*/ 8 h 20"/>
                <a:gd name="T10" fmla="*/ 0 w 79"/>
                <a:gd name="T11" fmla="*/ 0 h 20"/>
                <a:gd name="T12" fmla="*/ 0 w 79"/>
                <a:gd name="T13" fmla="*/ 12 h 20"/>
                <a:gd name="T14" fmla="*/ 2 w 79"/>
                <a:gd name="T15" fmla="*/ 12 h 20"/>
                <a:gd name="T16" fmla="*/ 40 w 79"/>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0">
                  <a:moveTo>
                    <a:pt x="40" y="20"/>
                  </a:moveTo>
                  <a:cubicBezTo>
                    <a:pt x="56" y="20"/>
                    <a:pt x="71" y="17"/>
                    <a:pt x="78" y="12"/>
                  </a:cubicBezTo>
                  <a:cubicBezTo>
                    <a:pt x="79" y="12"/>
                    <a:pt x="79" y="12"/>
                    <a:pt x="79" y="12"/>
                  </a:cubicBezTo>
                  <a:cubicBezTo>
                    <a:pt x="79" y="0"/>
                    <a:pt x="79" y="0"/>
                    <a:pt x="79" y="0"/>
                  </a:cubicBezTo>
                  <a:cubicBezTo>
                    <a:pt x="71" y="5"/>
                    <a:pt x="56" y="8"/>
                    <a:pt x="40" y="8"/>
                  </a:cubicBezTo>
                  <a:cubicBezTo>
                    <a:pt x="24" y="8"/>
                    <a:pt x="9" y="5"/>
                    <a:pt x="0" y="0"/>
                  </a:cubicBezTo>
                  <a:cubicBezTo>
                    <a:pt x="0" y="12"/>
                    <a:pt x="0" y="12"/>
                    <a:pt x="0" y="12"/>
                  </a:cubicBezTo>
                  <a:cubicBezTo>
                    <a:pt x="2" y="12"/>
                    <a:pt x="2" y="12"/>
                    <a:pt x="2" y="12"/>
                  </a:cubicBezTo>
                  <a:cubicBezTo>
                    <a:pt x="9" y="17"/>
                    <a:pt x="23" y="20"/>
                    <a:pt x="40"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44"/>
            <p:cNvSpPr>
              <a:spLocks/>
            </p:cNvSpPr>
            <p:nvPr/>
          </p:nvSpPr>
          <p:spPr bwMode="auto">
            <a:xfrm>
              <a:off x="8664668" y="4502955"/>
              <a:ext cx="210278" cy="59598"/>
            </a:xfrm>
            <a:custGeom>
              <a:avLst/>
              <a:gdLst>
                <a:gd name="T0" fmla="*/ 2 w 79"/>
                <a:gd name="T1" fmla="*/ 14 h 22"/>
                <a:gd name="T2" fmla="*/ 40 w 79"/>
                <a:gd name="T3" fmla="*/ 22 h 22"/>
                <a:gd name="T4" fmla="*/ 78 w 79"/>
                <a:gd name="T5" fmla="*/ 14 h 22"/>
                <a:gd name="T6" fmla="*/ 79 w 79"/>
                <a:gd name="T7" fmla="*/ 13 h 22"/>
                <a:gd name="T8" fmla="*/ 79 w 79"/>
                <a:gd name="T9" fmla="*/ 0 h 22"/>
                <a:gd name="T10" fmla="*/ 40 w 79"/>
                <a:gd name="T11" fmla="*/ 9 h 22"/>
                <a:gd name="T12" fmla="*/ 0 w 79"/>
                <a:gd name="T13" fmla="*/ 0 h 22"/>
                <a:gd name="T14" fmla="*/ 0 w 79"/>
                <a:gd name="T15" fmla="*/ 13 h 22"/>
                <a:gd name="T16" fmla="*/ 2 w 79"/>
                <a:gd name="T17" fmla="*/ 14 h 22"/>
                <a:gd name="T18" fmla="*/ 2 w 79"/>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2">
                  <a:moveTo>
                    <a:pt x="2" y="14"/>
                  </a:moveTo>
                  <a:cubicBezTo>
                    <a:pt x="9" y="18"/>
                    <a:pt x="23" y="22"/>
                    <a:pt x="40" y="22"/>
                  </a:cubicBezTo>
                  <a:cubicBezTo>
                    <a:pt x="56" y="22"/>
                    <a:pt x="71" y="18"/>
                    <a:pt x="78" y="14"/>
                  </a:cubicBezTo>
                  <a:cubicBezTo>
                    <a:pt x="79" y="13"/>
                    <a:pt x="79" y="13"/>
                    <a:pt x="79" y="13"/>
                  </a:cubicBezTo>
                  <a:cubicBezTo>
                    <a:pt x="79" y="0"/>
                    <a:pt x="79" y="0"/>
                    <a:pt x="79" y="0"/>
                  </a:cubicBezTo>
                  <a:cubicBezTo>
                    <a:pt x="72" y="5"/>
                    <a:pt x="57" y="9"/>
                    <a:pt x="40" y="9"/>
                  </a:cubicBezTo>
                  <a:cubicBezTo>
                    <a:pt x="23" y="9"/>
                    <a:pt x="8" y="5"/>
                    <a:pt x="0" y="0"/>
                  </a:cubicBezTo>
                  <a:cubicBezTo>
                    <a:pt x="0" y="13"/>
                    <a:pt x="0" y="13"/>
                    <a:pt x="0" y="13"/>
                  </a:cubicBezTo>
                  <a:cubicBezTo>
                    <a:pt x="2" y="14"/>
                    <a:pt x="2" y="14"/>
                    <a:pt x="2" y="14"/>
                  </a:cubicBezTo>
                  <a:cubicBezTo>
                    <a:pt x="2" y="14"/>
                    <a:pt x="2" y="14"/>
                    <a:pt x="2" y="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45"/>
            <p:cNvSpPr>
              <a:spLocks/>
            </p:cNvSpPr>
            <p:nvPr/>
          </p:nvSpPr>
          <p:spPr bwMode="auto">
            <a:xfrm>
              <a:off x="8664668" y="4650262"/>
              <a:ext cx="210278" cy="55100"/>
            </a:xfrm>
            <a:custGeom>
              <a:avLst/>
              <a:gdLst>
                <a:gd name="T0" fmla="*/ 40 w 79"/>
                <a:gd name="T1" fmla="*/ 8 h 21"/>
                <a:gd name="T2" fmla="*/ 0 w 79"/>
                <a:gd name="T3" fmla="*/ 0 h 21"/>
                <a:gd name="T4" fmla="*/ 0 w 79"/>
                <a:gd name="T5" fmla="*/ 10 h 21"/>
                <a:gd name="T6" fmla="*/ 0 w 79"/>
                <a:gd name="T7" fmla="*/ 10 h 21"/>
                <a:gd name="T8" fmla="*/ 40 w 79"/>
                <a:gd name="T9" fmla="*/ 21 h 21"/>
                <a:gd name="T10" fmla="*/ 79 w 79"/>
                <a:gd name="T11" fmla="*/ 10 h 21"/>
                <a:gd name="T12" fmla="*/ 79 w 79"/>
                <a:gd name="T13" fmla="*/ 10 h 21"/>
                <a:gd name="T14" fmla="*/ 79 w 79"/>
                <a:gd name="T15" fmla="*/ 0 h 21"/>
                <a:gd name="T16" fmla="*/ 40 w 79"/>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1">
                  <a:moveTo>
                    <a:pt x="40" y="8"/>
                  </a:moveTo>
                  <a:cubicBezTo>
                    <a:pt x="24" y="8"/>
                    <a:pt x="9" y="5"/>
                    <a:pt x="0" y="0"/>
                  </a:cubicBezTo>
                  <a:cubicBezTo>
                    <a:pt x="0" y="10"/>
                    <a:pt x="0" y="10"/>
                    <a:pt x="0" y="10"/>
                  </a:cubicBezTo>
                  <a:cubicBezTo>
                    <a:pt x="0" y="10"/>
                    <a:pt x="0" y="10"/>
                    <a:pt x="0" y="10"/>
                  </a:cubicBezTo>
                  <a:cubicBezTo>
                    <a:pt x="0" y="16"/>
                    <a:pt x="18" y="21"/>
                    <a:pt x="40" y="21"/>
                  </a:cubicBezTo>
                  <a:cubicBezTo>
                    <a:pt x="62" y="21"/>
                    <a:pt x="79" y="16"/>
                    <a:pt x="79" y="10"/>
                  </a:cubicBezTo>
                  <a:cubicBezTo>
                    <a:pt x="79" y="10"/>
                    <a:pt x="79" y="10"/>
                    <a:pt x="79" y="10"/>
                  </a:cubicBezTo>
                  <a:cubicBezTo>
                    <a:pt x="79" y="0"/>
                    <a:pt x="79" y="0"/>
                    <a:pt x="79" y="0"/>
                  </a:cubicBezTo>
                  <a:cubicBezTo>
                    <a:pt x="71" y="5"/>
                    <a:pt x="56" y="8"/>
                    <a:pt x="40"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46"/>
            <p:cNvSpPr>
              <a:spLocks/>
            </p:cNvSpPr>
            <p:nvPr/>
          </p:nvSpPr>
          <p:spPr bwMode="auto">
            <a:xfrm>
              <a:off x="8265479" y="4601909"/>
              <a:ext cx="210278" cy="52851"/>
            </a:xfrm>
            <a:custGeom>
              <a:avLst/>
              <a:gdLst>
                <a:gd name="T0" fmla="*/ 40 w 79"/>
                <a:gd name="T1" fmla="*/ 20 h 20"/>
                <a:gd name="T2" fmla="*/ 78 w 79"/>
                <a:gd name="T3" fmla="*/ 12 h 20"/>
                <a:gd name="T4" fmla="*/ 79 w 79"/>
                <a:gd name="T5" fmla="*/ 12 h 20"/>
                <a:gd name="T6" fmla="*/ 79 w 79"/>
                <a:gd name="T7" fmla="*/ 0 h 20"/>
                <a:gd name="T8" fmla="*/ 40 w 79"/>
                <a:gd name="T9" fmla="*/ 8 h 20"/>
                <a:gd name="T10" fmla="*/ 0 w 79"/>
                <a:gd name="T11" fmla="*/ 0 h 20"/>
                <a:gd name="T12" fmla="*/ 0 w 79"/>
                <a:gd name="T13" fmla="*/ 12 h 20"/>
                <a:gd name="T14" fmla="*/ 1 w 79"/>
                <a:gd name="T15" fmla="*/ 12 h 20"/>
                <a:gd name="T16" fmla="*/ 40 w 79"/>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0">
                  <a:moveTo>
                    <a:pt x="40" y="20"/>
                  </a:moveTo>
                  <a:cubicBezTo>
                    <a:pt x="56" y="20"/>
                    <a:pt x="71" y="17"/>
                    <a:pt x="78" y="12"/>
                  </a:cubicBezTo>
                  <a:cubicBezTo>
                    <a:pt x="79" y="12"/>
                    <a:pt x="79" y="12"/>
                    <a:pt x="79" y="12"/>
                  </a:cubicBezTo>
                  <a:cubicBezTo>
                    <a:pt x="79" y="0"/>
                    <a:pt x="79" y="0"/>
                    <a:pt x="79" y="0"/>
                  </a:cubicBezTo>
                  <a:cubicBezTo>
                    <a:pt x="71" y="5"/>
                    <a:pt x="56" y="8"/>
                    <a:pt x="40" y="8"/>
                  </a:cubicBezTo>
                  <a:cubicBezTo>
                    <a:pt x="24" y="8"/>
                    <a:pt x="9" y="5"/>
                    <a:pt x="0" y="0"/>
                  </a:cubicBezTo>
                  <a:cubicBezTo>
                    <a:pt x="0" y="12"/>
                    <a:pt x="0" y="12"/>
                    <a:pt x="0" y="12"/>
                  </a:cubicBezTo>
                  <a:cubicBezTo>
                    <a:pt x="1" y="12"/>
                    <a:pt x="1" y="12"/>
                    <a:pt x="1" y="12"/>
                  </a:cubicBezTo>
                  <a:cubicBezTo>
                    <a:pt x="9" y="17"/>
                    <a:pt x="23" y="20"/>
                    <a:pt x="40"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3" name="Oval 147"/>
            <p:cNvSpPr>
              <a:spLocks noChangeArrowheads="1"/>
            </p:cNvSpPr>
            <p:nvPr/>
          </p:nvSpPr>
          <p:spPr bwMode="auto">
            <a:xfrm>
              <a:off x="8265479" y="4444482"/>
              <a:ext cx="210278" cy="64096"/>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8"/>
            <p:cNvSpPr>
              <a:spLocks/>
            </p:cNvSpPr>
            <p:nvPr/>
          </p:nvSpPr>
          <p:spPr bwMode="auto">
            <a:xfrm>
              <a:off x="8265479" y="4553557"/>
              <a:ext cx="210278" cy="53975"/>
            </a:xfrm>
            <a:custGeom>
              <a:avLst/>
              <a:gdLst>
                <a:gd name="T0" fmla="*/ 40 w 79"/>
                <a:gd name="T1" fmla="*/ 20 h 20"/>
                <a:gd name="T2" fmla="*/ 78 w 79"/>
                <a:gd name="T3" fmla="*/ 12 h 20"/>
                <a:gd name="T4" fmla="*/ 79 w 79"/>
                <a:gd name="T5" fmla="*/ 12 h 20"/>
                <a:gd name="T6" fmla="*/ 79 w 79"/>
                <a:gd name="T7" fmla="*/ 0 h 20"/>
                <a:gd name="T8" fmla="*/ 40 w 79"/>
                <a:gd name="T9" fmla="*/ 8 h 20"/>
                <a:gd name="T10" fmla="*/ 0 w 79"/>
                <a:gd name="T11" fmla="*/ 0 h 20"/>
                <a:gd name="T12" fmla="*/ 0 w 79"/>
                <a:gd name="T13" fmla="*/ 12 h 20"/>
                <a:gd name="T14" fmla="*/ 1 w 79"/>
                <a:gd name="T15" fmla="*/ 12 h 20"/>
                <a:gd name="T16" fmla="*/ 40 w 79"/>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0">
                  <a:moveTo>
                    <a:pt x="40" y="20"/>
                  </a:moveTo>
                  <a:cubicBezTo>
                    <a:pt x="56" y="20"/>
                    <a:pt x="71" y="17"/>
                    <a:pt x="78" y="12"/>
                  </a:cubicBezTo>
                  <a:cubicBezTo>
                    <a:pt x="79" y="12"/>
                    <a:pt x="79" y="12"/>
                    <a:pt x="79" y="12"/>
                  </a:cubicBezTo>
                  <a:cubicBezTo>
                    <a:pt x="79" y="0"/>
                    <a:pt x="79" y="0"/>
                    <a:pt x="79" y="0"/>
                  </a:cubicBezTo>
                  <a:cubicBezTo>
                    <a:pt x="71" y="5"/>
                    <a:pt x="56" y="8"/>
                    <a:pt x="40" y="8"/>
                  </a:cubicBezTo>
                  <a:cubicBezTo>
                    <a:pt x="24" y="8"/>
                    <a:pt x="9" y="5"/>
                    <a:pt x="0" y="0"/>
                  </a:cubicBezTo>
                  <a:cubicBezTo>
                    <a:pt x="0" y="12"/>
                    <a:pt x="0" y="12"/>
                    <a:pt x="0" y="12"/>
                  </a:cubicBezTo>
                  <a:cubicBezTo>
                    <a:pt x="1" y="12"/>
                    <a:pt x="1" y="12"/>
                    <a:pt x="1" y="12"/>
                  </a:cubicBezTo>
                  <a:cubicBezTo>
                    <a:pt x="9" y="17"/>
                    <a:pt x="23" y="20"/>
                    <a:pt x="40"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9"/>
            <p:cNvSpPr>
              <a:spLocks/>
            </p:cNvSpPr>
            <p:nvPr/>
          </p:nvSpPr>
          <p:spPr bwMode="auto">
            <a:xfrm>
              <a:off x="8265479" y="4502955"/>
              <a:ext cx="210278" cy="59598"/>
            </a:xfrm>
            <a:custGeom>
              <a:avLst/>
              <a:gdLst>
                <a:gd name="T0" fmla="*/ 1 w 79"/>
                <a:gd name="T1" fmla="*/ 14 h 22"/>
                <a:gd name="T2" fmla="*/ 40 w 79"/>
                <a:gd name="T3" fmla="*/ 22 h 22"/>
                <a:gd name="T4" fmla="*/ 78 w 79"/>
                <a:gd name="T5" fmla="*/ 14 h 22"/>
                <a:gd name="T6" fmla="*/ 79 w 79"/>
                <a:gd name="T7" fmla="*/ 13 h 22"/>
                <a:gd name="T8" fmla="*/ 79 w 79"/>
                <a:gd name="T9" fmla="*/ 0 h 22"/>
                <a:gd name="T10" fmla="*/ 40 w 79"/>
                <a:gd name="T11" fmla="*/ 9 h 22"/>
                <a:gd name="T12" fmla="*/ 0 w 79"/>
                <a:gd name="T13" fmla="*/ 0 h 22"/>
                <a:gd name="T14" fmla="*/ 0 w 79"/>
                <a:gd name="T15" fmla="*/ 13 h 22"/>
                <a:gd name="T16" fmla="*/ 1 w 79"/>
                <a:gd name="T17" fmla="*/ 14 h 22"/>
                <a:gd name="T18" fmla="*/ 1 w 79"/>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2">
                  <a:moveTo>
                    <a:pt x="1" y="14"/>
                  </a:moveTo>
                  <a:cubicBezTo>
                    <a:pt x="9" y="18"/>
                    <a:pt x="23" y="22"/>
                    <a:pt x="40" y="22"/>
                  </a:cubicBezTo>
                  <a:cubicBezTo>
                    <a:pt x="56" y="22"/>
                    <a:pt x="71" y="18"/>
                    <a:pt x="78" y="14"/>
                  </a:cubicBezTo>
                  <a:cubicBezTo>
                    <a:pt x="79" y="13"/>
                    <a:pt x="79" y="13"/>
                    <a:pt x="79" y="13"/>
                  </a:cubicBezTo>
                  <a:cubicBezTo>
                    <a:pt x="79" y="0"/>
                    <a:pt x="79" y="0"/>
                    <a:pt x="79" y="0"/>
                  </a:cubicBezTo>
                  <a:cubicBezTo>
                    <a:pt x="72" y="5"/>
                    <a:pt x="57" y="9"/>
                    <a:pt x="40" y="9"/>
                  </a:cubicBezTo>
                  <a:cubicBezTo>
                    <a:pt x="23" y="9"/>
                    <a:pt x="8" y="5"/>
                    <a:pt x="0" y="0"/>
                  </a:cubicBezTo>
                  <a:cubicBezTo>
                    <a:pt x="0" y="13"/>
                    <a:pt x="0" y="13"/>
                    <a:pt x="0" y="13"/>
                  </a:cubicBezTo>
                  <a:cubicBezTo>
                    <a:pt x="1" y="14"/>
                    <a:pt x="1" y="14"/>
                    <a:pt x="1" y="14"/>
                  </a:cubicBezTo>
                  <a:cubicBezTo>
                    <a:pt x="1" y="14"/>
                    <a:pt x="1" y="14"/>
                    <a:pt x="1" y="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50"/>
            <p:cNvSpPr>
              <a:spLocks/>
            </p:cNvSpPr>
            <p:nvPr/>
          </p:nvSpPr>
          <p:spPr bwMode="auto">
            <a:xfrm>
              <a:off x="8265479" y="4650262"/>
              <a:ext cx="210278" cy="55100"/>
            </a:xfrm>
            <a:custGeom>
              <a:avLst/>
              <a:gdLst>
                <a:gd name="T0" fmla="*/ 40 w 79"/>
                <a:gd name="T1" fmla="*/ 8 h 21"/>
                <a:gd name="T2" fmla="*/ 0 w 79"/>
                <a:gd name="T3" fmla="*/ 0 h 21"/>
                <a:gd name="T4" fmla="*/ 0 w 79"/>
                <a:gd name="T5" fmla="*/ 10 h 21"/>
                <a:gd name="T6" fmla="*/ 0 w 79"/>
                <a:gd name="T7" fmla="*/ 10 h 21"/>
                <a:gd name="T8" fmla="*/ 40 w 79"/>
                <a:gd name="T9" fmla="*/ 21 h 21"/>
                <a:gd name="T10" fmla="*/ 79 w 79"/>
                <a:gd name="T11" fmla="*/ 10 h 21"/>
                <a:gd name="T12" fmla="*/ 79 w 79"/>
                <a:gd name="T13" fmla="*/ 10 h 21"/>
                <a:gd name="T14" fmla="*/ 79 w 79"/>
                <a:gd name="T15" fmla="*/ 0 h 21"/>
                <a:gd name="T16" fmla="*/ 40 w 79"/>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1">
                  <a:moveTo>
                    <a:pt x="40" y="8"/>
                  </a:moveTo>
                  <a:cubicBezTo>
                    <a:pt x="24" y="8"/>
                    <a:pt x="9" y="5"/>
                    <a:pt x="0" y="0"/>
                  </a:cubicBezTo>
                  <a:cubicBezTo>
                    <a:pt x="0" y="10"/>
                    <a:pt x="0" y="10"/>
                    <a:pt x="0" y="10"/>
                  </a:cubicBezTo>
                  <a:cubicBezTo>
                    <a:pt x="0" y="10"/>
                    <a:pt x="0" y="10"/>
                    <a:pt x="0" y="10"/>
                  </a:cubicBezTo>
                  <a:cubicBezTo>
                    <a:pt x="0" y="16"/>
                    <a:pt x="18" y="21"/>
                    <a:pt x="40" y="21"/>
                  </a:cubicBezTo>
                  <a:cubicBezTo>
                    <a:pt x="62" y="21"/>
                    <a:pt x="79" y="16"/>
                    <a:pt x="79" y="10"/>
                  </a:cubicBezTo>
                  <a:cubicBezTo>
                    <a:pt x="79" y="10"/>
                    <a:pt x="79" y="10"/>
                    <a:pt x="79" y="10"/>
                  </a:cubicBezTo>
                  <a:cubicBezTo>
                    <a:pt x="79" y="0"/>
                    <a:pt x="79" y="0"/>
                    <a:pt x="79" y="0"/>
                  </a:cubicBezTo>
                  <a:cubicBezTo>
                    <a:pt x="71" y="5"/>
                    <a:pt x="56" y="8"/>
                    <a:pt x="40"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51"/>
            <p:cNvSpPr>
              <a:spLocks/>
            </p:cNvSpPr>
            <p:nvPr/>
          </p:nvSpPr>
          <p:spPr bwMode="auto">
            <a:xfrm>
              <a:off x="10263675" y="4601909"/>
              <a:ext cx="206904" cy="52851"/>
            </a:xfrm>
            <a:custGeom>
              <a:avLst/>
              <a:gdLst>
                <a:gd name="T0" fmla="*/ 39 w 78"/>
                <a:gd name="T1" fmla="*/ 20 h 20"/>
                <a:gd name="T2" fmla="*/ 78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1" y="17"/>
                    <a:pt x="78"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8" name="Oval 152"/>
            <p:cNvSpPr>
              <a:spLocks noChangeArrowheads="1"/>
            </p:cNvSpPr>
            <p:nvPr/>
          </p:nvSpPr>
          <p:spPr bwMode="auto">
            <a:xfrm>
              <a:off x="10263675" y="4444482"/>
              <a:ext cx="206904" cy="64096"/>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53"/>
            <p:cNvSpPr>
              <a:spLocks/>
            </p:cNvSpPr>
            <p:nvPr/>
          </p:nvSpPr>
          <p:spPr bwMode="auto">
            <a:xfrm>
              <a:off x="10263675" y="4553557"/>
              <a:ext cx="206904" cy="53975"/>
            </a:xfrm>
            <a:custGeom>
              <a:avLst/>
              <a:gdLst>
                <a:gd name="T0" fmla="*/ 39 w 78"/>
                <a:gd name="T1" fmla="*/ 20 h 20"/>
                <a:gd name="T2" fmla="*/ 78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1" y="17"/>
                    <a:pt x="78"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54"/>
            <p:cNvSpPr>
              <a:spLocks/>
            </p:cNvSpPr>
            <p:nvPr/>
          </p:nvSpPr>
          <p:spPr bwMode="auto">
            <a:xfrm>
              <a:off x="10263675" y="4502955"/>
              <a:ext cx="206904" cy="59598"/>
            </a:xfrm>
            <a:custGeom>
              <a:avLst/>
              <a:gdLst>
                <a:gd name="T0" fmla="*/ 1 w 78"/>
                <a:gd name="T1" fmla="*/ 14 h 22"/>
                <a:gd name="T2" fmla="*/ 39 w 78"/>
                <a:gd name="T3" fmla="*/ 22 h 22"/>
                <a:gd name="T4" fmla="*/ 78 w 78"/>
                <a:gd name="T5" fmla="*/ 14 h 22"/>
                <a:gd name="T6" fmla="*/ 78 w 78"/>
                <a:gd name="T7" fmla="*/ 13 h 22"/>
                <a:gd name="T8" fmla="*/ 78 w 78"/>
                <a:gd name="T9" fmla="*/ 0 h 22"/>
                <a:gd name="T10" fmla="*/ 39 w 78"/>
                <a:gd name="T11" fmla="*/ 9 h 22"/>
                <a:gd name="T12" fmla="*/ 0 w 78"/>
                <a:gd name="T13" fmla="*/ 0 h 22"/>
                <a:gd name="T14" fmla="*/ 0 w 78"/>
                <a:gd name="T15" fmla="*/ 13 h 22"/>
                <a:gd name="T16" fmla="*/ 1 w 78"/>
                <a:gd name="T17" fmla="*/ 14 h 22"/>
                <a:gd name="T18" fmla="*/ 1 w 78"/>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2">
                  <a:moveTo>
                    <a:pt x="1" y="14"/>
                  </a:moveTo>
                  <a:cubicBezTo>
                    <a:pt x="8" y="18"/>
                    <a:pt x="23" y="22"/>
                    <a:pt x="39" y="22"/>
                  </a:cubicBezTo>
                  <a:cubicBezTo>
                    <a:pt x="55" y="22"/>
                    <a:pt x="71" y="18"/>
                    <a:pt x="78" y="14"/>
                  </a:cubicBezTo>
                  <a:cubicBezTo>
                    <a:pt x="78" y="13"/>
                    <a:pt x="78" y="13"/>
                    <a:pt x="78" y="13"/>
                  </a:cubicBezTo>
                  <a:cubicBezTo>
                    <a:pt x="78" y="0"/>
                    <a:pt x="78" y="0"/>
                    <a:pt x="78" y="0"/>
                  </a:cubicBezTo>
                  <a:cubicBezTo>
                    <a:pt x="71" y="5"/>
                    <a:pt x="57" y="9"/>
                    <a:pt x="39" y="9"/>
                  </a:cubicBezTo>
                  <a:cubicBezTo>
                    <a:pt x="22" y="9"/>
                    <a:pt x="7" y="5"/>
                    <a:pt x="0" y="0"/>
                  </a:cubicBezTo>
                  <a:cubicBezTo>
                    <a:pt x="0" y="13"/>
                    <a:pt x="0" y="13"/>
                    <a:pt x="0" y="13"/>
                  </a:cubicBezTo>
                  <a:cubicBezTo>
                    <a:pt x="1" y="14"/>
                    <a:pt x="1" y="14"/>
                    <a:pt x="1" y="14"/>
                  </a:cubicBezTo>
                  <a:cubicBezTo>
                    <a:pt x="1" y="14"/>
                    <a:pt x="1" y="14"/>
                    <a:pt x="1" y="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55"/>
            <p:cNvSpPr>
              <a:spLocks/>
            </p:cNvSpPr>
            <p:nvPr/>
          </p:nvSpPr>
          <p:spPr bwMode="auto">
            <a:xfrm>
              <a:off x="10263675" y="4650262"/>
              <a:ext cx="206904" cy="55100"/>
            </a:xfrm>
            <a:custGeom>
              <a:avLst/>
              <a:gdLst>
                <a:gd name="T0" fmla="*/ 39 w 78"/>
                <a:gd name="T1" fmla="*/ 8 h 21"/>
                <a:gd name="T2" fmla="*/ 0 w 78"/>
                <a:gd name="T3" fmla="*/ 0 h 21"/>
                <a:gd name="T4" fmla="*/ 0 w 78"/>
                <a:gd name="T5" fmla="*/ 10 h 21"/>
                <a:gd name="T6" fmla="*/ 0 w 78"/>
                <a:gd name="T7" fmla="*/ 10 h 21"/>
                <a:gd name="T8" fmla="*/ 39 w 78"/>
                <a:gd name="T9" fmla="*/ 21 h 21"/>
                <a:gd name="T10" fmla="*/ 78 w 78"/>
                <a:gd name="T11" fmla="*/ 10 h 21"/>
                <a:gd name="T12" fmla="*/ 78 w 78"/>
                <a:gd name="T13" fmla="*/ 10 h 21"/>
                <a:gd name="T14" fmla="*/ 78 w 78"/>
                <a:gd name="T15" fmla="*/ 0 h 21"/>
                <a:gd name="T16" fmla="*/ 39 w 78"/>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1">
                  <a:moveTo>
                    <a:pt x="39" y="8"/>
                  </a:moveTo>
                  <a:cubicBezTo>
                    <a:pt x="23" y="8"/>
                    <a:pt x="8" y="5"/>
                    <a:pt x="0" y="0"/>
                  </a:cubicBezTo>
                  <a:cubicBezTo>
                    <a:pt x="0" y="10"/>
                    <a:pt x="0" y="10"/>
                    <a:pt x="0" y="10"/>
                  </a:cubicBezTo>
                  <a:cubicBezTo>
                    <a:pt x="0" y="10"/>
                    <a:pt x="0" y="10"/>
                    <a:pt x="0" y="10"/>
                  </a:cubicBezTo>
                  <a:cubicBezTo>
                    <a:pt x="0" y="16"/>
                    <a:pt x="17" y="21"/>
                    <a:pt x="39" y="21"/>
                  </a:cubicBezTo>
                  <a:cubicBezTo>
                    <a:pt x="61" y="21"/>
                    <a:pt x="78" y="16"/>
                    <a:pt x="78" y="10"/>
                  </a:cubicBezTo>
                  <a:cubicBezTo>
                    <a:pt x="78" y="10"/>
                    <a:pt x="78" y="10"/>
                    <a:pt x="78" y="10"/>
                  </a:cubicBezTo>
                  <a:cubicBezTo>
                    <a:pt x="78" y="0"/>
                    <a:pt x="78" y="0"/>
                    <a:pt x="78" y="0"/>
                  </a:cubicBezTo>
                  <a:cubicBezTo>
                    <a:pt x="70" y="5"/>
                    <a:pt x="55" y="8"/>
                    <a:pt x="39"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56"/>
            <p:cNvSpPr>
              <a:spLocks/>
            </p:cNvSpPr>
            <p:nvPr/>
          </p:nvSpPr>
          <p:spPr bwMode="auto">
            <a:xfrm>
              <a:off x="9864486" y="4601909"/>
              <a:ext cx="206904" cy="52851"/>
            </a:xfrm>
            <a:custGeom>
              <a:avLst/>
              <a:gdLst>
                <a:gd name="T0" fmla="*/ 39 w 78"/>
                <a:gd name="T1" fmla="*/ 20 h 20"/>
                <a:gd name="T2" fmla="*/ 78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1" y="17"/>
                    <a:pt x="78"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3" name="Oval 157"/>
            <p:cNvSpPr>
              <a:spLocks noChangeArrowheads="1"/>
            </p:cNvSpPr>
            <p:nvPr/>
          </p:nvSpPr>
          <p:spPr bwMode="auto">
            <a:xfrm>
              <a:off x="9864486" y="4444482"/>
              <a:ext cx="206904" cy="64096"/>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8"/>
            <p:cNvSpPr>
              <a:spLocks/>
            </p:cNvSpPr>
            <p:nvPr/>
          </p:nvSpPr>
          <p:spPr bwMode="auto">
            <a:xfrm>
              <a:off x="9864486" y="4553557"/>
              <a:ext cx="206904" cy="53975"/>
            </a:xfrm>
            <a:custGeom>
              <a:avLst/>
              <a:gdLst>
                <a:gd name="T0" fmla="*/ 39 w 78"/>
                <a:gd name="T1" fmla="*/ 20 h 20"/>
                <a:gd name="T2" fmla="*/ 78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1" y="17"/>
                    <a:pt x="78"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9"/>
            <p:cNvSpPr>
              <a:spLocks/>
            </p:cNvSpPr>
            <p:nvPr/>
          </p:nvSpPr>
          <p:spPr bwMode="auto">
            <a:xfrm>
              <a:off x="9864486" y="4502955"/>
              <a:ext cx="206904" cy="59598"/>
            </a:xfrm>
            <a:custGeom>
              <a:avLst/>
              <a:gdLst>
                <a:gd name="T0" fmla="*/ 1 w 78"/>
                <a:gd name="T1" fmla="*/ 14 h 22"/>
                <a:gd name="T2" fmla="*/ 39 w 78"/>
                <a:gd name="T3" fmla="*/ 22 h 22"/>
                <a:gd name="T4" fmla="*/ 78 w 78"/>
                <a:gd name="T5" fmla="*/ 14 h 22"/>
                <a:gd name="T6" fmla="*/ 78 w 78"/>
                <a:gd name="T7" fmla="*/ 13 h 22"/>
                <a:gd name="T8" fmla="*/ 78 w 78"/>
                <a:gd name="T9" fmla="*/ 0 h 22"/>
                <a:gd name="T10" fmla="*/ 39 w 78"/>
                <a:gd name="T11" fmla="*/ 9 h 22"/>
                <a:gd name="T12" fmla="*/ 0 w 78"/>
                <a:gd name="T13" fmla="*/ 0 h 22"/>
                <a:gd name="T14" fmla="*/ 0 w 78"/>
                <a:gd name="T15" fmla="*/ 13 h 22"/>
                <a:gd name="T16" fmla="*/ 1 w 78"/>
                <a:gd name="T17" fmla="*/ 14 h 22"/>
                <a:gd name="T18" fmla="*/ 1 w 78"/>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2">
                  <a:moveTo>
                    <a:pt x="1" y="14"/>
                  </a:moveTo>
                  <a:cubicBezTo>
                    <a:pt x="8" y="18"/>
                    <a:pt x="23" y="22"/>
                    <a:pt x="39" y="22"/>
                  </a:cubicBezTo>
                  <a:cubicBezTo>
                    <a:pt x="55" y="22"/>
                    <a:pt x="71" y="18"/>
                    <a:pt x="78" y="14"/>
                  </a:cubicBezTo>
                  <a:cubicBezTo>
                    <a:pt x="78" y="13"/>
                    <a:pt x="78" y="13"/>
                    <a:pt x="78" y="13"/>
                  </a:cubicBezTo>
                  <a:cubicBezTo>
                    <a:pt x="78" y="0"/>
                    <a:pt x="78" y="0"/>
                    <a:pt x="78" y="0"/>
                  </a:cubicBezTo>
                  <a:cubicBezTo>
                    <a:pt x="71" y="5"/>
                    <a:pt x="56" y="9"/>
                    <a:pt x="39" y="9"/>
                  </a:cubicBezTo>
                  <a:cubicBezTo>
                    <a:pt x="22" y="9"/>
                    <a:pt x="7" y="5"/>
                    <a:pt x="0" y="0"/>
                  </a:cubicBezTo>
                  <a:cubicBezTo>
                    <a:pt x="0" y="13"/>
                    <a:pt x="0" y="13"/>
                    <a:pt x="0" y="13"/>
                  </a:cubicBezTo>
                  <a:cubicBezTo>
                    <a:pt x="1" y="14"/>
                    <a:pt x="1" y="14"/>
                    <a:pt x="1" y="14"/>
                  </a:cubicBezTo>
                  <a:cubicBezTo>
                    <a:pt x="1" y="14"/>
                    <a:pt x="1" y="14"/>
                    <a:pt x="1" y="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60"/>
            <p:cNvSpPr>
              <a:spLocks/>
            </p:cNvSpPr>
            <p:nvPr/>
          </p:nvSpPr>
          <p:spPr bwMode="auto">
            <a:xfrm>
              <a:off x="9864486" y="4650262"/>
              <a:ext cx="206904" cy="55100"/>
            </a:xfrm>
            <a:custGeom>
              <a:avLst/>
              <a:gdLst>
                <a:gd name="T0" fmla="*/ 39 w 78"/>
                <a:gd name="T1" fmla="*/ 8 h 21"/>
                <a:gd name="T2" fmla="*/ 0 w 78"/>
                <a:gd name="T3" fmla="*/ 0 h 21"/>
                <a:gd name="T4" fmla="*/ 0 w 78"/>
                <a:gd name="T5" fmla="*/ 10 h 21"/>
                <a:gd name="T6" fmla="*/ 0 w 78"/>
                <a:gd name="T7" fmla="*/ 10 h 21"/>
                <a:gd name="T8" fmla="*/ 39 w 78"/>
                <a:gd name="T9" fmla="*/ 21 h 21"/>
                <a:gd name="T10" fmla="*/ 78 w 78"/>
                <a:gd name="T11" fmla="*/ 10 h 21"/>
                <a:gd name="T12" fmla="*/ 78 w 78"/>
                <a:gd name="T13" fmla="*/ 10 h 21"/>
                <a:gd name="T14" fmla="*/ 78 w 78"/>
                <a:gd name="T15" fmla="*/ 0 h 21"/>
                <a:gd name="T16" fmla="*/ 39 w 78"/>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1">
                  <a:moveTo>
                    <a:pt x="39" y="8"/>
                  </a:moveTo>
                  <a:cubicBezTo>
                    <a:pt x="23" y="8"/>
                    <a:pt x="8" y="5"/>
                    <a:pt x="0" y="0"/>
                  </a:cubicBezTo>
                  <a:cubicBezTo>
                    <a:pt x="0" y="10"/>
                    <a:pt x="0" y="10"/>
                    <a:pt x="0" y="10"/>
                  </a:cubicBezTo>
                  <a:cubicBezTo>
                    <a:pt x="0" y="10"/>
                    <a:pt x="0" y="10"/>
                    <a:pt x="0" y="10"/>
                  </a:cubicBezTo>
                  <a:cubicBezTo>
                    <a:pt x="0" y="16"/>
                    <a:pt x="17" y="21"/>
                    <a:pt x="39" y="21"/>
                  </a:cubicBezTo>
                  <a:cubicBezTo>
                    <a:pt x="61" y="21"/>
                    <a:pt x="78" y="16"/>
                    <a:pt x="78" y="10"/>
                  </a:cubicBezTo>
                  <a:cubicBezTo>
                    <a:pt x="78" y="10"/>
                    <a:pt x="78" y="10"/>
                    <a:pt x="78" y="10"/>
                  </a:cubicBezTo>
                  <a:cubicBezTo>
                    <a:pt x="78" y="0"/>
                    <a:pt x="78" y="0"/>
                    <a:pt x="78" y="0"/>
                  </a:cubicBezTo>
                  <a:cubicBezTo>
                    <a:pt x="70" y="5"/>
                    <a:pt x="55" y="8"/>
                    <a:pt x="39"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61"/>
            <p:cNvSpPr>
              <a:spLocks/>
            </p:cNvSpPr>
            <p:nvPr/>
          </p:nvSpPr>
          <p:spPr bwMode="auto">
            <a:xfrm>
              <a:off x="9465296" y="4601909"/>
              <a:ext cx="206904" cy="52851"/>
            </a:xfrm>
            <a:custGeom>
              <a:avLst/>
              <a:gdLst>
                <a:gd name="T0" fmla="*/ 39 w 78"/>
                <a:gd name="T1" fmla="*/ 20 h 20"/>
                <a:gd name="T2" fmla="*/ 78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0" y="17"/>
                    <a:pt x="78"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8" name="Oval 162"/>
            <p:cNvSpPr>
              <a:spLocks noChangeArrowheads="1"/>
            </p:cNvSpPr>
            <p:nvPr/>
          </p:nvSpPr>
          <p:spPr bwMode="auto">
            <a:xfrm>
              <a:off x="9465296" y="4444482"/>
              <a:ext cx="206904" cy="64096"/>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63"/>
            <p:cNvSpPr>
              <a:spLocks/>
            </p:cNvSpPr>
            <p:nvPr/>
          </p:nvSpPr>
          <p:spPr bwMode="auto">
            <a:xfrm>
              <a:off x="9465296" y="4553557"/>
              <a:ext cx="206904" cy="53975"/>
            </a:xfrm>
            <a:custGeom>
              <a:avLst/>
              <a:gdLst>
                <a:gd name="T0" fmla="*/ 39 w 78"/>
                <a:gd name="T1" fmla="*/ 20 h 20"/>
                <a:gd name="T2" fmla="*/ 78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0" y="17"/>
                    <a:pt x="78"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64"/>
            <p:cNvSpPr>
              <a:spLocks/>
            </p:cNvSpPr>
            <p:nvPr/>
          </p:nvSpPr>
          <p:spPr bwMode="auto">
            <a:xfrm>
              <a:off x="9465296" y="4502955"/>
              <a:ext cx="206904" cy="59598"/>
            </a:xfrm>
            <a:custGeom>
              <a:avLst/>
              <a:gdLst>
                <a:gd name="T0" fmla="*/ 1 w 78"/>
                <a:gd name="T1" fmla="*/ 14 h 22"/>
                <a:gd name="T2" fmla="*/ 39 w 78"/>
                <a:gd name="T3" fmla="*/ 22 h 22"/>
                <a:gd name="T4" fmla="*/ 78 w 78"/>
                <a:gd name="T5" fmla="*/ 14 h 22"/>
                <a:gd name="T6" fmla="*/ 78 w 78"/>
                <a:gd name="T7" fmla="*/ 13 h 22"/>
                <a:gd name="T8" fmla="*/ 78 w 78"/>
                <a:gd name="T9" fmla="*/ 0 h 22"/>
                <a:gd name="T10" fmla="*/ 39 w 78"/>
                <a:gd name="T11" fmla="*/ 9 h 22"/>
                <a:gd name="T12" fmla="*/ 0 w 78"/>
                <a:gd name="T13" fmla="*/ 0 h 22"/>
                <a:gd name="T14" fmla="*/ 0 w 78"/>
                <a:gd name="T15" fmla="*/ 13 h 22"/>
                <a:gd name="T16" fmla="*/ 1 w 78"/>
                <a:gd name="T17" fmla="*/ 14 h 22"/>
                <a:gd name="T18" fmla="*/ 1 w 78"/>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2">
                  <a:moveTo>
                    <a:pt x="1" y="14"/>
                  </a:moveTo>
                  <a:cubicBezTo>
                    <a:pt x="8" y="18"/>
                    <a:pt x="23" y="22"/>
                    <a:pt x="39" y="22"/>
                  </a:cubicBezTo>
                  <a:cubicBezTo>
                    <a:pt x="55" y="22"/>
                    <a:pt x="70" y="18"/>
                    <a:pt x="78" y="14"/>
                  </a:cubicBezTo>
                  <a:cubicBezTo>
                    <a:pt x="78" y="13"/>
                    <a:pt x="78" y="13"/>
                    <a:pt x="78" y="13"/>
                  </a:cubicBezTo>
                  <a:cubicBezTo>
                    <a:pt x="78" y="0"/>
                    <a:pt x="78" y="0"/>
                    <a:pt x="78" y="0"/>
                  </a:cubicBezTo>
                  <a:cubicBezTo>
                    <a:pt x="71" y="5"/>
                    <a:pt x="56" y="9"/>
                    <a:pt x="39" y="9"/>
                  </a:cubicBezTo>
                  <a:cubicBezTo>
                    <a:pt x="22" y="9"/>
                    <a:pt x="7" y="5"/>
                    <a:pt x="0" y="0"/>
                  </a:cubicBezTo>
                  <a:cubicBezTo>
                    <a:pt x="0" y="13"/>
                    <a:pt x="0" y="13"/>
                    <a:pt x="0" y="13"/>
                  </a:cubicBezTo>
                  <a:cubicBezTo>
                    <a:pt x="1" y="14"/>
                    <a:pt x="1" y="14"/>
                    <a:pt x="1" y="14"/>
                  </a:cubicBezTo>
                  <a:cubicBezTo>
                    <a:pt x="1" y="14"/>
                    <a:pt x="1" y="14"/>
                    <a:pt x="1" y="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5"/>
            <p:cNvSpPr>
              <a:spLocks/>
            </p:cNvSpPr>
            <p:nvPr/>
          </p:nvSpPr>
          <p:spPr bwMode="auto">
            <a:xfrm>
              <a:off x="9465296" y="4650262"/>
              <a:ext cx="206904" cy="55100"/>
            </a:xfrm>
            <a:custGeom>
              <a:avLst/>
              <a:gdLst>
                <a:gd name="T0" fmla="*/ 39 w 78"/>
                <a:gd name="T1" fmla="*/ 8 h 21"/>
                <a:gd name="T2" fmla="*/ 0 w 78"/>
                <a:gd name="T3" fmla="*/ 0 h 21"/>
                <a:gd name="T4" fmla="*/ 0 w 78"/>
                <a:gd name="T5" fmla="*/ 10 h 21"/>
                <a:gd name="T6" fmla="*/ 0 w 78"/>
                <a:gd name="T7" fmla="*/ 10 h 21"/>
                <a:gd name="T8" fmla="*/ 39 w 78"/>
                <a:gd name="T9" fmla="*/ 21 h 21"/>
                <a:gd name="T10" fmla="*/ 78 w 78"/>
                <a:gd name="T11" fmla="*/ 10 h 21"/>
                <a:gd name="T12" fmla="*/ 78 w 78"/>
                <a:gd name="T13" fmla="*/ 10 h 21"/>
                <a:gd name="T14" fmla="*/ 78 w 78"/>
                <a:gd name="T15" fmla="*/ 0 h 21"/>
                <a:gd name="T16" fmla="*/ 39 w 78"/>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1">
                  <a:moveTo>
                    <a:pt x="39" y="8"/>
                  </a:moveTo>
                  <a:cubicBezTo>
                    <a:pt x="23" y="8"/>
                    <a:pt x="8" y="5"/>
                    <a:pt x="0" y="0"/>
                  </a:cubicBezTo>
                  <a:cubicBezTo>
                    <a:pt x="0" y="10"/>
                    <a:pt x="0" y="10"/>
                    <a:pt x="0" y="10"/>
                  </a:cubicBezTo>
                  <a:cubicBezTo>
                    <a:pt x="0" y="10"/>
                    <a:pt x="0" y="10"/>
                    <a:pt x="0" y="10"/>
                  </a:cubicBezTo>
                  <a:cubicBezTo>
                    <a:pt x="0" y="16"/>
                    <a:pt x="17" y="21"/>
                    <a:pt x="39" y="21"/>
                  </a:cubicBezTo>
                  <a:cubicBezTo>
                    <a:pt x="61" y="21"/>
                    <a:pt x="78" y="16"/>
                    <a:pt x="78" y="10"/>
                  </a:cubicBezTo>
                  <a:cubicBezTo>
                    <a:pt x="78" y="10"/>
                    <a:pt x="78" y="10"/>
                    <a:pt x="78" y="10"/>
                  </a:cubicBezTo>
                  <a:cubicBezTo>
                    <a:pt x="78" y="0"/>
                    <a:pt x="78" y="0"/>
                    <a:pt x="78" y="0"/>
                  </a:cubicBezTo>
                  <a:cubicBezTo>
                    <a:pt x="70" y="5"/>
                    <a:pt x="55" y="8"/>
                    <a:pt x="39"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6"/>
            <p:cNvSpPr>
              <a:spLocks/>
            </p:cNvSpPr>
            <p:nvPr/>
          </p:nvSpPr>
          <p:spPr bwMode="auto">
            <a:xfrm>
              <a:off x="9066107" y="4601909"/>
              <a:ext cx="208029" cy="52851"/>
            </a:xfrm>
            <a:custGeom>
              <a:avLst/>
              <a:gdLst>
                <a:gd name="T0" fmla="*/ 39 w 78"/>
                <a:gd name="T1" fmla="*/ 20 h 20"/>
                <a:gd name="T2" fmla="*/ 77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0" y="17"/>
                    <a:pt x="77"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3" name="Oval 167"/>
            <p:cNvSpPr>
              <a:spLocks noChangeArrowheads="1"/>
            </p:cNvSpPr>
            <p:nvPr/>
          </p:nvSpPr>
          <p:spPr bwMode="auto">
            <a:xfrm>
              <a:off x="9066107" y="4444482"/>
              <a:ext cx="208029" cy="64096"/>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8"/>
            <p:cNvSpPr>
              <a:spLocks/>
            </p:cNvSpPr>
            <p:nvPr/>
          </p:nvSpPr>
          <p:spPr bwMode="auto">
            <a:xfrm>
              <a:off x="9066107" y="4553557"/>
              <a:ext cx="208029" cy="53975"/>
            </a:xfrm>
            <a:custGeom>
              <a:avLst/>
              <a:gdLst>
                <a:gd name="T0" fmla="*/ 39 w 78"/>
                <a:gd name="T1" fmla="*/ 20 h 20"/>
                <a:gd name="T2" fmla="*/ 77 w 78"/>
                <a:gd name="T3" fmla="*/ 12 h 20"/>
                <a:gd name="T4" fmla="*/ 78 w 78"/>
                <a:gd name="T5" fmla="*/ 12 h 20"/>
                <a:gd name="T6" fmla="*/ 78 w 78"/>
                <a:gd name="T7" fmla="*/ 0 h 20"/>
                <a:gd name="T8" fmla="*/ 39 w 78"/>
                <a:gd name="T9" fmla="*/ 8 h 20"/>
                <a:gd name="T10" fmla="*/ 0 w 78"/>
                <a:gd name="T11" fmla="*/ 0 h 20"/>
                <a:gd name="T12" fmla="*/ 0 w 78"/>
                <a:gd name="T13" fmla="*/ 12 h 20"/>
                <a:gd name="T14" fmla="*/ 1 w 78"/>
                <a:gd name="T15" fmla="*/ 12 h 20"/>
                <a:gd name="T16" fmla="*/ 39 w 78"/>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39" y="20"/>
                  </a:moveTo>
                  <a:cubicBezTo>
                    <a:pt x="55" y="20"/>
                    <a:pt x="70" y="17"/>
                    <a:pt x="77" y="12"/>
                  </a:cubicBezTo>
                  <a:cubicBezTo>
                    <a:pt x="78" y="12"/>
                    <a:pt x="78" y="12"/>
                    <a:pt x="78" y="12"/>
                  </a:cubicBezTo>
                  <a:cubicBezTo>
                    <a:pt x="78" y="0"/>
                    <a:pt x="78" y="0"/>
                    <a:pt x="78" y="0"/>
                  </a:cubicBezTo>
                  <a:cubicBezTo>
                    <a:pt x="70" y="5"/>
                    <a:pt x="55" y="8"/>
                    <a:pt x="39" y="8"/>
                  </a:cubicBezTo>
                  <a:cubicBezTo>
                    <a:pt x="23" y="8"/>
                    <a:pt x="8" y="5"/>
                    <a:pt x="0" y="0"/>
                  </a:cubicBezTo>
                  <a:cubicBezTo>
                    <a:pt x="0" y="12"/>
                    <a:pt x="0" y="12"/>
                    <a:pt x="0" y="12"/>
                  </a:cubicBezTo>
                  <a:cubicBezTo>
                    <a:pt x="1" y="12"/>
                    <a:pt x="1" y="12"/>
                    <a:pt x="1" y="12"/>
                  </a:cubicBezTo>
                  <a:cubicBezTo>
                    <a:pt x="8" y="17"/>
                    <a:pt x="23" y="20"/>
                    <a:pt x="39" y="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9"/>
            <p:cNvSpPr>
              <a:spLocks/>
            </p:cNvSpPr>
            <p:nvPr/>
          </p:nvSpPr>
          <p:spPr bwMode="auto">
            <a:xfrm>
              <a:off x="9066107" y="4502955"/>
              <a:ext cx="208029" cy="59598"/>
            </a:xfrm>
            <a:custGeom>
              <a:avLst/>
              <a:gdLst>
                <a:gd name="T0" fmla="*/ 1 w 78"/>
                <a:gd name="T1" fmla="*/ 14 h 22"/>
                <a:gd name="T2" fmla="*/ 39 w 78"/>
                <a:gd name="T3" fmla="*/ 22 h 22"/>
                <a:gd name="T4" fmla="*/ 77 w 78"/>
                <a:gd name="T5" fmla="*/ 14 h 22"/>
                <a:gd name="T6" fmla="*/ 78 w 78"/>
                <a:gd name="T7" fmla="*/ 13 h 22"/>
                <a:gd name="T8" fmla="*/ 78 w 78"/>
                <a:gd name="T9" fmla="*/ 0 h 22"/>
                <a:gd name="T10" fmla="*/ 39 w 78"/>
                <a:gd name="T11" fmla="*/ 9 h 22"/>
                <a:gd name="T12" fmla="*/ 0 w 78"/>
                <a:gd name="T13" fmla="*/ 0 h 22"/>
                <a:gd name="T14" fmla="*/ 0 w 78"/>
                <a:gd name="T15" fmla="*/ 13 h 22"/>
                <a:gd name="T16" fmla="*/ 1 w 78"/>
                <a:gd name="T17" fmla="*/ 14 h 22"/>
                <a:gd name="T18" fmla="*/ 1 w 78"/>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2">
                  <a:moveTo>
                    <a:pt x="1" y="14"/>
                  </a:moveTo>
                  <a:cubicBezTo>
                    <a:pt x="8" y="18"/>
                    <a:pt x="23" y="22"/>
                    <a:pt x="39" y="22"/>
                  </a:cubicBezTo>
                  <a:cubicBezTo>
                    <a:pt x="55" y="22"/>
                    <a:pt x="70" y="18"/>
                    <a:pt x="77" y="14"/>
                  </a:cubicBezTo>
                  <a:cubicBezTo>
                    <a:pt x="78" y="13"/>
                    <a:pt x="78" y="13"/>
                    <a:pt x="78" y="13"/>
                  </a:cubicBezTo>
                  <a:cubicBezTo>
                    <a:pt x="78" y="0"/>
                    <a:pt x="78" y="0"/>
                    <a:pt x="78" y="0"/>
                  </a:cubicBezTo>
                  <a:cubicBezTo>
                    <a:pt x="71" y="5"/>
                    <a:pt x="56" y="9"/>
                    <a:pt x="39" y="9"/>
                  </a:cubicBezTo>
                  <a:cubicBezTo>
                    <a:pt x="22" y="9"/>
                    <a:pt x="7" y="5"/>
                    <a:pt x="0" y="0"/>
                  </a:cubicBezTo>
                  <a:cubicBezTo>
                    <a:pt x="0" y="13"/>
                    <a:pt x="0" y="13"/>
                    <a:pt x="0" y="13"/>
                  </a:cubicBezTo>
                  <a:cubicBezTo>
                    <a:pt x="1" y="14"/>
                    <a:pt x="1" y="14"/>
                    <a:pt x="1" y="14"/>
                  </a:cubicBezTo>
                  <a:cubicBezTo>
                    <a:pt x="1" y="14"/>
                    <a:pt x="1" y="14"/>
                    <a:pt x="1" y="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70"/>
            <p:cNvSpPr>
              <a:spLocks/>
            </p:cNvSpPr>
            <p:nvPr/>
          </p:nvSpPr>
          <p:spPr bwMode="auto">
            <a:xfrm>
              <a:off x="9066107" y="4650262"/>
              <a:ext cx="208029" cy="55100"/>
            </a:xfrm>
            <a:custGeom>
              <a:avLst/>
              <a:gdLst>
                <a:gd name="T0" fmla="*/ 39 w 78"/>
                <a:gd name="T1" fmla="*/ 8 h 21"/>
                <a:gd name="T2" fmla="*/ 0 w 78"/>
                <a:gd name="T3" fmla="*/ 0 h 21"/>
                <a:gd name="T4" fmla="*/ 0 w 78"/>
                <a:gd name="T5" fmla="*/ 10 h 21"/>
                <a:gd name="T6" fmla="*/ 0 w 78"/>
                <a:gd name="T7" fmla="*/ 10 h 21"/>
                <a:gd name="T8" fmla="*/ 39 w 78"/>
                <a:gd name="T9" fmla="*/ 21 h 21"/>
                <a:gd name="T10" fmla="*/ 78 w 78"/>
                <a:gd name="T11" fmla="*/ 10 h 21"/>
                <a:gd name="T12" fmla="*/ 78 w 78"/>
                <a:gd name="T13" fmla="*/ 10 h 21"/>
                <a:gd name="T14" fmla="*/ 78 w 78"/>
                <a:gd name="T15" fmla="*/ 0 h 21"/>
                <a:gd name="T16" fmla="*/ 39 w 78"/>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1">
                  <a:moveTo>
                    <a:pt x="39" y="8"/>
                  </a:moveTo>
                  <a:cubicBezTo>
                    <a:pt x="23" y="8"/>
                    <a:pt x="8" y="5"/>
                    <a:pt x="0" y="0"/>
                  </a:cubicBezTo>
                  <a:cubicBezTo>
                    <a:pt x="0" y="10"/>
                    <a:pt x="0" y="10"/>
                    <a:pt x="0" y="10"/>
                  </a:cubicBezTo>
                  <a:cubicBezTo>
                    <a:pt x="0" y="10"/>
                    <a:pt x="0" y="10"/>
                    <a:pt x="0" y="10"/>
                  </a:cubicBezTo>
                  <a:cubicBezTo>
                    <a:pt x="0" y="16"/>
                    <a:pt x="17" y="21"/>
                    <a:pt x="39" y="21"/>
                  </a:cubicBezTo>
                  <a:cubicBezTo>
                    <a:pt x="61" y="21"/>
                    <a:pt x="78" y="16"/>
                    <a:pt x="78" y="10"/>
                  </a:cubicBezTo>
                  <a:cubicBezTo>
                    <a:pt x="78" y="10"/>
                    <a:pt x="78" y="10"/>
                    <a:pt x="78" y="10"/>
                  </a:cubicBezTo>
                  <a:cubicBezTo>
                    <a:pt x="78" y="0"/>
                    <a:pt x="78" y="0"/>
                    <a:pt x="78" y="0"/>
                  </a:cubicBezTo>
                  <a:cubicBezTo>
                    <a:pt x="70" y="5"/>
                    <a:pt x="55" y="8"/>
                    <a:pt x="39" y="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5"/>
            <p:cNvSpPr>
              <a:spLocks noEditPoints="1"/>
            </p:cNvSpPr>
            <p:nvPr/>
          </p:nvSpPr>
          <p:spPr bwMode="auto">
            <a:xfrm>
              <a:off x="9827377" y="5022466"/>
              <a:ext cx="281119" cy="264253"/>
            </a:xfrm>
            <a:custGeom>
              <a:avLst/>
              <a:gdLst>
                <a:gd name="T0" fmla="*/ 35 w 106"/>
                <a:gd name="T1" fmla="*/ 81 h 99"/>
                <a:gd name="T2" fmla="*/ 71 w 106"/>
                <a:gd name="T3" fmla="*/ 0 h 99"/>
                <a:gd name="T4" fmla="*/ 71 w 106"/>
                <a:gd name="T5" fmla="*/ 81 h 99"/>
                <a:gd name="T6" fmla="*/ 41 w 106"/>
                <a:gd name="T7" fmla="*/ 6 h 99"/>
                <a:gd name="T8" fmla="*/ 65 w 106"/>
                <a:gd name="T9" fmla="*/ 15 h 99"/>
                <a:gd name="T10" fmla="*/ 65 w 106"/>
                <a:gd name="T11" fmla="*/ 6 h 99"/>
                <a:gd name="T12" fmla="*/ 41 w 106"/>
                <a:gd name="T13" fmla="*/ 21 h 99"/>
                <a:gd name="T14" fmla="*/ 65 w 106"/>
                <a:gd name="T15" fmla="*/ 30 h 99"/>
                <a:gd name="T16" fmla="*/ 65 w 106"/>
                <a:gd name="T17" fmla="*/ 21 h 99"/>
                <a:gd name="T18" fmla="*/ 41 w 106"/>
                <a:gd name="T19" fmla="*/ 36 h 99"/>
                <a:gd name="T20" fmla="*/ 65 w 106"/>
                <a:gd name="T21" fmla="*/ 45 h 99"/>
                <a:gd name="T22" fmla="*/ 65 w 106"/>
                <a:gd name="T23" fmla="*/ 36 h 99"/>
                <a:gd name="T24" fmla="*/ 41 w 106"/>
                <a:gd name="T25" fmla="*/ 51 h 99"/>
                <a:gd name="T26" fmla="*/ 65 w 106"/>
                <a:gd name="T27" fmla="*/ 60 h 99"/>
                <a:gd name="T28" fmla="*/ 65 w 106"/>
                <a:gd name="T29" fmla="*/ 51 h 99"/>
                <a:gd name="T30" fmla="*/ 80 w 106"/>
                <a:gd name="T31" fmla="*/ 81 h 99"/>
                <a:gd name="T32" fmla="*/ 106 w 106"/>
                <a:gd name="T33" fmla="*/ 21 h 99"/>
                <a:gd name="T34" fmla="*/ 106 w 106"/>
                <a:gd name="T35" fmla="*/ 81 h 99"/>
                <a:gd name="T36" fmla="*/ 84 w 106"/>
                <a:gd name="T37" fmla="*/ 26 h 99"/>
                <a:gd name="T38" fmla="*/ 102 w 106"/>
                <a:gd name="T39" fmla="*/ 32 h 99"/>
                <a:gd name="T40" fmla="*/ 102 w 106"/>
                <a:gd name="T41" fmla="*/ 26 h 99"/>
                <a:gd name="T42" fmla="*/ 84 w 106"/>
                <a:gd name="T43" fmla="*/ 37 h 99"/>
                <a:gd name="T44" fmla="*/ 102 w 106"/>
                <a:gd name="T45" fmla="*/ 43 h 99"/>
                <a:gd name="T46" fmla="*/ 102 w 106"/>
                <a:gd name="T47" fmla="*/ 37 h 99"/>
                <a:gd name="T48" fmla="*/ 84 w 106"/>
                <a:gd name="T49" fmla="*/ 48 h 99"/>
                <a:gd name="T50" fmla="*/ 102 w 106"/>
                <a:gd name="T51" fmla="*/ 54 h 99"/>
                <a:gd name="T52" fmla="*/ 102 w 106"/>
                <a:gd name="T53" fmla="*/ 48 h 99"/>
                <a:gd name="T54" fmla="*/ 84 w 106"/>
                <a:gd name="T55" fmla="*/ 59 h 99"/>
                <a:gd name="T56" fmla="*/ 102 w 106"/>
                <a:gd name="T57" fmla="*/ 65 h 99"/>
                <a:gd name="T58" fmla="*/ 102 w 106"/>
                <a:gd name="T59" fmla="*/ 59 h 99"/>
                <a:gd name="T60" fmla="*/ 0 w 106"/>
                <a:gd name="T61" fmla="*/ 81 h 99"/>
                <a:gd name="T62" fmla="*/ 26 w 106"/>
                <a:gd name="T63" fmla="*/ 21 h 99"/>
                <a:gd name="T64" fmla="*/ 26 w 106"/>
                <a:gd name="T65" fmla="*/ 81 h 99"/>
                <a:gd name="T66" fmla="*/ 4 w 106"/>
                <a:gd name="T67" fmla="*/ 26 h 99"/>
                <a:gd name="T68" fmla="*/ 22 w 106"/>
                <a:gd name="T69" fmla="*/ 32 h 99"/>
                <a:gd name="T70" fmla="*/ 22 w 106"/>
                <a:gd name="T71" fmla="*/ 26 h 99"/>
                <a:gd name="T72" fmla="*/ 4 w 106"/>
                <a:gd name="T73" fmla="*/ 37 h 99"/>
                <a:gd name="T74" fmla="*/ 22 w 106"/>
                <a:gd name="T75" fmla="*/ 43 h 99"/>
                <a:gd name="T76" fmla="*/ 22 w 106"/>
                <a:gd name="T77" fmla="*/ 37 h 99"/>
                <a:gd name="T78" fmla="*/ 4 w 106"/>
                <a:gd name="T79" fmla="*/ 48 h 99"/>
                <a:gd name="T80" fmla="*/ 22 w 106"/>
                <a:gd name="T81" fmla="*/ 54 h 99"/>
                <a:gd name="T82" fmla="*/ 22 w 106"/>
                <a:gd name="T83" fmla="*/ 48 h 99"/>
                <a:gd name="T84" fmla="*/ 4 w 106"/>
                <a:gd name="T85" fmla="*/ 59 h 99"/>
                <a:gd name="T86" fmla="*/ 22 w 106"/>
                <a:gd name="T87" fmla="*/ 65 h 99"/>
                <a:gd name="T88" fmla="*/ 22 w 106"/>
                <a:gd name="T89" fmla="*/ 59 h 99"/>
                <a:gd name="T90" fmla="*/ 91 w 106"/>
                <a:gd name="T91" fmla="*/ 95 h 99"/>
                <a:gd name="T92" fmla="*/ 55 w 106"/>
                <a:gd name="T93" fmla="*/ 85 h 99"/>
                <a:gd name="T94" fmla="*/ 51 w 106"/>
                <a:gd name="T95" fmla="*/ 95 h 99"/>
                <a:gd name="T96" fmla="*/ 15 w 106"/>
                <a:gd name="T97" fmla="*/ 85 h 99"/>
                <a:gd name="T98" fmla="*/ 11 w 106"/>
                <a:gd name="T99" fmla="*/ 97 h 99"/>
                <a:gd name="T100" fmla="*/ 93 w 106"/>
                <a:gd name="T101" fmla="*/ 99 h 99"/>
                <a:gd name="T102" fmla="*/ 95 w 106"/>
                <a:gd name="T103" fmla="*/ 85 h 99"/>
                <a:gd name="T104" fmla="*/ 91 w 106"/>
                <a:gd name="T105"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9">
                  <a:moveTo>
                    <a:pt x="71" y="81"/>
                  </a:moveTo>
                  <a:cubicBezTo>
                    <a:pt x="35" y="81"/>
                    <a:pt x="35" y="81"/>
                    <a:pt x="35" y="81"/>
                  </a:cubicBezTo>
                  <a:cubicBezTo>
                    <a:pt x="35" y="0"/>
                    <a:pt x="35" y="0"/>
                    <a:pt x="35" y="0"/>
                  </a:cubicBezTo>
                  <a:cubicBezTo>
                    <a:pt x="71" y="0"/>
                    <a:pt x="71" y="0"/>
                    <a:pt x="71" y="0"/>
                  </a:cubicBezTo>
                  <a:cubicBezTo>
                    <a:pt x="71" y="81"/>
                    <a:pt x="71" y="81"/>
                    <a:pt x="71" y="81"/>
                  </a:cubicBezTo>
                  <a:cubicBezTo>
                    <a:pt x="71" y="81"/>
                    <a:pt x="71" y="81"/>
                    <a:pt x="71" y="81"/>
                  </a:cubicBezTo>
                  <a:close/>
                  <a:moveTo>
                    <a:pt x="65" y="6"/>
                  </a:moveTo>
                  <a:cubicBezTo>
                    <a:pt x="41" y="6"/>
                    <a:pt x="41" y="6"/>
                    <a:pt x="41" y="6"/>
                  </a:cubicBezTo>
                  <a:cubicBezTo>
                    <a:pt x="41" y="15"/>
                    <a:pt x="41" y="15"/>
                    <a:pt x="41" y="15"/>
                  </a:cubicBezTo>
                  <a:cubicBezTo>
                    <a:pt x="65" y="15"/>
                    <a:pt x="65" y="15"/>
                    <a:pt x="65" y="15"/>
                  </a:cubicBezTo>
                  <a:cubicBezTo>
                    <a:pt x="65" y="6"/>
                    <a:pt x="65" y="6"/>
                    <a:pt x="65" y="6"/>
                  </a:cubicBezTo>
                  <a:cubicBezTo>
                    <a:pt x="65" y="6"/>
                    <a:pt x="65" y="6"/>
                    <a:pt x="65" y="6"/>
                  </a:cubicBezTo>
                  <a:close/>
                  <a:moveTo>
                    <a:pt x="65" y="21"/>
                  </a:moveTo>
                  <a:cubicBezTo>
                    <a:pt x="41" y="21"/>
                    <a:pt x="41" y="21"/>
                    <a:pt x="41" y="21"/>
                  </a:cubicBezTo>
                  <a:cubicBezTo>
                    <a:pt x="41" y="30"/>
                    <a:pt x="41" y="30"/>
                    <a:pt x="41" y="30"/>
                  </a:cubicBezTo>
                  <a:cubicBezTo>
                    <a:pt x="65" y="30"/>
                    <a:pt x="65" y="30"/>
                    <a:pt x="65" y="30"/>
                  </a:cubicBezTo>
                  <a:cubicBezTo>
                    <a:pt x="65" y="21"/>
                    <a:pt x="65" y="21"/>
                    <a:pt x="65" y="21"/>
                  </a:cubicBezTo>
                  <a:cubicBezTo>
                    <a:pt x="65" y="21"/>
                    <a:pt x="65" y="21"/>
                    <a:pt x="65" y="21"/>
                  </a:cubicBezTo>
                  <a:close/>
                  <a:moveTo>
                    <a:pt x="65" y="36"/>
                  </a:moveTo>
                  <a:cubicBezTo>
                    <a:pt x="41" y="36"/>
                    <a:pt x="41" y="36"/>
                    <a:pt x="41" y="36"/>
                  </a:cubicBezTo>
                  <a:cubicBezTo>
                    <a:pt x="41" y="45"/>
                    <a:pt x="41" y="45"/>
                    <a:pt x="41" y="45"/>
                  </a:cubicBezTo>
                  <a:cubicBezTo>
                    <a:pt x="65" y="45"/>
                    <a:pt x="65" y="45"/>
                    <a:pt x="65" y="45"/>
                  </a:cubicBezTo>
                  <a:cubicBezTo>
                    <a:pt x="65" y="36"/>
                    <a:pt x="65" y="36"/>
                    <a:pt x="65" y="36"/>
                  </a:cubicBezTo>
                  <a:cubicBezTo>
                    <a:pt x="65" y="36"/>
                    <a:pt x="65" y="36"/>
                    <a:pt x="65" y="36"/>
                  </a:cubicBezTo>
                  <a:close/>
                  <a:moveTo>
                    <a:pt x="65" y="51"/>
                  </a:moveTo>
                  <a:cubicBezTo>
                    <a:pt x="41" y="51"/>
                    <a:pt x="41" y="51"/>
                    <a:pt x="41" y="51"/>
                  </a:cubicBezTo>
                  <a:cubicBezTo>
                    <a:pt x="41" y="60"/>
                    <a:pt x="41" y="60"/>
                    <a:pt x="41" y="60"/>
                  </a:cubicBezTo>
                  <a:cubicBezTo>
                    <a:pt x="65" y="60"/>
                    <a:pt x="65" y="60"/>
                    <a:pt x="65" y="60"/>
                  </a:cubicBezTo>
                  <a:cubicBezTo>
                    <a:pt x="65" y="51"/>
                    <a:pt x="65" y="51"/>
                    <a:pt x="65" y="51"/>
                  </a:cubicBezTo>
                  <a:cubicBezTo>
                    <a:pt x="65" y="51"/>
                    <a:pt x="65" y="51"/>
                    <a:pt x="65" y="51"/>
                  </a:cubicBezTo>
                  <a:close/>
                  <a:moveTo>
                    <a:pt x="106" y="81"/>
                  </a:moveTo>
                  <a:cubicBezTo>
                    <a:pt x="80" y="81"/>
                    <a:pt x="80" y="81"/>
                    <a:pt x="80" y="81"/>
                  </a:cubicBezTo>
                  <a:cubicBezTo>
                    <a:pt x="80" y="21"/>
                    <a:pt x="80" y="21"/>
                    <a:pt x="80" y="21"/>
                  </a:cubicBezTo>
                  <a:cubicBezTo>
                    <a:pt x="106" y="21"/>
                    <a:pt x="106" y="21"/>
                    <a:pt x="106" y="21"/>
                  </a:cubicBezTo>
                  <a:cubicBezTo>
                    <a:pt x="106" y="81"/>
                    <a:pt x="106" y="81"/>
                    <a:pt x="106" y="81"/>
                  </a:cubicBezTo>
                  <a:cubicBezTo>
                    <a:pt x="106" y="81"/>
                    <a:pt x="106" y="81"/>
                    <a:pt x="106" y="81"/>
                  </a:cubicBezTo>
                  <a:close/>
                  <a:moveTo>
                    <a:pt x="102" y="26"/>
                  </a:moveTo>
                  <a:cubicBezTo>
                    <a:pt x="84" y="26"/>
                    <a:pt x="84" y="26"/>
                    <a:pt x="84" y="26"/>
                  </a:cubicBezTo>
                  <a:cubicBezTo>
                    <a:pt x="84" y="32"/>
                    <a:pt x="84" y="32"/>
                    <a:pt x="84" y="32"/>
                  </a:cubicBezTo>
                  <a:cubicBezTo>
                    <a:pt x="102" y="32"/>
                    <a:pt x="102" y="32"/>
                    <a:pt x="102" y="32"/>
                  </a:cubicBezTo>
                  <a:cubicBezTo>
                    <a:pt x="102" y="26"/>
                    <a:pt x="102" y="26"/>
                    <a:pt x="102" y="26"/>
                  </a:cubicBezTo>
                  <a:cubicBezTo>
                    <a:pt x="102" y="26"/>
                    <a:pt x="102" y="26"/>
                    <a:pt x="102" y="26"/>
                  </a:cubicBezTo>
                  <a:close/>
                  <a:moveTo>
                    <a:pt x="102" y="37"/>
                  </a:moveTo>
                  <a:cubicBezTo>
                    <a:pt x="84" y="37"/>
                    <a:pt x="84" y="37"/>
                    <a:pt x="84" y="37"/>
                  </a:cubicBezTo>
                  <a:cubicBezTo>
                    <a:pt x="84" y="43"/>
                    <a:pt x="84" y="43"/>
                    <a:pt x="84" y="43"/>
                  </a:cubicBezTo>
                  <a:cubicBezTo>
                    <a:pt x="102" y="43"/>
                    <a:pt x="102" y="43"/>
                    <a:pt x="102" y="43"/>
                  </a:cubicBezTo>
                  <a:cubicBezTo>
                    <a:pt x="102" y="37"/>
                    <a:pt x="102" y="37"/>
                    <a:pt x="102" y="37"/>
                  </a:cubicBezTo>
                  <a:cubicBezTo>
                    <a:pt x="102" y="37"/>
                    <a:pt x="102" y="37"/>
                    <a:pt x="102" y="37"/>
                  </a:cubicBezTo>
                  <a:close/>
                  <a:moveTo>
                    <a:pt x="102" y="48"/>
                  </a:moveTo>
                  <a:cubicBezTo>
                    <a:pt x="84" y="48"/>
                    <a:pt x="84" y="48"/>
                    <a:pt x="84" y="48"/>
                  </a:cubicBezTo>
                  <a:cubicBezTo>
                    <a:pt x="84" y="54"/>
                    <a:pt x="84" y="54"/>
                    <a:pt x="84" y="54"/>
                  </a:cubicBezTo>
                  <a:cubicBezTo>
                    <a:pt x="102" y="54"/>
                    <a:pt x="102" y="54"/>
                    <a:pt x="102" y="54"/>
                  </a:cubicBezTo>
                  <a:cubicBezTo>
                    <a:pt x="102" y="48"/>
                    <a:pt x="102" y="48"/>
                    <a:pt x="102" y="48"/>
                  </a:cubicBezTo>
                  <a:cubicBezTo>
                    <a:pt x="102" y="48"/>
                    <a:pt x="102" y="48"/>
                    <a:pt x="102" y="48"/>
                  </a:cubicBezTo>
                  <a:close/>
                  <a:moveTo>
                    <a:pt x="102" y="59"/>
                  </a:moveTo>
                  <a:cubicBezTo>
                    <a:pt x="84" y="59"/>
                    <a:pt x="84" y="59"/>
                    <a:pt x="84" y="59"/>
                  </a:cubicBezTo>
                  <a:cubicBezTo>
                    <a:pt x="84" y="65"/>
                    <a:pt x="84" y="65"/>
                    <a:pt x="84" y="65"/>
                  </a:cubicBezTo>
                  <a:cubicBezTo>
                    <a:pt x="102" y="65"/>
                    <a:pt x="102" y="65"/>
                    <a:pt x="102" y="65"/>
                  </a:cubicBezTo>
                  <a:cubicBezTo>
                    <a:pt x="102" y="59"/>
                    <a:pt x="102" y="59"/>
                    <a:pt x="102" y="59"/>
                  </a:cubicBezTo>
                  <a:cubicBezTo>
                    <a:pt x="102" y="59"/>
                    <a:pt x="102" y="59"/>
                    <a:pt x="102" y="59"/>
                  </a:cubicBezTo>
                  <a:close/>
                  <a:moveTo>
                    <a:pt x="26" y="81"/>
                  </a:moveTo>
                  <a:cubicBezTo>
                    <a:pt x="0" y="81"/>
                    <a:pt x="0" y="81"/>
                    <a:pt x="0" y="81"/>
                  </a:cubicBezTo>
                  <a:cubicBezTo>
                    <a:pt x="0" y="21"/>
                    <a:pt x="0" y="21"/>
                    <a:pt x="0" y="21"/>
                  </a:cubicBezTo>
                  <a:cubicBezTo>
                    <a:pt x="26" y="21"/>
                    <a:pt x="26" y="21"/>
                    <a:pt x="26" y="21"/>
                  </a:cubicBezTo>
                  <a:cubicBezTo>
                    <a:pt x="26" y="81"/>
                    <a:pt x="26" y="81"/>
                    <a:pt x="26" y="81"/>
                  </a:cubicBezTo>
                  <a:cubicBezTo>
                    <a:pt x="26" y="81"/>
                    <a:pt x="26" y="81"/>
                    <a:pt x="26" y="81"/>
                  </a:cubicBezTo>
                  <a:close/>
                  <a:moveTo>
                    <a:pt x="22" y="26"/>
                  </a:moveTo>
                  <a:cubicBezTo>
                    <a:pt x="4" y="26"/>
                    <a:pt x="4" y="26"/>
                    <a:pt x="4" y="26"/>
                  </a:cubicBezTo>
                  <a:cubicBezTo>
                    <a:pt x="4" y="32"/>
                    <a:pt x="4" y="32"/>
                    <a:pt x="4" y="32"/>
                  </a:cubicBezTo>
                  <a:cubicBezTo>
                    <a:pt x="22" y="32"/>
                    <a:pt x="22" y="32"/>
                    <a:pt x="22" y="32"/>
                  </a:cubicBezTo>
                  <a:cubicBezTo>
                    <a:pt x="22" y="26"/>
                    <a:pt x="22" y="26"/>
                    <a:pt x="22" y="26"/>
                  </a:cubicBezTo>
                  <a:cubicBezTo>
                    <a:pt x="22" y="26"/>
                    <a:pt x="22" y="26"/>
                    <a:pt x="22" y="26"/>
                  </a:cubicBezTo>
                  <a:close/>
                  <a:moveTo>
                    <a:pt x="22" y="37"/>
                  </a:moveTo>
                  <a:cubicBezTo>
                    <a:pt x="4" y="37"/>
                    <a:pt x="4" y="37"/>
                    <a:pt x="4" y="37"/>
                  </a:cubicBezTo>
                  <a:cubicBezTo>
                    <a:pt x="4" y="43"/>
                    <a:pt x="4" y="43"/>
                    <a:pt x="4" y="43"/>
                  </a:cubicBezTo>
                  <a:cubicBezTo>
                    <a:pt x="22" y="43"/>
                    <a:pt x="22" y="43"/>
                    <a:pt x="22" y="43"/>
                  </a:cubicBezTo>
                  <a:cubicBezTo>
                    <a:pt x="22" y="37"/>
                    <a:pt x="22" y="37"/>
                    <a:pt x="22" y="37"/>
                  </a:cubicBezTo>
                  <a:cubicBezTo>
                    <a:pt x="22" y="37"/>
                    <a:pt x="22" y="37"/>
                    <a:pt x="22" y="37"/>
                  </a:cubicBezTo>
                  <a:close/>
                  <a:moveTo>
                    <a:pt x="22" y="48"/>
                  </a:moveTo>
                  <a:cubicBezTo>
                    <a:pt x="4" y="48"/>
                    <a:pt x="4" y="48"/>
                    <a:pt x="4" y="48"/>
                  </a:cubicBezTo>
                  <a:cubicBezTo>
                    <a:pt x="4" y="54"/>
                    <a:pt x="4" y="54"/>
                    <a:pt x="4" y="54"/>
                  </a:cubicBezTo>
                  <a:cubicBezTo>
                    <a:pt x="22" y="54"/>
                    <a:pt x="22" y="54"/>
                    <a:pt x="22" y="54"/>
                  </a:cubicBezTo>
                  <a:cubicBezTo>
                    <a:pt x="22" y="48"/>
                    <a:pt x="22" y="48"/>
                    <a:pt x="22" y="48"/>
                  </a:cubicBezTo>
                  <a:cubicBezTo>
                    <a:pt x="22" y="48"/>
                    <a:pt x="22" y="48"/>
                    <a:pt x="22" y="48"/>
                  </a:cubicBezTo>
                  <a:close/>
                  <a:moveTo>
                    <a:pt x="22" y="59"/>
                  </a:moveTo>
                  <a:cubicBezTo>
                    <a:pt x="4" y="59"/>
                    <a:pt x="4" y="59"/>
                    <a:pt x="4" y="59"/>
                  </a:cubicBezTo>
                  <a:cubicBezTo>
                    <a:pt x="4" y="65"/>
                    <a:pt x="4" y="65"/>
                    <a:pt x="4" y="65"/>
                  </a:cubicBezTo>
                  <a:cubicBezTo>
                    <a:pt x="22" y="65"/>
                    <a:pt x="22" y="65"/>
                    <a:pt x="22" y="65"/>
                  </a:cubicBezTo>
                  <a:cubicBezTo>
                    <a:pt x="22" y="59"/>
                    <a:pt x="22" y="59"/>
                    <a:pt x="22" y="59"/>
                  </a:cubicBezTo>
                  <a:cubicBezTo>
                    <a:pt x="22" y="59"/>
                    <a:pt x="22" y="59"/>
                    <a:pt x="22" y="59"/>
                  </a:cubicBezTo>
                  <a:close/>
                  <a:moveTo>
                    <a:pt x="91" y="85"/>
                  </a:moveTo>
                  <a:cubicBezTo>
                    <a:pt x="91" y="95"/>
                    <a:pt x="91" y="95"/>
                    <a:pt x="91" y="95"/>
                  </a:cubicBezTo>
                  <a:cubicBezTo>
                    <a:pt x="55" y="95"/>
                    <a:pt x="55" y="95"/>
                    <a:pt x="55" y="95"/>
                  </a:cubicBezTo>
                  <a:cubicBezTo>
                    <a:pt x="55" y="85"/>
                    <a:pt x="55" y="85"/>
                    <a:pt x="55" y="85"/>
                  </a:cubicBezTo>
                  <a:cubicBezTo>
                    <a:pt x="51" y="85"/>
                    <a:pt x="51" y="85"/>
                    <a:pt x="51" y="85"/>
                  </a:cubicBezTo>
                  <a:cubicBezTo>
                    <a:pt x="51" y="95"/>
                    <a:pt x="51" y="95"/>
                    <a:pt x="51" y="95"/>
                  </a:cubicBezTo>
                  <a:cubicBezTo>
                    <a:pt x="15" y="95"/>
                    <a:pt x="15" y="95"/>
                    <a:pt x="15" y="95"/>
                  </a:cubicBezTo>
                  <a:cubicBezTo>
                    <a:pt x="15" y="85"/>
                    <a:pt x="15" y="85"/>
                    <a:pt x="15" y="85"/>
                  </a:cubicBezTo>
                  <a:cubicBezTo>
                    <a:pt x="11" y="85"/>
                    <a:pt x="11" y="85"/>
                    <a:pt x="11" y="85"/>
                  </a:cubicBezTo>
                  <a:cubicBezTo>
                    <a:pt x="11" y="97"/>
                    <a:pt x="11" y="97"/>
                    <a:pt x="11" y="97"/>
                  </a:cubicBezTo>
                  <a:cubicBezTo>
                    <a:pt x="11" y="98"/>
                    <a:pt x="12" y="99"/>
                    <a:pt x="13" y="99"/>
                  </a:cubicBezTo>
                  <a:cubicBezTo>
                    <a:pt x="93" y="99"/>
                    <a:pt x="93" y="99"/>
                    <a:pt x="93" y="99"/>
                  </a:cubicBezTo>
                  <a:cubicBezTo>
                    <a:pt x="94" y="99"/>
                    <a:pt x="95" y="98"/>
                    <a:pt x="95" y="97"/>
                  </a:cubicBezTo>
                  <a:cubicBezTo>
                    <a:pt x="95" y="85"/>
                    <a:pt x="95" y="85"/>
                    <a:pt x="95" y="85"/>
                  </a:cubicBezTo>
                  <a:cubicBezTo>
                    <a:pt x="91" y="85"/>
                    <a:pt x="91" y="85"/>
                    <a:pt x="91" y="85"/>
                  </a:cubicBezTo>
                  <a:cubicBezTo>
                    <a:pt x="91" y="85"/>
                    <a:pt x="91" y="85"/>
                    <a:pt x="91" y="8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76"/>
            <p:cNvSpPr>
              <a:spLocks noEditPoints="1"/>
            </p:cNvSpPr>
            <p:nvPr/>
          </p:nvSpPr>
          <p:spPr bwMode="auto">
            <a:xfrm>
              <a:off x="8627561" y="5051703"/>
              <a:ext cx="286742" cy="205780"/>
            </a:xfrm>
            <a:custGeom>
              <a:avLst/>
              <a:gdLst>
                <a:gd name="T0" fmla="*/ 108 w 108"/>
                <a:gd name="T1" fmla="*/ 61 h 77"/>
                <a:gd name="T2" fmla="*/ 104 w 108"/>
                <a:gd name="T3" fmla="*/ 65 h 77"/>
                <a:gd name="T4" fmla="*/ 65 w 108"/>
                <a:gd name="T5" fmla="*/ 65 h 77"/>
                <a:gd name="T6" fmla="*/ 65 w 108"/>
                <a:gd name="T7" fmla="*/ 71 h 77"/>
                <a:gd name="T8" fmla="*/ 80 w 108"/>
                <a:gd name="T9" fmla="*/ 74 h 77"/>
                <a:gd name="T10" fmla="*/ 80 w 108"/>
                <a:gd name="T11" fmla="*/ 77 h 77"/>
                <a:gd name="T12" fmla="*/ 28 w 108"/>
                <a:gd name="T13" fmla="*/ 77 h 77"/>
                <a:gd name="T14" fmla="*/ 28 w 108"/>
                <a:gd name="T15" fmla="*/ 74 h 77"/>
                <a:gd name="T16" fmla="*/ 43 w 108"/>
                <a:gd name="T17" fmla="*/ 71 h 77"/>
                <a:gd name="T18" fmla="*/ 43 w 108"/>
                <a:gd name="T19" fmla="*/ 65 h 77"/>
                <a:gd name="T20" fmla="*/ 3 w 108"/>
                <a:gd name="T21" fmla="*/ 65 h 77"/>
                <a:gd name="T22" fmla="*/ 0 w 108"/>
                <a:gd name="T23" fmla="*/ 61 h 77"/>
                <a:gd name="T24" fmla="*/ 0 w 108"/>
                <a:gd name="T25" fmla="*/ 3 h 77"/>
                <a:gd name="T26" fmla="*/ 3 w 108"/>
                <a:gd name="T27" fmla="*/ 0 h 77"/>
                <a:gd name="T28" fmla="*/ 104 w 108"/>
                <a:gd name="T29" fmla="*/ 0 h 77"/>
                <a:gd name="T30" fmla="*/ 108 w 108"/>
                <a:gd name="T31" fmla="*/ 3 h 77"/>
                <a:gd name="T32" fmla="*/ 108 w 108"/>
                <a:gd name="T33" fmla="*/ 61 h 77"/>
                <a:gd name="T34" fmla="*/ 101 w 108"/>
                <a:gd name="T35" fmla="*/ 8 h 77"/>
                <a:gd name="T36" fmla="*/ 98 w 108"/>
                <a:gd name="T37" fmla="*/ 5 h 77"/>
                <a:gd name="T38" fmla="*/ 9 w 108"/>
                <a:gd name="T39" fmla="*/ 5 h 77"/>
                <a:gd name="T40" fmla="*/ 7 w 108"/>
                <a:gd name="T41" fmla="*/ 8 h 77"/>
                <a:gd name="T42" fmla="*/ 7 w 108"/>
                <a:gd name="T43" fmla="*/ 56 h 77"/>
                <a:gd name="T44" fmla="*/ 9 w 108"/>
                <a:gd name="T45" fmla="*/ 59 h 77"/>
                <a:gd name="T46" fmla="*/ 98 w 108"/>
                <a:gd name="T47" fmla="*/ 59 h 77"/>
                <a:gd name="T48" fmla="*/ 101 w 108"/>
                <a:gd name="T49" fmla="*/ 56 h 77"/>
                <a:gd name="T50" fmla="*/ 101 w 108"/>
                <a:gd name="T51"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77">
                  <a:moveTo>
                    <a:pt x="108" y="61"/>
                  </a:moveTo>
                  <a:cubicBezTo>
                    <a:pt x="108" y="63"/>
                    <a:pt x="106" y="65"/>
                    <a:pt x="104" y="65"/>
                  </a:cubicBezTo>
                  <a:cubicBezTo>
                    <a:pt x="65" y="65"/>
                    <a:pt x="65" y="65"/>
                    <a:pt x="65" y="65"/>
                  </a:cubicBezTo>
                  <a:cubicBezTo>
                    <a:pt x="65" y="71"/>
                    <a:pt x="65" y="71"/>
                    <a:pt x="65" y="71"/>
                  </a:cubicBezTo>
                  <a:cubicBezTo>
                    <a:pt x="80" y="74"/>
                    <a:pt x="80" y="74"/>
                    <a:pt x="80" y="74"/>
                  </a:cubicBezTo>
                  <a:cubicBezTo>
                    <a:pt x="80" y="77"/>
                    <a:pt x="80" y="77"/>
                    <a:pt x="80" y="77"/>
                  </a:cubicBezTo>
                  <a:cubicBezTo>
                    <a:pt x="28" y="77"/>
                    <a:pt x="28" y="77"/>
                    <a:pt x="28" y="77"/>
                  </a:cubicBezTo>
                  <a:cubicBezTo>
                    <a:pt x="28" y="74"/>
                    <a:pt x="28" y="74"/>
                    <a:pt x="28" y="74"/>
                  </a:cubicBezTo>
                  <a:cubicBezTo>
                    <a:pt x="43" y="71"/>
                    <a:pt x="43" y="71"/>
                    <a:pt x="43" y="71"/>
                  </a:cubicBezTo>
                  <a:cubicBezTo>
                    <a:pt x="43" y="65"/>
                    <a:pt x="43" y="65"/>
                    <a:pt x="43" y="65"/>
                  </a:cubicBezTo>
                  <a:cubicBezTo>
                    <a:pt x="43" y="65"/>
                    <a:pt x="33" y="65"/>
                    <a:pt x="3" y="65"/>
                  </a:cubicBezTo>
                  <a:cubicBezTo>
                    <a:pt x="2" y="65"/>
                    <a:pt x="0" y="63"/>
                    <a:pt x="0" y="61"/>
                  </a:cubicBezTo>
                  <a:cubicBezTo>
                    <a:pt x="0" y="61"/>
                    <a:pt x="0" y="58"/>
                    <a:pt x="0" y="3"/>
                  </a:cubicBezTo>
                  <a:cubicBezTo>
                    <a:pt x="0" y="1"/>
                    <a:pt x="2" y="0"/>
                    <a:pt x="3" y="0"/>
                  </a:cubicBezTo>
                  <a:cubicBezTo>
                    <a:pt x="3" y="0"/>
                    <a:pt x="23" y="0"/>
                    <a:pt x="104" y="0"/>
                  </a:cubicBezTo>
                  <a:cubicBezTo>
                    <a:pt x="106" y="0"/>
                    <a:pt x="108" y="1"/>
                    <a:pt x="108" y="3"/>
                  </a:cubicBezTo>
                  <a:cubicBezTo>
                    <a:pt x="108" y="3"/>
                    <a:pt x="108" y="58"/>
                    <a:pt x="108" y="61"/>
                  </a:cubicBezTo>
                  <a:close/>
                  <a:moveTo>
                    <a:pt x="101" y="8"/>
                  </a:moveTo>
                  <a:cubicBezTo>
                    <a:pt x="101" y="7"/>
                    <a:pt x="100" y="5"/>
                    <a:pt x="98" y="5"/>
                  </a:cubicBezTo>
                  <a:cubicBezTo>
                    <a:pt x="98" y="5"/>
                    <a:pt x="78" y="5"/>
                    <a:pt x="9" y="5"/>
                  </a:cubicBezTo>
                  <a:cubicBezTo>
                    <a:pt x="8" y="5"/>
                    <a:pt x="7" y="7"/>
                    <a:pt x="7" y="8"/>
                  </a:cubicBezTo>
                  <a:cubicBezTo>
                    <a:pt x="7" y="8"/>
                    <a:pt x="7" y="12"/>
                    <a:pt x="7" y="56"/>
                  </a:cubicBezTo>
                  <a:cubicBezTo>
                    <a:pt x="7" y="58"/>
                    <a:pt x="8" y="59"/>
                    <a:pt x="9" y="59"/>
                  </a:cubicBezTo>
                  <a:cubicBezTo>
                    <a:pt x="9" y="59"/>
                    <a:pt x="30" y="59"/>
                    <a:pt x="98" y="59"/>
                  </a:cubicBezTo>
                  <a:cubicBezTo>
                    <a:pt x="100" y="59"/>
                    <a:pt x="101" y="58"/>
                    <a:pt x="101" y="56"/>
                  </a:cubicBezTo>
                  <a:lnTo>
                    <a:pt x="101"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7"/>
            <p:cNvSpPr>
              <a:spLocks noEditPoints="1"/>
            </p:cNvSpPr>
            <p:nvPr/>
          </p:nvSpPr>
          <p:spPr bwMode="auto">
            <a:xfrm>
              <a:off x="8296964" y="5025840"/>
              <a:ext cx="147307" cy="257506"/>
            </a:xfrm>
            <a:custGeom>
              <a:avLst/>
              <a:gdLst>
                <a:gd name="T0" fmla="*/ 0 w 55"/>
                <a:gd name="T1" fmla="*/ 6 h 97"/>
                <a:gd name="T2" fmla="*/ 0 w 55"/>
                <a:gd name="T3" fmla="*/ 91 h 97"/>
                <a:gd name="T4" fmla="*/ 6 w 55"/>
                <a:gd name="T5" fmla="*/ 97 h 97"/>
                <a:gd name="T6" fmla="*/ 49 w 55"/>
                <a:gd name="T7" fmla="*/ 97 h 97"/>
                <a:gd name="T8" fmla="*/ 55 w 55"/>
                <a:gd name="T9" fmla="*/ 91 h 97"/>
                <a:gd name="T10" fmla="*/ 55 w 55"/>
                <a:gd name="T11" fmla="*/ 6 h 97"/>
                <a:gd name="T12" fmla="*/ 49 w 55"/>
                <a:gd name="T13" fmla="*/ 0 h 97"/>
                <a:gd name="T14" fmla="*/ 6 w 55"/>
                <a:gd name="T15" fmla="*/ 0 h 97"/>
                <a:gd name="T16" fmla="*/ 0 w 55"/>
                <a:gd name="T17" fmla="*/ 6 h 97"/>
                <a:gd name="T18" fmla="*/ 33 w 55"/>
                <a:gd name="T19" fmla="*/ 89 h 97"/>
                <a:gd name="T20" fmla="*/ 29 w 55"/>
                <a:gd name="T21" fmla="*/ 94 h 97"/>
                <a:gd name="T22" fmla="*/ 28 w 55"/>
                <a:gd name="T23" fmla="*/ 94 h 97"/>
                <a:gd name="T24" fmla="*/ 26 w 55"/>
                <a:gd name="T25" fmla="*/ 94 h 97"/>
                <a:gd name="T26" fmla="*/ 23 w 55"/>
                <a:gd name="T27" fmla="*/ 89 h 97"/>
                <a:gd name="T28" fmla="*/ 28 w 55"/>
                <a:gd name="T29" fmla="*/ 84 h 97"/>
                <a:gd name="T30" fmla="*/ 33 w 55"/>
                <a:gd name="T31" fmla="*/ 89 h 97"/>
                <a:gd name="T32" fmla="*/ 51 w 55"/>
                <a:gd name="T33" fmla="*/ 12 h 97"/>
                <a:gd name="T34" fmla="*/ 51 w 55"/>
                <a:gd name="T35" fmla="*/ 82 h 97"/>
                <a:gd name="T36" fmla="*/ 5 w 55"/>
                <a:gd name="T37" fmla="*/ 82 h 97"/>
                <a:gd name="T38" fmla="*/ 5 w 55"/>
                <a:gd name="T39" fmla="*/ 12 h 97"/>
                <a:gd name="T40" fmla="*/ 51 w 55"/>
                <a:gd name="T41" fmla="*/ 12 h 97"/>
                <a:gd name="T42" fmla="*/ 51 w 55"/>
                <a:gd name="T43" fmla="*/ 12 h 97"/>
                <a:gd name="T44" fmla="*/ 32 w 55"/>
                <a:gd name="T45" fmla="*/ 5 h 97"/>
                <a:gd name="T46" fmla="*/ 34 w 55"/>
                <a:gd name="T47" fmla="*/ 7 h 97"/>
                <a:gd name="T48" fmla="*/ 32 w 55"/>
                <a:gd name="T49" fmla="*/ 8 h 97"/>
                <a:gd name="T50" fmla="*/ 24 w 55"/>
                <a:gd name="T51" fmla="*/ 8 h 97"/>
                <a:gd name="T52" fmla="*/ 22 w 55"/>
                <a:gd name="T53" fmla="*/ 7 h 97"/>
                <a:gd name="T54" fmla="*/ 24 w 55"/>
                <a:gd name="T55" fmla="*/ 5 h 97"/>
                <a:gd name="T56" fmla="*/ 32 w 55"/>
                <a:gd name="T57" fmla="*/ 5 h 97"/>
                <a:gd name="T58" fmla="*/ 32 w 55"/>
                <a:gd name="T59"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97">
                  <a:moveTo>
                    <a:pt x="0" y="6"/>
                  </a:moveTo>
                  <a:cubicBezTo>
                    <a:pt x="0" y="63"/>
                    <a:pt x="0" y="91"/>
                    <a:pt x="0" y="91"/>
                  </a:cubicBezTo>
                  <a:cubicBezTo>
                    <a:pt x="0" y="94"/>
                    <a:pt x="4" y="97"/>
                    <a:pt x="6" y="97"/>
                  </a:cubicBezTo>
                  <a:cubicBezTo>
                    <a:pt x="34" y="97"/>
                    <a:pt x="49" y="97"/>
                    <a:pt x="49" y="97"/>
                  </a:cubicBezTo>
                  <a:cubicBezTo>
                    <a:pt x="53" y="97"/>
                    <a:pt x="55" y="94"/>
                    <a:pt x="55" y="91"/>
                  </a:cubicBezTo>
                  <a:cubicBezTo>
                    <a:pt x="55" y="34"/>
                    <a:pt x="55" y="6"/>
                    <a:pt x="55" y="6"/>
                  </a:cubicBezTo>
                  <a:cubicBezTo>
                    <a:pt x="55" y="2"/>
                    <a:pt x="53" y="0"/>
                    <a:pt x="49" y="0"/>
                  </a:cubicBezTo>
                  <a:cubicBezTo>
                    <a:pt x="22" y="0"/>
                    <a:pt x="6" y="0"/>
                    <a:pt x="6" y="0"/>
                  </a:cubicBezTo>
                  <a:cubicBezTo>
                    <a:pt x="4" y="0"/>
                    <a:pt x="0" y="2"/>
                    <a:pt x="0" y="6"/>
                  </a:cubicBezTo>
                  <a:close/>
                  <a:moveTo>
                    <a:pt x="33" y="89"/>
                  </a:moveTo>
                  <a:cubicBezTo>
                    <a:pt x="33" y="91"/>
                    <a:pt x="31" y="93"/>
                    <a:pt x="29" y="94"/>
                  </a:cubicBezTo>
                  <a:cubicBezTo>
                    <a:pt x="29" y="94"/>
                    <a:pt x="29" y="94"/>
                    <a:pt x="28" y="94"/>
                  </a:cubicBezTo>
                  <a:cubicBezTo>
                    <a:pt x="28" y="94"/>
                    <a:pt x="27" y="94"/>
                    <a:pt x="26" y="94"/>
                  </a:cubicBezTo>
                  <a:cubicBezTo>
                    <a:pt x="24" y="93"/>
                    <a:pt x="23" y="91"/>
                    <a:pt x="23" y="89"/>
                  </a:cubicBezTo>
                  <a:cubicBezTo>
                    <a:pt x="23" y="87"/>
                    <a:pt x="25" y="84"/>
                    <a:pt x="28" y="84"/>
                  </a:cubicBezTo>
                  <a:cubicBezTo>
                    <a:pt x="30" y="84"/>
                    <a:pt x="33" y="87"/>
                    <a:pt x="33" y="89"/>
                  </a:cubicBezTo>
                  <a:close/>
                  <a:moveTo>
                    <a:pt x="51" y="12"/>
                  </a:moveTo>
                  <a:cubicBezTo>
                    <a:pt x="51" y="82"/>
                    <a:pt x="51" y="82"/>
                    <a:pt x="51" y="82"/>
                  </a:cubicBezTo>
                  <a:cubicBezTo>
                    <a:pt x="5" y="82"/>
                    <a:pt x="5" y="82"/>
                    <a:pt x="5" y="82"/>
                  </a:cubicBezTo>
                  <a:cubicBezTo>
                    <a:pt x="5" y="12"/>
                    <a:pt x="5" y="12"/>
                    <a:pt x="5" y="12"/>
                  </a:cubicBezTo>
                  <a:cubicBezTo>
                    <a:pt x="51" y="12"/>
                    <a:pt x="51" y="12"/>
                    <a:pt x="51" y="12"/>
                  </a:cubicBezTo>
                  <a:cubicBezTo>
                    <a:pt x="51" y="12"/>
                    <a:pt x="51" y="12"/>
                    <a:pt x="51" y="12"/>
                  </a:cubicBezTo>
                  <a:close/>
                  <a:moveTo>
                    <a:pt x="32" y="5"/>
                  </a:moveTo>
                  <a:cubicBezTo>
                    <a:pt x="33" y="5"/>
                    <a:pt x="34" y="6"/>
                    <a:pt x="34" y="7"/>
                  </a:cubicBezTo>
                  <a:cubicBezTo>
                    <a:pt x="34" y="7"/>
                    <a:pt x="33" y="8"/>
                    <a:pt x="32" y="8"/>
                  </a:cubicBezTo>
                  <a:cubicBezTo>
                    <a:pt x="24" y="8"/>
                    <a:pt x="24" y="8"/>
                    <a:pt x="24" y="8"/>
                  </a:cubicBezTo>
                  <a:cubicBezTo>
                    <a:pt x="23" y="8"/>
                    <a:pt x="22" y="7"/>
                    <a:pt x="22" y="7"/>
                  </a:cubicBezTo>
                  <a:cubicBezTo>
                    <a:pt x="22" y="6"/>
                    <a:pt x="23" y="5"/>
                    <a:pt x="24" y="5"/>
                  </a:cubicBezTo>
                  <a:cubicBezTo>
                    <a:pt x="32" y="5"/>
                    <a:pt x="32" y="5"/>
                    <a:pt x="32" y="5"/>
                  </a:cubicBezTo>
                  <a:cubicBezTo>
                    <a:pt x="32" y="5"/>
                    <a:pt x="32" y="5"/>
                    <a:pt x="32" y="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78"/>
            <p:cNvSpPr>
              <a:spLocks noEditPoints="1"/>
            </p:cNvSpPr>
            <p:nvPr/>
          </p:nvSpPr>
          <p:spPr bwMode="auto">
            <a:xfrm>
              <a:off x="9015505" y="5057325"/>
              <a:ext cx="309232" cy="194536"/>
            </a:xfrm>
            <a:custGeom>
              <a:avLst/>
              <a:gdLst>
                <a:gd name="T0" fmla="*/ 21 w 116"/>
                <a:gd name="T1" fmla="*/ 48 h 73"/>
                <a:gd name="T2" fmla="*/ 0 w 116"/>
                <a:gd name="T3" fmla="*/ 53 h 73"/>
                <a:gd name="T4" fmla="*/ 21 w 116"/>
                <a:gd name="T5" fmla="*/ 7 h 73"/>
                <a:gd name="T6" fmla="*/ 18 w 116"/>
                <a:gd name="T7" fmla="*/ 13 h 73"/>
                <a:gd name="T8" fmla="*/ 14 w 116"/>
                <a:gd name="T9" fmla="*/ 44 h 73"/>
                <a:gd name="T10" fmla="*/ 32 w 116"/>
                <a:gd name="T11" fmla="*/ 31 h 73"/>
                <a:gd name="T12" fmla="*/ 26 w 116"/>
                <a:gd name="T13" fmla="*/ 29 h 73"/>
                <a:gd name="T14" fmla="*/ 32 w 116"/>
                <a:gd name="T15" fmla="*/ 31 h 73"/>
                <a:gd name="T16" fmla="*/ 28 w 116"/>
                <a:gd name="T17" fmla="*/ 29 h 73"/>
                <a:gd name="T18" fmla="*/ 30 w 116"/>
                <a:gd name="T19" fmla="*/ 31 h 73"/>
                <a:gd name="T20" fmla="*/ 37 w 116"/>
                <a:gd name="T21" fmla="*/ 43 h 73"/>
                <a:gd name="T22" fmla="*/ 18 w 116"/>
                <a:gd name="T23" fmla="*/ 43 h 73"/>
                <a:gd name="T24" fmla="*/ 18 w 116"/>
                <a:gd name="T25" fmla="*/ 20 h 73"/>
                <a:gd name="T26" fmla="*/ 21 w 116"/>
                <a:gd name="T27" fmla="*/ 17 h 73"/>
                <a:gd name="T28" fmla="*/ 40 w 116"/>
                <a:gd name="T29" fmla="*/ 17 h 73"/>
                <a:gd name="T30" fmla="*/ 40 w 116"/>
                <a:gd name="T31" fmla="*/ 23 h 73"/>
                <a:gd name="T32" fmla="*/ 42 w 116"/>
                <a:gd name="T33" fmla="*/ 27 h 73"/>
                <a:gd name="T34" fmla="*/ 40 w 116"/>
                <a:gd name="T35" fmla="*/ 33 h 73"/>
                <a:gd name="T36" fmla="*/ 42 w 116"/>
                <a:gd name="T37" fmla="*/ 37 h 73"/>
                <a:gd name="T38" fmla="*/ 40 w 116"/>
                <a:gd name="T39" fmla="*/ 40 h 73"/>
                <a:gd name="T40" fmla="*/ 37 w 116"/>
                <a:gd name="T41" fmla="*/ 43 h 73"/>
                <a:gd name="T42" fmla="*/ 36 w 116"/>
                <a:gd name="T43" fmla="*/ 32 h 73"/>
                <a:gd name="T44" fmla="*/ 34 w 116"/>
                <a:gd name="T45" fmla="*/ 29 h 73"/>
                <a:gd name="T46" fmla="*/ 35 w 116"/>
                <a:gd name="T47" fmla="*/ 27 h 73"/>
                <a:gd name="T48" fmla="*/ 32 w 116"/>
                <a:gd name="T49" fmla="*/ 25 h 73"/>
                <a:gd name="T50" fmla="*/ 31 w 116"/>
                <a:gd name="T51" fmla="*/ 23 h 73"/>
                <a:gd name="T52" fmla="*/ 28 w 116"/>
                <a:gd name="T53" fmla="*/ 25 h 73"/>
                <a:gd name="T54" fmla="*/ 25 w 116"/>
                <a:gd name="T55" fmla="*/ 24 h 73"/>
                <a:gd name="T56" fmla="*/ 24 w 116"/>
                <a:gd name="T57" fmla="*/ 27 h 73"/>
                <a:gd name="T58" fmla="*/ 22 w 116"/>
                <a:gd name="T59" fmla="*/ 28 h 73"/>
                <a:gd name="T60" fmla="*/ 24 w 116"/>
                <a:gd name="T61" fmla="*/ 31 h 73"/>
                <a:gd name="T62" fmla="*/ 23 w 116"/>
                <a:gd name="T63" fmla="*/ 34 h 73"/>
                <a:gd name="T64" fmla="*/ 26 w 116"/>
                <a:gd name="T65" fmla="*/ 35 h 73"/>
                <a:gd name="T66" fmla="*/ 27 w 116"/>
                <a:gd name="T67" fmla="*/ 37 h 73"/>
                <a:gd name="T68" fmla="*/ 30 w 116"/>
                <a:gd name="T69" fmla="*/ 35 h 73"/>
                <a:gd name="T70" fmla="*/ 33 w 116"/>
                <a:gd name="T71" fmla="*/ 36 h 73"/>
                <a:gd name="T72" fmla="*/ 34 w 116"/>
                <a:gd name="T73" fmla="*/ 33 h 73"/>
                <a:gd name="T74" fmla="*/ 36 w 116"/>
                <a:gd name="T75" fmla="*/ 32 h 73"/>
                <a:gd name="T76" fmla="*/ 116 w 116"/>
                <a:gd name="T77" fmla="*/ 35 h 73"/>
                <a:gd name="T78" fmla="*/ 105 w 116"/>
                <a:gd name="T79" fmla="*/ 28 h 73"/>
                <a:gd name="T80" fmla="*/ 105 w 116"/>
                <a:gd name="T81" fmla="*/ 14 h 73"/>
                <a:gd name="T82" fmla="*/ 102 w 116"/>
                <a:gd name="T83" fmla="*/ 14 h 73"/>
                <a:gd name="T84" fmla="*/ 102 w 116"/>
                <a:gd name="T85" fmla="*/ 0 h 73"/>
                <a:gd name="T86" fmla="*/ 102 w 116"/>
                <a:gd name="T87" fmla="*/ 0 h 73"/>
                <a:gd name="T88" fmla="*/ 42 w 116"/>
                <a:gd name="T89" fmla="*/ 7 h 73"/>
                <a:gd name="T90" fmla="*/ 36 w 116"/>
                <a:gd name="T91" fmla="*/ 13 h 73"/>
                <a:gd name="T92" fmla="*/ 44 w 116"/>
                <a:gd name="T93" fmla="*/ 17 h 73"/>
                <a:gd name="T94" fmla="*/ 46 w 116"/>
                <a:gd name="T95" fmla="*/ 22 h 73"/>
                <a:gd name="T96" fmla="*/ 44 w 116"/>
                <a:gd name="T97" fmla="*/ 28 h 73"/>
                <a:gd name="T98" fmla="*/ 46 w 116"/>
                <a:gd name="T99" fmla="*/ 32 h 73"/>
                <a:gd name="T100" fmla="*/ 44 w 116"/>
                <a:gd name="T101" fmla="*/ 38 h 73"/>
                <a:gd name="T102" fmla="*/ 40 w 116"/>
                <a:gd name="T103" fmla="*/ 48 h 73"/>
                <a:gd name="T104" fmla="*/ 36 w 116"/>
                <a:gd name="T105" fmla="*/ 53 h 73"/>
                <a:gd name="T106" fmla="*/ 41 w 116"/>
                <a:gd name="T107" fmla="*/ 55 h 73"/>
                <a:gd name="T108" fmla="*/ 41 w 116"/>
                <a:gd name="T109" fmla="*/ 56 h 73"/>
                <a:gd name="T110" fmla="*/ 72 w 116"/>
                <a:gd name="T111" fmla="*/ 73 h 73"/>
                <a:gd name="T112" fmla="*/ 97 w 116"/>
                <a:gd name="T113" fmla="*/ 66 h 73"/>
                <a:gd name="T114" fmla="*/ 91 w 116"/>
                <a:gd name="T115" fmla="*/ 60 h 73"/>
                <a:gd name="T116" fmla="*/ 81 w 116"/>
                <a:gd name="T117" fmla="*/ 56 h 73"/>
                <a:gd name="T118" fmla="*/ 105 w 116"/>
                <a:gd name="T119" fmla="*/ 56 h 73"/>
                <a:gd name="T120" fmla="*/ 105 w 116"/>
                <a:gd name="T121" fmla="*/ 42 h 73"/>
                <a:gd name="T122" fmla="*/ 116 w 116"/>
                <a:gd name="T123"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73">
                  <a:moveTo>
                    <a:pt x="18" y="48"/>
                  </a:moveTo>
                  <a:cubicBezTo>
                    <a:pt x="21" y="48"/>
                    <a:pt x="21" y="48"/>
                    <a:pt x="21" y="48"/>
                  </a:cubicBezTo>
                  <a:cubicBezTo>
                    <a:pt x="21" y="53"/>
                    <a:pt x="21" y="53"/>
                    <a:pt x="21" y="53"/>
                  </a:cubicBezTo>
                  <a:cubicBezTo>
                    <a:pt x="0" y="53"/>
                    <a:pt x="0" y="53"/>
                    <a:pt x="0" y="53"/>
                  </a:cubicBezTo>
                  <a:cubicBezTo>
                    <a:pt x="0" y="7"/>
                    <a:pt x="0" y="7"/>
                    <a:pt x="0" y="7"/>
                  </a:cubicBezTo>
                  <a:cubicBezTo>
                    <a:pt x="21" y="7"/>
                    <a:pt x="21" y="7"/>
                    <a:pt x="21" y="7"/>
                  </a:cubicBezTo>
                  <a:cubicBezTo>
                    <a:pt x="21" y="13"/>
                    <a:pt x="21" y="13"/>
                    <a:pt x="21" y="13"/>
                  </a:cubicBezTo>
                  <a:cubicBezTo>
                    <a:pt x="18" y="13"/>
                    <a:pt x="18" y="13"/>
                    <a:pt x="18" y="13"/>
                  </a:cubicBezTo>
                  <a:cubicBezTo>
                    <a:pt x="16" y="13"/>
                    <a:pt x="14" y="15"/>
                    <a:pt x="14" y="17"/>
                  </a:cubicBezTo>
                  <a:cubicBezTo>
                    <a:pt x="14" y="44"/>
                    <a:pt x="14" y="44"/>
                    <a:pt x="14" y="44"/>
                  </a:cubicBezTo>
                  <a:cubicBezTo>
                    <a:pt x="14" y="46"/>
                    <a:pt x="16" y="48"/>
                    <a:pt x="18" y="48"/>
                  </a:cubicBezTo>
                  <a:close/>
                  <a:moveTo>
                    <a:pt x="32" y="31"/>
                  </a:moveTo>
                  <a:cubicBezTo>
                    <a:pt x="31" y="33"/>
                    <a:pt x="29" y="34"/>
                    <a:pt x="28" y="33"/>
                  </a:cubicBezTo>
                  <a:cubicBezTo>
                    <a:pt x="26" y="32"/>
                    <a:pt x="26" y="31"/>
                    <a:pt x="26" y="29"/>
                  </a:cubicBezTo>
                  <a:cubicBezTo>
                    <a:pt x="27" y="27"/>
                    <a:pt x="29" y="27"/>
                    <a:pt x="30" y="27"/>
                  </a:cubicBezTo>
                  <a:cubicBezTo>
                    <a:pt x="32" y="28"/>
                    <a:pt x="32" y="30"/>
                    <a:pt x="32" y="31"/>
                  </a:cubicBezTo>
                  <a:close/>
                  <a:moveTo>
                    <a:pt x="30" y="29"/>
                  </a:moveTo>
                  <a:cubicBezTo>
                    <a:pt x="29" y="28"/>
                    <a:pt x="28" y="28"/>
                    <a:pt x="28" y="29"/>
                  </a:cubicBezTo>
                  <a:cubicBezTo>
                    <a:pt x="27" y="30"/>
                    <a:pt x="27" y="31"/>
                    <a:pt x="28" y="31"/>
                  </a:cubicBezTo>
                  <a:cubicBezTo>
                    <a:pt x="28" y="32"/>
                    <a:pt x="29" y="32"/>
                    <a:pt x="30" y="31"/>
                  </a:cubicBezTo>
                  <a:cubicBezTo>
                    <a:pt x="31" y="31"/>
                    <a:pt x="31" y="30"/>
                    <a:pt x="30" y="29"/>
                  </a:cubicBezTo>
                  <a:close/>
                  <a:moveTo>
                    <a:pt x="37" y="43"/>
                  </a:moveTo>
                  <a:cubicBezTo>
                    <a:pt x="21" y="43"/>
                    <a:pt x="21" y="43"/>
                    <a:pt x="21" y="43"/>
                  </a:cubicBezTo>
                  <a:cubicBezTo>
                    <a:pt x="18" y="43"/>
                    <a:pt x="18" y="43"/>
                    <a:pt x="18" y="43"/>
                  </a:cubicBezTo>
                  <a:cubicBezTo>
                    <a:pt x="18" y="40"/>
                    <a:pt x="18" y="40"/>
                    <a:pt x="18" y="40"/>
                  </a:cubicBezTo>
                  <a:cubicBezTo>
                    <a:pt x="18" y="20"/>
                    <a:pt x="18" y="20"/>
                    <a:pt x="18" y="20"/>
                  </a:cubicBezTo>
                  <a:cubicBezTo>
                    <a:pt x="18" y="17"/>
                    <a:pt x="18" y="17"/>
                    <a:pt x="18" y="17"/>
                  </a:cubicBezTo>
                  <a:cubicBezTo>
                    <a:pt x="21" y="17"/>
                    <a:pt x="21" y="17"/>
                    <a:pt x="21" y="17"/>
                  </a:cubicBezTo>
                  <a:cubicBezTo>
                    <a:pt x="37" y="17"/>
                    <a:pt x="37" y="17"/>
                    <a:pt x="37" y="17"/>
                  </a:cubicBezTo>
                  <a:cubicBezTo>
                    <a:pt x="40" y="17"/>
                    <a:pt x="40" y="17"/>
                    <a:pt x="40" y="17"/>
                  </a:cubicBezTo>
                  <a:cubicBezTo>
                    <a:pt x="40" y="20"/>
                    <a:pt x="40" y="20"/>
                    <a:pt x="40" y="20"/>
                  </a:cubicBezTo>
                  <a:cubicBezTo>
                    <a:pt x="40" y="23"/>
                    <a:pt x="40" y="23"/>
                    <a:pt x="40" y="23"/>
                  </a:cubicBezTo>
                  <a:cubicBezTo>
                    <a:pt x="42" y="23"/>
                    <a:pt x="42" y="23"/>
                    <a:pt x="42" y="23"/>
                  </a:cubicBezTo>
                  <a:cubicBezTo>
                    <a:pt x="42" y="27"/>
                    <a:pt x="42" y="27"/>
                    <a:pt x="42" y="27"/>
                  </a:cubicBezTo>
                  <a:cubicBezTo>
                    <a:pt x="40" y="27"/>
                    <a:pt x="40" y="27"/>
                    <a:pt x="40" y="27"/>
                  </a:cubicBezTo>
                  <a:cubicBezTo>
                    <a:pt x="40" y="33"/>
                    <a:pt x="40" y="33"/>
                    <a:pt x="40" y="33"/>
                  </a:cubicBezTo>
                  <a:cubicBezTo>
                    <a:pt x="42" y="33"/>
                    <a:pt x="42" y="33"/>
                    <a:pt x="42" y="33"/>
                  </a:cubicBezTo>
                  <a:cubicBezTo>
                    <a:pt x="42" y="37"/>
                    <a:pt x="42" y="37"/>
                    <a:pt x="42" y="37"/>
                  </a:cubicBezTo>
                  <a:cubicBezTo>
                    <a:pt x="40" y="37"/>
                    <a:pt x="40" y="37"/>
                    <a:pt x="40" y="37"/>
                  </a:cubicBezTo>
                  <a:cubicBezTo>
                    <a:pt x="40" y="40"/>
                    <a:pt x="40" y="40"/>
                    <a:pt x="40" y="40"/>
                  </a:cubicBezTo>
                  <a:cubicBezTo>
                    <a:pt x="40" y="43"/>
                    <a:pt x="40" y="43"/>
                    <a:pt x="40" y="43"/>
                  </a:cubicBezTo>
                  <a:cubicBezTo>
                    <a:pt x="37" y="43"/>
                    <a:pt x="37" y="43"/>
                    <a:pt x="37" y="43"/>
                  </a:cubicBezTo>
                  <a:cubicBezTo>
                    <a:pt x="37" y="43"/>
                    <a:pt x="37" y="43"/>
                    <a:pt x="37" y="43"/>
                  </a:cubicBezTo>
                  <a:close/>
                  <a:moveTo>
                    <a:pt x="36" y="32"/>
                  </a:moveTo>
                  <a:cubicBezTo>
                    <a:pt x="34" y="31"/>
                    <a:pt x="34" y="31"/>
                    <a:pt x="34" y="31"/>
                  </a:cubicBezTo>
                  <a:cubicBezTo>
                    <a:pt x="35" y="31"/>
                    <a:pt x="35" y="30"/>
                    <a:pt x="34" y="29"/>
                  </a:cubicBezTo>
                  <a:cubicBezTo>
                    <a:pt x="36" y="28"/>
                    <a:pt x="36" y="28"/>
                    <a:pt x="36" y="28"/>
                  </a:cubicBezTo>
                  <a:cubicBezTo>
                    <a:pt x="35" y="27"/>
                    <a:pt x="35" y="27"/>
                    <a:pt x="35" y="27"/>
                  </a:cubicBezTo>
                  <a:cubicBezTo>
                    <a:pt x="34" y="27"/>
                    <a:pt x="34" y="27"/>
                    <a:pt x="34" y="27"/>
                  </a:cubicBezTo>
                  <a:cubicBezTo>
                    <a:pt x="33" y="26"/>
                    <a:pt x="33" y="26"/>
                    <a:pt x="32" y="25"/>
                  </a:cubicBezTo>
                  <a:cubicBezTo>
                    <a:pt x="33" y="24"/>
                    <a:pt x="33" y="24"/>
                    <a:pt x="33" y="24"/>
                  </a:cubicBezTo>
                  <a:cubicBezTo>
                    <a:pt x="31" y="23"/>
                    <a:pt x="31" y="23"/>
                    <a:pt x="31" y="23"/>
                  </a:cubicBezTo>
                  <a:cubicBezTo>
                    <a:pt x="30" y="25"/>
                    <a:pt x="30" y="25"/>
                    <a:pt x="30" y="25"/>
                  </a:cubicBezTo>
                  <a:cubicBezTo>
                    <a:pt x="29" y="24"/>
                    <a:pt x="29" y="24"/>
                    <a:pt x="28" y="25"/>
                  </a:cubicBezTo>
                  <a:cubicBezTo>
                    <a:pt x="27" y="23"/>
                    <a:pt x="27" y="23"/>
                    <a:pt x="27" y="23"/>
                  </a:cubicBezTo>
                  <a:cubicBezTo>
                    <a:pt x="25" y="24"/>
                    <a:pt x="25" y="24"/>
                    <a:pt x="25" y="24"/>
                  </a:cubicBezTo>
                  <a:cubicBezTo>
                    <a:pt x="26" y="25"/>
                    <a:pt x="26" y="25"/>
                    <a:pt x="26" y="25"/>
                  </a:cubicBezTo>
                  <a:cubicBezTo>
                    <a:pt x="25" y="26"/>
                    <a:pt x="25" y="26"/>
                    <a:pt x="24" y="27"/>
                  </a:cubicBezTo>
                  <a:cubicBezTo>
                    <a:pt x="23" y="27"/>
                    <a:pt x="23" y="27"/>
                    <a:pt x="23" y="27"/>
                  </a:cubicBezTo>
                  <a:cubicBezTo>
                    <a:pt x="22" y="28"/>
                    <a:pt x="22" y="28"/>
                    <a:pt x="22" y="28"/>
                  </a:cubicBezTo>
                  <a:cubicBezTo>
                    <a:pt x="24" y="29"/>
                    <a:pt x="24" y="29"/>
                    <a:pt x="24" y="29"/>
                  </a:cubicBezTo>
                  <a:cubicBezTo>
                    <a:pt x="23" y="30"/>
                    <a:pt x="23" y="31"/>
                    <a:pt x="24" y="31"/>
                  </a:cubicBezTo>
                  <a:cubicBezTo>
                    <a:pt x="22" y="32"/>
                    <a:pt x="22" y="32"/>
                    <a:pt x="22" y="32"/>
                  </a:cubicBezTo>
                  <a:cubicBezTo>
                    <a:pt x="23" y="34"/>
                    <a:pt x="23" y="34"/>
                    <a:pt x="23" y="34"/>
                  </a:cubicBezTo>
                  <a:cubicBezTo>
                    <a:pt x="24" y="33"/>
                    <a:pt x="24" y="33"/>
                    <a:pt x="24" y="33"/>
                  </a:cubicBezTo>
                  <a:cubicBezTo>
                    <a:pt x="25" y="34"/>
                    <a:pt x="25" y="34"/>
                    <a:pt x="26" y="35"/>
                  </a:cubicBezTo>
                  <a:cubicBezTo>
                    <a:pt x="25" y="36"/>
                    <a:pt x="25" y="36"/>
                    <a:pt x="25" y="36"/>
                  </a:cubicBezTo>
                  <a:cubicBezTo>
                    <a:pt x="27" y="37"/>
                    <a:pt x="27" y="37"/>
                    <a:pt x="27" y="37"/>
                  </a:cubicBezTo>
                  <a:cubicBezTo>
                    <a:pt x="28" y="35"/>
                    <a:pt x="28" y="35"/>
                    <a:pt x="28" y="35"/>
                  </a:cubicBezTo>
                  <a:cubicBezTo>
                    <a:pt x="29" y="36"/>
                    <a:pt x="29" y="36"/>
                    <a:pt x="30" y="35"/>
                  </a:cubicBezTo>
                  <a:cubicBezTo>
                    <a:pt x="31" y="37"/>
                    <a:pt x="31" y="37"/>
                    <a:pt x="31" y="37"/>
                  </a:cubicBezTo>
                  <a:cubicBezTo>
                    <a:pt x="33" y="36"/>
                    <a:pt x="33" y="36"/>
                    <a:pt x="33" y="36"/>
                  </a:cubicBezTo>
                  <a:cubicBezTo>
                    <a:pt x="32" y="35"/>
                    <a:pt x="32" y="35"/>
                    <a:pt x="32" y="35"/>
                  </a:cubicBezTo>
                  <a:cubicBezTo>
                    <a:pt x="33" y="34"/>
                    <a:pt x="33" y="34"/>
                    <a:pt x="34" y="33"/>
                  </a:cubicBezTo>
                  <a:cubicBezTo>
                    <a:pt x="35" y="34"/>
                    <a:pt x="35" y="34"/>
                    <a:pt x="35" y="34"/>
                  </a:cubicBezTo>
                  <a:cubicBezTo>
                    <a:pt x="36" y="32"/>
                    <a:pt x="36" y="32"/>
                    <a:pt x="36" y="32"/>
                  </a:cubicBezTo>
                  <a:cubicBezTo>
                    <a:pt x="36" y="32"/>
                    <a:pt x="36" y="32"/>
                    <a:pt x="36" y="32"/>
                  </a:cubicBezTo>
                  <a:close/>
                  <a:moveTo>
                    <a:pt x="116" y="35"/>
                  </a:moveTo>
                  <a:cubicBezTo>
                    <a:pt x="116" y="32"/>
                    <a:pt x="113" y="28"/>
                    <a:pt x="109" y="28"/>
                  </a:cubicBezTo>
                  <a:cubicBezTo>
                    <a:pt x="105" y="28"/>
                    <a:pt x="105" y="28"/>
                    <a:pt x="105" y="28"/>
                  </a:cubicBezTo>
                  <a:cubicBezTo>
                    <a:pt x="109" y="28"/>
                    <a:pt x="112" y="25"/>
                    <a:pt x="112" y="21"/>
                  </a:cubicBezTo>
                  <a:cubicBezTo>
                    <a:pt x="112" y="18"/>
                    <a:pt x="109" y="14"/>
                    <a:pt x="105" y="14"/>
                  </a:cubicBezTo>
                  <a:cubicBezTo>
                    <a:pt x="102" y="14"/>
                    <a:pt x="102" y="14"/>
                    <a:pt x="102" y="14"/>
                  </a:cubicBezTo>
                  <a:cubicBezTo>
                    <a:pt x="102" y="14"/>
                    <a:pt x="102" y="14"/>
                    <a:pt x="102" y="14"/>
                  </a:cubicBezTo>
                  <a:cubicBezTo>
                    <a:pt x="106" y="14"/>
                    <a:pt x="109" y="11"/>
                    <a:pt x="109" y="7"/>
                  </a:cubicBezTo>
                  <a:cubicBezTo>
                    <a:pt x="109" y="3"/>
                    <a:pt x="106" y="0"/>
                    <a:pt x="102" y="0"/>
                  </a:cubicBezTo>
                  <a:cubicBezTo>
                    <a:pt x="102" y="0"/>
                    <a:pt x="102" y="0"/>
                    <a:pt x="102" y="0"/>
                  </a:cubicBezTo>
                  <a:cubicBezTo>
                    <a:pt x="102" y="0"/>
                    <a:pt x="102" y="0"/>
                    <a:pt x="102" y="0"/>
                  </a:cubicBezTo>
                  <a:cubicBezTo>
                    <a:pt x="62" y="0"/>
                    <a:pt x="62" y="0"/>
                    <a:pt x="62" y="0"/>
                  </a:cubicBezTo>
                  <a:cubicBezTo>
                    <a:pt x="54" y="0"/>
                    <a:pt x="48" y="3"/>
                    <a:pt x="42" y="7"/>
                  </a:cubicBezTo>
                  <a:cubicBezTo>
                    <a:pt x="36" y="7"/>
                    <a:pt x="36" y="7"/>
                    <a:pt x="36" y="7"/>
                  </a:cubicBezTo>
                  <a:cubicBezTo>
                    <a:pt x="36" y="13"/>
                    <a:pt x="36" y="13"/>
                    <a:pt x="36" y="13"/>
                  </a:cubicBezTo>
                  <a:cubicBezTo>
                    <a:pt x="40" y="13"/>
                    <a:pt x="40" y="13"/>
                    <a:pt x="40" y="13"/>
                  </a:cubicBezTo>
                  <a:cubicBezTo>
                    <a:pt x="42" y="13"/>
                    <a:pt x="44" y="15"/>
                    <a:pt x="44" y="17"/>
                  </a:cubicBezTo>
                  <a:cubicBezTo>
                    <a:pt x="44" y="22"/>
                    <a:pt x="44" y="22"/>
                    <a:pt x="44" y="22"/>
                  </a:cubicBezTo>
                  <a:cubicBezTo>
                    <a:pt x="46" y="22"/>
                    <a:pt x="46" y="22"/>
                    <a:pt x="46" y="22"/>
                  </a:cubicBezTo>
                  <a:cubicBezTo>
                    <a:pt x="46" y="28"/>
                    <a:pt x="46" y="28"/>
                    <a:pt x="46" y="28"/>
                  </a:cubicBezTo>
                  <a:cubicBezTo>
                    <a:pt x="44" y="28"/>
                    <a:pt x="44" y="28"/>
                    <a:pt x="44" y="28"/>
                  </a:cubicBezTo>
                  <a:cubicBezTo>
                    <a:pt x="44" y="32"/>
                    <a:pt x="44" y="32"/>
                    <a:pt x="44" y="32"/>
                  </a:cubicBezTo>
                  <a:cubicBezTo>
                    <a:pt x="46" y="32"/>
                    <a:pt x="46" y="32"/>
                    <a:pt x="46" y="32"/>
                  </a:cubicBezTo>
                  <a:cubicBezTo>
                    <a:pt x="46" y="38"/>
                    <a:pt x="46" y="38"/>
                    <a:pt x="46" y="38"/>
                  </a:cubicBezTo>
                  <a:cubicBezTo>
                    <a:pt x="44" y="38"/>
                    <a:pt x="44" y="38"/>
                    <a:pt x="44" y="38"/>
                  </a:cubicBezTo>
                  <a:cubicBezTo>
                    <a:pt x="44" y="44"/>
                    <a:pt x="44" y="44"/>
                    <a:pt x="44" y="44"/>
                  </a:cubicBezTo>
                  <a:cubicBezTo>
                    <a:pt x="44" y="46"/>
                    <a:pt x="42" y="48"/>
                    <a:pt x="40" y="48"/>
                  </a:cubicBezTo>
                  <a:cubicBezTo>
                    <a:pt x="36" y="48"/>
                    <a:pt x="36" y="48"/>
                    <a:pt x="36" y="48"/>
                  </a:cubicBezTo>
                  <a:cubicBezTo>
                    <a:pt x="36" y="53"/>
                    <a:pt x="36" y="53"/>
                    <a:pt x="36" y="53"/>
                  </a:cubicBezTo>
                  <a:cubicBezTo>
                    <a:pt x="39" y="53"/>
                    <a:pt x="39" y="53"/>
                    <a:pt x="39" y="53"/>
                  </a:cubicBezTo>
                  <a:cubicBezTo>
                    <a:pt x="39" y="54"/>
                    <a:pt x="40" y="55"/>
                    <a:pt x="41" y="55"/>
                  </a:cubicBezTo>
                  <a:cubicBezTo>
                    <a:pt x="41" y="55"/>
                    <a:pt x="41" y="55"/>
                    <a:pt x="41" y="55"/>
                  </a:cubicBezTo>
                  <a:cubicBezTo>
                    <a:pt x="41" y="55"/>
                    <a:pt x="41" y="55"/>
                    <a:pt x="41" y="56"/>
                  </a:cubicBezTo>
                  <a:cubicBezTo>
                    <a:pt x="42" y="56"/>
                    <a:pt x="43" y="57"/>
                    <a:pt x="44" y="58"/>
                  </a:cubicBezTo>
                  <a:cubicBezTo>
                    <a:pt x="50" y="63"/>
                    <a:pt x="64" y="73"/>
                    <a:pt x="72" y="73"/>
                  </a:cubicBezTo>
                  <a:cubicBezTo>
                    <a:pt x="75" y="73"/>
                    <a:pt x="83" y="73"/>
                    <a:pt x="91" y="73"/>
                  </a:cubicBezTo>
                  <a:cubicBezTo>
                    <a:pt x="94" y="73"/>
                    <a:pt x="97" y="70"/>
                    <a:pt x="97" y="66"/>
                  </a:cubicBezTo>
                  <a:cubicBezTo>
                    <a:pt x="97" y="60"/>
                    <a:pt x="97" y="60"/>
                    <a:pt x="97" y="60"/>
                  </a:cubicBezTo>
                  <a:cubicBezTo>
                    <a:pt x="91" y="60"/>
                    <a:pt x="91" y="60"/>
                    <a:pt x="91" y="60"/>
                  </a:cubicBezTo>
                  <a:cubicBezTo>
                    <a:pt x="81" y="60"/>
                    <a:pt x="81" y="60"/>
                    <a:pt x="81" y="60"/>
                  </a:cubicBezTo>
                  <a:cubicBezTo>
                    <a:pt x="81" y="56"/>
                    <a:pt x="81" y="56"/>
                    <a:pt x="81" y="56"/>
                  </a:cubicBezTo>
                  <a:cubicBezTo>
                    <a:pt x="92" y="56"/>
                    <a:pt x="92" y="56"/>
                    <a:pt x="92" y="56"/>
                  </a:cubicBezTo>
                  <a:cubicBezTo>
                    <a:pt x="105" y="56"/>
                    <a:pt x="105" y="56"/>
                    <a:pt x="105" y="56"/>
                  </a:cubicBezTo>
                  <a:cubicBezTo>
                    <a:pt x="109" y="56"/>
                    <a:pt x="112" y="53"/>
                    <a:pt x="112" y="49"/>
                  </a:cubicBezTo>
                  <a:cubicBezTo>
                    <a:pt x="112" y="46"/>
                    <a:pt x="109" y="42"/>
                    <a:pt x="105" y="42"/>
                  </a:cubicBezTo>
                  <a:cubicBezTo>
                    <a:pt x="109" y="42"/>
                    <a:pt x="109" y="42"/>
                    <a:pt x="109" y="42"/>
                  </a:cubicBezTo>
                  <a:cubicBezTo>
                    <a:pt x="113" y="42"/>
                    <a:pt x="116" y="39"/>
                    <a:pt x="116" y="3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79"/>
            <p:cNvSpPr>
              <a:spLocks noEditPoints="1"/>
            </p:cNvSpPr>
            <p:nvPr/>
          </p:nvSpPr>
          <p:spPr bwMode="auto">
            <a:xfrm>
              <a:off x="10273795" y="5051703"/>
              <a:ext cx="186663" cy="205780"/>
            </a:xfrm>
            <a:custGeom>
              <a:avLst/>
              <a:gdLst>
                <a:gd name="T0" fmla="*/ 53 w 70"/>
                <a:gd name="T1" fmla="*/ 6 h 77"/>
                <a:gd name="T2" fmla="*/ 35 w 70"/>
                <a:gd name="T3" fmla="*/ 0 h 77"/>
                <a:gd name="T4" fmla="*/ 17 w 70"/>
                <a:gd name="T5" fmla="*/ 6 h 77"/>
                <a:gd name="T6" fmla="*/ 0 w 70"/>
                <a:gd name="T7" fmla="*/ 0 h 77"/>
                <a:gd name="T8" fmla="*/ 0 w 70"/>
                <a:gd name="T9" fmla="*/ 44 h 77"/>
                <a:gd name="T10" fmla="*/ 35 w 70"/>
                <a:gd name="T11" fmla="*/ 77 h 77"/>
                <a:gd name="T12" fmla="*/ 70 w 70"/>
                <a:gd name="T13" fmla="*/ 44 h 77"/>
                <a:gd name="T14" fmla="*/ 70 w 70"/>
                <a:gd name="T15" fmla="*/ 0 h 77"/>
                <a:gd name="T16" fmla="*/ 53 w 70"/>
                <a:gd name="T17" fmla="*/ 6 h 77"/>
                <a:gd name="T18" fmla="*/ 65 w 70"/>
                <a:gd name="T19" fmla="*/ 9 h 77"/>
                <a:gd name="T20" fmla="*/ 65 w 70"/>
                <a:gd name="T21" fmla="*/ 35 h 77"/>
                <a:gd name="T22" fmla="*/ 37 w 70"/>
                <a:gd name="T23" fmla="*/ 35 h 77"/>
                <a:gd name="T24" fmla="*/ 37 w 70"/>
                <a:gd name="T25" fmla="*/ 8 h 77"/>
                <a:gd name="T26" fmla="*/ 53 w 70"/>
                <a:gd name="T27" fmla="*/ 11 h 77"/>
                <a:gd name="T28" fmla="*/ 65 w 70"/>
                <a:gd name="T29" fmla="*/ 9 h 77"/>
                <a:gd name="T30" fmla="*/ 5 w 70"/>
                <a:gd name="T31" fmla="*/ 44 h 77"/>
                <a:gd name="T32" fmla="*/ 5 w 70"/>
                <a:gd name="T33" fmla="*/ 40 h 77"/>
                <a:gd name="T34" fmla="*/ 33 w 70"/>
                <a:gd name="T35" fmla="*/ 40 h 77"/>
                <a:gd name="T36" fmla="*/ 33 w 70"/>
                <a:gd name="T37" fmla="*/ 71 h 77"/>
                <a:gd name="T38" fmla="*/ 5 w 70"/>
                <a:gd name="T39" fmla="*/ 4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7">
                  <a:moveTo>
                    <a:pt x="53" y="6"/>
                  </a:moveTo>
                  <a:cubicBezTo>
                    <a:pt x="44" y="6"/>
                    <a:pt x="37" y="3"/>
                    <a:pt x="35" y="0"/>
                  </a:cubicBezTo>
                  <a:cubicBezTo>
                    <a:pt x="33" y="3"/>
                    <a:pt x="26" y="6"/>
                    <a:pt x="17" y="6"/>
                  </a:cubicBezTo>
                  <a:cubicBezTo>
                    <a:pt x="10" y="6"/>
                    <a:pt x="3" y="3"/>
                    <a:pt x="0" y="0"/>
                  </a:cubicBezTo>
                  <a:cubicBezTo>
                    <a:pt x="0" y="44"/>
                    <a:pt x="0" y="44"/>
                    <a:pt x="0" y="44"/>
                  </a:cubicBezTo>
                  <a:cubicBezTo>
                    <a:pt x="0" y="63"/>
                    <a:pt x="35" y="77"/>
                    <a:pt x="35" y="77"/>
                  </a:cubicBezTo>
                  <a:cubicBezTo>
                    <a:pt x="35" y="77"/>
                    <a:pt x="70" y="63"/>
                    <a:pt x="70" y="44"/>
                  </a:cubicBezTo>
                  <a:cubicBezTo>
                    <a:pt x="70" y="0"/>
                    <a:pt x="70" y="0"/>
                    <a:pt x="70" y="0"/>
                  </a:cubicBezTo>
                  <a:cubicBezTo>
                    <a:pt x="67" y="3"/>
                    <a:pt x="61" y="6"/>
                    <a:pt x="53" y="6"/>
                  </a:cubicBezTo>
                  <a:close/>
                  <a:moveTo>
                    <a:pt x="65" y="9"/>
                  </a:moveTo>
                  <a:cubicBezTo>
                    <a:pt x="65" y="35"/>
                    <a:pt x="65" y="35"/>
                    <a:pt x="65" y="35"/>
                  </a:cubicBezTo>
                  <a:cubicBezTo>
                    <a:pt x="37" y="35"/>
                    <a:pt x="37" y="35"/>
                    <a:pt x="37" y="35"/>
                  </a:cubicBezTo>
                  <a:cubicBezTo>
                    <a:pt x="37" y="8"/>
                    <a:pt x="37" y="8"/>
                    <a:pt x="37" y="8"/>
                  </a:cubicBezTo>
                  <a:cubicBezTo>
                    <a:pt x="42" y="10"/>
                    <a:pt x="47" y="11"/>
                    <a:pt x="53" y="11"/>
                  </a:cubicBezTo>
                  <a:cubicBezTo>
                    <a:pt x="57" y="11"/>
                    <a:pt x="61" y="11"/>
                    <a:pt x="65" y="9"/>
                  </a:cubicBezTo>
                  <a:close/>
                  <a:moveTo>
                    <a:pt x="5" y="44"/>
                  </a:moveTo>
                  <a:cubicBezTo>
                    <a:pt x="5" y="40"/>
                    <a:pt x="5" y="40"/>
                    <a:pt x="5" y="40"/>
                  </a:cubicBezTo>
                  <a:cubicBezTo>
                    <a:pt x="33" y="40"/>
                    <a:pt x="33" y="40"/>
                    <a:pt x="33" y="40"/>
                  </a:cubicBezTo>
                  <a:cubicBezTo>
                    <a:pt x="33" y="71"/>
                    <a:pt x="33" y="71"/>
                    <a:pt x="33" y="71"/>
                  </a:cubicBezTo>
                  <a:cubicBezTo>
                    <a:pt x="22" y="66"/>
                    <a:pt x="5" y="55"/>
                    <a:pt x="5" y="4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80"/>
            <p:cNvSpPr>
              <a:spLocks noEditPoints="1"/>
            </p:cNvSpPr>
            <p:nvPr/>
          </p:nvSpPr>
          <p:spPr bwMode="auto">
            <a:xfrm>
              <a:off x="8859203" y="3887863"/>
              <a:ext cx="276621" cy="235017"/>
            </a:xfrm>
            <a:custGeom>
              <a:avLst/>
              <a:gdLst>
                <a:gd name="T0" fmla="*/ 0 w 104"/>
                <a:gd name="T1" fmla="*/ 88 h 88"/>
                <a:gd name="T2" fmla="*/ 104 w 104"/>
                <a:gd name="T3" fmla="*/ 88 h 88"/>
                <a:gd name="T4" fmla="*/ 104 w 104"/>
                <a:gd name="T5" fmla="*/ 0 h 88"/>
                <a:gd name="T6" fmla="*/ 0 w 104"/>
                <a:gd name="T7" fmla="*/ 0 h 88"/>
                <a:gd name="T8" fmla="*/ 0 w 104"/>
                <a:gd name="T9" fmla="*/ 88 h 88"/>
                <a:gd name="T10" fmla="*/ 75 w 104"/>
                <a:gd name="T11" fmla="*/ 27 h 88"/>
                <a:gd name="T12" fmla="*/ 85 w 104"/>
                <a:gd name="T13" fmla="*/ 27 h 88"/>
                <a:gd name="T14" fmla="*/ 85 w 104"/>
                <a:gd name="T15" fmla="*/ 65 h 88"/>
                <a:gd name="T16" fmla="*/ 75 w 104"/>
                <a:gd name="T17" fmla="*/ 65 h 88"/>
                <a:gd name="T18" fmla="*/ 75 w 104"/>
                <a:gd name="T19" fmla="*/ 27 h 88"/>
                <a:gd name="T20" fmla="*/ 60 w 104"/>
                <a:gd name="T21" fmla="*/ 39 h 88"/>
                <a:gd name="T22" fmla="*/ 69 w 104"/>
                <a:gd name="T23" fmla="*/ 39 h 88"/>
                <a:gd name="T24" fmla="*/ 69 w 104"/>
                <a:gd name="T25" fmla="*/ 65 h 88"/>
                <a:gd name="T26" fmla="*/ 60 w 104"/>
                <a:gd name="T27" fmla="*/ 65 h 88"/>
                <a:gd name="T28" fmla="*/ 60 w 104"/>
                <a:gd name="T29" fmla="*/ 39 h 88"/>
                <a:gd name="T30" fmla="*/ 44 w 104"/>
                <a:gd name="T31" fmla="*/ 12 h 88"/>
                <a:gd name="T32" fmla="*/ 53 w 104"/>
                <a:gd name="T33" fmla="*/ 12 h 88"/>
                <a:gd name="T34" fmla="*/ 53 w 104"/>
                <a:gd name="T35" fmla="*/ 65 h 88"/>
                <a:gd name="T36" fmla="*/ 44 w 104"/>
                <a:gd name="T37" fmla="*/ 65 h 88"/>
                <a:gd name="T38" fmla="*/ 44 w 104"/>
                <a:gd name="T39" fmla="*/ 12 h 88"/>
                <a:gd name="T40" fmla="*/ 28 w 104"/>
                <a:gd name="T41" fmla="*/ 27 h 88"/>
                <a:gd name="T42" fmla="*/ 38 w 104"/>
                <a:gd name="T43" fmla="*/ 27 h 88"/>
                <a:gd name="T44" fmla="*/ 38 w 104"/>
                <a:gd name="T45" fmla="*/ 65 h 88"/>
                <a:gd name="T46" fmla="*/ 28 w 104"/>
                <a:gd name="T47" fmla="*/ 65 h 88"/>
                <a:gd name="T48" fmla="*/ 28 w 104"/>
                <a:gd name="T49" fmla="*/ 27 h 88"/>
                <a:gd name="T50" fmla="*/ 13 w 104"/>
                <a:gd name="T51" fmla="*/ 12 h 88"/>
                <a:gd name="T52" fmla="*/ 22 w 104"/>
                <a:gd name="T53" fmla="*/ 12 h 88"/>
                <a:gd name="T54" fmla="*/ 22 w 104"/>
                <a:gd name="T55" fmla="*/ 65 h 88"/>
                <a:gd name="T56" fmla="*/ 13 w 104"/>
                <a:gd name="T57" fmla="*/ 65 h 88"/>
                <a:gd name="T58" fmla="*/ 13 w 104"/>
                <a:gd name="T59" fmla="*/ 12 h 88"/>
                <a:gd name="T60" fmla="*/ 13 w 104"/>
                <a:gd name="T61" fmla="*/ 71 h 88"/>
                <a:gd name="T62" fmla="*/ 85 w 104"/>
                <a:gd name="T63" fmla="*/ 71 h 88"/>
                <a:gd name="T64" fmla="*/ 89 w 104"/>
                <a:gd name="T65" fmla="*/ 75 h 88"/>
                <a:gd name="T66" fmla="*/ 85 w 104"/>
                <a:gd name="T67" fmla="*/ 79 h 88"/>
                <a:gd name="T68" fmla="*/ 13 w 104"/>
                <a:gd name="T69" fmla="*/ 79 h 88"/>
                <a:gd name="T70" fmla="*/ 9 w 104"/>
                <a:gd name="T71" fmla="*/ 75 h 88"/>
                <a:gd name="T72" fmla="*/ 13 w 104"/>
                <a:gd name="T7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0" y="88"/>
                  </a:moveTo>
                  <a:cubicBezTo>
                    <a:pt x="104" y="88"/>
                    <a:pt x="104" y="88"/>
                    <a:pt x="104" y="88"/>
                  </a:cubicBezTo>
                  <a:cubicBezTo>
                    <a:pt x="104" y="0"/>
                    <a:pt x="104" y="0"/>
                    <a:pt x="104" y="0"/>
                  </a:cubicBezTo>
                  <a:cubicBezTo>
                    <a:pt x="0" y="0"/>
                    <a:pt x="0" y="0"/>
                    <a:pt x="0" y="0"/>
                  </a:cubicBezTo>
                  <a:lnTo>
                    <a:pt x="0" y="88"/>
                  </a:lnTo>
                  <a:close/>
                  <a:moveTo>
                    <a:pt x="75" y="27"/>
                  </a:moveTo>
                  <a:cubicBezTo>
                    <a:pt x="85" y="27"/>
                    <a:pt x="85" y="27"/>
                    <a:pt x="85" y="27"/>
                  </a:cubicBezTo>
                  <a:cubicBezTo>
                    <a:pt x="85" y="65"/>
                    <a:pt x="85" y="65"/>
                    <a:pt x="85" y="65"/>
                  </a:cubicBezTo>
                  <a:cubicBezTo>
                    <a:pt x="75" y="65"/>
                    <a:pt x="75" y="65"/>
                    <a:pt x="75" y="65"/>
                  </a:cubicBezTo>
                  <a:lnTo>
                    <a:pt x="75" y="27"/>
                  </a:lnTo>
                  <a:close/>
                  <a:moveTo>
                    <a:pt x="60" y="39"/>
                  </a:moveTo>
                  <a:cubicBezTo>
                    <a:pt x="69" y="39"/>
                    <a:pt x="69" y="39"/>
                    <a:pt x="69" y="39"/>
                  </a:cubicBezTo>
                  <a:cubicBezTo>
                    <a:pt x="69" y="65"/>
                    <a:pt x="69" y="65"/>
                    <a:pt x="69" y="65"/>
                  </a:cubicBezTo>
                  <a:cubicBezTo>
                    <a:pt x="60" y="65"/>
                    <a:pt x="60" y="65"/>
                    <a:pt x="60" y="65"/>
                  </a:cubicBezTo>
                  <a:lnTo>
                    <a:pt x="60" y="39"/>
                  </a:lnTo>
                  <a:close/>
                  <a:moveTo>
                    <a:pt x="44" y="12"/>
                  </a:moveTo>
                  <a:cubicBezTo>
                    <a:pt x="53" y="12"/>
                    <a:pt x="53" y="12"/>
                    <a:pt x="53" y="12"/>
                  </a:cubicBezTo>
                  <a:cubicBezTo>
                    <a:pt x="53" y="65"/>
                    <a:pt x="53" y="65"/>
                    <a:pt x="53" y="65"/>
                  </a:cubicBezTo>
                  <a:cubicBezTo>
                    <a:pt x="44" y="65"/>
                    <a:pt x="44" y="65"/>
                    <a:pt x="44" y="65"/>
                  </a:cubicBezTo>
                  <a:lnTo>
                    <a:pt x="44" y="12"/>
                  </a:lnTo>
                  <a:close/>
                  <a:moveTo>
                    <a:pt x="28" y="27"/>
                  </a:moveTo>
                  <a:cubicBezTo>
                    <a:pt x="38" y="27"/>
                    <a:pt x="38" y="27"/>
                    <a:pt x="38" y="27"/>
                  </a:cubicBezTo>
                  <a:cubicBezTo>
                    <a:pt x="38" y="65"/>
                    <a:pt x="38" y="65"/>
                    <a:pt x="38" y="65"/>
                  </a:cubicBezTo>
                  <a:cubicBezTo>
                    <a:pt x="28" y="65"/>
                    <a:pt x="28" y="65"/>
                    <a:pt x="28" y="65"/>
                  </a:cubicBezTo>
                  <a:lnTo>
                    <a:pt x="28" y="27"/>
                  </a:lnTo>
                  <a:close/>
                  <a:moveTo>
                    <a:pt x="13" y="12"/>
                  </a:moveTo>
                  <a:cubicBezTo>
                    <a:pt x="22" y="12"/>
                    <a:pt x="22" y="12"/>
                    <a:pt x="22" y="12"/>
                  </a:cubicBezTo>
                  <a:cubicBezTo>
                    <a:pt x="22" y="65"/>
                    <a:pt x="22" y="65"/>
                    <a:pt x="22" y="65"/>
                  </a:cubicBezTo>
                  <a:cubicBezTo>
                    <a:pt x="13" y="65"/>
                    <a:pt x="13" y="65"/>
                    <a:pt x="13" y="65"/>
                  </a:cubicBezTo>
                  <a:lnTo>
                    <a:pt x="13" y="12"/>
                  </a:lnTo>
                  <a:close/>
                  <a:moveTo>
                    <a:pt x="13" y="71"/>
                  </a:moveTo>
                  <a:cubicBezTo>
                    <a:pt x="85" y="71"/>
                    <a:pt x="85" y="71"/>
                    <a:pt x="85" y="71"/>
                  </a:cubicBezTo>
                  <a:cubicBezTo>
                    <a:pt x="87" y="71"/>
                    <a:pt x="89" y="73"/>
                    <a:pt x="89" y="75"/>
                  </a:cubicBezTo>
                  <a:cubicBezTo>
                    <a:pt x="89" y="77"/>
                    <a:pt x="87" y="79"/>
                    <a:pt x="85" y="79"/>
                  </a:cubicBezTo>
                  <a:cubicBezTo>
                    <a:pt x="13" y="79"/>
                    <a:pt x="13" y="79"/>
                    <a:pt x="13" y="79"/>
                  </a:cubicBezTo>
                  <a:cubicBezTo>
                    <a:pt x="11" y="79"/>
                    <a:pt x="9" y="77"/>
                    <a:pt x="9" y="75"/>
                  </a:cubicBezTo>
                  <a:cubicBezTo>
                    <a:pt x="9" y="73"/>
                    <a:pt x="11" y="71"/>
                    <a:pt x="13" y="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81"/>
            <p:cNvSpPr>
              <a:spLocks noEditPoints="1"/>
            </p:cNvSpPr>
            <p:nvPr/>
          </p:nvSpPr>
          <p:spPr bwMode="auto">
            <a:xfrm>
              <a:off x="8483628" y="3887863"/>
              <a:ext cx="278870" cy="235017"/>
            </a:xfrm>
            <a:custGeom>
              <a:avLst/>
              <a:gdLst>
                <a:gd name="T0" fmla="*/ 0 w 248"/>
                <a:gd name="T1" fmla="*/ 209 h 209"/>
                <a:gd name="T2" fmla="*/ 248 w 248"/>
                <a:gd name="T3" fmla="*/ 209 h 209"/>
                <a:gd name="T4" fmla="*/ 248 w 248"/>
                <a:gd name="T5" fmla="*/ 0 h 209"/>
                <a:gd name="T6" fmla="*/ 0 w 248"/>
                <a:gd name="T7" fmla="*/ 0 h 209"/>
                <a:gd name="T8" fmla="*/ 0 w 248"/>
                <a:gd name="T9" fmla="*/ 209 h 209"/>
                <a:gd name="T10" fmla="*/ 36 w 248"/>
                <a:gd name="T11" fmla="*/ 22 h 209"/>
                <a:gd name="T12" fmla="*/ 215 w 248"/>
                <a:gd name="T13" fmla="*/ 22 h 209"/>
                <a:gd name="T14" fmla="*/ 215 w 248"/>
                <a:gd name="T15" fmla="*/ 57 h 209"/>
                <a:gd name="T16" fmla="*/ 36 w 248"/>
                <a:gd name="T17" fmla="*/ 57 h 209"/>
                <a:gd name="T18" fmla="*/ 36 w 248"/>
                <a:gd name="T19" fmla="*/ 22 h 209"/>
                <a:gd name="T20" fmla="*/ 36 w 248"/>
                <a:gd name="T21" fmla="*/ 83 h 209"/>
                <a:gd name="T22" fmla="*/ 111 w 248"/>
                <a:gd name="T23" fmla="*/ 83 h 209"/>
                <a:gd name="T24" fmla="*/ 111 w 248"/>
                <a:gd name="T25" fmla="*/ 119 h 209"/>
                <a:gd name="T26" fmla="*/ 36 w 248"/>
                <a:gd name="T27" fmla="*/ 119 h 209"/>
                <a:gd name="T28" fmla="*/ 36 w 248"/>
                <a:gd name="T29" fmla="*/ 83 h 209"/>
                <a:gd name="T30" fmla="*/ 36 w 248"/>
                <a:gd name="T31" fmla="*/ 143 h 209"/>
                <a:gd name="T32" fmla="*/ 147 w 248"/>
                <a:gd name="T33" fmla="*/ 143 h 209"/>
                <a:gd name="T34" fmla="*/ 147 w 248"/>
                <a:gd name="T35" fmla="*/ 180 h 209"/>
                <a:gd name="T36" fmla="*/ 36 w 248"/>
                <a:gd name="T37" fmla="*/ 180 h 209"/>
                <a:gd name="T38" fmla="*/ 36 w 248"/>
                <a:gd name="T39" fmla="*/ 14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209">
                  <a:moveTo>
                    <a:pt x="0" y="209"/>
                  </a:moveTo>
                  <a:lnTo>
                    <a:pt x="248" y="209"/>
                  </a:lnTo>
                  <a:lnTo>
                    <a:pt x="248" y="0"/>
                  </a:lnTo>
                  <a:lnTo>
                    <a:pt x="0" y="0"/>
                  </a:lnTo>
                  <a:lnTo>
                    <a:pt x="0" y="209"/>
                  </a:lnTo>
                  <a:close/>
                  <a:moveTo>
                    <a:pt x="36" y="22"/>
                  </a:moveTo>
                  <a:lnTo>
                    <a:pt x="215" y="22"/>
                  </a:lnTo>
                  <a:lnTo>
                    <a:pt x="215" y="57"/>
                  </a:lnTo>
                  <a:lnTo>
                    <a:pt x="36" y="57"/>
                  </a:lnTo>
                  <a:lnTo>
                    <a:pt x="36" y="22"/>
                  </a:lnTo>
                  <a:close/>
                  <a:moveTo>
                    <a:pt x="36" y="83"/>
                  </a:moveTo>
                  <a:lnTo>
                    <a:pt x="111" y="83"/>
                  </a:lnTo>
                  <a:lnTo>
                    <a:pt x="111" y="119"/>
                  </a:lnTo>
                  <a:lnTo>
                    <a:pt x="36" y="119"/>
                  </a:lnTo>
                  <a:lnTo>
                    <a:pt x="36" y="83"/>
                  </a:lnTo>
                  <a:close/>
                  <a:moveTo>
                    <a:pt x="36" y="143"/>
                  </a:moveTo>
                  <a:lnTo>
                    <a:pt x="147" y="143"/>
                  </a:lnTo>
                  <a:lnTo>
                    <a:pt x="147" y="180"/>
                  </a:lnTo>
                  <a:lnTo>
                    <a:pt x="36" y="180"/>
                  </a:lnTo>
                  <a:lnTo>
                    <a:pt x="36" y="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82"/>
            <p:cNvSpPr>
              <a:spLocks noEditPoints="1"/>
            </p:cNvSpPr>
            <p:nvPr/>
          </p:nvSpPr>
          <p:spPr bwMode="auto">
            <a:xfrm>
              <a:off x="9987053" y="3887863"/>
              <a:ext cx="276621" cy="235017"/>
            </a:xfrm>
            <a:custGeom>
              <a:avLst/>
              <a:gdLst>
                <a:gd name="T0" fmla="*/ 0 w 246"/>
                <a:gd name="T1" fmla="*/ 209 h 209"/>
                <a:gd name="T2" fmla="*/ 246 w 246"/>
                <a:gd name="T3" fmla="*/ 209 h 209"/>
                <a:gd name="T4" fmla="*/ 246 w 246"/>
                <a:gd name="T5" fmla="*/ 0 h 209"/>
                <a:gd name="T6" fmla="*/ 0 w 246"/>
                <a:gd name="T7" fmla="*/ 0 h 209"/>
                <a:gd name="T8" fmla="*/ 0 w 246"/>
                <a:gd name="T9" fmla="*/ 209 h 209"/>
                <a:gd name="T10" fmla="*/ 179 w 246"/>
                <a:gd name="T11" fmla="*/ 31 h 209"/>
                <a:gd name="T12" fmla="*/ 201 w 246"/>
                <a:gd name="T13" fmla="*/ 31 h 209"/>
                <a:gd name="T14" fmla="*/ 201 w 246"/>
                <a:gd name="T15" fmla="*/ 169 h 209"/>
                <a:gd name="T16" fmla="*/ 179 w 246"/>
                <a:gd name="T17" fmla="*/ 169 h 209"/>
                <a:gd name="T18" fmla="*/ 179 w 246"/>
                <a:gd name="T19" fmla="*/ 31 h 209"/>
                <a:gd name="T20" fmla="*/ 139 w 246"/>
                <a:gd name="T21" fmla="*/ 31 h 209"/>
                <a:gd name="T22" fmla="*/ 160 w 246"/>
                <a:gd name="T23" fmla="*/ 31 h 209"/>
                <a:gd name="T24" fmla="*/ 160 w 246"/>
                <a:gd name="T25" fmla="*/ 169 h 209"/>
                <a:gd name="T26" fmla="*/ 139 w 246"/>
                <a:gd name="T27" fmla="*/ 169 h 209"/>
                <a:gd name="T28" fmla="*/ 139 w 246"/>
                <a:gd name="T29" fmla="*/ 31 h 209"/>
                <a:gd name="T30" fmla="*/ 35 w 246"/>
                <a:gd name="T31" fmla="*/ 29 h 209"/>
                <a:gd name="T32" fmla="*/ 120 w 246"/>
                <a:gd name="T33" fmla="*/ 29 h 209"/>
                <a:gd name="T34" fmla="*/ 120 w 246"/>
                <a:gd name="T35" fmla="*/ 67 h 209"/>
                <a:gd name="T36" fmla="*/ 35 w 246"/>
                <a:gd name="T37" fmla="*/ 67 h 209"/>
                <a:gd name="T38" fmla="*/ 35 w 246"/>
                <a:gd name="T39" fmla="*/ 29 h 209"/>
                <a:gd name="T40" fmla="*/ 35 w 246"/>
                <a:gd name="T41" fmla="*/ 95 h 209"/>
                <a:gd name="T42" fmla="*/ 120 w 246"/>
                <a:gd name="T43" fmla="*/ 95 h 209"/>
                <a:gd name="T44" fmla="*/ 120 w 246"/>
                <a:gd name="T45" fmla="*/ 169 h 209"/>
                <a:gd name="T46" fmla="*/ 35 w 246"/>
                <a:gd name="T47" fmla="*/ 169 h 209"/>
                <a:gd name="T48" fmla="*/ 35 w 246"/>
                <a:gd name="T49"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209">
                  <a:moveTo>
                    <a:pt x="0" y="209"/>
                  </a:moveTo>
                  <a:lnTo>
                    <a:pt x="246" y="209"/>
                  </a:lnTo>
                  <a:lnTo>
                    <a:pt x="246" y="0"/>
                  </a:lnTo>
                  <a:lnTo>
                    <a:pt x="0" y="0"/>
                  </a:lnTo>
                  <a:lnTo>
                    <a:pt x="0" y="209"/>
                  </a:lnTo>
                  <a:close/>
                  <a:moveTo>
                    <a:pt x="179" y="31"/>
                  </a:moveTo>
                  <a:lnTo>
                    <a:pt x="201" y="31"/>
                  </a:lnTo>
                  <a:lnTo>
                    <a:pt x="201" y="169"/>
                  </a:lnTo>
                  <a:lnTo>
                    <a:pt x="179" y="169"/>
                  </a:lnTo>
                  <a:lnTo>
                    <a:pt x="179" y="31"/>
                  </a:lnTo>
                  <a:close/>
                  <a:moveTo>
                    <a:pt x="139" y="31"/>
                  </a:moveTo>
                  <a:lnTo>
                    <a:pt x="160" y="31"/>
                  </a:lnTo>
                  <a:lnTo>
                    <a:pt x="160" y="169"/>
                  </a:lnTo>
                  <a:lnTo>
                    <a:pt x="139" y="169"/>
                  </a:lnTo>
                  <a:lnTo>
                    <a:pt x="139" y="31"/>
                  </a:lnTo>
                  <a:close/>
                  <a:moveTo>
                    <a:pt x="35" y="29"/>
                  </a:moveTo>
                  <a:lnTo>
                    <a:pt x="120" y="29"/>
                  </a:lnTo>
                  <a:lnTo>
                    <a:pt x="120" y="67"/>
                  </a:lnTo>
                  <a:lnTo>
                    <a:pt x="35" y="67"/>
                  </a:lnTo>
                  <a:lnTo>
                    <a:pt x="35" y="29"/>
                  </a:lnTo>
                  <a:close/>
                  <a:moveTo>
                    <a:pt x="35" y="95"/>
                  </a:moveTo>
                  <a:lnTo>
                    <a:pt x="120" y="95"/>
                  </a:lnTo>
                  <a:lnTo>
                    <a:pt x="120" y="169"/>
                  </a:lnTo>
                  <a:lnTo>
                    <a:pt x="35" y="169"/>
                  </a:lnTo>
                  <a:lnTo>
                    <a:pt x="35"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83"/>
            <p:cNvSpPr>
              <a:spLocks noEditPoints="1"/>
            </p:cNvSpPr>
            <p:nvPr/>
          </p:nvSpPr>
          <p:spPr bwMode="auto">
            <a:xfrm>
              <a:off x="9231405" y="3887863"/>
              <a:ext cx="276621" cy="235017"/>
            </a:xfrm>
            <a:custGeom>
              <a:avLst/>
              <a:gdLst>
                <a:gd name="T0" fmla="*/ 0 w 104"/>
                <a:gd name="T1" fmla="*/ 0 h 88"/>
                <a:gd name="T2" fmla="*/ 0 w 104"/>
                <a:gd name="T3" fmla="*/ 88 h 88"/>
                <a:gd name="T4" fmla="*/ 104 w 104"/>
                <a:gd name="T5" fmla="*/ 88 h 88"/>
                <a:gd name="T6" fmla="*/ 104 w 104"/>
                <a:gd name="T7" fmla="*/ 0 h 88"/>
                <a:gd name="T8" fmla="*/ 0 w 104"/>
                <a:gd name="T9" fmla="*/ 0 h 88"/>
                <a:gd name="T10" fmla="*/ 74 w 104"/>
                <a:gd name="T11" fmla="*/ 81 h 88"/>
                <a:gd name="T12" fmla="*/ 60 w 104"/>
                <a:gd name="T13" fmla="*/ 67 h 88"/>
                <a:gd name="T14" fmla="*/ 74 w 104"/>
                <a:gd name="T15" fmla="*/ 53 h 88"/>
                <a:gd name="T16" fmla="*/ 88 w 104"/>
                <a:gd name="T17" fmla="*/ 67 h 88"/>
                <a:gd name="T18" fmla="*/ 74 w 104"/>
                <a:gd name="T19" fmla="*/ 81 h 88"/>
                <a:gd name="T20" fmla="*/ 74 w 104"/>
                <a:gd name="T21" fmla="*/ 40 h 88"/>
                <a:gd name="T22" fmla="*/ 67 w 104"/>
                <a:gd name="T23" fmla="*/ 38 h 88"/>
                <a:gd name="T24" fmla="*/ 42 w 104"/>
                <a:gd name="T25" fmla="*/ 61 h 88"/>
                <a:gd name="T26" fmla="*/ 44 w 104"/>
                <a:gd name="T27" fmla="*/ 67 h 88"/>
                <a:gd name="T28" fmla="*/ 30 w 104"/>
                <a:gd name="T29" fmla="*/ 81 h 88"/>
                <a:gd name="T30" fmla="*/ 16 w 104"/>
                <a:gd name="T31" fmla="*/ 67 h 88"/>
                <a:gd name="T32" fmla="*/ 30 w 104"/>
                <a:gd name="T33" fmla="*/ 53 h 88"/>
                <a:gd name="T34" fmla="*/ 37 w 104"/>
                <a:gd name="T35" fmla="*/ 55 h 88"/>
                <a:gd name="T36" fmla="*/ 62 w 104"/>
                <a:gd name="T37" fmla="*/ 33 h 88"/>
                <a:gd name="T38" fmla="*/ 61 w 104"/>
                <a:gd name="T39" fmla="*/ 30 h 88"/>
                <a:gd name="T40" fmla="*/ 43 w 104"/>
                <a:gd name="T41" fmla="*/ 30 h 88"/>
                <a:gd name="T42" fmla="*/ 30 w 104"/>
                <a:gd name="T43" fmla="*/ 40 h 88"/>
                <a:gd name="T44" fmla="*/ 16 w 104"/>
                <a:gd name="T45" fmla="*/ 27 h 88"/>
                <a:gd name="T46" fmla="*/ 30 w 104"/>
                <a:gd name="T47" fmla="*/ 13 h 88"/>
                <a:gd name="T48" fmla="*/ 43 w 104"/>
                <a:gd name="T49" fmla="*/ 23 h 88"/>
                <a:gd name="T50" fmla="*/ 61 w 104"/>
                <a:gd name="T51" fmla="*/ 23 h 88"/>
                <a:gd name="T52" fmla="*/ 74 w 104"/>
                <a:gd name="T53" fmla="*/ 13 h 88"/>
                <a:gd name="T54" fmla="*/ 88 w 104"/>
                <a:gd name="T55" fmla="*/ 27 h 88"/>
                <a:gd name="T56" fmla="*/ 74 w 104"/>
                <a:gd name="T57"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88">
                  <a:moveTo>
                    <a:pt x="0" y="0"/>
                  </a:moveTo>
                  <a:cubicBezTo>
                    <a:pt x="0" y="88"/>
                    <a:pt x="0" y="88"/>
                    <a:pt x="0" y="88"/>
                  </a:cubicBezTo>
                  <a:cubicBezTo>
                    <a:pt x="104" y="88"/>
                    <a:pt x="104" y="88"/>
                    <a:pt x="104" y="88"/>
                  </a:cubicBezTo>
                  <a:cubicBezTo>
                    <a:pt x="104" y="0"/>
                    <a:pt x="104" y="0"/>
                    <a:pt x="104" y="0"/>
                  </a:cubicBezTo>
                  <a:lnTo>
                    <a:pt x="0" y="0"/>
                  </a:lnTo>
                  <a:close/>
                  <a:moveTo>
                    <a:pt x="74" y="81"/>
                  </a:moveTo>
                  <a:cubicBezTo>
                    <a:pt x="66" y="81"/>
                    <a:pt x="60" y="75"/>
                    <a:pt x="60" y="67"/>
                  </a:cubicBezTo>
                  <a:cubicBezTo>
                    <a:pt x="60" y="59"/>
                    <a:pt x="66" y="53"/>
                    <a:pt x="74" y="53"/>
                  </a:cubicBezTo>
                  <a:cubicBezTo>
                    <a:pt x="82" y="53"/>
                    <a:pt x="88" y="59"/>
                    <a:pt x="88" y="67"/>
                  </a:cubicBezTo>
                  <a:cubicBezTo>
                    <a:pt x="88" y="75"/>
                    <a:pt x="82" y="81"/>
                    <a:pt x="74" y="81"/>
                  </a:cubicBezTo>
                  <a:close/>
                  <a:moveTo>
                    <a:pt x="74" y="40"/>
                  </a:moveTo>
                  <a:cubicBezTo>
                    <a:pt x="71" y="40"/>
                    <a:pt x="69" y="40"/>
                    <a:pt x="67" y="38"/>
                  </a:cubicBezTo>
                  <a:cubicBezTo>
                    <a:pt x="42" y="61"/>
                    <a:pt x="42" y="61"/>
                    <a:pt x="42" y="61"/>
                  </a:cubicBezTo>
                  <a:cubicBezTo>
                    <a:pt x="43" y="63"/>
                    <a:pt x="44" y="65"/>
                    <a:pt x="44" y="67"/>
                  </a:cubicBezTo>
                  <a:cubicBezTo>
                    <a:pt x="44" y="75"/>
                    <a:pt x="37" y="81"/>
                    <a:pt x="30" y="81"/>
                  </a:cubicBezTo>
                  <a:cubicBezTo>
                    <a:pt x="22" y="81"/>
                    <a:pt x="16" y="75"/>
                    <a:pt x="16" y="67"/>
                  </a:cubicBezTo>
                  <a:cubicBezTo>
                    <a:pt x="16" y="59"/>
                    <a:pt x="22" y="53"/>
                    <a:pt x="30" y="53"/>
                  </a:cubicBezTo>
                  <a:cubicBezTo>
                    <a:pt x="32" y="53"/>
                    <a:pt x="35" y="54"/>
                    <a:pt x="37" y="55"/>
                  </a:cubicBezTo>
                  <a:cubicBezTo>
                    <a:pt x="62" y="33"/>
                    <a:pt x="62" y="33"/>
                    <a:pt x="62" y="33"/>
                  </a:cubicBezTo>
                  <a:cubicBezTo>
                    <a:pt x="61" y="32"/>
                    <a:pt x="61" y="31"/>
                    <a:pt x="61" y="30"/>
                  </a:cubicBezTo>
                  <a:cubicBezTo>
                    <a:pt x="43" y="30"/>
                    <a:pt x="43" y="30"/>
                    <a:pt x="43" y="30"/>
                  </a:cubicBezTo>
                  <a:cubicBezTo>
                    <a:pt x="41" y="36"/>
                    <a:pt x="36" y="40"/>
                    <a:pt x="30" y="40"/>
                  </a:cubicBezTo>
                  <a:cubicBezTo>
                    <a:pt x="22" y="40"/>
                    <a:pt x="16" y="34"/>
                    <a:pt x="16" y="27"/>
                  </a:cubicBezTo>
                  <a:cubicBezTo>
                    <a:pt x="16" y="19"/>
                    <a:pt x="22" y="13"/>
                    <a:pt x="30" y="13"/>
                  </a:cubicBezTo>
                  <a:cubicBezTo>
                    <a:pt x="36" y="13"/>
                    <a:pt x="41" y="17"/>
                    <a:pt x="43" y="23"/>
                  </a:cubicBezTo>
                  <a:cubicBezTo>
                    <a:pt x="61" y="23"/>
                    <a:pt x="61" y="23"/>
                    <a:pt x="61" y="23"/>
                  </a:cubicBezTo>
                  <a:cubicBezTo>
                    <a:pt x="63" y="17"/>
                    <a:pt x="68" y="13"/>
                    <a:pt x="74" y="13"/>
                  </a:cubicBezTo>
                  <a:cubicBezTo>
                    <a:pt x="82" y="13"/>
                    <a:pt x="88" y="19"/>
                    <a:pt x="88" y="27"/>
                  </a:cubicBezTo>
                  <a:cubicBezTo>
                    <a:pt x="88" y="34"/>
                    <a:pt x="82" y="40"/>
                    <a:pt x="74"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84"/>
            <p:cNvSpPr>
              <a:spLocks noEditPoints="1"/>
            </p:cNvSpPr>
            <p:nvPr/>
          </p:nvSpPr>
          <p:spPr bwMode="auto">
            <a:xfrm>
              <a:off x="9603607" y="3887863"/>
              <a:ext cx="276621" cy="235017"/>
            </a:xfrm>
            <a:custGeom>
              <a:avLst/>
              <a:gdLst>
                <a:gd name="T0" fmla="*/ 0 w 104"/>
                <a:gd name="T1" fmla="*/ 88 h 88"/>
                <a:gd name="T2" fmla="*/ 104 w 104"/>
                <a:gd name="T3" fmla="*/ 88 h 88"/>
                <a:gd name="T4" fmla="*/ 104 w 104"/>
                <a:gd name="T5" fmla="*/ 0 h 88"/>
                <a:gd name="T6" fmla="*/ 0 w 104"/>
                <a:gd name="T7" fmla="*/ 0 h 88"/>
                <a:gd name="T8" fmla="*/ 0 w 104"/>
                <a:gd name="T9" fmla="*/ 88 h 88"/>
                <a:gd name="T10" fmla="*/ 52 w 104"/>
                <a:gd name="T11" fmla="*/ 11 h 88"/>
                <a:gd name="T12" fmla="*/ 52 w 104"/>
                <a:gd name="T13" fmla="*/ 44 h 88"/>
                <a:gd name="T14" fmla="*/ 79 w 104"/>
                <a:gd name="T15" fmla="*/ 25 h 88"/>
                <a:gd name="T16" fmla="*/ 86 w 104"/>
                <a:gd name="T17" fmla="*/ 44 h 88"/>
                <a:gd name="T18" fmla="*/ 52 w 104"/>
                <a:gd name="T19" fmla="*/ 78 h 88"/>
                <a:gd name="T20" fmla="*/ 18 w 104"/>
                <a:gd name="T21" fmla="*/ 44 h 88"/>
                <a:gd name="T22" fmla="*/ 52 w 104"/>
                <a:gd name="T2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88">
                  <a:moveTo>
                    <a:pt x="0" y="88"/>
                  </a:moveTo>
                  <a:cubicBezTo>
                    <a:pt x="104" y="88"/>
                    <a:pt x="104" y="88"/>
                    <a:pt x="104" y="88"/>
                  </a:cubicBezTo>
                  <a:cubicBezTo>
                    <a:pt x="104" y="0"/>
                    <a:pt x="104" y="0"/>
                    <a:pt x="104" y="0"/>
                  </a:cubicBezTo>
                  <a:cubicBezTo>
                    <a:pt x="0" y="0"/>
                    <a:pt x="0" y="0"/>
                    <a:pt x="0" y="0"/>
                  </a:cubicBezTo>
                  <a:lnTo>
                    <a:pt x="0" y="88"/>
                  </a:lnTo>
                  <a:close/>
                  <a:moveTo>
                    <a:pt x="52" y="11"/>
                  </a:moveTo>
                  <a:cubicBezTo>
                    <a:pt x="52" y="44"/>
                    <a:pt x="52" y="44"/>
                    <a:pt x="52" y="44"/>
                  </a:cubicBezTo>
                  <a:cubicBezTo>
                    <a:pt x="79" y="25"/>
                    <a:pt x="79" y="25"/>
                    <a:pt x="79" y="25"/>
                  </a:cubicBezTo>
                  <a:cubicBezTo>
                    <a:pt x="83" y="30"/>
                    <a:pt x="86" y="37"/>
                    <a:pt x="86" y="44"/>
                  </a:cubicBezTo>
                  <a:cubicBezTo>
                    <a:pt x="86" y="63"/>
                    <a:pt x="71" y="78"/>
                    <a:pt x="52" y="78"/>
                  </a:cubicBezTo>
                  <a:cubicBezTo>
                    <a:pt x="33" y="78"/>
                    <a:pt x="18" y="63"/>
                    <a:pt x="18" y="44"/>
                  </a:cubicBezTo>
                  <a:cubicBezTo>
                    <a:pt x="18" y="26"/>
                    <a:pt x="33" y="11"/>
                    <a:pt x="5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85"/>
            <p:cNvSpPr>
              <a:spLocks/>
            </p:cNvSpPr>
            <p:nvPr/>
          </p:nvSpPr>
          <p:spPr bwMode="auto">
            <a:xfrm>
              <a:off x="9443931" y="5030338"/>
              <a:ext cx="247385" cy="247386"/>
            </a:xfrm>
            <a:custGeom>
              <a:avLst/>
              <a:gdLst>
                <a:gd name="T0" fmla="*/ 93 w 93"/>
                <a:gd name="T1" fmla="*/ 41 h 93"/>
                <a:gd name="T2" fmla="*/ 91 w 93"/>
                <a:gd name="T3" fmla="*/ 33 h 93"/>
                <a:gd name="T4" fmla="*/ 79 w 93"/>
                <a:gd name="T5" fmla="*/ 22 h 93"/>
                <a:gd name="T6" fmla="*/ 63 w 93"/>
                <a:gd name="T7" fmla="*/ 9 h 93"/>
                <a:gd name="T8" fmla="*/ 54 w 93"/>
                <a:gd name="T9" fmla="*/ 12 h 93"/>
                <a:gd name="T10" fmla="*/ 34 w 93"/>
                <a:gd name="T11" fmla="*/ 0 h 93"/>
                <a:gd name="T12" fmla="*/ 12 w 93"/>
                <a:gd name="T13" fmla="*/ 22 h 93"/>
                <a:gd name="T14" fmla="*/ 12 w 93"/>
                <a:gd name="T15" fmla="*/ 28 h 93"/>
                <a:gd name="T16" fmla="*/ 1 w 93"/>
                <a:gd name="T17" fmla="*/ 41 h 93"/>
                <a:gd name="T18" fmla="*/ 0 w 93"/>
                <a:gd name="T19" fmla="*/ 44 h 93"/>
                <a:gd name="T20" fmla="*/ 0 w 93"/>
                <a:gd name="T21" fmla="*/ 44 h 93"/>
                <a:gd name="T22" fmla="*/ 0 w 93"/>
                <a:gd name="T23" fmla="*/ 44 h 93"/>
                <a:gd name="T24" fmla="*/ 18 w 93"/>
                <a:gd name="T25" fmla="*/ 61 h 93"/>
                <a:gd name="T26" fmla="*/ 55 w 93"/>
                <a:gd name="T27" fmla="*/ 61 h 93"/>
                <a:gd name="T28" fmla="*/ 55 w 93"/>
                <a:gd name="T29" fmla="*/ 75 h 93"/>
                <a:gd name="T30" fmla="*/ 48 w 93"/>
                <a:gd name="T31" fmla="*/ 75 h 93"/>
                <a:gd name="T32" fmla="*/ 60 w 93"/>
                <a:gd name="T33" fmla="*/ 93 h 93"/>
                <a:gd name="T34" fmla="*/ 71 w 93"/>
                <a:gd name="T35" fmla="*/ 75 h 93"/>
                <a:gd name="T36" fmla="*/ 64 w 93"/>
                <a:gd name="T37" fmla="*/ 75 h 93"/>
                <a:gd name="T38" fmla="*/ 64 w 93"/>
                <a:gd name="T39" fmla="*/ 61 h 93"/>
                <a:gd name="T40" fmla="*/ 74 w 93"/>
                <a:gd name="T41" fmla="*/ 61 h 93"/>
                <a:gd name="T42" fmla="*/ 74 w 93"/>
                <a:gd name="T43" fmla="*/ 61 h 93"/>
                <a:gd name="T44" fmla="*/ 93 w 93"/>
                <a:gd name="T45" fmla="*/ 42 h 93"/>
                <a:gd name="T46" fmla="*/ 93 w 93"/>
                <a:gd name="T47" fmla="*/ 41 h 93"/>
                <a:gd name="T48" fmla="*/ 93 w 93"/>
                <a:gd name="T49" fmla="*/ 4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93">
                  <a:moveTo>
                    <a:pt x="93" y="41"/>
                  </a:moveTo>
                  <a:cubicBezTo>
                    <a:pt x="93" y="38"/>
                    <a:pt x="93" y="35"/>
                    <a:pt x="91" y="33"/>
                  </a:cubicBezTo>
                  <a:cubicBezTo>
                    <a:pt x="89" y="28"/>
                    <a:pt x="84" y="24"/>
                    <a:pt x="79" y="22"/>
                  </a:cubicBezTo>
                  <a:cubicBezTo>
                    <a:pt x="78" y="15"/>
                    <a:pt x="71" y="9"/>
                    <a:pt x="63" y="9"/>
                  </a:cubicBezTo>
                  <a:cubicBezTo>
                    <a:pt x="60" y="9"/>
                    <a:pt x="57" y="10"/>
                    <a:pt x="54" y="12"/>
                  </a:cubicBezTo>
                  <a:cubicBezTo>
                    <a:pt x="50" y="5"/>
                    <a:pt x="43" y="0"/>
                    <a:pt x="34" y="0"/>
                  </a:cubicBezTo>
                  <a:cubicBezTo>
                    <a:pt x="22" y="0"/>
                    <a:pt x="12" y="10"/>
                    <a:pt x="12" y="22"/>
                  </a:cubicBezTo>
                  <a:cubicBezTo>
                    <a:pt x="12" y="24"/>
                    <a:pt x="12" y="26"/>
                    <a:pt x="12" y="28"/>
                  </a:cubicBezTo>
                  <a:cubicBezTo>
                    <a:pt x="6" y="30"/>
                    <a:pt x="2" y="35"/>
                    <a:pt x="1" y="41"/>
                  </a:cubicBezTo>
                  <a:cubicBezTo>
                    <a:pt x="1" y="42"/>
                    <a:pt x="0" y="43"/>
                    <a:pt x="0" y="44"/>
                  </a:cubicBezTo>
                  <a:cubicBezTo>
                    <a:pt x="0" y="44"/>
                    <a:pt x="0" y="44"/>
                    <a:pt x="0" y="44"/>
                  </a:cubicBezTo>
                  <a:cubicBezTo>
                    <a:pt x="0" y="44"/>
                    <a:pt x="0" y="44"/>
                    <a:pt x="0" y="44"/>
                  </a:cubicBezTo>
                  <a:cubicBezTo>
                    <a:pt x="0" y="54"/>
                    <a:pt x="8" y="61"/>
                    <a:pt x="18" y="61"/>
                  </a:cubicBezTo>
                  <a:cubicBezTo>
                    <a:pt x="55" y="61"/>
                    <a:pt x="55" y="61"/>
                    <a:pt x="55" y="61"/>
                  </a:cubicBezTo>
                  <a:cubicBezTo>
                    <a:pt x="55" y="75"/>
                    <a:pt x="55" y="75"/>
                    <a:pt x="55" y="75"/>
                  </a:cubicBezTo>
                  <a:cubicBezTo>
                    <a:pt x="48" y="75"/>
                    <a:pt x="48" y="75"/>
                    <a:pt x="48" y="75"/>
                  </a:cubicBezTo>
                  <a:cubicBezTo>
                    <a:pt x="60" y="93"/>
                    <a:pt x="60" y="93"/>
                    <a:pt x="60" y="93"/>
                  </a:cubicBezTo>
                  <a:cubicBezTo>
                    <a:pt x="71" y="75"/>
                    <a:pt x="71" y="75"/>
                    <a:pt x="71" y="75"/>
                  </a:cubicBezTo>
                  <a:cubicBezTo>
                    <a:pt x="64" y="75"/>
                    <a:pt x="64" y="75"/>
                    <a:pt x="64" y="75"/>
                  </a:cubicBezTo>
                  <a:cubicBezTo>
                    <a:pt x="64" y="61"/>
                    <a:pt x="64" y="61"/>
                    <a:pt x="64" y="61"/>
                  </a:cubicBezTo>
                  <a:cubicBezTo>
                    <a:pt x="74" y="61"/>
                    <a:pt x="74" y="61"/>
                    <a:pt x="74" y="61"/>
                  </a:cubicBezTo>
                  <a:cubicBezTo>
                    <a:pt x="74" y="61"/>
                    <a:pt x="74" y="61"/>
                    <a:pt x="74" y="61"/>
                  </a:cubicBezTo>
                  <a:cubicBezTo>
                    <a:pt x="85" y="61"/>
                    <a:pt x="93" y="52"/>
                    <a:pt x="93" y="42"/>
                  </a:cubicBezTo>
                  <a:cubicBezTo>
                    <a:pt x="93" y="41"/>
                    <a:pt x="93" y="41"/>
                    <a:pt x="93" y="41"/>
                  </a:cubicBezTo>
                  <a:cubicBezTo>
                    <a:pt x="93" y="41"/>
                    <a:pt x="93" y="41"/>
                    <a:pt x="93" y="4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86"/>
            <p:cNvSpPr>
              <a:spLocks/>
            </p:cNvSpPr>
            <p:nvPr/>
          </p:nvSpPr>
          <p:spPr bwMode="auto">
            <a:xfrm>
              <a:off x="9508026" y="5201259"/>
              <a:ext cx="60722" cy="76465"/>
            </a:xfrm>
            <a:custGeom>
              <a:avLst/>
              <a:gdLst>
                <a:gd name="T0" fmla="*/ 0 w 54"/>
                <a:gd name="T1" fmla="*/ 42 h 68"/>
                <a:gd name="T2" fmla="*/ 16 w 54"/>
                <a:gd name="T3" fmla="*/ 42 h 68"/>
                <a:gd name="T4" fmla="*/ 16 w 54"/>
                <a:gd name="T5" fmla="*/ 68 h 68"/>
                <a:gd name="T6" fmla="*/ 38 w 54"/>
                <a:gd name="T7" fmla="*/ 68 h 68"/>
                <a:gd name="T8" fmla="*/ 38 w 54"/>
                <a:gd name="T9" fmla="*/ 42 h 68"/>
                <a:gd name="T10" fmla="*/ 54 w 54"/>
                <a:gd name="T11" fmla="*/ 42 h 68"/>
                <a:gd name="T12" fmla="*/ 26 w 54"/>
                <a:gd name="T13" fmla="*/ 0 h 68"/>
                <a:gd name="T14" fmla="*/ 0 w 54"/>
                <a:gd name="T15" fmla="*/ 42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8">
                  <a:moveTo>
                    <a:pt x="0" y="42"/>
                  </a:moveTo>
                  <a:lnTo>
                    <a:pt x="16" y="42"/>
                  </a:lnTo>
                  <a:lnTo>
                    <a:pt x="16" y="68"/>
                  </a:lnTo>
                  <a:lnTo>
                    <a:pt x="38" y="68"/>
                  </a:lnTo>
                  <a:lnTo>
                    <a:pt x="38" y="42"/>
                  </a:lnTo>
                  <a:lnTo>
                    <a:pt x="54" y="42"/>
                  </a:lnTo>
                  <a:lnTo>
                    <a:pt x="26" y="0"/>
                  </a:lnTo>
                  <a:lnTo>
                    <a:pt x="0" y="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87"/>
            <p:cNvSpPr>
              <a:spLocks/>
            </p:cNvSpPr>
            <p:nvPr/>
          </p:nvSpPr>
          <p:spPr bwMode="auto">
            <a:xfrm>
              <a:off x="8372304" y="4317415"/>
              <a:ext cx="1994823" cy="68593"/>
            </a:xfrm>
            <a:custGeom>
              <a:avLst/>
              <a:gdLst>
                <a:gd name="T0" fmla="*/ 0 w 1774"/>
                <a:gd name="T1" fmla="*/ 61 h 61"/>
                <a:gd name="T2" fmla="*/ 0 w 1774"/>
                <a:gd name="T3" fmla="*/ 0 h 61"/>
                <a:gd name="T4" fmla="*/ 1774 w 1774"/>
                <a:gd name="T5" fmla="*/ 0 h 61"/>
                <a:gd name="T6" fmla="*/ 1774 w 1774"/>
                <a:gd name="T7" fmla="*/ 61 h 61"/>
              </a:gdLst>
              <a:ahLst/>
              <a:cxnLst>
                <a:cxn ang="0">
                  <a:pos x="T0" y="T1"/>
                </a:cxn>
                <a:cxn ang="0">
                  <a:pos x="T2" y="T3"/>
                </a:cxn>
                <a:cxn ang="0">
                  <a:pos x="T4" y="T5"/>
                </a:cxn>
                <a:cxn ang="0">
                  <a:pos x="T6" y="T7"/>
                </a:cxn>
              </a:cxnLst>
              <a:rect l="0" t="0" r="r" b="b"/>
              <a:pathLst>
                <a:path w="1774" h="61">
                  <a:moveTo>
                    <a:pt x="0" y="61"/>
                  </a:moveTo>
                  <a:lnTo>
                    <a:pt x="0" y="0"/>
                  </a:lnTo>
                  <a:lnTo>
                    <a:pt x="1774" y="0"/>
                  </a:lnTo>
                  <a:lnTo>
                    <a:pt x="1774" y="61"/>
                  </a:lnTo>
                </a:path>
              </a:pathLst>
            </a:custGeom>
            <a:noFill/>
            <a:ln w="28575" cap="flat">
              <a:solidFill>
                <a:srgbClr val="6697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188"/>
            <p:cNvSpPr>
              <a:spLocks noChangeShapeType="1"/>
            </p:cNvSpPr>
            <p:nvPr/>
          </p:nvSpPr>
          <p:spPr bwMode="auto">
            <a:xfrm flipV="1">
              <a:off x="9369716" y="4171002"/>
              <a:ext cx="0" cy="146304"/>
            </a:xfrm>
            <a:prstGeom prst="line">
              <a:avLst/>
            </a:prstGeom>
            <a:noFill/>
            <a:ln w="28575" cap="flat">
              <a:solidFill>
                <a:srgbClr val="6697C3"/>
              </a:solidFill>
              <a:prstDash val="solid"/>
              <a:miter lim="800000"/>
              <a:headEnd type="non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190"/>
            <p:cNvSpPr>
              <a:spLocks noChangeShapeType="1"/>
            </p:cNvSpPr>
            <p:nvPr/>
          </p:nvSpPr>
          <p:spPr bwMode="auto">
            <a:xfrm flipV="1">
              <a:off x="8997513" y="4171002"/>
              <a:ext cx="0" cy="146304"/>
            </a:xfrm>
            <a:prstGeom prst="line">
              <a:avLst/>
            </a:prstGeom>
            <a:noFill/>
            <a:ln w="28575" cap="flat">
              <a:solidFill>
                <a:srgbClr val="6697C3"/>
              </a:solidFill>
              <a:prstDash val="solid"/>
              <a:miter lim="800000"/>
              <a:headEnd type="non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192"/>
            <p:cNvSpPr>
              <a:spLocks noChangeShapeType="1"/>
            </p:cNvSpPr>
            <p:nvPr/>
          </p:nvSpPr>
          <p:spPr bwMode="auto">
            <a:xfrm flipV="1">
              <a:off x="9741917" y="4171002"/>
              <a:ext cx="0" cy="146304"/>
            </a:xfrm>
            <a:prstGeom prst="line">
              <a:avLst/>
            </a:prstGeom>
            <a:noFill/>
            <a:ln w="28575" cap="flat">
              <a:solidFill>
                <a:srgbClr val="6697C3"/>
              </a:solidFill>
              <a:prstDash val="solid"/>
              <a:miter lim="800000"/>
              <a:headEnd type="non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194"/>
            <p:cNvSpPr>
              <a:spLocks noChangeShapeType="1"/>
            </p:cNvSpPr>
            <p:nvPr/>
          </p:nvSpPr>
          <p:spPr bwMode="auto">
            <a:xfrm flipV="1">
              <a:off x="8621938" y="4171002"/>
              <a:ext cx="0" cy="146304"/>
            </a:xfrm>
            <a:prstGeom prst="line">
              <a:avLst/>
            </a:prstGeom>
            <a:noFill/>
            <a:ln w="28575" cap="flat">
              <a:solidFill>
                <a:srgbClr val="6697C3"/>
              </a:solidFill>
              <a:prstDash val="solid"/>
              <a:miter lim="800000"/>
              <a:headEnd type="non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196"/>
            <p:cNvSpPr>
              <a:spLocks noChangeShapeType="1"/>
            </p:cNvSpPr>
            <p:nvPr/>
          </p:nvSpPr>
          <p:spPr bwMode="auto">
            <a:xfrm flipV="1">
              <a:off x="10114120" y="4171002"/>
              <a:ext cx="0" cy="146304"/>
            </a:xfrm>
            <a:prstGeom prst="line">
              <a:avLst/>
            </a:prstGeom>
            <a:noFill/>
            <a:ln w="28575" cap="flat">
              <a:solidFill>
                <a:srgbClr val="6697C3"/>
              </a:solidFill>
              <a:prstDash val="solid"/>
              <a:miter lim="800000"/>
              <a:headEnd type="none" w="sm" len="sm"/>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198"/>
            <p:cNvSpPr>
              <a:spLocks noChangeShapeType="1"/>
            </p:cNvSpPr>
            <p:nvPr/>
          </p:nvSpPr>
          <p:spPr bwMode="auto">
            <a:xfrm flipV="1">
              <a:off x="8818722" y="3551376"/>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200"/>
            <p:cNvSpPr>
              <a:spLocks noChangeShapeType="1"/>
            </p:cNvSpPr>
            <p:nvPr/>
          </p:nvSpPr>
          <p:spPr bwMode="auto">
            <a:xfrm>
              <a:off x="9194297" y="3624734"/>
              <a:ext cx="0" cy="210312"/>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202"/>
            <p:cNvSpPr>
              <a:spLocks noChangeShapeType="1"/>
            </p:cNvSpPr>
            <p:nvPr/>
          </p:nvSpPr>
          <p:spPr bwMode="auto">
            <a:xfrm>
              <a:off x="9944323" y="3624734"/>
              <a:ext cx="0" cy="210312"/>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204"/>
            <p:cNvSpPr>
              <a:spLocks noChangeShapeType="1"/>
            </p:cNvSpPr>
            <p:nvPr/>
          </p:nvSpPr>
          <p:spPr bwMode="auto">
            <a:xfrm flipV="1">
              <a:off x="9568748" y="3551376"/>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206"/>
            <p:cNvSpPr>
              <a:spLocks noChangeShapeType="1"/>
            </p:cNvSpPr>
            <p:nvPr/>
          </p:nvSpPr>
          <p:spPr bwMode="auto">
            <a:xfrm flipV="1">
              <a:off x="9188674" y="2914060"/>
              <a:ext cx="0" cy="220313"/>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208"/>
            <p:cNvSpPr>
              <a:spLocks noChangeShapeType="1"/>
            </p:cNvSpPr>
            <p:nvPr/>
          </p:nvSpPr>
          <p:spPr bwMode="auto">
            <a:xfrm>
              <a:off x="9563126" y="2991650"/>
              <a:ext cx="0" cy="222415"/>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210"/>
            <p:cNvSpPr>
              <a:spLocks noChangeShapeType="1"/>
            </p:cNvSpPr>
            <p:nvPr/>
          </p:nvSpPr>
          <p:spPr bwMode="auto">
            <a:xfrm flipV="1">
              <a:off x="8372304" y="4722269"/>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212"/>
            <p:cNvSpPr>
              <a:spLocks noChangeShapeType="1"/>
            </p:cNvSpPr>
            <p:nvPr/>
          </p:nvSpPr>
          <p:spPr bwMode="auto">
            <a:xfrm flipV="1">
              <a:off x="10367127" y="4722269"/>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214"/>
            <p:cNvSpPr>
              <a:spLocks noChangeShapeType="1"/>
            </p:cNvSpPr>
            <p:nvPr/>
          </p:nvSpPr>
          <p:spPr bwMode="auto">
            <a:xfrm flipV="1">
              <a:off x="9967937" y="4722269"/>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216"/>
            <p:cNvSpPr>
              <a:spLocks noChangeShapeType="1"/>
            </p:cNvSpPr>
            <p:nvPr/>
          </p:nvSpPr>
          <p:spPr bwMode="auto">
            <a:xfrm flipV="1">
              <a:off x="9568748" y="4722269"/>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218"/>
            <p:cNvSpPr>
              <a:spLocks noChangeShapeType="1"/>
            </p:cNvSpPr>
            <p:nvPr/>
          </p:nvSpPr>
          <p:spPr bwMode="auto">
            <a:xfrm flipV="1">
              <a:off x="9169559" y="4722269"/>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220"/>
            <p:cNvSpPr>
              <a:spLocks noChangeShapeType="1"/>
            </p:cNvSpPr>
            <p:nvPr/>
          </p:nvSpPr>
          <p:spPr bwMode="auto">
            <a:xfrm flipV="1">
              <a:off x="8771494" y="4722269"/>
              <a:ext cx="0" cy="219456"/>
            </a:xfrm>
            <a:prstGeom prst="line">
              <a:avLst/>
            </a:prstGeom>
            <a:noFill/>
            <a:ln w="28575" cap="flat">
              <a:solidFill>
                <a:srgbClr val="6697C3"/>
              </a:solidFill>
              <a:prstDash val="solid"/>
              <a:miter lim="800000"/>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22"/>
            <p:cNvSpPr>
              <a:spLocks/>
            </p:cNvSpPr>
            <p:nvPr/>
          </p:nvSpPr>
          <p:spPr bwMode="auto">
            <a:xfrm>
              <a:off x="10090505" y="3126588"/>
              <a:ext cx="1439331" cy="2242219"/>
            </a:xfrm>
            <a:custGeom>
              <a:avLst/>
              <a:gdLst>
                <a:gd name="T0" fmla="*/ 281 w 1280"/>
                <a:gd name="T1" fmla="*/ 0 h 1994"/>
                <a:gd name="T2" fmla="*/ 0 w 1280"/>
                <a:gd name="T3" fmla="*/ 0 h 1994"/>
                <a:gd name="T4" fmla="*/ 998 w 1280"/>
                <a:gd name="T5" fmla="*/ 1994 h 1994"/>
                <a:gd name="T6" fmla="*/ 1280 w 1280"/>
                <a:gd name="T7" fmla="*/ 1994 h 1994"/>
                <a:gd name="T8" fmla="*/ 281 w 1280"/>
                <a:gd name="T9" fmla="*/ 0 h 1994"/>
              </a:gdLst>
              <a:ahLst/>
              <a:cxnLst>
                <a:cxn ang="0">
                  <a:pos x="T0" y="T1"/>
                </a:cxn>
                <a:cxn ang="0">
                  <a:pos x="T2" y="T3"/>
                </a:cxn>
                <a:cxn ang="0">
                  <a:pos x="T4" y="T5"/>
                </a:cxn>
                <a:cxn ang="0">
                  <a:pos x="T6" y="T7"/>
                </a:cxn>
                <a:cxn ang="0">
                  <a:pos x="T8" y="T9"/>
                </a:cxn>
              </a:cxnLst>
              <a:rect l="0" t="0" r="r" b="b"/>
              <a:pathLst>
                <a:path w="1280" h="1994">
                  <a:moveTo>
                    <a:pt x="281" y="0"/>
                  </a:moveTo>
                  <a:lnTo>
                    <a:pt x="0" y="0"/>
                  </a:lnTo>
                  <a:lnTo>
                    <a:pt x="998" y="1994"/>
                  </a:lnTo>
                  <a:lnTo>
                    <a:pt x="1280" y="1994"/>
                  </a:lnTo>
                  <a:lnTo>
                    <a:pt x="281" y="0"/>
                  </a:lnTo>
                  <a:close/>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23"/>
            <p:cNvSpPr>
              <a:spLocks/>
            </p:cNvSpPr>
            <p:nvPr/>
          </p:nvSpPr>
          <p:spPr bwMode="auto">
            <a:xfrm>
              <a:off x="7207346" y="1966121"/>
              <a:ext cx="2024059" cy="3402686"/>
            </a:xfrm>
            <a:custGeom>
              <a:avLst/>
              <a:gdLst>
                <a:gd name="T0" fmla="*/ 0 w 1800"/>
                <a:gd name="T1" fmla="*/ 3026 h 3026"/>
                <a:gd name="T2" fmla="*/ 1518 w 1800"/>
                <a:gd name="T3" fmla="*/ 0 h 3026"/>
                <a:gd name="T4" fmla="*/ 1800 w 1800"/>
                <a:gd name="T5" fmla="*/ 0 h 3026"/>
                <a:gd name="T6" fmla="*/ 283 w 1800"/>
                <a:gd name="T7" fmla="*/ 3026 h 3026"/>
                <a:gd name="T8" fmla="*/ 0 w 1800"/>
                <a:gd name="T9" fmla="*/ 3026 h 3026"/>
              </a:gdLst>
              <a:ahLst/>
              <a:cxnLst>
                <a:cxn ang="0">
                  <a:pos x="T0" y="T1"/>
                </a:cxn>
                <a:cxn ang="0">
                  <a:pos x="T2" y="T3"/>
                </a:cxn>
                <a:cxn ang="0">
                  <a:pos x="T4" y="T5"/>
                </a:cxn>
                <a:cxn ang="0">
                  <a:pos x="T6" y="T7"/>
                </a:cxn>
                <a:cxn ang="0">
                  <a:pos x="T8" y="T9"/>
                </a:cxn>
              </a:cxnLst>
              <a:rect l="0" t="0" r="r" b="b"/>
              <a:pathLst>
                <a:path w="1800" h="3026">
                  <a:moveTo>
                    <a:pt x="0" y="3026"/>
                  </a:moveTo>
                  <a:lnTo>
                    <a:pt x="1518" y="0"/>
                  </a:lnTo>
                  <a:lnTo>
                    <a:pt x="1800" y="0"/>
                  </a:lnTo>
                  <a:lnTo>
                    <a:pt x="283" y="3026"/>
                  </a:lnTo>
                  <a:lnTo>
                    <a:pt x="0" y="3026"/>
                  </a:lnTo>
                  <a:close/>
                </a:path>
              </a:pathLst>
            </a:custGeom>
            <a:solidFill>
              <a:srgbClr val="87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224"/>
            <p:cNvSpPr>
              <a:spLocks noChangeShapeType="1"/>
            </p:cNvSpPr>
            <p:nvPr/>
          </p:nvSpPr>
          <p:spPr bwMode="auto">
            <a:xfrm flipV="1">
              <a:off x="8771494" y="4317415"/>
              <a:ext cx="0" cy="68593"/>
            </a:xfrm>
            <a:prstGeom prst="line">
              <a:avLst/>
            </a:prstGeom>
            <a:noFill/>
            <a:ln w="28575" cap="flat">
              <a:solidFill>
                <a:srgbClr val="6697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225"/>
            <p:cNvSpPr>
              <a:spLocks noChangeShapeType="1"/>
            </p:cNvSpPr>
            <p:nvPr/>
          </p:nvSpPr>
          <p:spPr bwMode="auto">
            <a:xfrm flipV="1">
              <a:off x="9169559" y="4317415"/>
              <a:ext cx="0" cy="68593"/>
            </a:xfrm>
            <a:prstGeom prst="line">
              <a:avLst/>
            </a:prstGeom>
            <a:noFill/>
            <a:ln w="28575" cap="flat">
              <a:solidFill>
                <a:srgbClr val="6697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226"/>
            <p:cNvSpPr>
              <a:spLocks noChangeShapeType="1"/>
            </p:cNvSpPr>
            <p:nvPr/>
          </p:nvSpPr>
          <p:spPr bwMode="auto">
            <a:xfrm flipV="1">
              <a:off x="9568748" y="4317415"/>
              <a:ext cx="0" cy="68593"/>
            </a:xfrm>
            <a:prstGeom prst="line">
              <a:avLst/>
            </a:prstGeom>
            <a:noFill/>
            <a:ln w="28575" cap="flat">
              <a:solidFill>
                <a:srgbClr val="6697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227"/>
            <p:cNvSpPr>
              <a:spLocks noChangeShapeType="1"/>
            </p:cNvSpPr>
            <p:nvPr/>
          </p:nvSpPr>
          <p:spPr bwMode="auto">
            <a:xfrm flipV="1">
              <a:off x="9967937" y="4317415"/>
              <a:ext cx="0" cy="68593"/>
            </a:xfrm>
            <a:prstGeom prst="line">
              <a:avLst/>
            </a:prstGeom>
            <a:noFill/>
            <a:ln w="28575" cap="flat">
              <a:solidFill>
                <a:srgbClr val="6697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TextBox 92"/>
            <p:cNvSpPr txBox="1"/>
            <p:nvPr/>
          </p:nvSpPr>
          <p:spPr>
            <a:xfrm>
              <a:off x="6233207" y="4956227"/>
              <a:ext cx="915636" cy="397032"/>
            </a:xfrm>
            <a:prstGeom prst="rect">
              <a:avLst/>
            </a:prstGeom>
            <a:noFill/>
          </p:spPr>
          <p:txBody>
            <a:bodyPr wrap="none" rtlCol="0">
              <a:spAutoFit/>
            </a:bodyPr>
            <a:lstStyle/>
            <a:p>
              <a:r>
                <a:rPr lang="en-US" sz="1100" dirty="0" smtClean="0"/>
                <a:t>Technology</a:t>
              </a:r>
              <a:br>
                <a:rPr lang="en-US" sz="1100" dirty="0" smtClean="0"/>
              </a:br>
              <a:r>
                <a:rPr lang="en-US" sz="1100" dirty="0" smtClean="0"/>
                <a:t>Assets</a:t>
              </a:r>
              <a:endParaRPr lang="en-US" sz="1100" dirty="0"/>
            </a:p>
          </p:txBody>
        </p:sp>
        <p:sp>
          <p:nvSpPr>
            <p:cNvPr id="94" name="TextBox 93"/>
            <p:cNvSpPr txBox="1"/>
            <p:nvPr/>
          </p:nvSpPr>
          <p:spPr>
            <a:xfrm>
              <a:off x="6502638" y="4386725"/>
              <a:ext cx="915635" cy="397032"/>
            </a:xfrm>
            <a:prstGeom prst="rect">
              <a:avLst/>
            </a:prstGeom>
            <a:noFill/>
          </p:spPr>
          <p:txBody>
            <a:bodyPr wrap="none" rtlCol="0">
              <a:spAutoFit/>
            </a:bodyPr>
            <a:lstStyle/>
            <a:p>
              <a:pPr algn="r"/>
              <a:r>
                <a:rPr lang="en-US" sz="1100" dirty="0" smtClean="0"/>
                <a:t>Technology</a:t>
              </a:r>
              <a:br>
                <a:rPr lang="en-US" sz="1100" dirty="0" smtClean="0"/>
              </a:br>
              <a:r>
                <a:rPr lang="en-US" sz="1100" dirty="0" smtClean="0"/>
                <a:t>Asset Data</a:t>
              </a:r>
              <a:endParaRPr lang="en-US" sz="1100" dirty="0"/>
            </a:p>
          </p:txBody>
        </p:sp>
        <p:sp>
          <p:nvSpPr>
            <p:cNvPr id="95" name="TextBox 94"/>
            <p:cNvSpPr txBox="1"/>
            <p:nvPr/>
          </p:nvSpPr>
          <p:spPr>
            <a:xfrm>
              <a:off x="6140217" y="3812530"/>
              <a:ext cx="1556836" cy="397032"/>
            </a:xfrm>
            <a:prstGeom prst="rect">
              <a:avLst/>
            </a:prstGeom>
            <a:noFill/>
          </p:spPr>
          <p:txBody>
            <a:bodyPr wrap="none" rtlCol="0">
              <a:spAutoFit/>
            </a:bodyPr>
            <a:lstStyle/>
            <a:p>
              <a:pPr algn="r"/>
              <a:r>
                <a:rPr lang="en-US" sz="1100" dirty="0" smtClean="0"/>
                <a:t>Technology Asset</a:t>
              </a:r>
              <a:br>
                <a:rPr lang="en-US" sz="1100" dirty="0" smtClean="0"/>
              </a:br>
              <a:r>
                <a:rPr lang="en-US" sz="1100" dirty="0" smtClean="0"/>
                <a:t>Reports and Analytics</a:t>
              </a:r>
              <a:endParaRPr lang="en-US" sz="1100" dirty="0"/>
            </a:p>
          </p:txBody>
        </p:sp>
        <p:sp>
          <p:nvSpPr>
            <p:cNvPr id="96" name="TextBox 95"/>
            <p:cNvSpPr txBox="1"/>
            <p:nvPr/>
          </p:nvSpPr>
          <p:spPr>
            <a:xfrm>
              <a:off x="6650732" y="2333049"/>
              <a:ext cx="1844516" cy="397032"/>
            </a:xfrm>
            <a:prstGeom prst="rect">
              <a:avLst/>
            </a:prstGeom>
            <a:noFill/>
          </p:spPr>
          <p:txBody>
            <a:bodyPr wrap="square" rtlCol="0">
              <a:spAutoFit/>
            </a:bodyPr>
            <a:lstStyle/>
            <a:p>
              <a:pPr algn="r"/>
              <a:r>
                <a:rPr lang="en-US" sz="1100" dirty="0" smtClean="0"/>
                <a:t>Digital Business</a:t>
              </a:r>
              <a:br>
                <a:rPr lang="en-US" sz="1100" dirty="0" smtClean="0"/>
              </a:br>
              <a:r>
                <a:rPr lang="en-US" sz="1100" dirty="0" smtClean="0"/>
                <a:t>Initiatives and Outcomes</a:t>
              </a:r>
            </a:p>
          </p:txBody>
        </p:sp>
        <p:sp>
          <p:nvSpPr>
            <p:cNvPr id="97" name="TextBox 96"/>
            <p:cNvSpPr txBox="1"/>
            <p:nvPr/>
          </p:nvSpPr>
          <p:spPr>
            <a:xfrm rot="3799513">
              <a:off x="9842570" y="4123896"/>
              <a:ext cx="1956689" cy="286232"/>
            </a:xfrm>
            <a:prstGeom prst="rect">
              <a:avLst/>
            </a:prstGeom>
            <a:noFill/>
          </p:spPr>
          <p:txBody>
            <a:bodyPr wrap="none" rtlCol="0">
              <a:spAutoFit/>
            </a:bodyPr>
            <a:lstStyle/>
            <a:p>
              <a:r>
                <a:rPr lang="en-US" sz="1400" dirty="0" smtClean="0"/>
                <a:t>Tactical Administration</a:t>
              </a:r>
              <a:endParaRPr lang="en-US" sz="1400" dirty="0"/>
            </a:p>
          </p:txBody>
        </p:sp>
        <p:sp>
          <p:nvSpPr>
            <p:cNvPr id="98" name="TextBox 97"/>
            <p:cNvSpPr txBox="1"/>
            <p:nvPr/>
          </p:nvSpPr>
          <p:spPr>
            <a:xfrm rot="17784826">
              <a:off x="7141391" y="3750349"/>
              <a:ext cx="1915910" cy="286232"/>
            </a:xfrm>
            <a:prstGeom prst="rect">
              <a:avLst/>
            </a:prstGeom>
            <a:noFill/>
          </p:spPr>
          <p:txBody>
            <a:bodyPr wrap="none" rtlCol="0">
              <a:spAutoFit/>
            </a:bodyPr>
            <a:lstStyle/>
            <a:p>
              <a:r>
                <a:rPr lang="en-US" sz="1400" dirty="0" smtClean="0"/>
                <a:t>Strategic Governance</a:t>
              </a:r>
              <a:endParaRPr lang="en-US" sz="1400" dirty="0"/>
            </a:p>
          </p:txBody>
        </p:sp>
        <p:sp>
          <p:nvSpPr>
            <p:cNvPr id="99" name="TextBox 98"/>
            <p:cNvSpPr txBox="1"/>
            <p:nvPr/>
          </p:nvSpPr>
          <p:spPr>
            <a:xfrm>
              <a:off x="6685852" y="3181160"/>
              <a:ext cx="1306768" cy="397032"/>
            </a:xfrm>
            <a:prstGeom prst="rect">
              <a:avLst/>
            </a:prstGeom>
            <a:noFill/>
          </p:spPr>
          <p:txBody>
            <a:bodyPr wrap="none" rtlCol="0">
              <a:spAutoFit/>
            </a:bodyPr>
            <a:lstStyle/>
            <a:p>
              <a:pPr algn="r"/>
              <a:r>
                <a:rPr lang="en-US" sz="1100" dirty="0" smtClean="0"/>
                <a:t>Technology Asset</a:t>
              </a:r>
              <a:br>
                <a:rPr lang="en-US" sz="1100" dirty="0" smtClean="0"/>
              </a:br>
              <a:r>
                <a:rPr lang="en-US" sz="1100" dirty="0" smtClean="0"/>
                <a:t>Decision Makers</a:t>
              </a:r>
              <a:endParaRPr lang="en-US" sz="1100" dirty="0"/>
            </a:p>
          </p:txBody>
        </p:sp>
      </p:grpSp>
      <p:sp>
        <p:nvSpPr>
          <p:cNvPr id="104" name="Text Box 91"/>
          <p:cNvSpPr txBox="1">
            <a:spLocks noChangeAspect="1" noChangeArrowheads="1"/>
          </p:cNvSpPr>
          <p:nvPr/>
        </p:nvSpPr>
        <p:spPr bwMode="gray">
          <a:xfrm>
            <a:off x="6208394" y="5615335"/>
            <a:ext cx="4495351" cy="309315"/>
          </a:xfrm>
          <a:prstGeom prst="rect">
            <a:avLst/>
          </a:prstGeom>
        </p:spPr>
        <p:txBody>
          <a:bodyPr wrap="square" lIns="0" tIns="91440" rIns="0" bIns="91440" anchor="t">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r>
              <a:rPr lang="en-US" dirty="0"/>
              <a:t>Source: </a:t>
            </a:r>
            <a:r>
              <a:rPr lang="en-US" dirty="0">
                <a:hlinkClick r:id="rId3"/>
              </a:rPr>
              <a:t>“Maturing the IT Asset Management Discipline Primer for 2018”</a:t>
            </a:r>
            <a:r>
              <a:rPr lang="en-US" dirty="0"/>
              <a:t> (G00344145)</a:t>
            </a:r>
          </a:p>
        </p:txBody>
      </p:sp>
    </p:spTree>
    <p:extLst>
      <p:ext uri="{BB962C8B-B14F-4D97-AF65-F5344CB8AC3E}">
        <p14:creationId xmlns:p14="http://schemas.microsoft.com/office/powerpoint/2010/main" val="139004150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66713"/>
            <a:ext cx="11531600" cy="443198"/>
          </a:xfrm>
        </p:spPr>
        <p:txBody>
          <a:bodyPr/>
          <a:lstStyle/>
          <a:p>
            <a:r>
              <a:rPr lang="en-US" dirty="0" smtClean="0"/>
              <a:t>7. </a:t>
            </a:r>
            <a:r>
              <a:rPr lang="en-US" dirty="0" err="1" smtClean="0"/>
              <a:t>Implementar</a:t>
            </a:r>
            <a:r>
              <a:rPr lang="en-US" dirty="0" smtClean="0"/>
              <a:t> </a:t>
            </a:r>
            <a:r>
              <a:rPr lang="en-US" dirty="0" err="1" smtClean="0"/>
              <a:t>Automação</a:t>
            </a:r>
            <a:r>
              <a:rPr lang="en-US" dirty="0" smtClean="0"/>
              <a:t> de </a:t>
            </a:r>
            <a:r>
              <a:rPr lang="en-US" dirty="0" err="1" smtClean="0"/>
              <a:t>Processos</a:t>
            </a:r>
            <a:r>
              <a:rPr lang="en-US" dirty="0" smtClean="0"/>
              <a:t> </a:t>
            </a:r>
            <a:r>
              <a:rPr lang="en-US" dirty="0" err="1" smtClean="0"/>
              <a:t>Robóticos</a:t>
            </a:r>
            <a:endParaRPr lang="en-US" dirty="0"/>
          </a:p>
        </p:txBody>
      </p:sp>
      <p:sp>
        <p:nvSpPr>
          <p:cNvPr id="3" name="Content Placeholder 2"/>
          <p:cNvSpPr>
            <a:spLocks noGrp="1"/>
          </p:cNvSpPr>
          <p:nvPr>
            <p:ph type="body" sz="quarter" idx="10"/>
          </p:nvPr>
        </p:nvSpPr>
        <p:spPr>
          <a:xfrm>
            <a:off x="304800" y="1325564"/>
            <a:ext cx="7661031" cy="4554536"/>
          </a:xfrm>
        </p:spPr>
        <p:txBody>
          <a:bodyPr/>
          <a:lstStyle/>
          <a:p>
            <a:r>
              <a:rPr lang="pt-BR" dirty="0"/>
              <a:t>Procure tarefas repetitivas, mas não rotineiras, para automatizar</a:t>
            </a:r>
            <a:r>
              <a:rPr lang="pt-BR" dirty="0" smtClean="0"/>
              <a:t>.</a:t>
            </a:r>
            <a:endParaRPr lang="en-US" dirty="0" smtClean="0"/>
          </a:p>
          <a:p>
            <a:r>
              <a:rPr lang="pt-BR" dirty="0" smtClean="0"/>
              <a:t>Busque </a:t>
            </a:r>
            <a:r>
              <a:rPr lang="pt-BR" dirty="0"/>
              <a:t>benefícios que incluam disponibilidade, segurança e produção de </a:t>
            </a:r>
            <a:r>
              <a:rPr lang="pt-BR" dirty="0" smtClean="0"/>
              <a:t>alta qualidade</a:t>
            </a:r>
            <a:r>
              <a:rPr lang="pt-BR" dirty="0"/>
              <a:t>, além da redução de </a:t>
            </a:r>
            <a:r>
              <a:rPr lang="pt-BR" dirty="0" smtClean="0"/>
              <a:t>custos</a:t>
            </a:r>
            <a:r>
              <a:rPr lang="en-US" dirty="0" smtClean="0"/>
              <a:t>.</a:t>
            </a:r>
          </a:p>
          <a:p>
            <a:r>
              <a:rPr lang="pt-BR" dirty="0"/>
              <a:t>Determine a combinação ideal de força de trabalho humana e de máquina</a:t>
            </a:r>
            <a:r>
              <a:rPr lang="en-US" dirty="0" smtClean="0"/>
              <a:t>.</a:t>
            </a:r>
          </a:p>
          <a:p>
            <a:r>
              <a:rPr lang="pt-BR" dirty="0"/>
              <a:t>Domine a transferência da máquina para o humano</a:t>
            </a:r>
            <a:r>
              <a:rPr lang="en-US" dirty="0" smtClean="0"/>
              <a:t>.</a:t>
            </a:r>
            <a:endParaRPr lang="en-US" dirty="0"/>
          </a:p>
        </p:txBody>
      </p:sp>
      <p:pic>
        <p:nvPicPr>
          <p:cNvPr id="4" name="Picture 2" descr="http://spectrum.ieee.org/img/sawyer1-14267353999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0" y="1919286"/>
            <a:ext cx="3752850" cy="28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23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66713"/>
            <a:ext cx="11734800" cy="443198"/>
          </a:xfrm>
        </p:spPr>
        <p:txBody>
          <a:bodyPr/>
          <a:lstStyle/>
          <a:p>
            <a:r>
              <a:rPr lang="en-US" dirty="0" smtClean="0"/>
              <a:t>6. </a:t>
            </a:r>
            <a:r>
              <a:rPr lang="pt-BR" dirty="0"/>
              <a:t>Concentrar</a:t>
            </a:r>
            <a:r>
              <a:rPr lang="pt-BR" dirty="0">
                <a:solidFill>
                  <a:schemeClr val="bg1"/>
                </a:solidFill>
              </a:rPr>
              <a:t> </a:t>
            </a:r>
            <a:r>
              <a:rPr lang="pt-BR" dirty="0"/>
              <a:t>nos </a:t>
            </a:r>
            <a:r>
              <a:rPr lang="pt-BR" dirty="0" smtClean="0"/>
              <a:t>Gastos </a:t>
            </a:r>
            <a:r>
              <a:rPr lang="pt-BR" dirty="0"/>
              <a:t>do l</a:t>
            </a:r>
            <a:r>
              <a:rPr lang="pt-BR" dirty="0" smtClean="0"/>
              <a:t>ado </a:t>
            </a:r>
            <a:r>
              <a:rPr lang="pt-BR" dirty="0"/>
              <a:t>da </a:t>
            </a:r>
            <a:r>
              <a:rPr lang="pt-BR" dirty="0" smtClean="0"/>
              <a:t>Demanda </a:t>
            </a:r>
            <a:r>
              <a:rPr lang="pt-BR" dirty="0"/>
              <a:t>de TI para </a:t>
            </a:r>
            <a:r>
              <a:rPr lang="pt-BR" dirty="0" smtClean="0"/>
              <a:t>Melhorar </a:t>
            </a:r>
            <a:r>
              <a:rPr lang="pt-BR" dirty="0"/>
              <a:t>a </a:t>
            </a:r>
            <a:r>
              <a:rPr lang="pt-BR" dirty="0" smtClean="0"/>
              <a:t>Otimização dos Custos do Negócio</a:t>
            </a:r>
            <a:r>
              <a:rPr lang="en-US" dirty="0">
                <a:solidFill>
                  <a:schemeClr val="bg1"/>
                </a:solidFill>
              </a:rPr>
              <a:t/>
            </a:r>
            <a:br>
              <a:rPr lang="en-US" dirty="0">
                <a:solidFill>
                  <a:schemeClr val="bg1"/>
                </a:solidFill>
              </a:rPr>
            </a:b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169269209"/>
              </p:ext>
            </p:extLst>
          </p:nvPr>
        </p:nvGraphicFramePr>
        <p:xfrm>
          <a:off x="304801" y="1847713"/>
          <a:ext cx="11576048" cy="2962656"/>
        </p:xfrm>
        <a:graphic>
          <a:graphicData uri="http://schemas.openxmlformats.org/drawingml/2006/table">
            <a:tbl>
              <a:tblPr>
                <a:tableStyleId>{2D5ABB26-0587-4C30-8999-92F81FD0307C}</a:tableStyleId>
              </a:tblPr>
              <a:tblGrid>
                <a:gridCol w="493430"/>
                <a:gridCol w="3031096"/>
                <a:gridCol w="1060165"/>
                <a:gridCol w="1060164"/>
                <a:gridCol w="1131799"/>
                <a:gridCol w="1140199"/>
                <a:gridCol w="1113064"/>
                <a:gridCol w="1113064"/>
                <a:gridCol w="1433067"/>
              </a:tblGrid>
              <a:tr h="251351">
                <a:tc gridSpan="2">
                  <a:txBody>
                    <a:bodyPr/>
                    <a:lstStyle/>
                    <a:p>
                      <a:pPr algn="l" fontAlgn="ctr"/>
                      <a:r>
                        <a:rPr lang="en-US" sz="1400" b="1" u="none" strike="noStrike" dirty="0" smtClean="0">
                          <a:solidFill>
                            <a:schemeClr val="accent1"/>
                          </a:solidFill>
                          <a:effectLst/>
                        </a:rPr>
                        <a:t>Technology Domains</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hMerge="1">
                  <a:txBody>
                    <a:bodyPr/>
                    <a:lstStyle/>
                    <a:p>
                      <a:pPr algn="l" fontAlgn="ctr"/>
                      <a:endParaRPr lang="en-US" sz="1200" b="1" i="0" u="none" strike="noStrike" dirty="0">
                        <a:solidFill>
                          <a:schemeClr val="bg1"/>
                        </a:solidFill>
                        <a:effectLst/>
                        <a:latin typeface="Arial"/>
                      </a:endParaRPr>
                    </a:p>
                  </a:txBody>
                  <a:tcPr marT="18288" marB="18288"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00529B"/>
                    </a:solidFill>
                  </a:tcPr>
                </a:tc>
                <a:tc>
                  <a:txBody>
                    <a:bodyPr/>
                    <a:lstStyle/>
                    <a:p>
                      <a:pPr algn="ctr" fontAlgn="ctr"/>
                      <a:r>
                        <a:rPr lang="en-US" sz="1400" b="1" u="none" strike="noStrike" dirty="0">
                          <a:solidFill>
                            <a:schemeClr val="accent1"/>
                          </a:solidFill>
                          <a:effectLst/>
                        </a:rPr>
                        <a:t>Budget</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a:solidFill>
                            <a:schemeClr val="accent1"/>
                          </a:solidFill>
                          <a:effectLst/>
                        </a:rPr>
                        <a:t>Actual </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smtClean="0">
                          <a:solidFill>
                            <a:schemeClr val="accent1"/>
                          </a:solidFill>
                          <a:effectLst/>
                        </a:rPr>
                        <a:t>Budget Variance</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smtClean="0">
                          <a:solidFill>
                            <a:schemeClr val="accent1"/>
                          </a:solidFill>
                          <a:effectLst/>
                        </a:rPr>
                        <a:t>Industry Average </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smtClean="0">
                          <a:solidFill>
                            <a:schemeClr val="accent1"/>
                          </a:solidFill>
                          <a:effectLst/>
                        </a:rPr>
                        <a:t>Cost Variance</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smtClean="0">
                          <a:solidFill>
                            <a:schemeClr val="accent1"/>
                          </a:solidFill>
                          <a:effectLst/>
                        </a:rPr>
                        <a:t>OLA Variance</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smtClean="0">
                          <a:solidFill>
                            <a:schemeClr val="accent1"/>
                          </a:solidFill>
                          <a:effectLst/>
                        </a:rPr>
                        <a:t>Internal Satisfaction</a:t>
                      </a:r>
                      <a:endParaRPr lang="en-US" sz="14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r>
              <a:tr h="120311">
                <a:tc>
                  <a:txBody>
                    <a:bodyPr/>
                    <a:lstStyle/>
                    <a:p>
                      <a:pPr marL="0" indent="0" algn="l" rtl="0" fontAlgn="ctr">
                        <a:buClr>
                          <a:srgbClr val="000000"/>
                        </a:buClr>
                        <a:buSzPts val="1200"/>
                        <a:buFont typeface="+mj-lt"/>
                        <a:buNone/>
                      </a:pPr>
                      <a:r>
                        <a:rPr lang="en-US" sz="1400" u="none" strike="noStrike" dirty="0" smtClean="0">
                          <a:effectLst/>
                        </a:rPr>
                        <a:t>1</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Data Center</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4</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120311">
                <a:tc>
                  <a:txBody>
                    <a:bodyPr/>
                    <a:lstStyle/>
                    <a:p>
                      <a:pPr marL="0" indent="0" algn="l" rtl="0" fontAlgn="ctr">
                        <a:buClr>
                          <a:srgbClr val="000000"/>
                        </a:buClr>
                        <a:buSzPts val="1200"/>
                        <a:buFont typeface="+mj-lt"/>
                        <a:buNone/>
                      </a:pPr>
                      <a:r>
                        <a:rPr lang="en-US" sz="1400" u="none" strike="noStrike" dirty="0" smtClean="0">
                          <a:effectLst/>
                        </a:rPr>
                        <a:t>2</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Client and Peripheral Support</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5</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144425">
                <a:tc>
                  <a:txBody>
                    <a:bodyPr/>
                    <a:lstStyle/>
                    <a:p>
                      <a:pPr marL="0" indent="0" algn="l" rtl="0" fontAlgn="ctr">
                        <a:buClr>
                          <a:srgbClr val="000000"/>
                        </a:buClr>
                        <a:buSzPts val="1200"/>
                        <a:buFont typeface="+mj-lt"/>
                        <a:buNone/>
                      </a:pPr>
                      <a:r>
                        <a:rPr lang="en-US" sz="1400" u="none" strike="noStrike" dirty="0" smtClean="0">
                          <a:effectLst/>
                        </a:rPr>
                        <a:t>3</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IT Help Desk</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4</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144425">
                <a:tc>
                  <a:txBody>
                    <a:bodyPr/>
                    <a:lstStyle/>
                    <a:p>
                      <a:pPr marL="0" indent="0" algn="l" rtl="0" fontAlgn="ctr">
                        <a:buClr>
                          <a:srgbClr val="000000"/>
                        </a:buClr>
                        <a:buSzPts val="1200"/>
                        <a:buFont typeface="+mj-lt"/>
                        <a:buNone/>
                      </a:pPr>
                      <a:r>
                        <a:rPr lang="en-US" sz="1400" u="none" strike="noStrike" dirty="0" smtClean="0">
                          <a:effectLst/>
                        </a:rPr>
                        <a:t>4</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Data Network</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3</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215709">
                <a:tc>
                  <a:txBody>
                    <a:bodyPr/>
                    <a:lstStyle/>
                    <a:p>
                      <a:pPr marL="0" indent="0" algn="l" rtl="0" fontAlgn="ctr">
                        <a:buClr>
                          <a:srgbClr val="000000"/>
                        </a:buClr>
                        <a:buSzPts val="1200"/>
                        <a:buFont typeface="+mj-lt"/>
                        <a:buNone/>
                      </a:pPr>
                      <a:r>
                        <a:rPr lang="en-US" sz="1400" u="none" strike="noStrike" dirty="0" smtClean="0">
                          <a:effectLst/>
                        </a:rPr>
                        <a:t>5</a:t>
                      </a:r>
                      <a:endParaRPr lang="en-US" sz="1400" b="1"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Voice</a:t>
                      </a:r>
                      <a:r>
                        <a:rPr lang="en-US" sz="1400" u="none" strike="noStrike" baseline="0" dirty="0" smtClean="0">
                          <a:effectLst/>
                        </a:rPr>
                        <a:t> Network</a:t>
                      </a:r>
                      <a:endParaRPr lang="en-US" sz="1400" b="1"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5</a:t>
                      </a:r>
                      <a:endParaRPr lang="en-US" sz="14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215709">
                <a:tc>
                  <a:txBody>
                    <a:bodyPr/>
                    <a:lstStyle/>
                    <a:p>
                      <a:pPr marL="0" indent="0" algn="l" rtl="0" fontAlgn="ctr">
                        <a:buClr>
                          <a:srgbClr val="000000"/>
                        </a:buClr>
                        <a:buSzPts val="1200"/>
                        <a:buFont typeface="+mj-lt"/>
                        <a:buNone/>
                      </a:pPr>
                      <a:r>
                        <a:rPr lang="en-US" sz="1400" u="none" strike="noStrike" dirty="0" smtClean="0">
                          <a:effectLst/>
                        </a:rPr>
                        <a:t>6</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Application Development</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4</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215709">
                <a:tc>
                  <a:txBody>
                    <a:bodyPr/>
                    <a:lstStyle/>
                    <a:p>
                      <a:pPr marL="0" indent="0" algn="l" rtl="0" fontAlgn="ctr">
                        <a:buClr>
                          <a:srgbClr val="000000"/>
                        </a:buClr>
                        <a:buSzPts val="1200"/>
                        <a:buFont typeface="+mj-lt"/>
                        <a:buNone/>
                      </a:pPr>
                      <a:r>
                        <a:rPr lang="en-US" sz="1400" u="none" strike="noStrike" dirty="0" smtClean="0">
                          <a:effectLst/>
                        </a:rPr>
                        <a:t>7</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Application Support</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4</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180067">
                <a:tc>
                  <a:txBody>
                    <a:bodyPr/>
                    <a:lstStyle/>
                    <a:p>
                      <a:pPr marL="0" indent="0" algn="l" rtl="0" fontAlgn="ctr">
                        <a:buClr>
                          <a:srgbClr val="000000"/>
                        </a:buClr>
                        <a:buSzPts val="1200"/>
                        <a:buFont typeface="+mj-lt"/>
                        <a:buNone/>
                      </a:pPr>
                      <a:r>
                        <a:rPr lang="en-US" sz="1400" u="none" strike="noStrike" dirty="0" smtClean="0">
                          <a:effectLst/>
                        </a:rPr>
                        <a:t>8</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IT Management</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2</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144425">
                <a:tc>
                  <a:txBody>
                    <a:bodyPr/>
                    <a:lstStyle/>
                    <a:p>
                      <a:pPr marL="0" indent="0" algn="l" rtl="0" fontAlgn="ctr">
                        <a:buClr>
                          <a:srgbClr val="000000"/>
                        </a:buClr>
                        <a:buSzPts val="1200"/>
                        <a:buFont typeface="+mj-lt"/>
                        <a:buNone/>
                      </a:pPr>
                      <a:r>
                        <a:rPr lang="en-US" sz="1400" u="none" strike="noStrike" dirty="0" smtClean="0">
                          <a:effectLst/>
                        </a:rPr>
                        <a:t>9</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400" u="none" strike="noStrike" dirty="0" smtClean="0">
                          <a:effectLst/>
                        </a:rPr>
                        <a:t>IT Finance and Administration</a:t>
                      </a:r>
                      <a:endParaRPr lang="en-US" sz="14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a:effectLst/>
                        </a:rPr>
                        <a:t>$0,000</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u="none" strike="noStrike" dirty="0" smtClean="0">
                          <a:effectLst/>
                        </a:rPr>
                        <a:t>2</a:t>
                      </a:r>
                      <a:endParaRPr lang="en-US" sz="14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120311">
                <a:tc gridSpan="2">
                  <a:txBody>
                    <a:bodyPr/>
                    <a:lstStyle/>
                    <a:p>
                      <a:pPr algn="l" fontAlgn="ctr"/>
                      <a:r>
                        <a:rPr lang="en-US" sz="1400" b="1" u="none" strike="noStrike" dirty="0">
                          <a:effectLst/>
                        </a:rPr>
                        <a:t>Total </a:t>
                      </a: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hMerge="1">
                  <a:txBody>
                    <a:bodyPr/>
                    <a:lstStyle/>
                    <a:p>
                      <a:pPr algn="l" fontAlgn="ctr"/>
                      <a:endParaRPr lang="en-US" sz="1200" b="1" i="0" u="none" strike="noStrike" dirty="0">
                        <a:solidFill>
                          <a:srgbClr val="000000"/>
                        </a:solidFill>
                        <a:effectLst/>
                        <a:latin typeface="Arial"/>
                      </a:endParaRPr>
                    </a:p>
                  </a:txBody>
                  <a:tcPr marT="18288" marB="18288"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fontAlgn="ctr"/>
                      <a:r>
                        <a:rPr lang="en-US" sz="1400" b="1" u="none" strike="noStrike" dirty="0">
                          <a:effectLst/>
                        </a:rPr>
                        <a:t>$0,000</a:t>
                      </a: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a:effectLst/>
                        </a:rPr>
                        <a:t>$0,000</a:t>
                      </a: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a:effectLst/>
                        </a:rPr>
                        <a:t>$0,000</a:t>
                      </a: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a:effectLst/>
                        </a:rPr>
                        <a:t>$0,000</a:t>
                      </a: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400" b="1" u="none" strike="noStrike" dirty="0">
                          <a:effectLst/>
                        </a:rPr>
                        <a:t>$0,000</a:t>
                      </a: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endParaRPr lang="en-US" sz="14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bl>
          </a:graphicData>
        </a:graphic>
      </p:graphicFrame>
      <p:sp>
        <p:nvSpPr>
          <p:cNvPr id="2" name="TextBox 1"/>
          <p:cNvSpPr txBox="1"/>
          <p:nvPr/>
        </p:nvSpPr>
        <p:spPr>
          <a:xfrm>
            <a:off x="9982201" y="1893190"/>
            <a:ext cx="184731" cy="424732"/>
          </a:xfrm>
          <a:prstGeom prst="rect">
            <a:avLst/>
          </a:prstGeom>
          <a:noFill/>
        </p:spPr>
        <p:txBody>
          <a:bodyPr wrap="none" rtlCol="0">
            <a:spAutoFit/>
          </a:bodyPr>
          <a:lstStyle/>
          <a:p>
            <a:endParaRPr lang="en-US" dirty="0"/>
          </a:p>
        </p:txBody>
      </p:sp>
      <p:sp>
        <p:nvSpPr>
          <p:cNvPr id="9" name="Rectangle 8"/>
          <p:cNvSpPr/>
          <p:nvPr/>
        </p:nvSpPr>
        <p:spPr bwMode="auto">
          <a:xfrm>
            <a:off x="304800" y="5130464"/>
            <a:ext cx="3769360" cy="9934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ct val="50000"/>
              </a:spcBef>
              <a:spcAft>
                <a:spcPct val="0"/>
              </a:spcAft>
            </a:pPr>
            <a:r>
              <a:rPr lang="en-US" sz="1800" dirty="0" smtClean="0">
                <a:solidFill>
                  <a:schemeClr val="bg1"/>
                </a:solidFill>
              </a:rPr>
              <a:t>Como </a:t>
            </a:r>
            <a:r>
              <a:rPr lang="en-US" sz="1800" dirty="0" err="1" smtClean="0">
                <a:solidFill>
                  <a:schemeClr val="bg1"/>
                </a:solidFill>
              </a:rPr>
              <a:t>nos</a:t>
            </a:r>
            <a:r>
              <a:rPr lang="en-US" sz="1800" dirty="0" smtClean="0">
                <a:solidFill>
                  <a:schemeClr val="bg1"/>
                </a:solidFill>
              </a:rPr>
              <a:t> </a:t>
            </a:r>
            <a:r>
              <a:rPr lang="en-US" sz="1800" dirty="0" err="1" smtClean="0">
                <a:solidFill>
                  <a:schemeClr val="bg1"/>
                </a:solidFill>
              </a:rPr>
              <a:t>comparamos</a:t>
            </a:r>
            <a:r>
              <a:rPr lang="en-US" sz="1800" dirty="0" smtClean="0">
                <a:solidFill>
                  <a:schemeClr val="bg1"/>
                </a:solidFill>
              </a:rPr>
              <a:t> com o </a:t>
            </a:r>
            <a:r>
              <a:rPr lang="en-US" sz="1800" dirty="0" err="1" smtClean="0">
                <a:solidFill>
                  <a:schemeClr val="bg1"/>
                </a:solidFill>
              </a:rPr>
              <a:t>setor</a:t>
            </a:r>
            <a:r>
              <a:rPr lang="en-US" sz="1800" dirty="0" smtClean="0">
                <a:solidFill>
                  <a:schemeClr val="bg1"/>
                </a:solidFill>
              </a:rPr>
              <a:t>?</a:t>
            </a:r>
            <a:endParaRPr lang="en-US" sz="1800" dirty="0">
              <a:solidFill>
                <a:schemeClr val="bg1"/>
              </a:solidFill>
            </a:endParaRPr>
          </a:p>
        </p:txBody>
      </p:sp>
      <p:sp>
        <p:nvSpPr>
          <p:cNvPr id="11" name="Rectangle 10"/>
          <p:cNvSpPr/>
          <p:nvPr/>
        </p:nvSpPr>
        <p:spPr bwMode="auto">
          <a:xfrm>
            <a:off x="4207034" y="5130464"/>
            <a:ext cx="3769360" cy="9934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ct val="50000"/>
              </a:spcBef>
              <a:spcAft>
                <a:spcPct val="0"/>
              </a:spcAft>
            </a:pPr>
            <a:r>
              <a:rPr lang="en-US" sz="1800" dirty="0" err="1" smtClean="0">
                <a:solidFill>
                  <a:schemeClr val="bg1"/>
                </a:solidFill>
              </a:rPr>
              <a:t>Estamos</a:t>
            </a:r>
            <a:r>
              <a:rPr lang="en-US" sz="1800" dirty="0" smtClean="0">
                <a:solidFill>
                  <a:schemeClr val="bg1"/>
                </a:solidFill>
              </a:rPr>
              <a:t> </a:t>
            </a:r>
            <a:r>
              <a:rPr lang="en-US" sz="1800" dirty="0" err="1" smtClean="0">
                <a:solidFill>
                  <a:schemeClr val="bg1"/>
                </a:solidFill>
              </a:rPr>
              <a:t>cumprindo</a:t>
            </a:r>
            <a:r>
              <a:rPr lang="en-US" sz="1800" dirty="0" smtClean="0">
                <a:solidFill>
                  <a:schemeClr val="bg1"/>
                </a:solidFill>
              </a:rPr>
              <a:t> </a:t>
            </a:r>
            <a:r>
              <a:rPr lang="en-US" sz="1800" dirty="0" err="1" smtClean="0">
                <a:solidFill>
                  <a:schemeClr val="bg1"/>
                </a:solidFill>
              </a:rPr>
              <a:t>nosso</a:t>
            </a:r>
            <a:r>
              <a:rPr lang="en-US" sz="1800" dirty="0" smtClean="0">
                <a:solidFill>
                  <a:schemeClr val="bg1"/>
                </a:solidFill>
              </a:rPr>
              <a:t> </a:t>
            </a:r>
            <a:r>
              <a:rPr lang="en-US" sz="1800" dirty="0" err="1" smtClean="0">
                <a:solidFill>
                  <a:schemeClr val="bg1"/>
                </a:solidFill>
              </a:rPr>
              <a:t>Acordo</a:t>
            </a:r>
            <a:r>
              <a:rPr lang="en-US" sz="1800" dirty="0" smtClean="0">
                <a:solidFill>
                  <a:schemeClr val="bg1"/>
                </a:solidFill>
              </a:rPr>
              <a:t> de </a:t>
            </a:r>
            <a:r>
              <a:rPr lang="en-US" sz="1800" dirty="0" err="1" smtClean="0">
                <a:solidFill>
                  <a:schemeClr val="bg1"/>
                </a:solidFill>
              </a:rPr>
              <a:t>Nível</a:t>
            </a:r>
            <a:r>
              <a:rPr lang="en-US" sz="1800" dirty="0" smtClean="0">
                <a:solidFill>
                  <a:schemeClr val="bg1"/>
                </a:solidFill>
              </a:rPr>
              <a:t> </a:t>
            </a:r>
            <a:r>
              <a:rPr lang="en-US" sz="1800" dirty="0" err="1" smtClean="0">
                <a:solidFill>
                  <a:schemeClr val="bg1"/>
                </a:solidFill>
              </a:rPr>
              <a:t>Operacional</a:t>
            </a:r>
            <a:r>
              <a:rPr lang="en-US" sz="1800" dirty="0" smtClean="0">
                <a:solidFill>
                  <a:schemeClr val="bg1"/>
                </a:solidFill>
              </a:rPr>
              <a:t> (OLA)</a:t>
            </a:r>
            <a:endParaRPr lang="en-US" sz="1800" dirty="0">
              <a:solidFill>
                <a:schemeClr val="bg1"/>
              </a:solidFill>
            </a:endParaRPr>
          </a:p>
        </p:txBody>
      </p:sp>
      <p:sp>
        <p:nvSpPr>
          <p:cNvPr id="12" name="Rectangle 11"/>
          <p:cNvSpPr/>
          <p:nvPr/>
        </p:nvSpPr>
        <p:spPr bwMode="auto">
          <a:xfrm>
            <a:off x="8109268" y="5130464"/>
            <a:ext cx="3769360" cy="99347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spcBef>
                <a:spcPct val="50000"/>
              </a:spcBef>
              <a:spcAft>
                <a:spcPct val="0"/>
              </a:spcAft>
            </a:pPr>
            <a:r>
              <a:rPr lang="en-US" sz="1800" dirty="0" smtClean="0">
                <a:solidFill>
                  <a:schemeClr val="bg1"/>
                </a:solidFill>
              </a:rPr>
              <a:t>Como </a:t>
            </a:r>
            <a:r>
              <a:rPr lang="en-US" sz="1800" dirty="0" err="1" smtClean="0">
                <a:solidFill>
                  <a:schemeClr val="bg1"/>
                </a:solidFill>
              </a:rPr>
              <a:t>estamos</a:t>
            </a:r>
            <a:r>
              <a:rPr lang="en-US" sz="1800" dirty="0" smtClean="0">
                <a:solidFill>
                  <a:schemeClr val="bg1"/>
                </a:solidFill>
              </a:rPr>
              <a:t> </a:t>
            </a:r>
            <a:r>
              <a:rPr lang="en-US" sz="1800" dirty="0" err="1" smtClean="0">
                <a:solidFill>
                  <a:schemeClr val="bg1"/>
                </a:solidFill>
              </a:rPr>
              <a:t>colaborando</a:t>
            </a:r>
            <a:r>
              <a:rPr lang="en-US" sz="1800" dirty="0" smtClean="0">
                <a:solidFill>
                  <a:schemeClr val="bg1"/>
                </a:solidFill>
              </a:rPr>
              <a:t> </a:t>
            </a:r>
            <a:r>
              <a:rPr lang="en-US" sz="1800" dirty="0" err="1" smtClean="0">
                <a:solidFill>
                  <a:schemeClr val="bg1"/>
                </a:solidFill>
              </a:rPr>
              <a:t>uns</a:t>
            </a:r>
            <a:r>
              <a:rPr lang="en-US" sz="1800" dirty="0" smtClean="0">
                <a:solidFill>
                  <a:schemeClr val="bg1"/>
                </a:solidFill>
              </a:rPr>
              <a:t> com </a:t>
            </a:r>
            <a:r>
              <a:rPr lang="en-US" sz="1800" dirty="0" err="1" smtClean="0">
                <a:solidFill>
                  <a:schemeClr val="bg1"/>
                </a:solidFill>
              </a:rPr>
              <a:t>os</a:t>
            </a:r>
            <a:r>
              <a:rPr lang="en-US" sz="1800" dirty="0" smtClean="0">
                <a:solidFill>
                  <a:schemeClr val="bg1"/>
                </a:solidFill>
              </a:rPr>
              <a:t> outros?</a:t>
            </a:r>
            <a:endParaRPr lang="en-US" sz="1800" dirty="0">
              <a:solidFill>
                <a:schemeClr val="bg1"/>
              </a:solidFill>
            </a:endParaRPr>
          </a:p>
        </p:txBody>
      </p:sp>
      <p:sp>
        <p:nvSpPr>
          <p:cNvPr id="13" name="Rectangle 12"/>
          <p:cNvSpPr/>
          <p:nvPr/>
        </p:nvSpPr>
        <p:spPr>
          <a:xfrm>
            <a:off x="304800" y="4804482"/>
            <a:ext cx="6096000" cy="369332"/>
          </a:xfrm>
          <a:prstGeom prst="rect">
            <a:avLst/>
          </a:prstGeom>
        </p:spPr>
        <p:txBody>
          <a:bodyPr>
            <a:spAutoFit/>
          </a:bodyPr>
          <a:lstStyle/>
          <a:p>
            <a:pPr algn="l"/>
            <a:r>
              <a:rPr lang="en-US" sz="1800" b="1" dirty="0" err="1" smtClean="0"/>
              <a:t>Responda</a:t>
            </a:r>
            <a:r>
              <a:rPr lang="en-US" sz="1800" b="1" dirty="0" smtClean="0"/>
              <a:t> </a:t>
            </a:r>
            <a:r>
              <a:rPr lang="en-US" sz="1800" b="1" dirty="0" err="1" smtClean="0"/>
              <a:t>perguntas</a:t>
            </a:r>
            <a:r>
              <a:rPr lang="en-US" sz="1800" b="1" dirty="0" smtClean="0"/>
              <a:t>, </a:t>
            </a:r>
            <a:r>
              <a:rPr lang="en-US" sz="1800" b="1" dirty="0" err="1" smtClean="0"/>
              <a:t>tais</a:t>
            </a:r>
            <a:r>
              <a:rPr lang="en-US" sz="1800" b="1" dirty="0" smtClean="0"/>
              <a:t> </a:t>
            </a:r>
            <a:r>
              <a:rPr lang="en-US" sz="1800" b="1" dirty="0" err="1" smtClean="0"/>
              <a:t>como</a:t>
            </a:r>
            <a:r>
              <a:rPr lang="en-US" sz="1800" b="1" dirty="0" smtClean="0"/>
              <a:t>:</a:t>
            </a:r>
            <a:endParaRPr lang="en-US" sz="1800" b="1" dirty="0"/>
          </a:p>
        </p:txBody>
      </p:sp>
      <p:sp>
        <p:nvSpPr>
          <p:cNvPr id="14" name="TextBox 13"/>
          <p:cNvSpPr txBox="1"/>
          <p:nvPr/>
        </p:nvSpPr>
        <p:spPr>
          <a:xfrm>
            <a:off x="304799" y="1534495"/>
            <a:ext cx="7981000" cy="338554"/>
          </a:xfrm>
          <a:prstGeom prst="rect">
            <a:avLst/>
          </a:prstGeom>
          <a:noFill/>
        </p:spPr>
        <p:txBody>
          <a:bodyPr wrap="square" rtlCol="0">
            <a:spAutoFit/>
          </a:bodyPr>
          <a:lstStyle/>
          <a:p>
            <a:pPr algn="l">
              <a:lnSpc>
                <a:spcPct val="100000"/>
              </a:lnSpc>
              <a:spcBef>
                <a:spcPts val="0"/>
              </a:spcBef>
              <a:spcAft>
                <a:spcPts val="0"/>
              </a:spcAft>
            </a:pPr>
            <a:r>
              <a:rPr lang="en-US" sz="1600" b="1" dirty="0"/>
              <a:t>ABC </a:t>
            </a:r>
            <a:r>
              <a:rPr lang="en-US" sz="1600" b="1" dirty="0" smtClean="0"/>
              <a:t>Company, </a:t>
            </a:r>
            <a:r>
              <a:rPr lang="en-US" sz="1600" b="1" dirty="0"/>
              <a:t>Information </a:t>
            </a:r>
            <a:r>
              <a:rPr lang="en-US" sz="1600" b="1" dirty="0" smtClean="0"/>
              <a:t>Technology for </a:t>
            </a:r>
            <a:r>
              <a:rPr lang="en-US" sz="1600" b="1" dirty="0"/>
              <a:t>the Period Ending: Month, FYXX</a:t>
            </a:r>
            <a:endParaRPr lang="en-US" sz="1600" dirty="0"/>
          </a:p>
        </p:txBody>
      </p:sp>
    </p:spTree>
    <p:extLst>
      <p:ext uri="{BB962C8B-B14F-4D97-AF65-F5344CB8AC3E}">
        <p14:creationId xmlns:p14="http://schemas.microsoft.com/office/powerpoint/2010/main" val="69765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66713"/>
            <a:ext cx="11734800" cy="443198"/>
          </a:xfrm>
        </p:spPr>
        <p:txBody>
          <a:bodyPr/>
          <a:lstStyle/>
          <a:p>
            <a:r>
              <a:rPr lang="en-US" dirty="0" smtClean="0"/>
              <a:t>6. </a:t>
            </a:r>
            <a:r>
              <a:rPr lang="pt-BR" dirty="0"/>
              <a:t>Concentrar</a:t>
            </a:r>
            <a:r>
              <a:rPr lang="pt-BR" dirty="0">
                <a:solidFill>
                  <a:schemeClr val="bg1"/>
                </a:solidFill>
              </a:rPr>
              <a:t> </a:t>
            </a:r>
            <a:r>
              <a:rPr lang="pt-BR" dirty="0"/>
              <a:t>nos Gastos do </a:t>
            </a:r>
            <a:r>
              <a:rPr lang="pt-BR" dirty="0" smtClean="0"/>
              <a:t>lado </a:t>
            </a:r>
            <a:r>
              <a:rPr lang="pt-BR" dirty="0"/>
              <a:t>da Demanda de TI para Melhorar a Otimização dos </a:t>
            </a:r>
            <a:r>
              <a:rPr lang="pt-BR" dirty="0" smtClean="0"/>
              <a:t>Custos </a:t>
            </a:r>
            <a:r>
              <a:rPr lang="pt-BR" dirty="0"/>
              <a:t>do Negócio</a:t>
            </a:r>
            <a:r>
              <a:rPr lang="en-US" dirty="0">
                <a:solidFill>
                  <a:schemeClr val="bg1"/>
                </a:solidFill>
              </a:rPr>
              <a:t/>
            </a:r>
            <a:br>
              <a:rPr lang="en-US" dirty="0">
                <a:solidFill>
                  <a:schemeClr val="bg1"/>
                </a:solidFill>
              </a:rPr>
            </a:br>
            <a:endParaRPr lang="en-US" dirty="0" smtClean="0"/>
          </a:p>
        </p:txBody>
      </p:sp>
      <p:sp>
        <p:nvSpPr>
          <p:cNvPr id="8" name="TextBox 7"/>
          <p:cNvSpPr txBox="1"/>
          <p:nvPr/>
        </p:nvSpPr>
        <p:spPr>
          <a:xfrm>
            <a:off x="304799" y="1540510"/>
            <a:ext cx="7981000" cy="338554"/>
          </a:xfrm>
          <a:prstGeom prst="rect">
            <a:avLst/>
          </a:prstGeom>
          <a:noFill/>
        </p:spPr>
        <p:txBody>
          <a:bodyPr wrap="square" rtlCol="0">
            <a:spAutoFit/>
          </a:bodyPr>
          <a:lstStyle/>
          <a:p>
            <a:pPr algn="l">
              <a:lnSpc>
                <a:spcPct val="100000"/>
              </a:lnSpc>
              <a:spcBef>
                <a:spcPts val="0"/>
              </a:spcBef>
              <a:spcAft>
                <a:spcPts val="0"/>
              </a:spcAft>
            </a:pPr>
            <a:r>
              <a:rPr lang="en-US" sz="1600" b="1" dirty="0"/>
              <a:t>ABC </a:t>
            </a:r>
            <a:r>
              <a:rPr lang="en-US" sz="1600" b="1" dirty="0" smtClean="0"/>
              <a:t>Company, </a:t>
            </a:r>
            <a:r>
              <a:rPr lang="en-US" sz="1600" b="1" dirty="0"/>
              <a:t>Information </a:t>
            </a:r>
            <a:r>
              <a:rPr lang="en-US" sz="1600" b="1" dirty="0" smtClean="0"/>
              <a:t>Technology for </a:t>
            </a:r>
            <a:r>
              <a:rPr lang="en-US" sz="1600" b="1" dirty="0"/>
              <a:t>the Period Ending: Month, FYXX</a:t>
            </a:r>
            <a:endParaRPr lang="en-US" sz="1600" dirty="0"/>
          </a:p>
        </p:txBody>
      </p:sp>
      <p:sp>
        <p:nvSpPr>
          <p:cNvPr id="19" name="Rectangle 18"/>
          <p:cNvSpPr/>
          <p:nvPr/>
        </p:nvSpPr>
        <p:spPr bwMode="auto">
          <a:xfrm>
            <a:off x="304800" y="5422900"/>
            <a:ext cx="3769360" cy="6604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chemeClr val="bg1"/>
                </a:solidFill>
                <a:latin typeface="Arial" charset="0"/>
              </a:rPr>
              <a:t>Para </a:t>
            </a:r>
            <a:r>
              <a:rPr lang="en-US" dirty="0" err="1">
                <a:solidFill>
                  <a:schemeClr val="bg1"/>
                </a:solidFill>
                <a:latin typeface="Arial" charset="0"/>
              </a:rPr>
              <a:t>onde</a:t>
            </a:r>
            <a:r>
              <a:rPr lang="en-US" dirty="0">
                <a:solidFill>
                  <a:schemeClr val="bg1"/>
                </a:solidFill>
                <a:latin typeface="Arial" charset="0"/>
              </a:rPr>
              <a:t> </a:t>
            </a:r>
            <a:r>
              <a:rPr lang="en-US" dirty="0" err="1">
                <a:solidFill>
                  <a:schemeClr val="bg1"/>
                </a:solidFill>
                <a:latin typeface="Arial" charset="0"/>
              </a:rPr>
              <a:t>vão</a:t>
            </a:r>
            <a:r>
              <a:rPr lang="en-US" dirty="0">
                <a:solidFill>
                  <a:schemeClr val="bg1"/>
                </a:solidFill>
                <a:latin typeface="Arial" charset="0"/>
              </a:rPr>
              <a:t> </a:t>
            </a:r>
            <a:r>
              <a:rPr lang="en-US" dirty="0" err="1">
                <a:solidFill>
                  <a:schemeClr val="bg1"/>
                </a:solidFill>
                <a:latin typeface="Arial" charset="0"/>
              </a:rPr>
              <a:t>os</a:t>
            </a:r>
            <a:r>
              <a:rPr lang="en-US" dirty="0">
                <a:solidFill>
                  <a:schemeClr val="bg1"/>
                </a:solidFill>
                <a:latin typeface="Arial" charset="0"/>
              </a:rPr>
              <a:t> </a:t>
            </a:r>
            <a:r>
              <a:rPr lang="en-US" dirty="0" err="1">
                <a:solidFill>
                  <a:schemeClr val="bg1"/>
                </a:solidFill>
                <a:latin typeface="Arial" charset="0"/>
              </a:rPr>
              <a:t>nossos</a:t>
            </a:r>
            <a:r>
              <a:rPr lang="en-US" dirty="0">
                <a:solidFill>
                  <a:schemeClr val="bg1"/>
                </a:solidFill>
                <a:latin typeface="Arial" charset="0"/>
              </a:rPr>
              <a:t> </a:t>
            </a:r>
            <a:r>
              <a:rPr lang="en-US" dirty="0" err="1" smtClean="0">
                <a:solidFill>
                  <a:schemeClr val="bg1"/>
                </a:solidFill>
                <a:latin typeface="Arial" charset="0"/>
              </a:rPr>
              <a:t>gastos</a:t>
            </a:r>
            <a:r>
              <a:rPr lang="en-US" dirty="0" smtClean="0">
                <a:solidFill>
                  <a:schemeClr val="bg1"/>
                </a:solidFill>
                <a:latin typeface="Arial" charset="0"/>
              </a:rPr>
              <a:t> com TI</a:t>
            </a:r>
            <a:endParaRPr lang="en-US" dirty="0">
              <a:solidFill>
                <a:schemeClr val="bg1"/>
              </a:solidFill>
              <a:latin typeface="Arial" charset="0"/>
            </a:endParaRPr>
          </a:p>
        </p:txBody>
      </p:sp>
      <p:sp>
        <p:nvSpPr>
          <p:cNvPr id="20" name="Rectangle 19"/>
          <p:cNvSpPr/>
          <p:nvPr/>
        </p:nvSpPr>
        <p:spPr bwMode="auto">
          <a:xfrm>
            <a:off x="4207034" y="5422900"/>
            <a:ext cx="3758406" cy="6604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chemeClr val="bg1"/>
                </a:solidFill>
                <a:latin typeface="Arial" charset="0"/>
              </a:rPr>
              <a:t>Como </a:t>
            </a:r>
            <a:r>
              <a:rPr lang="en-US" dirty="0" err="1">
                <a:solidFill>
                  <a:schemeClr val="bg1"/>
                </a:solidFill>
                <a:latin typeface="Arial" charset="0"/>
              </a:rPr>
              <a:t>podemos</a:t>
            </a:r>
            <a:r>
              <a:rPr lang="en-US" dirty="0">
                <a:solidFill>
                  <a:schemeClr val="bg1"/>
                </a:solidFill>
                <a:latin typeface="Arial" charset="0"/>
              </a:rPr>
              <a:t> </a:t>
            </a:r>
            <a:r>
              <a:rPr lang="en-US" dirty="0" err="1">
                <a:solidFill>
                  <a:schemeClr val="bg1"/>
                </a:solidFill>
                <a:latin typeface="Arial" charset="0"/>
              </a:rPr>
              <a:t>reduzir</a:t>
            </a:r>
            <a:r>
              <a:rPr lang="en-US" dirty="0">
                <a:solidFill>
                  <a:schemeClr val="bg1"/>
                </a:solidFill>
                <a:latin typeface="Arial" charset="0"/>
              </a:rPr>
              <a:t> </a:t>
            </a:r>
            <a:r>
              <a:rPr lang="en-US" dirty="0" err="1" smtClean="0">
                <a:solidFill>
                  <a:schemeClr val="bg1"/>
                </a:solidFill>
                <a:latin typeface="Arial" charset="0"/>
              </a:rPr>
              <a:t>nossos</a:t>
            </a:r>
            <a:r>
              <a:rPr lang="en-US" dirty="0" smtClean="0">
                <a:solidFill>
                  <a:schemeClr val="bg1"/>
                </a:solidFill>
                <a:latin typeface="Arial" charset="0"/>
              </a:rPr>
              <a:t> </a:t>
            </a:r>
            <a:r>
              <a:rPr lang="en-US" dirty="0" err="1">
                <a:solidFill>
                  <a:schemeClr val="bg1"/>
                </a:solidFill>
                <a:latin typeface="Arial" charset="0"/>
              </a:rPr>
              <a:t>gastos</a:t>
            </a:r>
            <a:r>
              <a:rPr lang="en-US" dirty="0">
                <a:solidFill>
                  <a:schemeClr val="bg1"/>
                </a:solidFill>
                <a:latin typeface="Arial" charset="0"/>
              </a:rPr>
              <a:t>?</a:t>
            </a:r>
          </a:p>
        </p:txBody>
      </p:sp>
      <p:sp>
        <p:nvSpPr>
          <p:cNvPr id="21" name="Rectangle 20"/>
          <p:cNvSpPr/>
          <p:nvPr/>
        </p:nvSpPr>
        <p:spPr bwMode="auto">
          <a:xfrm>
            <a:off x="8109268" y="5422900"/>
            <a:ext cx="3769360" cy="6604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Como o </a:t>
            </a:r>
            <a:r>
              <a:rPr kumimoji="0" lang="en-US" sz="1800" b="0" i="0" u="none" strike="noStrike" cap="none" normalizeH="0" baseline="0" dirty="0" err="1" smtClean="0">
                <a:ln>
                  <a:noFill/>
                </a:ln>
                <a:solidFill>
                  <a:schemeClr val="bg1"/>
                </a:solidFill>
                <a:effectLst/>
                <a:latin typeface="Arial" charset="0"/>
              </a:rPr>
              <a:t>nível</a:t>
            </a:r>
            <a:r>
              <a:rPr kumimoji="0" lang="en-US" sz="1800" b="0" i="0" u="none" strike="noStrike" cap="none" normalizeH="0" baseline="0" dirty="0" smtClean="0">
                <a:ln>
                  <a:noFill/>
                </a:ln>
                <a:solidFill>
                  <a:schemeClr val="bg1"/>
                </a:solidFill>
                <a:effectLst/>
                <a:latin typeface="Arial" charset="0"/>
              </a:rPr>
              <a:t> dos </a:t>
            </a:r>
            <a:r>
              <a:rPr kumimoji="0" lang="en-US" sz="1800" b="0" i="0" u="none" strike="noStrike" cap="none" normalizeH="0" baseline="0" dirty="0" err="1" smtClean="0">
                <a:ln>
                  <a:noFill/>
                </a:ln>
                <a:solidFill>
                  <a:schemeClr val="bg1"/>
                </a:solidFill>
                <a:effectLst/>
                <a:latin typeface="Arial" charset="0"/>
              </a:rPr>
              <a:t>gastos</a:t>
            </a:r>
            <a:r>
              <a:rPr kumimoji="0" lang="en-US" sz="1800" b="0" i="0" u="none" strike="noStrike" cap="none" normalizeH="0" baseline="0" dirty="0" smtClean="0">
                <a:ln>
                  <a:noFill/>
                </a:ln>
                <a:solidFill>
                  <a:schemeClr val="bg1"/>
                </a:solidFill>
                <a:effectLst/>
                <a:latin typeface="Arial" charset="0"/>
              </a:rPr>
              <a:t> </a:t>
            </a:r>
            <a:r>
              <a:rPr kumimoji="0" lang="en-US" sz="1800" b="0" i="0" u="none" strike="noStrike" cap="none" normalizeH="0" baseline="0" dirty="0" err="1" smtClean="0">
                <a:ln>
                  <a:noFill/>
                </a:ln>
                <a:solidFill>
                  <a:schemeClr val="bg1"/>
                </a:solidFill>
                <a:effectLst/>
                <a:latin typeface="Arial" charset="0"/>
              </a:rPr>
              <a:t>afeta</a:t>
            </a:r>
            <a:r>
              <a:rPr kumimoji="0" lang="en-US" sz="1800" b="0" i="0" u="none" strike="noStrike" cap="none" normalizeH="0" baseline="0" dirty="0" smtClean="0">
                <a:ln>
                  <a:noFill/>
                </a:ln>
                <a:solidFill>
                  <a:schemeClr val="bg1"/>
                </a:solidFill>
                <a:effectLst/>
                <a:latin typeface="Arial" charset="0"/>
              </a:rPr>
              <a:t> o </a:t>
            </a:r>
            <a:r>
              <a:rPr kumimoji="0" lang="en-US" sz="1800" b="0" i="0" u="none" strike="noStrike" cap="none" normalizeH="0" baseline="0" dirty="0" err="1" smtClean="0">
                <a:ln>
                  <a:noFill/>
                </a:ln>
                <a:solidFill>
                  <a:schemeClr val="bg1"/>
                </a:solidFill>
                <a:effectLst/>
                <a:latin typeface="Arial" charset="0"/>
              </a:rPr>
              <a:t>desempenho</a:t>
            </a:r>
            <a:r>
              <a:rPr kumimoji="0" lang="en-US" sz="1800" b="0" i="0" u="none" strike="noStrike" cap="none" normalizeH="0" baseline="0" dirty="0" smtClean="0">
                <a:ln>
                  <a:noFill/>
                </a:ln>
                <a:solidFill>
                  <a:schemeClr val="bg1"/>
                </a:solidFill>
                <a:effectLst/>
                <a:latin typeface="Arial" charset="0"/>
              </a:rPr>
              <a:t> do </a:t>
            </a:r>
            <a:r>
              <a:rPr kumimoji="0" lang="en-US" sz="1800" b="0" i="0" u="none" strike="noStrike" cap="none" normalizeH="0" baseline="0" dirty="0" err="1" smtClean="0">
                <a:ln>
                  <a:noFill/>
                </a:ln>
                <a:solidFill>
                  <a:schemeClr val="bg1"/>
                </a:solidFill>
                <a:effectLst/>
                <a:latin typeface="Arial" charset="0"/>
              </a:rPr>
              <a:t>negócio</a:t>
            </a:r>
            <a:r>
              <a:rPr kumimoji="0" lang="en-US" sz="1800" b="0" i="0" u="none" strike="noStrike" cap="none" normalizeH="0" baseline="0" dirty="0" smtClean="0">
                <a:ln>
                  <a:noFill/>
                </a:ln>
                <a:solidFill>
                  <a:schemeClr val="bg1"/>
                </a:solidFill>
                <a:effectLst/>
                <a:latin typeface="Arial" charset="0"/>
              </a:rPr>
              <a:t>?</a:t>
            </a:r>
          </a:p>
        </p:txBody>
      </p:sp>
      <p:graphicFrame>
        <p:nvGraphicFramePr>
          <p:cNvPr id="23" name="Table 22"/>
          <p:cNvGraphicFramePr>
            <a:graphicFrameLocks noGrp="1"/>
          </p:cNvGraphicFramePr>
          <p:nvPr>
            <p:extLst>
              <p:ext uri="{D42A27DB-BD31-4B8C-83A1-F6EECF244321}">
                <p14:modId xmlns:p14="http://schemas.microsoft.com/office/powerpoint/2010/main" val="3794602845"/>
              </p:ext>
            </p:extLst>
          </p:nvPr>
        </p:nvGraphicFramePr>
        <p:xfrm>
          <a:off x="304800" y="1853728"/>
          <a:ext cx="11576049" cy="3255264"/>
        </p:xfrm>
        <a:graphic>
          <a:graphicData uri="http://schemas.openxmlformats.org/drawingml/2006/table">
            <a:tbl>
              <a:tblPr>
                <a:tableStyleId>{2D5ABB26-0587-4C30-8999-92F81FD0307C}</a:tableStyleId>
              </a:tblPr>
              <a:tblGrid>
                <a:gridCol w="654020"/>
                <a:gridCol w="4402389"/>
                <a:gridCol w="1394816"/>
                <a:gridCol w="1205936"/>
                <a:gridCol w="1191405"/>
                <a:gridCol w="1162347"/>
                <a:gridCol w="1565136"/>
              </a:tblGrid>
              <a:tr h="0">
                <a:tc gridSpan="2">
                  <a:txBody>
                    <a:bodyPr/>
                    <a:lstStyle/>
                    <a:p>
                      <a:pPr algn="l" fontAlgn="ctr"/>
                      <a:r>
                        <a:rPr lang="en-US" sz="1600" b="1" u="none" strike="noStrike" dirty="0">
                          <a:solidFill>
                            <a:schemeClr val="accent1"/>
                          </a:solidFill>
                          <a:effectLst/>
                        </a:rPr>
                        <a:t>IT Business </a:t>
                      </a:r>
                      <a:r>
                        <a:rPr lang="en-US" sz="1600" b="1" u="none" strike="noStrike" dirty="0" smtClean="0">
                          <a:solidFill>
                            <a:schemeClr val="accent1"/>
                          </a:solidFill>
                          <a:effectLst/>
                        </a:rPr>
                        <a:t>Services</a:t>
                      </a:r>
                      <a:endParaRPr lang="en-US" sz="16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hMerge="1">
                  <a:txBody>
                    <a:bodyPr/>
                    <a:lstStyle/>
                    <a:p>
                      <a:pPr algn="l" fontAlgn="ctr"/>
                      <a:endParaRPr lang="en-US" sz="1200" b="1" i="0" u="none" strike="noStrike" dirty="0">
                        <a:solidFill>
                          <a:schemeClr val="bg1"/>
                        </a:solidFill>
                        <a:effectLst/>
                        <a:latin typeface="Arial"/>
                      </a:endParaRPr>
                    </a:p>
                  </a:txBody>
                  <a:tcPr marT="18288" marB="18288"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00529B"/>
                    </a:solidFill>
                  </a:tcPr>
                </a:tc>
                <a:tc>
                  <a:txBody>
                    <a:bodyPr/>
                    <a:lstStyle/>
                    <a:p>
                      <a:pPr algn="ctr" fontAlgn="ctr"/>
                      <a:r>
                        <a:rPr lang="en-US" sz="1200" b="1" u="none" strike="noStrike" dirty="0" smtClean="0">
                          <a:solidFill>
                            <a:schemeClr val="accent1"/>
                          </a:solidFill>
                          <a:effectLst/>
                        </a:rPr>
                        <a:t>Standard</a:t>
                      </a:r>
                      <a:r>
                        <a:rPr lang="en-US" sz="1200" b="1" u="none" strike="noStrike" baseline="0" dirty="0" smtClean="0">
                          <a:solidFill>
                            <a:schemeClr val="accent1"/>
                          </a:solidFill>
                          <a:effectLst/>
                        </a:rPr>
                        <a:t> Cost</a:t>
                      </a:r>
                      <a:endParaRPr lang="en-US" sz="12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200" b="1" u="none" strike="noStrike" dirty="0" smtClean="0">
                          <a:solidFill>
                            <a:schemeClr val="accent1"/>
                          </a:solidFill>
                          <a:effectLst/>
                        </a:rPr>
                        <a:t>Industry Average</a:t>
                      </a:r>
                      <a:endParaRPr lang="en-US" sz="12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200" b="1" u="none" strike="noStrike" dirty="0" smtClean="0">
                          <a:solidFill>
                            <a:schemeClr val="accent1"/>
                          </a:solidFill>
                          <a:effectLst/>
                        </a:rPr>
                        <a:t>Cost Variance</a:t>
                      </a:r>
                      <a:endParaRPr lang="en-US" sz="12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200" b="1" u="none" strike="noStrike" dirty="0" smtClean="0">
                          <a:solidFill>
                            <a:schemeClr val="accent1"/>
                          </a:solidFill>
                          <a:effectLst/>
                        </a:rPr>
                        <a:t>SLA Variance </a:t>
                      </a:r>
                      <a:endParaRPr lang="en-US" sz="12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c>
                  <a:txBody>
                    <a:bodyPr/>
                    <a:lstStyle/>
                    <a:p>
                      <a:pPr algn="ctr" fontAlgn="ctr"/>
                      <a:r>
                        <a:rPr lang="en-US" sz="1200" b="1" u="none" strike="noStrike" dirty="0" smtClean="0">
                          <a:solidFill>
                            <a:schemeClr val="accent1"/>
                          </a:solidFill>
                          <a:effectLst/>
                        </a:rPr>
                        <a:t>Satisfaction Level</a:t>
                      </a:r>
                      <a:endParaRPr lang="en-US" sz="1200" b="1" i="0" u="none" strike="noStrike" dirty="0">
                        <a:solidFill>
                          <a:schemeClr val="accent1"/>
                        </a:solidFill>
                        <a:effectLst/>
                        <a:latin typeface="Arial"/>
                      </a:endParaRPr>
                    </a:p>
                  </a:txBody>
                  <a:tcPr marT="18288" marB="18288" anchor="b">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1</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IT Provisioning</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3</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2</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Workplace Support</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4</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3</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Billing</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4</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4</a:t>
                      </a:r>
                      <a:endParaRPr lang="en-US" sz="1200" b="1" i="0" u="none" strike="noStrike" dirty="0">
                        <a:solidFill>
                          <a:schemeClr val="tx1"/>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Procurement</a:t>
                      </a:r>
                      <a:endParaRPr lang="en-US" sz="1200" b="1" i="0" u="none" strike="noStrike" dirty="0">
                        <a:solidFill>
                          <a:schemeClr val="tx1"/>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chemeClr val="tx1"/>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chemeClr val="tx1"/>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chemeClr val="tx1"/>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chemeClr val="tx1"/>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3</a:t>
                      </a:r>
                      <a:endParaRPr lang="en-US" sz="1200" b="0" i="0" u="none" strike="noStrike" dirty="0">
                        <a:solidFill>
                          <a:schemeClr val="tx1"/>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5</a:t>
                      </a:r>
                      <a:endParaRPr lang="en-US" sz="1200" b="1"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Financial Reporting</a:t>
                      </a:r>
                      <a:endParaRPr lang="en-US" sz="1200" b="1"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5</a:t>
                      </a:r>
                      <a:endParaRPr lang="en-US" sz="1200" b="0" i="0" u="none" strike="noStrike" dirty="0">
                        <a:solidFill>
                          <a:schemeClr val="tx1"/>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6</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Human Capital Management</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2</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7</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Sales/Customer Service</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2</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8</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Product Development</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4</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9</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Automated </a:t>
                      </a:r>
                      <a:r>
                        <a:rPr lang="en-US" sz="1200" u="none" strike="noStrike" dirty="0" smtClean="0">
                          <a:effectLst/>
                        </a:rPr>
                        <a:t>Operations/Manufacturing</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4</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10</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smtClean="0">
                          <a:effectLst/>
                        </a:rPr>
                        <a:t>Business Intelligence</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$0,000</a:t>
                      </a:r>
                      <a:endParaRPr lang="en-US" sz="1200" b="0" i="0" u="none" strike="noStrike" dirty="0" smtClean="0">
                        <a:solidFill>
                          <a:srgbClr val="000000"/>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$0,000</a:t>
                      </a:r>
                      <a:endParaRPr lang="en-US" sz="1200" b="0" i="0" u="none" strike="noStrike" dirty="0" smtClean="0">
                        <a:solidFill>
                          <a:srgbClr val="000000"/>
                        </a:solidFill>
                        <a:effectLst/>
                        <a:latin typeface="+mn-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4</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11</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Business Process Improvement</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4</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a:txBody>
                    <a:bodyPr/>
                    <a:lstStyle/>
                    <a:p>
                      <a:pPr marL="0" indent="0" algn="l" rtl="0" fontAlgn="ctr">
                        <a:buClr>
                          <a:srgbClr val="000000"/>
                        </a:buClr>
                        <a:buSzPts val="1200"/>
                        <a:buFont typeface="+mj-lt"/>
                        <a:buNone/>
                      </a:pPr>
                      <a:r>
                        <a:rPr lang="en-US" sz="1200" u="none" strike="noStrike" dirty="0" smtClean="0">
                          <a:effectLst/>
                        </a:rPr>
                        <a:t>12</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l" rtl="0" fontAlgn="ctr">
                        <a:buClr>
                          <a:srgbClr val="000000"/>
                        </a:buClr>
                        <a:buSzPts val="1200"/>
                        <a:buFont typeface="+mj-lt"/>
                        <a:buNone/>
                      </a:pPr>
                      <a:r>
                        <a:rPr lang="en-US" sz="1200" u="none" strike="noStrike" dirty="0">
                          <a:effectLst/>
                        </a:rPr>
                        <a:t>Business Transformation</a:t>
                      </a:r>
                      <a:endParaRPr lang="en-US" sz="1200" b="1" i="0" u="none" strike="noStrike" dirty="0">
                        <a:solidFill>
                          <a:srgbClr val="000000"/>
                        </a:solidFill>
                        <a:effectLst/>
                        <a:latin typeface="+mj-lt"/>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a:effectLst/>
                        </a:rPr>
                        <a:t>$0,000</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u="none" strike="noStrike" dirty="0" smtClean="0">
                          <a:effectLst/>
                        </a:rPr>
                        <a:t>5</a:t>
                      </a:r>
                      <a:endParaRPr lang="en-US" sz="1200" b="0"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r h="0">
                <a:tc gridSpan="2">
                  <a:txBody>
                    <a:bodyPr/>
                    <a:lstStyle/>
                    <a:p>
                      <a:pPr algn="l" fontAlgn="ctr"/>
                      <a:r>
                        <a:rPr lang="en-US" sz="1200" b="1" u="none" strike="noStrike" dirty="0">
                          <a:effectLst/>
                        </a:rPr>
                        <a:t>Total </a:t>
                      </a:r>
                      <a:endParaRPr lang="en-US" sz="12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hMerge="1">
                  <a:txBody>
                    <a:bodyPr/>
                    <a:lstStyle/>
                    <a:p>
                      <a:pPr algn="l" fontAlgn="ctr"/>
                      <a:endParaRPr lang="en-US" sz="1200" b="1" i="0" u="none" strike="noStrike" dirty="0">
                        <a:solidFill>
                          <a:srgbClr val="000000"/>
                        </a:solidFill>
                        <a:effectLst/>
                        <a:latin typeface="Arial"/>
                      </a:endParaRPr>
                    </a:p>
                  </a:txBody>
                  <a:tcPr marT="18288" marB="18288" anchor="ctr">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tcPr>
                </a:tc>
                <a:tc>
                  <a:txBody>
                    <a:bodyPr/>
                    <a:lstStyle/>
                    <a:p>
                      <a:pPr algn="ctr" fontAlgn="ctr"/>
                      <a:r>
                        <a:rPr lang="en-US" sz="1200" b="1" u="none" strike="noStrike" dirty="0">
                          <a:effectLst/>
                        </a:rPr>
                        <a:t>$0,000</a:t>
                      </a:r>
                      <a:endParaRPr lang="en-US" sz="12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b="1" u="none" strike="noStrike" dirty="0">
                          <a:effectLst/>
                        </a:rPr>
                        <a:t>$0,000</a:t>
                      </a:r>
                      <a:endParaRPr lang="en-US" sz="12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r>
                        <a:rPr lang="en-US" sz="1200" b="1" u="none" strike="noStrike" dirty="0">
                          <a:effectLst/>
                        </a:rPr>
                        <a:t>$0,000</a:t>
                      </a:r>
                      <a:endParaRPr lang="en-US" sz="12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a:endParaRPr>
                    </a:p>
                  </a:txBody>
                  <a:tcPr marT="18288" marB="18288"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tcPr>
                </a:tc>
              </a:tr>
            </a:tbl>
          </a:graphicData>
        </a:graphic>
      </p:graphicFrame>
      <p:sp>
        <p:nvSpPr>
          <p:cNvPr id="24" name="Rectangle 23"/>
          <p:cNvSpPr/>
          <p:nvPr/>
        </p:nvSpPr>
        <p:spPr>
          <a:xfrm>
            <a:off x="304800" y="5108278"/>
            <a:ext cx="6096000" cy="369332"/>
          </a:xfrm>
          <a:prstGeom prst="rect">
            <a:avLst/>
          </a:prstGeom>
        </p:spPr>
        <p:txBody>
          <a:bodyPr>
            <a:spAutoFit/>
          </a:bodyPr>
          <a:lstStyle/>
          <a:p>
            <a:r>
              <a:rPr lang="en-US" b="1" dirty="0" err="1"/>
              <a:t>Responda</a:t>
            </a:r>
            <a:r>
              <a:rPr lang="en-US" b="1" dirty="0"/>
              <a:t> </a:t>
            </a:r>
            <a:r>
              <a:rPr lang="en-US" b="1" dirty="0" err="1"/>
              <a:t>perguntas</a:t>
            </a:r>
            <a:r>
              <a:rPr lang="en-US" b="1" dirty="0"/>
              <a:t>, </a:t>
            </a:r>
            <a:r>
              <a:rPr lang="en-US" b="1" dirty="0" err="1"/>
              <a:t>tais</a:t>
            </a:r>
            <a:r>
              <a:rPr lang="en-US" b="1" dirty="0"/>
              <a:t> </a:t>
            </a:r>
            <a:r>
              <a:rPr lang="en-US" b="1" dirty="0" err="1"/>
              <a:t>como</a:t>
            </a:r>
            <a:r>
              <a:rPr lang="en-US" b="1" dirty="0"/>
              <a:t>:</a:t>
            </a:r>
          </a:p>
        </p:txBody>
      </p:sp>
    </p:spTree>
    <p:extLst>
      <p:ext uri="{BB962C8B-B14F-4D97-AF65-F5344CB8AC3E}">
        <p14:creationId xmlns:p14="http://schemas.microsoft.com/office/powerpoint/2010/main" val="394318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01868" y="1831172"/>
            <a:ext cx="3116424" cy="4603283"/>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3" name="Rectangle 12"/>
          <p:cNvSpPr/>
          <p:nvPr/>
        </p:nvSpPr>
        <p:spPr bwMode="auto">
          <a:xfrm>
            <a:off x="6363477" y="1831172"/>
            <a:ext cx="3629607" cy="4603283"/>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3314" name="Rectangle 2"/>
          <p:cNvSpPr>
            <a:spLocks noGrp="1" noChangeArrowheads="1"/>
          </p:cNvSpPr>
          <p:nvPr>
            <p:ph type="title"/>
          </p:nvPr>
        </p:nvSpPr>
        <p:spPr/>
        <p:txBody>
          <a:bodyPr/>
          <a:lstStyle/>
          <a:p>
            <a:r>
              <a:rPr lang="en-US" dirty="0" smtClean="0"/>
              <a:t>5. </a:t>
            </a:r>
            <a:r>
              <a:rPr lang="en-US" dirty="0" err="1" smtClean="0"/>
              <a:t>Melhorar</a:t>
            </a:r>
            <a:r>
              <a:rPr lang="en-US" dirty="0" smtClean="0"/>
              <a:t> as </a:t>
            </a:r>
            <a:r>
              <a:rPr lang="en-US" dirty="0" err="1" smtClean="0"/>
              <a:t>Práticas</a:t>
            </a:r>
            <a:r>
              <a:rPr lang="en-US" dirty="0" smtClean="0"/>
              <a:t> de </a:t>
            </a:r>
            <a:r>
              <a:rPr lang="en-US" dirty="0" err="1" smtClean="0"/>
              <a:t>Transparência</a:t>
            </a:r>
            <a:r>
              <a:rPr lang="en-US" dirty="0" smtClean="0"/>
              <a:t> </a:t>
            </a:r>
            <a:r>
              <a:rPr lang="en-US" dirty="0" err="1" smtClean="0"/>
              <a:t>Financeira</a:t>
            </a:r>
            <a:r>
              <a:rPr lang="en-US" dirty="0" smtClean="0"/>
              <a:t> da TI (TI </a:t>
            </a:r>
            <a:r>
              <a:rPr lang="en-US" dirty="0" err="1" smtClean="0"/>
              <a:t>como</a:t>
            </a:r>
            <a:r>
              <a:rPr lang="en-US" dirty="0" smtClean="0"/>
              <a:t> </a:t>
            </a:r>
            <a:r>
              <a:rPr lang="en-US" dirty="0" err="1" smtClean="0"/>
              <a:t>Negócio</a:t>
            </a:r>
            <a:r>
              <a:rPr lang="en-US" dirty="0" smtClean="0"/>
              <a:t>)</a:t>
            </a:r>
          </a:p>
        </p:txBody>
      </p:sp>
      <p:sp>
        <p:nvSpPr>
          <p:cNvPr id="10" name="TextBox 9"/>
          <p:cNvSpPr txBox="1"/>
          <p:nvPr/>
        </p:nvSpPr>
        <p:spPr>
          <a:xfrm>
            <a:off x="6566648" y="2041473"/>
            <a:ext cx="3926540" cy="3593291"/>
          </a:xfrm>
          <a:prstGeom prst="rect">
            <a:avLst/>
          </a:prstGeom>
          <a:noFill/>
        </p:spPr>
        <p:txBody>
          <a:bodyPr wrap="square" rtlCol="0">
            <a:spAutoFit/>
          </a:bodyPr>
          <a:lstStyle/>
          <a:p>
            <a:pPr algn="l"/>
            <a:r>
              <a:rPr lang="en-US" sz="1300" b="1" dirty="0" smtClean="0"/>
              <a:t>IT-Business </a:t>
            </a:r>
            <a:r>
              <a:rPr lang="en-US" sz="1300" b="1" dirty="0"/>
              <a:t>Expense </a:t>
            </a:r>
            <a:r>
              <a:rPr lang="en-US" sz="1300" b="1" dirty="0" smtClean="0"/>
              <a:t>Categories:</a:t>
            </a:r>
            <a:r>
              <a:rPr lang="en-US" sz="1300" b="1" dirty="0"/>
              <a:t>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IT Provisioning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Workplace Support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Automated Billing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Automated Procurement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solidFill>
                  <a:srgbClr val="AC0000"/>
                </a:solidFill>
              </a:rPr>
              <a:t>Automated Financial Reporting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Automated Human Capital Management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Automated Sales/Customer Service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Automated Product Development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Automated Operations/Manufacturing</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Business Intelligence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Business Process Improvement		</a:t>
            </a:r>
          </a:p>
          <a:p>
            <a:pPr marL="190500" indent="-190500" algn="l">
              <a:lnSpc>
                <a:spcPct val="100000"/>
              </a:lnSpc>
              <a:spcBef>
                <a:spcPts val="0"/>
              </a:spcBef>
              <a:spcAft>
                <a:spcPts val="300"/>
              </a:spcAft>
              <a:buClr>
                <a:srgbClr val="00529B"/>
              </a:buClr>
              <a:buSzPct val="90000"/>
              <a:buFont typeface="Wingdings" panose="05000000000000000000" pitchFamily="2" charset="2"/>
              <a:buChar char="§"/>
            </a:pPr>
            <a:r>
              <a:rPr lang="en-US" sz="1300" dirty="0"/>
              <a:t>Business Transformation		</a:t>
            </a:r>
          </a:p>
          <a:p>
            <a:pPr marL="342900" indent="-342900" algn="l">
              <a:lnSpc>
                <a:spcPct val="100000"/>
              </a:lnSpc>
              <a:spcBef>
                <a:spcPts val="0"/>
              </a:spcBef>
              <a:spcAft>
                <a:spcPts val="300"/>
              </a:spcAft>
            </a:pPr>
            <a:endParaRPr lang="en-US" sz="1300" dirty="0"/>
          </a:p>
          <a:p>
            <a:pPr marL="342900" indent="-342900" algn="l">
              <a:lnSpc>
                <a:spcPct val="100000"/>
              </a:lnSpc>
              <a:spcBef>
                <a:spcPts val="0"/>
              </a:spcBef>
              <a:spcAft>
                <a:spcPts val="300"/>
              </a:spcAft>
            </a:pPr>
            <a:r>
              <a:rPr lang="en-US" sz="1300" dirty="0"/>
              <a:t>			</a:t>
            </a:r>
          </a:p>
        </p:txBody>
      </p:sp>
      <p:sp>
        <p:nvSpPr>
          <p:cNvPr id="8" name="TextBox 7"/>
          <p:cNvSpPr txBox="1"/>
          <p:nvPr/>
        </p:nvSpPr>
        <p:spPr>
          <a:xfrm>
            <a:off x="304800" y="1492618"/>
            <a:ext cx="11576049" cy="338554"/>
          </a:xfrm>
          <a:prstGeom prst="rect">
            <a:avLst/>
          </a:prstGeom>
          <a:noFill/>
        </p:spPr>
        <p:txBody>
          <a:bodyPr wrap="square" rtlCol="0">
            <a:spAutoFit/>
          </a:bodyPr>
          <a:lstStyle/>
          <a:p>
            <a:pPr>
              <a:lnSpc>
                <a:spcPct val="100000"/>
              </a:lnSpc>
              <a:spcBef>
                <a:spcPts val="0"/>
              </a:spcBef>
              <a:spcAft>
                <a:spcPts val="0"/>
              </a:spcAft>
            </a:pPr>
            <a:r>
              <a:rPr lang="en-US" sz="1600" b="1" dirty="0"/>
              <a:t>Reporting Entity: ABC Company, </a:t>
            </a:r>
            <a:r>
              <a:rPr lang="en-US" sz="1600" b="1" dirty="0" smtClean="0"/>
              <a:t>Cost </a:t>
            </a:r>
            <a:r>
              <a:rPr lang="en-US" sz="1600" b="1" dirty="0"/>
              <a:t>Center: Information </a:t>
            </a:r>
            <a:r>
              <a:rPr lang="en-US" sz="1600" b="1" dirty="0" smtClean="0"/>
              <a:t>Technology for </a:t>
            </a:r>
            <a:r>
              <a:rPr lang="en-US" sz="1600" b="1" dirty="0"/>
              <a:t>the Period Ending: Month, FYXX</a:t>
            </a:r>
            <a:endParaRPr lang="en-US" sz="1600" dirty="0"/>
          </a:p>
        </p:txBody>
      </p:sp>
      <p:grpSp>
        <p:nvGrpSpPr>
          <p:cNvPr id="2" name="Group 20"/>
          <p:cNvGrpSpPr/>
          <p:nvPr/>
        </p:nvGrpSpPr>
        <p:grpSpPr>
          <a:xfrm>
            <a:off x="2712720" y="2259481"/>
            <a:ext cx="3948057" cy="2005585"/>
            <a:chOff x="1188719" y="2176271"/>
            <a:chExt cx="3948057" cy="2005585"/>
          </a:xfrm>
        </p:grpSpPr>
        <p:cxnSp>
          <p:nvCxnSpPr>
            <p:cNvPr id="12" name="Straight Arrow Connector 11"/>
            <p:cNvCxnSpPr/>
            <p:nvPr/>
          </p:nvCxnSpPr>
          <p:spPr bwMode="auto">
            <a:xfrm>
              <a:off x="1261871" y="2176271"/>
              <a:ext cx="3858768" cy="102108"/>
            </a:xfrm>
            <a:prstGeom prst="straightConnector1">
              <a:avLst/>
            </a:prstGeom>
            <a:solidFill>
              <a:srgbClr val="00529B"/>
            </a:solidFill>
            <a:ln w="12700" cap="flat" cmpd="sng" algn="ctr">
              <a:solidFill>
                <a:schemeClr val="accent1"/>
              </a:solidFill>
              <a:prstDash val="solid"/>
              <a:round/>
              <a:headEnd type="none" w="med" len="med"/>
              <a:tailEnd type="triangle" w="lg" len="lg"/>
            </a:ln>
            <a:effectLst/>
          </p:spPr>
        </p:cxnSp>
        <p:cxnSp>
          <p:nvCxnSpPr>
            <p:cNvPr id="14" name="Straight Arrow Connector 13"/>
            <p:cNvCxnSpPr/>
            <p:nvPr/>
          </p:nvCxnSpPr>
          <p:spPr bwMode="auto">
            <a:xfrm flipV="1">
              <a:off x="1261871" y="2272554"/>
              <a:ext cx="3874905" cy="708389"/>
            </a:xfrm>
            <a:prstGeom prst="straightConnector1">
              <a:avLst/>
            </a:prstGeom>
            <a:solidFill>
              <a:srgbClr val="00529B"/>
            </a:solidFill>
            <a:ln w="12700" cap="flat" cmpd="sng" algn="ctr">
              <a:solidFill>
                <a:schemeClr val="accent1"/>
              </a:solidFill>
              <a:prstDash val="solid"/>
              <a:round/>
              <a:headEnd type="none" w="med" len="med"/>
              <a:tailEnd type="triangle" w="lg" len="lg"/>
            </a:ln>
            <a:effectLst/>
          </p:spPr>
        </p:cxnSp>
        <p:cxnSp>
          <p:nvCxnSpPr>
            <p:cNvPr id="18" name="Straight Arrow Connector 17"/>
            <p:cNvCxnSpPr/>
            <p:nvPr/>
          </p:nvCxnSpPr>
          <p:spPr bwMode="auto">
            <a:xfrm flipV="1">
              <a:off x="1188719" y="2273807"/>
              <a:ext cx="3938016" cy="1298449"/>
            </a:xfrm>
            <a:prstGeom prst="straightConnector1">
              <a:avLst/>
            </a:prstGeom>
            <a:solidFill>
              <a:srgbClr val="00529B"/>
            </a:solidFill>
            <a:ln w="12700" cap="flat" cmpd="sng" algn="ctr">
              <a:solidFill>
                <a:schemeClr val="accent1"/>
              </a:solidFill>
              <a:prstDash val="solid"/>
              <a:round/>
              <a:headEnd type="none" w="med" len="med"/>
              <a:tailEnd type="triangle" w="lg" len="lg"/>
            </a:ln>
            <a:effectLst/>
          </p:spPr>
        </p:cxnSp>
        <p:cxnSp>
          <p:nvCxnSpPr>
            <p:cNvPr id="20" name="Straight Arrow Connector 19"/>
            <p:cNvCxnSpPr/>
            <p:nvPr/>
          </p:nvCxnSpPr>
          <p:spPr bwMode="auto">
            <a:xfrm flipV="1">
              <a:off x="2042159" y="2270759"/>
              <a:ext cx="3078480" cy="1911097"/>
            </a:xfrm>
            <a:prstGeom prst="straightConnector1">
              <a:avLst/>
            </a:prstGeom>
            <a:solidFill>
              <a:srgbClr val="00529B"/>
            </a:solidFill>
            <a:ln w="12700" cap="flat" cmpd="sng" algn="ctr">
              <a:solidFill>
                <a:schemeClr val="accent1"/>
              </a:solidFill>
              <a:prstDash val="solid"/>
              <a:round/>
              <a:headEnd type="none" w="med" len="med"/>
              <a:tailEnd type="triangle" w="lg" len="lg"/>
            </a:ln>
            <a:effectLst/>
          </p:spPr>
        </p:cxnSp>
      </p:grpSp>
      <p:sp>
        <p:nvSpPr>
          <p:cNvPr id="22" name="TextBox 21"/>
          <p:cNvSpPr txBox="1"/>
          <p:nvPr/>
        </p:nvSpPr>
        <p:spPr>
          <a:xfrm>
            <a:off x="6554626" y="5908648"/>
            <a:ext cx="2601994" cy="272382"/>
          </a:xfrm>
          <a:prstGeom prst="rect">
            <a:avLst/>
          </a:prstGeom>
          <a:noFill/>
        </p:spPr>
        <p:txBody>
          <a:bodyPr wrap="none" rtlCol="0">
            <a:spAutoFit/>
          </a:bodyPr>
          <a:lstStyle/>
          <a:p>
            <a:r>
              <a:rPr lang="en-US" sz="1300" b="1" dirty="0"/>
              <a:t>$0,000	$0,000	$0,000</a:t>
            </a:r>
            <a:r>
              <a:rPr lang="en-US" sz="1300" dirty="0"/>
              <a:t>	</a:t>
            </a:r>
          </a:p>
        </p:txBody>
      </p:sp>
      <p:sp>
        <p:nvSpPr>
          <p:cNvPr id="7" name="TextBox 6"/>
          <p:cNvSpPr txBox="1"/>
          <p:nvPr/>
        </p:nvSpPr>
        <p:spPr>
          <a:xfrm>
            <a:off x="1883840" y="1914565"/>
            <a:ext cx="3149843" cy="4293483"/>
          </a:xfrm>
          <a:prstGeom prst="rect">
            <a:avLst/>
          </a:prstGeom>
          <a:noFill/>
        </p:spPr>
        <p:txBody>
          <a:bodyPr wrap="square" rtlCol="0">
            <a:spAutoFit/>
          </a:bodyPr>
          <a:lstStyle/>
          <a:p>
            <a:pPr marL="228600" indent="-228600" algn="l">
              <a:lnSpc>
                <a:spcPct val="100000"/>
              </a:lnSpc>
              <a:spcBef>
                <a:spcPts val="0"/>
              </a:spcBef>
              <a:spcAft>
                <a:spcPts val="0"/>
              </a:spcAft>
              <a:tabLst>
                <a:tab pos="2976563" algn="ctr"/>
                <a:tab pos="3890963" algn="ctr"/>
                <a:tab pos="4805363" algn="ctr"/>
              </a:tabLst>
            </a:pPr>
            <a:r>
              <a:rPr lang="en-US" sz="1300" b="1" dirty="0" smtClean="0"/>
              <a:t>GL Expense </a:t>
            </a:r>
            <a:r>
              <a:rPr lang="en-US" sz="1300" b="1" dirty="0"/>
              <a:t>Categories </a:t>
            </a:r>
          </a:p>
          <a:p>
            <a:pPr marL="228600" indent="-228600" algn="l">
              <a:lnSpc>
                <a:spcPct val="100000"/>
              </a:lnSpc>
              <a:spcBef>
                <a:spcPts val="0"/>
              </a:spcBef>
              <a:spcAft>
                <a:spcPts val="0"/>
              </a:spcAft>
            </a:pPr>
            <a:r>
              <a:rPr lang="en-US" sz="1300" dirty="0"/>
              <a:t>Personnel:</a:t>
            </a:r>
          </a:p>
          <a:p>
            <a:pPr marL="228600" indent="-228600" algn="l">
              <a:lnSpc>
                <a:spcPct val="100000"/>
              </a:lnSpc>
              <a:spcBef>
                <a:spcPts val="0"/>
              </a:spcBef>
              <a:spcAft>
                <a:spcPts val="0"/>
              </a:spcAft>
            </a:pPr>
            <a:r>
              <a:rPr lang="en-US" sz="1300" dirty="0"/>
              <a:t>	Salaries/Benefits 		</a:t>
            </a:r>
          </a:p>
          <a:p>
            <a:pPr marL="228600" indent="-228600" algn="l">
              <a:lnSpc>
                <a:spcPct val="100000"/>
              </a:lnSpc>
              <a:spcBef>
                <a:spcPts val="0"/>
              </a:spcBef>
              <a:spcAft>
                <a:spcPts val="0"/>
              </a:spcAft>
            </a:pPr>
            <a:r>
              <a:rPr lang="en-US" sz="1300" dirty="0"/>
              <a:t>	Other </a:t>
            </a:r>
            <a:r>
              <a:rPr lang="en-US" sz="1300" dirty="0" smtClean="0"/>
              <a:t>Personnel Related </a:t>
            </a:r>
            <a:r>
              <a:rPr lang="en-US" sz="1300" dirty="0"/>
              <a:t>	</a:t>
            </a:r>
          </a:p>
          <a:p>
            <a:pPr marL="228600" indent="-228600" algn="l">
              <a:lnSpc>
                <a:spcPct val="100000"/>
              </a:lnSpc>
              <a:spcBef>
                <a:spcPts val="0"/>
              </a:spcBef>
              <a:spcAft>
                <a:spcPts val="0"/>
              </a:spcAft>
            </a:pPr>
            <a:r>
              <a:rPr lang="en-US" sz="1300" dirty="0"/>
              <a:t>	Travel and Entertainment </a:t>
            </a:r>
          </a:p>
          <a:p>
            <a:pPr marL="228600" indent="-228600" algn="l">
              <a:lnSpc>
                <a:spcPct val="100000"/>
              </a:lnSpc>
              <a:spcBef>
                <a:spcPts val="0"/>
              </a:spcBef>
              <a:spcAft>
                <a:spcPts val="0"/>
              </a:spcAft>
            </a:pPr>
            <a:r>
              <a:rPr lang="en-US" sz="1300" dirty="0"/>
              <a:t>Hardware: </a:t>
            </a:r>
          </a:p>
          <a:p>
            <a:pPr marL="228600" indent="-228600" algn="l">
              <a:lnSpc>
                <a:spcPct val="100000"/>
              </a:lnSpc>
              <a:spcBef>
                <a:spcPts val="0"/>
              </a:spcBef>
              <a:spcAft>
                <a:spcPts val="0"/>
              </a:spcAft>
            </a:pPr>
            <a:r>
              <a:rPr lang="en-US" sz="1300" dirty="0"/>
              <a:t>	Purchases/Lease/Rental 	</a:t>
            </a:r>
          </a:p>
          <a:p>
            <a:pPr marL="228600" indent="-228600" algn="l">
              <a:lnSpc>
                <a:spcPct val="100000"/>
              </a:lnSpc>
              <a:spcBef>
                <a:spcPts val="0"/>
              </a:spcBef>
              <a:spcAft>
                <a:spcPts val="0"/>
              </a:spcAft>
            </a:pPr>
            <a:r>
              <a:rPr lang="en-US" sz="1300" dirty="0"/>
              <a:t>	Maintenance </a:t>
            </a:r>
          </a:p>
          <a:p>
            <a:pPr marL="228600" indent="-228600" algn="l">
              <a:lnSpc>
                <a:spcPct val="100000"/>
              </a:lnSpc>
              <a:spcBef>
                <a:spcPts val="0"/>
              </a:spcBef>
              <a:spcAft>
                <a:spcPts val="0"/>
              </a:spcAft>
            </a:pPr>
            <a:r>
              <a:rPr lang="en-US" sz="1300" dirty="0"/>
              <a:t>Software:</a:t>
            </a:r>
          </a:p>
          <a:p>
            <a:pPr marL="228600" indent="-228600" algn="l">
              <a:lnSpc>
                <a:spcPct val="100000"/>
              </a:lnSpc>
              <a:spcBef>
                <a:spcPts val="0"/>
              </a:spcBef>
              <a:spcAft>
                <a:spcPts val="0"/>
              </a:spcAft>
            </a:pPr>
            <a:r>
              <a:rPr lang="en-US" sz="1300" dirty="0"/>
              <a:t>	Purchases/Lease/Rental 	</a:t>
            </a:r>
          </a:p>
          <a:p>
            <a:pPr marL="228600" indent="-228600" algn="l">
              <a:lnSpc>
                <a:spcPct val="100000"/>
              </a:lnSpc>
              <a:spcBef>
                <a:spcPts val="0"/>
              </a:spcBef>
              <a:spcAft>
                <a:spcPts val="0"/>
              </a:spcAft>
            </a:pPr>
            <a:r>
              <a:rPr lang="en-US" sz="1300" dirty="0"/>
              <a:t>	Maintenance</a:t>
            </a:r>
          </a:p>
          <a:p>
            <a:pPr marL="228600" indent="-228600" algn="l">
              <a:lnSpc>
                <a:spcPct val="100000"/>
              </a:lnSpc>
              <a:spcBef>
                <a:spcPts val="0"/>
              </a:spcBef>
              <a:spcAft>
                <a:spcPts val="0"/>
              </a:spcAft>
            </a:pPr>
            <a:r>
              <a:rPr lang="en-US" sz="1300" dirty="0"/>
              <a:t>Telecommunications:</a:t>
            </a:r>
          </a:p>
          <a:p>
            <a:pPr marL="228600" indent="-228600" algn="l">
              <a:lnSpc>
                <a:spcPct val="100000"/>
              </a:lnSpc>
              <a:spcBef>
                <a:spcPts val="0"/>
              </a:spcBef>
              <a:spcAft>
                <a:spcPts val="0"/>
              </a:spcAft>
            </a:pPr>
            <a:r>
              <a:rPr lang="en-US" sz="1300" dirty="0"/>
              <a:t>	Data Communications	</a:t>
            </a:r>
          </a:p>
          <a:p>
            <a:pPr marL="228600" indent="-228600" algn="l">
              <a:lnSpc>
                <a:spcPct val="100000"/>
              </a:lnSpc>
              <a:spcBef>
                <a:spcPts val="0"/>
              </a:spcBef>
              <a:spcAft>
                <a:spcPts val="0"/>
              </a:spcAft>
            </a:pPr>
            <a:r>
              <a:rPr lang="en-US" sz="1300" dirty="0"/>
              <a:t>	Supplies			</a:t>
            </a:r>
          </a:p>
          <a:p>
            <a:pPr marL="228600" indent="-228600" algn="l">
              <a:lnSpc>
                <a:spcPct val="100000"/>
              </a:lnSpc>
              <a:spcBef>
                <a:spcPts val="0"/>
              </a:spcBef>
              <a:spcAft>
                <a:spcPts val="0"/>
              </a:spcAft>
            </a:pPr>
            <a:r>
              <a:rPr lang="en-US" sz="1300" dirty="0"/>
              <a:t>	Depreciation Expense </a:t>
            </a:r>
          </a:p>
          <a:p>
            <a:pPr marL="228600" indent="-228600" algn="l">
              <a:lnSpc>
                <a:spcPct val="100000"/>
              </a:lnSpc>
              <a:spcBef>
                <a:spcPts val="0"/>
              </a:spcBef>
              <a:spcAft>
                <a:spcPts val="0"/>
              </a:spcAft>
            </a:pPr>
            <a:r>
              <a:rPr lang="en-US" sz="1300" dirty="0"/>
              <a:t>External IT Services:</a:t>
            </a:r>
          </a:p>
          <a:p>
            <a:pPr marL="228600" indent="-228600" algn="l">
              <a:lnSpc>
                <a:spcPct val="100000"/>
              </a:lnSpc>
              <a:spcBef>
                <a:spcPts val="0"/>
              </a:spcBef>
              <a:spcAft>
                <a:spcPts val="0"/>
              </a:spcAft>
            </a:pPr>
            <a:r>
              <a:rPr lang="en-US" sz="1300" dirty="0"/>
              <a:t>	Consulting		</a:t>
            </a:r>
          </a:p>
          <a:p>
            <a:pPr marL="228600" indent="-228600" algn="l">
              <a:lnSpc>
                <a:spcPct val="100000"/>
              </a:lnSpc>
              <a:spcBef>
                <a:spcPts val="0"/>
              </a:spcBef>
              <a:spcAft>
                <a:spcPts val="0"/>
              </a:spcAft>
            </a:pPr>
            <a:r>
              <a:rPr lang="en-US" sz="1300" dirty="0"/>
              <a:t>	Staff Augmentation		</a:t>
            </a:r>
          </a:p>
          <a:p>
            <a:pPr marL="228600" indent="-228600" algn="l">
              <a:lnSpc>
                <a:spcPct val="100000"/>
              </a:lnSpc>
              <a:spcBef>
                <a:spcPts val="0"/>
              </a:spcBef>
              <a:spcAft>
                <a:spcPts val="0"/>
              </a:spcAft>
            </a:pPr>
            <a:r>
              <a:rPr lang="en-US" sz="1300" dirty="0"/>
              <a:t>	Outsourcing		</a:t>
            </a:r>
          </a:p>
          <a:p>
            <a:pPr marL="228600" indent="-228600" algn="l">
              <a:lnSpc>
                <a:spcPct val="100000"/>
              </a:lnSpc>
              <a:spcBef>
                <a:spcPts val="0"/>
              </a:spcBef>
              <a:spcAft>
                <a:spcPts val="0"/>
              </a:spcAft>
            </a:pPr>
            <a:r>
              <a:rPr lang="en-US" sz="1300" dirty="0"/>
              <a:t> </a:t>
            </a:r>
          </a:p>
          <a:p>
            <a:pPr marL="228600" indent="-228600" algn="l">
              <a:lnSpc>
                <a:spcPct val="100000"/>
              </a:lnSpc>
              <a:spcBef>
                <a:spcPts val="0"/>
              </a:spcBef>
              <a:spcAft>
                <a:spcPts val="0"/>
              </a:spcAft>
            </a:pPr>
            <a:r>
              <a:rPr lang="en-US" sz="1300" b="1" dirty="0"/>
              <a:t>Total IT Budget</a:t>
            </a:r>
            <a:r>
              <a:rPr lang="en-US" sz="1300" dirty="0"/>
              <a:t>		</a:t>
            </a:r>
          </a:p>
        </p:txBody>
      </p:sp>
    </p:spTree>
    <p:extLst>
      <p:ext uri="{BB962C8B-B14F-4D97-AF65-F5344CB8AC3E}">
        <p14:creationId xmlns:p14="http://schemas.microsoft.com/office/powerpoint/2010/main" val="397329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04801" y="1691324"/>
            <a:ext cx="5670549" cy="4554536"/>
          </a:xfrm>
        </p:spPr>
        <p:txBody>
          <a:bodyPr/>
          <a:lstStyle/>
          <a:p>
            <a:r>
              <a:rPr lang="en-US" dirty="0" err="1" smtClean="0"/>
              <a:t>Aumentar</a:t>
            </a:r>
            <a:r>
              <a:rPr lang="en-US" dirty="0" smtClean="0"/>
              <a:t> / </a:t>
            </a:r>
            <a:r>
              <a:rPr lang="en-US" dirty="0" err="1" smtClean="0"/>
              <a:t>diminuir</a:t>
            </a:r>
            <a:r>
              <a:rPr lang="en-US" dirty="0" smtClean="0"/>
              <a:t> a </a:t>
            </a:r>
            <a:r>
              <a:rPr lang="en-US" dirty="0" err="1" smtClean="0"/>
              <a:t>escala</a:t>
            </a:r>
            <a:r>
              <a:rPr lang="en-US" dirty="0" smtClean="0"/>
              <a:t>, </a:t>
            </a:r>
            <a:r>
              <a:rPr lang="en-US" dirty="0" err="1" smtClean="0"/>
              <a:t>conforme</a:t>
            </a:r>
            <a:r>
              <a:rPr lang="en-US" dirty="0" smtClean="0"/>
              <a:t> </a:t>
            </a:r>
            <a:r>
              <a:rPr lang="en-US" dirty="0" err="1" smtClean="0"/>
              <a:t>necessário</a:t>
            </a:r>
            <a:endParaRPr lang="en-US" dirty="0" smtClean="0"/>
          </a:p>
          <a:p>
            <a:r>
              <a:rPr lang="en-US" dirty="0" err="1" smtClean="0"/>
              <a:t>Suportar</a:t>
            </a:r>
            <a:r>
              <a:rPr lang="en-US" dirty="0" smtClean="0"/>
              <a:t> frameworks de </a:t>
            </a:r>
            <a:r>
              <a:rPr lang="en-US" dirty="0" err="1" smtClean="0"/>
              <a:t>desenvolvimento</a:t>
            </a:r>
            <a:r>
              <a:rPr lang="en-US" dirty="0" smtClean="0"/>
              <a:t> </a:t>
            </a:r>
            <a:r>
              <a:rPr lang="en-US" dirty="0" err="1" smtClean="0"/>
              <a:t>ágil</a:t>
            </a:r>
            <a:endParaRPr lang="en-US" dirty="0" smtClean="0"/>
          </a:p>
          <a:p>
            <a:r>
              <a:rPr lang="pt-BR" dirty="0"/>
              <a:t>Encontre as melhores habilidades, independentemente das restrições de localização</a:t>
            </a:r>
            <a:endParaRPr lang="en-US" dirty="0"/>
          </a:p>
        </p:txBody>
      </p:sp>
      <p:sp>
        <p:nvSpPr>
          <p:cNvPr id="2" name="Title 1"/>
          <p:cNvSpPr>
            <a:spLocks noGrp="1"/>
          </p:cNvSpPr>
          <p:nvPr>
            <p:ph type="title"/>
          </p:nvPr>
        </p:nvSpPr>
        <p:spPr>
          <a:xfrm>
            <a:off x="304800" y="228600"/>
            <a:ext cx="11576049" cy="535531"/>
          </a:xfrm>
        </p:spPr>
        <p:txBody>
          <a:bodyPr/>
          <a:lstStyle/>
          <a:p>
            <a:r>
              <a:rPr lang="en-US" dirty="0" smtClean="0"/>
              <a:t>4. </a:t>
            </a:r>
            <a:r>
              <a:rPr lang="en-US" dirty="0" err="1" smtClean="0"/>
              <a:t>Usar</a:t>
            </a:r>
            <a:r>
              <a:rPr lang="en-US" dirty="0" smtClean="0"/>
              <a:t> </a:t>
            </a:r>
            <a:r>
              <a:rPr lang="en-US" dirty="0" err="1" smtClean="0"/>
              <a:t>Forças</a:t>
            </a:r>
            <a:r>
              <a:rPr lang="en-US" dirty="0" smtClean="0"/>
              <a:t> de </a:t>
            </a:r>
            <a:r>
              <a:rPr lang="en-US" dirty="0" err="1" smtClean="0"/>
              <a:t>Trabalho</a:t>
            </a:r>
            <a:r>
              <a:rPr lang="en-US" dirty="0" smtClean="0"/>
              <a:t> </a:t>
            </a:r>
            <a:r>
              <a:rPr lang="en-US" dirty="0" err="1" smtClean="0"/>
              <a:t>Híbridas</a:t>
            </a:r>
            <a:r>
              <a:rPr lang="en-US" dirty="0" smtClean="0"/>
              <a:t> com </a:t>
            </a:r>
            <a:r>
              <a:rPr lang="en-US" dirty="0" err="1" smtClean="0"/>
              <a:t>Talentos</a:t>
            </a:r>
            <a:r>
              <a:rPr lang="en-US" dirty="0" smtClean="0"/>
              <a:t> </a:t>
            </a:r>
            <a:r>
              <a:rPr lang="en-US" dirty="0" err="1" smtClean="0"/>
              <a:t>Terceirizados</a:t>
            </a:r>
            <a:endParaRPr lang="en-US" dirty="0"/>
          </a:p>
        </p:txBody>
      </p:sp>
      <p:grpSp>
        <p:nvGrpSpPr>
          <p:cNvPr id="8" name="Group 7"/>
          <p:cNvGrpSpPr/>
          <p:nvPr/>
        </p:nvGrpSpPr>
        <p:grpSpPr>
          <a:xfrm>
            <a:off x="6863190" y="2025454"/>
            <a:ext cx="3838762" cy="3360175"/>
            <a:chOff x="3858594" y="2847745"/>
            <a:chExt cx="1707614" cy="1494721"/>
          </a:xfrm>
        </p:grpSpPr>
        <p:grpSp>
          <p:nvGrpSpPr>
            <p:cNvPr id="4" name="Group 3"/>
            <p:cNvGrpSpPr/>
            <p:nvPr/>
          </p:nvGrpSpPr>
          <p:grpSpPr>
            <a:xfrm>
              <a:off x="4556700" y="3966429"/>
              <a:ext cx="1009508" cy="376037"/>
              <a:chOff x="4556700" y="3966429"/>
              <a:chExt cx="1009508" cy="376037"/>
            </a:xfrm>
            <a:solidFill>
              <a:srgbClr val="00529B"/>
            </a:solidFill>
          </p:grpSpPr>
          <p:sp>
            <p:nvSpPr>
              <p:cNvPr id="5" name="Freeform 5"/>
              <p:cNvSpPr>
                <a:spLocks/>
              </p:cNvSpPr>
              <p:nvPr/>
            </p:nvSpPr>
            <p:spPr bwMode="auto">
              <a:xfrm>
                <a:off x="5377656" y="3966429"/>
                <a:ext cx="188552" cy="376037"/>
              </a:xfrm>
              <a:custGeom>
                <a:avLst/>
                <a:gdLst>
                  <a:gd name="T0" fmla="*/ 177 w 177"/>
                  <a:gd name="T1" fmla="*/ 177 h 353"/>
                  <a:gd name="T2" fmla="*/ 0 w 177"/>
                  <a:gd name="T3" fmla="*/ 353 h 353"/>
                  <a:gd name="T4" fmla="*/ 0 w 177"/>
                  <a:gd name="T5" fmla="*/ 0 h 353"/>
                  <a:gd name="T6" fmla="*/ 177 w 177"/>
                  <a:gd name="T7" fmla="*/ 177 h 353"/>
                </a:gdLst>
                <a:ahLst/>
                <a:cxnLst>
                  <a:cxn ang="0">
                    <a:pos x="T0" y="T1"/>
                  </a:cxn>
                  <a:cxn ang="0">
                    <a:pos x="T2" y="T3"/>
                  </a:cxn>
                  <a:cxn ang="0">
                    <a:pos x="T4" y="T5"/>
                  </a:cxn>
                  <a:cxn ang="0">
                    <a:pos x="T6" y="T7"/>
                  </a:cxn>
                </a:cxnLst>
                <a:rect l="0" t="0" r="r" b="b"/>
                <a:pathLst>
                  <a:path w="177" h="353">
                    <a:moveTo>
                      <a:pt x="177" y="177"/>
                    </a:moveTo>
                    <a:lnTo>
                      <a:pt x="0" y="353"/>
                    </a:lnTo>
                    <a:lnTo>
                      <a:pt x="0" y="0"/>
                    </a:lnTo>
                    <a:lnTo>
                      <a:pt x="177" y="17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172B54"/>
                  </a:solidFill>
                </a:endParaRPr>
              </a:p>
            </p:txBody>
          </p:sp>
          <p:sp>
            <p:nvSpPr>
              <p:cNvPr id="6" name="Freeform 5"/>
              <p:cNvSpPr>
                <a:spLocks/>
              </p:cNvSpPr>
              <p:nvPr/>
            </p:nvSpPr>
            <p:spPr bwMode="auto">
              <a:xfrm>
                <a:off x="4556700" y="4064672"/>
                <a:ext cx="820956" cy="186208"/>
              </a:xfrm>
              <a:custGeom>
                <a:avLst/>
                <a:gdLst>
                  <a:gd name="connsiteX0" fmla="*/ 658931 w 758606"/>
                  <a:gd name="connsiteY0" fmla="*/ 0 h 274556"/>
                  <a:gd name="connsiteX1" fmla="*/ 758606 w 758606"/>
                  <a:gd name="connsiteY1" fmla="*/ 0 h 274556"/>
                  <a:gd name="connsiteX2" fmla="*/ 758606 w 758606"/>
                  <a:gd name="connsiteY2" fmla="*/ 271838 h 274556"/>
                  <a:gd name="connsiteX3" fmla="*/ 501351 w 758606"/>
                  <a:gd name="connsiteY3" fmla="*/ 272936 h 274556"/>
                  <a:gd name="connsiteX4" fmla="*/ 433914 w 758606"/>
                  <a:gd name="connsiteY4" fmla="*/ 0 h 274556"/>
                  <a:gd name="connsiteX5" fmla="*/ 553719 w 758606"/>
                  <a:gd name="connsiteY5" fmla="*/ 0 h 274556"/>
                  <a:gd name="connsiteX6" fmla="*/ 395879 w 758606"/>
                  <a:gd name="connsiteY6" fmla="*/ 273386 h 274556"/>
                  <a:gd name="connsiteX7" fmla="*/ 275778 w 758606"/>
                  <a:gd name="connsiteY7" fmla="*/ 273899 h 274556"/>
                  <a:gd name="connsiteX8" fmla="*/ 302540 w 758606"/>
                  <a:gd name="connsiteY8" fmla="*/ 0 h 274556"/>
                  <a:gd name="connsiteX9" fmla="*/ 328702 w 758606"/>
                  <a:gd name="connsiteY9" fmla="*/ 0 h 274556"/>
                  <a:gd name="connsiteX10" fmla="*/ 170306 w 758606"/>
                  <a:gd name="connsiteY10" fmla="*/ 274350 h 274556"/>
                  <a:gd name="connsiteX11" fmla="*/ 121919 w 758606"/>
                  <a:gd name="connsiteY11" fmla="*/ 274556 h 274556"/>
                  <a:gd name="connsiteX12" fmla="*/ 0 w 758606"/>
                  <a:gd name="connsiteY12" fmla="*/ 269119 h 274556"/>
                  <a:gd name="connsiteX13" fmla="*/ 270931 w 758606"/>
                  <a:gd name="connsiteY13" fmla="*/ 10874 h 274556"/>
                  <a:gd name="connsiteX14" fmla="*/ 302540 w 758606"/>
                  <a:gd name="connsiteY14" fmla="*/ 0 h 274556"/>
                  <a:gd name="connsiteX0" fmla="*/ 1123751 w 1223426"/>
                  <a:gd name="connsiteY0" fmla="*/ 0 h 274834"/>
                  <a:gd name="connsiteX1" fmla="*/ 1223426 w 1223426"/>
                  <a:gd name="connsiteY1" fmla="*/ 0 h 274834"/>
                  <a:gd name="connsiteX2" fmla="*/ 1223426 w 1223426"/>
                  <a:gd name="connsiteY2" fmla="*/ 271838 h 274834"/>
                  <a:gd name="connsiteX3" fmla="*/ 966171 w 1223426"/>
                  <a:gd name="connsiteY3" fmla="*/ 272936 h 274834"/>
                  <a:gd name="connsiteX4" fmla="*/ 1123751 w 1223426"/>
                  <a:gd name="connsiteY4" fmla="*/ 0 h 274834"/>
                  <a:gd name="connsiteX5" fmla="*/ 898734 w 1223426"/>
                  <a:gd name="connsiteY5" fmla="*/ 0 h 274834"/>
                  <a:gd name="connsiteX6" fmla="*/ 1018539 w 1223426"/>
                  <a:gd name="connsiteY6" fmla="*/ 0 h 274834"/>
                  <a:gd name="connsiteX7" fmla="*/ 860699 w 1223426"/>
                  <a:gd name="connsiteY7" fmla="*/ 273386 h 274834"/>
                  <a:gd name="connsiteX8" fmla="*/ 740598 w 1223426"/>
                  <a:gd name="connsiteY8" fmla="*/ 273899 h 274834"/>
                  <a:gd name="connsiteX9" fmla="*/ 898734 w 1223426"/>
                  <a:gd name="connsiteY9" fmla="*/ 0 h 274834"/>
                  <a:gd name="connsiteX10" fmla="*/ 767360 w 1223426"/>
                  <a:gd name="connsiteY10" fmla="*/ 0 h 274834"/>
                  <a:gd name="connsiteX11" fmla="*/ 793522 w 1223426"/>
                  <a:gd name="connsiteY11" fmla="*/ 0 h 274834"/>
                  <a:gd name="connsiteX12" fmla="*/ 635126 w 1223426"/>
                  <a:gd name="connsiteY12" fmla="*/ 274350 h 274834"/>
                  <a:gd name="connsiteX13" fmla="*/ 586739 w 1223426"/>
                  <a:gd name="connsiteY13" fmla="*/ 274556 h 274834"/>
                  <a:gd name="connsiteX14" fmla="*/ 0 w 1223426"/>
                  <a:gd name="connsiteY14" fmla="*/ 274834 h 274834"/>
                  <a:gd name="connsiteX15" fmla="*/ 735751 w 1223426"/>
                  <a:gd name="connsiteY15" fmla="*/ 10874 h 274834"/>
                  <a:gd name="connsiteX16" fmla="*/ 767360 w 1223426"/>
                  <a:gd name="connsiteY16" fmla="*/ 0 h 274834"/>
                  <a:gd name="connsiteX0" fmla="*/ 1123751 w 1223426"/>
                  <a:gd name="connsiteY0" fmla="*/ 2661 h 277495"/>
                  <a:gd name="connsiteX1" fmla="*/ 1223426 w 1223426"/>
                  <a:gd name="connsiteY1" fmla="*/ 2661 h 277495"/>
                  <a:gd name="connsiteX2" fmla="*/ 1223426 w 1223426"/>
                  <a:gd name="connsiteY2" fmla="*/ 274499 h 277495"/>
                  <a:gd name="connsiteX3" fmla="*/ 966171 w 1223426"/>
                  <a:gd name="connsiteY3" fmla="*/ 275597 h 277495"/>
                  <a:gd name="connsiteX4" fmla="*/ 1123751 w 1223426"/>
                  <a:gd name="connsiteY4" fmla="*/ 2661 h 277495"/>
                  <a:gd name="connsiteX5" fmla="*/ 898734 w 1223426"/>
                  <a:gd name="connsiteY5" fmla="*/ 2661 h 277495"/>
                  <a:gd name="connsiteX6" fmla="*/ 1018539 w 1223426"/>
                  <a:gd name="connsiteY6" fmla="*/ 2661 h 277495"/>
                  <a:gd name="connsiteX7" fmla="*/ 860699 w 1223426"/>
                  <a:gd name="connsiteY7" fmla="*/ 276047 h 277495"/>
                  <a:gd name="connsiteX8" fmla="*/ 740598 w 1223426"/>
                  <a:gd name="connsiteY8" fmla="*/ 276560 h 277495"/>
                  <a:gd name="connsiteX9" fmla="*/ 898734 w 1223426"/>
                  <a:gd name="connsiteY9" fmla="*/ 2661 h 277495"/>
                  <a:gd name="connsiteX10" fmla="*/ 767360 w 1223426"/>
                  <a:gd name="connsiteY10" fmla="*/ 2661 h 277495"/>
                  <a:gd name="connsiteX11" fmla="*/ 793522 w 1223426"/>
                  <a:gd name="connsiteY11" fmla="*/ 2661 h 277495"/>
                  <a:gd name="connsiteX12" fmla="*/ 635126 w 1223426"/>
                  <a:gd name="connsiteY12" fmla="*/ 277011 h 277495"/>
                  <a:gd name="connsiteX13" fmla="*/ 586739 w 1223426"/>
                  <a:gd name="connsiteY13" fmla="*/ 277217 h 277495"/>
                  <a:gd name="connsiteX14" fmla="*/ 0 w 1223426"/>
                  <a:gd name="connsiteY14" fmla="*/ 277495 h 277495"/>
                  <a:gd name="connsiteX15" fmla="*/ 394756 w 1223426"/>
                  <a:gd name="connsiteY15" fmla="*/ 4010 h 277495"/>
                  <a:gd name="connsiteX16" fmla="*/ 767360 w 1223426"/>
                  <a:gd name="connsiteY16" fmla="*/ 2661 h 2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3426" h="277495">
                    <a:moveTo>
                      <a:pt x="1123751" y="2661"/>
                    </a:moveTo>
                    <a:lnTo>
                      <a:pt x="1223426" y="2661"/>
                    </a:lnTo>
                    <a:lnTo>
                      <a:pt x="1223426" y="274499"/>
                    </a:lnTo>
                    <a:lnTo>
                      <a:pt x="966171" y="275597"/>
                    </a:lnTo>
                    <a:lnTo>
                      <a:pt x="1123751" y="2661"/>
                    </a:lnTo>
                    <a:close/>
                    <a:moveTo>
                      <a:pt x="898734" y="2661"/>
                    </a:moveTo>
                    <a:lnTo>
                      <a:pt x="1018539" y="2661"/>
                    </a:lnTo>
                    <a:lnTo>
                      <a:pt x="860699" y="276047"/>
                    </a:lnTo>
                    <a:lnTo>
                      <a:pt x="740598" y="276560"/>
                    </a:lnTo>
                    <a:lnTo>
                      <a:pt x="898734" y="2661"/>
                    </a:lnTo>
                    <a:close/>
                    <a:moveTo>
                      <a:pt x="767360" y="2661"/>
                    </a:moveTo>
                    <a:lnTo>
                      <a:pt x="793522" y="2661"/>
                    </a:lnTo>
                    <a:lnTo>
                      <a:pt x="635126" y="277011"/>
                    </a:lnTo>
                    <a:lnTo>
                      <a:pt x="586739" y="277217"/>
                    </a:lnTo>
                    <a:lnTo>
                      <a:pt x="0" y="277495"/>
                    </a:lnTo>
                    <a:cubicBezTo>
                      <a:pt x="101599" y="206818"/>
                      <a:pt x="317992" y="107308"/>
                      <a:pt x="394756" y="4010"/>
                    </a:cubicBezTo>
                    <a:cubicBezTo>
                      <a:pt x="401529" y="-4145"/>
                      <a:pt x="756071" y="2661"/>
                      <a:pt x="767360" y="2661"/>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rgbClr val="172B54"/>
                  </a:solidFill>
                </a:endParaRPr>
              </a:p>
            </p:txBody>
          </p:sp>
        </p:grpSp>
        <p:sp>
          <p:nvSpPr>
            <p:cNvPr id="7" name="Freeform 7"/>
            <p:cNvSpPr>
              <a:spLocks/>
            </p:cNvSpPr>
            <p:nvPr/>
          </p:nvSpPr>
          <p:spPr bwMode="auto">
            <a:xfrm>
              <a:off x="3858594" y="2847745"/>
              <a:ext cx="1325185" cy="1402948"/>
            </a:xfrm>
            <a:custGeom>
              <a:avLst/>
              <a:gdLst>
                <a:gd name="T0" fmla="*/ 8 w 859"/>
                <a:gd name="T1" fmla="*/ 911 h 911"/>
                <a:gd name="T2" fmla="*/ 8 w 859"/>
                <a:gd name="T3" fmla="*/ 809 h 911"/>
                <a:gd name="T4" fmla="*/ 31 w 859"/>
                <a:gd name="T5" fmla="*/ 809 h 911"/>
                <a:gd name="T6" fmla="*/ 461 w 859"/>
                <a:gd name="T7" fmla="*/ 809 h 911"/>
                <a:gd name="T8" fmla="*/ 668 w 859"/>
                <a:gd name="T9" fmla="*/ 717 h 911"/>
                <a:gd name="T10" fmla="*/ 715 w 859"/>
                <a:gd name="T11" fmla="*/ 456 h 911"/>
                <a:gd name="T12" fmla="*/ 510 w 859"/>
                <a:gd name="T13" fmla="*/ 287 h 911"/>
                <a:gd name="T14" fmla="*/ 206 w 859"/>
                <a:gd name="T15" fmla="*/ 560 h 911"/>
                <a:gd name="T16" fmla="*/ 219 w 859"/>
                <a:gd name="T17" fmla="*/ 635 h 911"/>
                <a:gd name="T18" fmla="*/ 287 w 859"/>
                <a:gd name="T19" fmla="*/ 607 h 911"/>
                <a:gd name="T20" fmla="*/ 223 w 859"/>
                <a:gd name="T21" fmla="*/ 769 h 911"/>
                <a:gd name="T22" fmla="*/ 60 w 859"/>
                <a:gd name="T23" fmla="*/ 705 h 911"/>
                <a:gd name="T24" fmla="*/ 121 w 859"/>
                <a:gd name="T25" fmla="*/ 678 h 911"/>
                <a:gd name="T26" fmla="*/ 105 w 859"/>
                <a:gd name="T27" fmla="*/ 538 h 911"/>
                <a:gd name="T28" fmla="*/ 126 w 859"/>
                <a:gd name="T29" fmla="*/ 401 h 911"/>
                <a:gd name="T30" fmla="*/ 41 w 859"/>
                <a:gd name="T31" fmla="*/ 160 h 911"/>
                <a:gd name="T32" fmla="*/ 274 w 859"/>
                <a:gd name="T33" fmla="*/ 64 h 911"/>
                <a:gd name="T34" fmla="*/ 307 w 859"/>
                <a:gd name="T35" fmla="*/ 0 h 911"/>
                <a:gd name="T36" fmla="*/ 363 w 859"/>
                <a:gd name="T37" fmla="*/ 165 h 911"/>
                <a:gd name="T38" fmla="*/ 198 w 859"/>
                <a:gd name="T39" fmla="*/ 221 h 911"/>
                <a:gd name="T40" fmla="*/ 228 w 859"/>
                <a:gd name="T41" fmla="*/ 159 h 911"/>
                <a:gd name="T42" fmla="*/ 131 w 859"/>
                <a:gd name="T43" fmla="*/ 210 h 911"/>
                <a:gd name="T44" fmla="*/ 177 w 859"/>
                <a:gd name="T45" fmla="*/ 310 h 911"/>
                <a:gd name="T46" fmla="*/ 196 w 859"/>
                <a:gd name="T47" fmla="*/ 303 h 911"/>
                <a:gd name="T48" fmla="*/ 389 w 859"/>
                <a:gd name="T49" fmla="*/ 190 h 911"/>
                <a:gd name="T50" fmla="*/ 829 w 859"/>
                <a:gd name="T51" fmla="*/ 488 h 911"/>
                <a:gd name="T52" fmla="*/ 512 w 859"/>
                <a:gd name="T53" fmla="*/ 908 h 911"/>
                <a:gd name="T54" fmla="*/ 440 w 859"/>
                <a:gd name="T55" fmla="*/ 911 h 911"/>
                <a:gd name="T56" fmla="*/ 29 w 859"/>
                <a:gd name="T57" fmla="*/ 911 h 911"/>
                <a:gd name="T58" fmla="*/ 8 w 859"/>
                <a:gd name="T59" fmla="*/ 911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9" h="911">
                  <a:moveTo>
                    <a:pt x="8" y="911"/>
                  </a:moveTo>
                  <a:cubicBezTo>
                    <a:pt x="8" y="876"/>
                    <a:pt x="8" y="844"/>
                    <a:pt x="8" y="809"/>
                  </a:cubicBezTo>
                  <a:cubicBezTo>
                    <a:pt x="16" y="809"/>
                    <a:pt x="23" y="809"/>
                    <a:pt x="31" y="809"/>
                  </a:cubicBezTo>
                  <a:cubicBezTo>
                    <a:pt x="174" y="809"/>
                    <a:pt x="317" y="809"/>
                    <a:pt x="461" y="809"/>
                  </a:cubicBezTo>
                  <a:cubicBezTo>
                    <a:pt x="543" y="809"/>
                    <a:pt x="614" y="780"/>
                    <a:pt x="668" y="717"/>
                  </a:cubicBezTo>
                  <a:cubicBezTo>
                    <a:pt x="733" y="639"/>
                    <a:pt x="750" y="551"/>
                    <a:pt x="715" y="456"/>
                  </a:cubicBezTo>
                  <a:cubicBezTo>
                    <a:pt x="680" y="361"/>
                    <a:pt x="610" y="303"/>
                    <a:pt x="510" y="287"/>
                  </a:cubicBezTo>
                  <a:cubicBezTo>
                    <a:pt x="342" y="261"/>
                    <a:pt x="199" y="390"/>
                    <a:pt x="206" y="560"/>
                  </a:cubicBezTo>
                  <a:cubicBezTo>
                    <a:pt x="207" y="584"/>
                    <a:pt x="214" y="609"/>
                    <a:pt x="219" y="635"/>
                  </a:cubicBezTo>
                  <a:cubicBezTo>
                    <a:pt x="243" y="625"/>
                    <a:pt x="263" y="617"/>
                    <a:pt x="287" y="607"/>
                  </a:cubicBezTo>
                  <a:cubicBezTo>
                    <a:pt x="265" y="662"/>
                    <a:pt x="244" y="714"/>
                    <a:pt x="223" y="769"/>
                  </a:cubicBezTo>
                  <a:cubicBezTo>
                    <a:pt x="169" y="748"/>
                    <a:pt x="116" y="727"/>
                    <a:pt x="60" y="705"/>
                  </a:cubicBezTo>
                  <a:cubicBezTo>
                    <a:pt x="84" y="694"/>
                    <a:pt x="105" y="685"/>
                    <a:pt x="121" y="678"/>
                  </a:cubicBezTo>
                  <a:cubicBezTo>
                    <a:pt x="115" y="629"/>
                    <a:pt x="104" y="584"/>
                    <a:pt x="105" y="538"/>
                  </a:cubicBezTo>
                  <a:cubicBezTo>
                    <a:pt x="106" y="493"/>
                    <a:pt x="119" y="448"/>
                    <a:pt x="126" y="401"/>
                  </a:cubicBezTo>
                  <a:cubicBezTo>
                    <a:pt x="31" y="334"/>
                    <a:pt x="0" y="249"/>
                    <a:pt x="41" y="160"/>
                  </a:cubicBezTo>
                  <a:cubicBezTo>
                    <a:pt x="82" y="73"/>
                    <a:pt x="168" y="37"/>
                    <a:pt x="274" y="64"/>
                  </a:cubicBezTo>
                  <a:cubicBezTo>
                    <a:pt x="284" y="44"/>
                    <a:pt x="295" y="24"/>
                    <a:pt x="307" y="0"/>
                  </a:cubicBezTo>
                  <a:cubicBezTo>
                    <a:pt x="326" y="56"/>
                    <a:pt x="344" y="109"/>
                    <a:pt x="363" y="165"/>
                  </a:cubicBezTo>
                  <a:cubicBezTo>
                    <a:pt x="309" y="183"/>
                    <a:pt x="255" y="201"/>
                    <a:pt x="198" y="221"/>
                  </a:cubicBezTo>
                  <a:cubicBezTo>
                    <a:pt x="209" y="197"/>
                    <a:pt x="218" y="178"/>
                    <a:pt x="228" y="159"/>
                  </a:cubicBezTo>
                  <a:cubicBezTo>
                    <a:pt x="188" y="146"/>
                    <a:pt x="145" y="169"/>
                    <a:pt x="131" y="210"/>
                  </a:cubicBezTo>
                  <a:cubicBezTo>
                    <a:pt x="117" y="250"/>
                    <a:pt x="138" y="297"/>
                    <a:pt x="177" y="310"/>
                  </a:cubicBezTo>
                  <a:cubicBezTo>
                    <a:pt x="182" y="312"/>
                    <a:pt x="192" y="308"/>
                    <a:pt x="196" y="303"/>
                  </a:cubicBezTo>
                  <a:cubicBezTo>
                    <a:pt x="249" y="245"/>
                    <a:pt x="313" y="207"/>
                    <a:pt x="389" y="190"/>
                  </a:cubicBezTo>
                  <a:cubicBezTo>
                    <a:pt x="590" y="142"/>
                    <a:pt x="798" y="283"/>
                    <a:pt x="829" y="488"/>
                  </a:cubicBezTo>
                  <a:cubicBezTo>
                    <a:pt x="859" y="695"/>
                    <a:pt x="720" y="880"/>
                    <a:pt x="512" y="908"/>
                  </a:cubicBezTo>
                  <a:cubicBezTo>
                    <a:pt x="488" y="911"/>
                    <a:pt x="464" y="911"/>
                    <a:pt x="440" y="911"/>
                  </a:cubicBezTo>
                  <a:cubicBezTo>
                    <a:pt x="303" y="911"/>
                    <a:pt x="166" y="911"/>
                    <a:pt x="29" y="911"/>
                  </a:cubicBezTo>
                  <a:cubicBezTo>
                    <a:pt x="23" y="911"/>
                    <a:pt x="16" y="911"/>
                    <a:pt x="8" y="91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093251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CIO Agenda 2018</a:t>
            </a:r>
            <a:br>
              <a:rPr lang="en-US" dirty="0" smtClean="0"/>
            </a:br>
            <a:r>
              <a:rPr lang="en-US" dirty="0" err="1" smtClean="0"/>
              <a:t>Governo</a:t>
            </a:r>
            <a:r>
              <a:rPr lang="en-US" dirty="0" smtClean="0"/>
              <a:t> Digital </a:t>
            </a:r>
            <a:endParaRPr lang="en-US" dirty="0"/>
          </a:p>
        </p:txBody>
      </p:sp>
    </p:spTree>
    <p:extLst>
      <p:ext uri="{BB962C8B-B14F-4D97-AF65-F5344CB8AC3E}">
        <p14:creationId xmlns:p14="http://schemas.microsoft.com/office/powerpoint/2010/main" val="1174762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pt-BR" dirty="0"/>
              <a:t>Muitas organizações criam um contrato de serviços gerenciados / terceirização para acelerar e perceber os benefícios de tal abordagem</a:t>
            </a:r>
            <a:endParaRPr lang="en-US" dirty="0" smtClean="0"/>
          </a:p>
          <a:p>
            <a:r>
              <a:rPr lang="pt-BR" dirty="0" smtClean="0"/>
              <a:t>Suportar </a:t>
            </a:r>
            <a:r>
              <a:rPr lang="pt-BR" dirty="0"/>
              <a:t>uma estratégia eficaz </a:t>
            </a:r>
            <a:endParaRPr lang="pt-BR" dirty="0" smtClean="0"/>
          </a:p>
          <a:p>
            <a:r>
              <a:rPr lang="pt-BR" dirty="0" smtClean="0"/>
              <a:t>Serviços </a:t>
            </a:r>
            <a:r>
              <a:rPr lang="pt-BR" dirty="0"/>
              <a:t>de TI são mais fáceis de comparar</a:t>
            </a:r>
            <a:endParaRPr lang="en-US" dirty="0"/>
          </a:p>
        </p:txBody>
      </p:sp>
      <p:sp>
        <p:nvSpPr>
          <p:cNvPr id="2" name="Title 1"/>
          <p:cNvSpPr>
            <a:spLocks noGrp="1"/>
          </p:cNvSpPr>
          <p:nvPr>
            <p:ph type="title"/>
          </p:nvPr>
        </p:nvSpPr>
        <p:spPr/>
        <p:txBody>
          <a:bodyPr/>
          <a:lstStyle/>
          <a:p>
            <a:r>
              <a:rPr lang="en-US" dirty="0" smtClean="0"/>
              <a:t>3. </a:t>
            </a:r>
            <a:r>
              <a:rPr lang="en-US" dirty="0" err="1" smtClean="0"/>
              <a:t>Consolidar</a:t>
            </a:r>
            <a:r>
              <a:rPr lang="en-US" dirty="0" smtClean="0"/>
              <a:t> Data Centers </a:t>
            </a:r>
            <a:r>
              <a:rPr lang="en-US" dirty="0" err="1" smtClean="0"/>
              <a:t>Corporativos</a:t>
            </a:r>
            <a:endParaRPr lang="en-US" dirty="0"/>
          </a:p>
        </p:txBody>
      </p:sp>
      <p:grpSp>
        <p:nvGrpSpPr>
          <p:cNvPr id="12" name="Group 11"/>
          <p:cNvGrpSpPr/>
          <p:nvPr/>
        </p:nvGrpSpPr>
        <p:grpSpPr>
          <a:xfrm>
            <a:off x="6811348" y="1582135"/>
            <a:ext cx="3877519" cy="3768798"/>
            <a:chOff x="7227962" y="1582135"/>
            <a:chExt cx="3877519" cy="3768798"/>
          </a:xfrm>
        </p:grpSpPr>
        <p:sp>
          <p:nvSpPr>
            <p:cNvPr id="6" name="Freeform 15"/>
            <p:cNvSpPr>
              <a:spLocks noEditPoints="1"/>
            </p:cNvSpPr>
            <p:nvPr/>
          </p:nvSpPr>
          <p:spPr bwMode="auto">
            <a:xfrm>
              <a:off x="7227962" y="1582135"/>
              <a:ext cx="3877519" cy="3442287"/>
            </a:xfrm>
            <a:custGeom>
              <a:avLst/>
              <a:gdLst>
                <a:gd name="T0" fmla="*/ 67 w 163"/>
                <a:gd name="T1" fmla="*/ 82 h 144"/>
                <a:gd name="T2" fmla="*/ 81 w 163"/>
                <a:gd name="T3" fmla="*/ 67 h 144"/>
                <a:gd name="T4" fmla="*/ 96 w 163"/>
                <a:gd name="T5" fmla="*/ 82 h 144"/>
                <a:gd name="T6" fmla="*/ 81 w 163"/>
                <a:gd name="T7" fmla="*/ 96 h 144"/>
                <a:gd name="T8" fmla="*/ 67 w 163"/>
                <a:gd name="T9" fmla="*/ 82 h 144"/>
                <a:gd name="T10" fmla="*/ 48 w 163"/>
                <a:gd name="T11" fmla="*/ 144 h 144"/>
                <a:gd name="T12" fmla="*/ 48 w 163"/>
                <a:gd name="T13" fmla="*/ 144 h 144"/>
                <a:gd name="T14" fmla="*/ 56 w 163"/>
                <a:gd name="T15" fmla="*/ 144 h 144"/>
                <a:gd name="T16" fmla="*/ 57 w 163"/>
                <a:gd name="T17" fmla="*/ 114 h 144"/>
                <a:gd name="T18" fmla="*/ 63 w 163"/>
                <a:gd name="T19" fmla="*/ 114 h 144"/>
                <a:gd name="T20" fmla="*/ 63 w 163"/>
                <a:gd name="T21" fmla="*/ 144 h 144"/>
                <a:gd name="T22" fmla="*/ 100 w 163"/>
                <a:gd name="T23" fmla="*/ 144 h 144"/>
                <a:gd name="T24" fmla="*/ 100 w 163"/>
                <a:gd name="T25" fmla="*/ 114 h 144"/>
                <a:gd name="T26" fmla="*/ 105 w 163"/>
                <a:gd name="T27" fmla="*/ 114 h 144"/>
                <a:gd name="T28" fmla="*/ 107 w 163"/>
                <a:gd name="T29" fmla="*/ 144 h 144"/>
                <a:gd name="T30" fmla="*/ 115 w 163"/>
                <a:gd name="T31" fmla="*/ 144 h 144"/>
                <a:gd name="T32" fmla="*/ 115 w 163"/>
                <a:gd name="T33" fmla="*/ 111 h 144"/>
                <a:gd name="T34" fmla="*/ 106 w 163"/>
                <a:gd name="T35" fmla="*/ 101 h 144"/>
                <a:gd name="T36" fmla="*/ 57 w 163"/>
                <a:gd name="T37" fmla="*/ 101 h 144"/>
                <a:gd name="T38" fmla="*/ 48 w 163"/>
                <a:gd name="T39" fmla="*/ 111 h 144"/>
                <a:gd name="T40" fmla="*/ 48 w 163"/>
                <a:gd name="T41" fmla="*/ 144 h 144"/>
                <a:gd name="T42" fmla="*/ 95 w 163"/>
                <a:gd name="T43" fmla="*/ 24 h 144"/>
                <a:gd name="T44" fmla="*/ 81 w 163"/>
                <a:gd name="T45" fmla="*/ 0 h 144"/>
                <a:gd name="T46" fmla="*/ 68 w 163"/>
                <a:gd name="T47" fmla="*/ 24 h 144"/>
                <a:gd name="T48" fmla="*/ 74 w 163"/>
                <a:gd name="T49" fmla="*/ 24 h 144"/>
                <a:gd name="T50" fmla="*/ 74 w 163"/>
                <a:gd name="T51" fmla="*/ 58 h 144"/>
                <a:gd name="T52" fmla="*/ 88 w 163"/>
                <a:gd name="T53" fmla="*/ 58 h 144"/>
                <a:gd name="T54" fmla="*/ 88 w 163"/>
                <a:gd name="T55" fmla="*/ 24 h 144"/>
                <a:gd name="T56" fmla="*/ 95 w 163"/>
                <a:gd name="T57" fmla="*/ 24 h 144"/>
                <a:gd name="T58" fmla="*/ 163 w 163"/>
                <a:gd name="T59" fmla="*/ 81 h 144"/>
                <a:gd name="T60" fmla="*/ 139 w 163"/>
                <a:gd name="T61" fmla="*/ 68 h 144"/>
                <a:gd name="T62" fmla="*/ 139 w 163"/>
                <a:gd name="T63" fmla="*/ 75 h 144"/>
                <a:gd name="T64" fmla="*/ 105 w 163"/>
                <a:gd name="T65" fmla="*/ 75 h 144"/>
                <a:gd name="T66" fmla="*/ 105 w 163"/>
                <a:gd name="T67" fmla="*/ 88 h 144"/>
                <a:gd name="T68" fmla="*/ 139 w 163"/>
                <a:gd name="T69" fmla="*/ 88 h 144"/>
                <a:gd name="T70" fmla="*/ 139 w 163"/>
                <a:gd name="T71" fmla="*/ 95 h 144"/>
                <a:gd name="T72" fmla="*/ 163 w 163"/>
                <a:gd name="T73" fmla="*/ 81 h 144"/>
                <a:gd name="T74" fmla="*/ 23 w 163"/>
                <a:gd name="T75" fmla="*/ 68 h 144"/>
                <a:gd name="T76" fmla="*/ 0 w 163"/>
                <a:gd name="T77" fmla="*/ 81 h 144"/>
                <a:gd name="T78" fmla="*/ 23 w 163"/>
                <a:gd name="T79" fmla="*/ 95 h 144"/>
                <a:gd name="T80" fmla="*/ 23 w 163"/>
                <a:gd name="T81" fmla="*/ 88 h 144"/>
                <a:gd name="T82" fmla="*/ 57 w 163"/>
                <a:gd name="T83" fmla="*/ 88 h 144"/>
                <a:gd name="T84" fmla="*/ 57 w 163"/>
                <a:gd name="T85" fmla="*/ 75 h 144"/>
                <a:gd name="T86" fmla="*/ 23 w 163"/>
                <a:gd name="T87" fmla="*/ 75 h 144"/>
                <a:gd name="T88" fmla="*/ 23 w 163"/>
                <a:gd name="T89" fmla="*/ 68 h 144"/>
                <a:gd name="T90" fmla="*/ 50 w 163"/>
                <a:gd name="T91" fmla="*/ 31 h 144"/>
                <a:gd name="T92" fmla="*/ 23 w 163"/>
                <a:gd name="T93" fmla="*/ 24 h 144"/>
                <a:gd name="T94" fmla="*/ 30 w 163"/>
                <a:gd name="T95" fmla="*/ 51 h 144"/>
                <a:gd name="T96" fmla="*/ 35 w 163"/>
                <a:gd name="T97" fmla="*/ 46 h 144"/>
                <a:gd name="T98" fmla="*/ 59 w 163"/>
                <a:gd name="T99" fmla="*/ 70 h 144"/>
                <a:gd name="T100" fmla="*/ 69 w 163"/>
                <a:gd name="T101" fmla="*/ 60 h 144"/>
                <a:gd name="T102" fmla="*/ 45 w 163"/>
                <a:gd name="T103" fmla="*/ 36 h 144"/>
                <a:gd name="T104" fmla="*/ 50 w 163"/>
                <a:gd name="T105" fmla="*/ 31 h 144"/>
                <a:gd name="T106" fmla="*/ 132 w 163"/>
                <a:gd name="T107" fmla="*/ 51 h 144"/>
                <a:gd name="T108" fmla="*/ 140 w 163"/>
                <a:gd name="T109" fmla="*/ 24 h 144"/>
                <a:gd name="T110" fmla="*/ 113 w 163"/>
                <a:gd name="T111" fmla="*/ 31 h 144"/>
                <a:gd name="T112" fmla="*/ 118 w 163"/>
                <a:gd name="T113" fmla="*/ 36 h 144"/>
                <a:gd name="T114" fmla="*/ 94 w 163"/>
                <a:gd name="T115" fmla="*/ 60 h 144"/>
                <a:gd name="T116" fmla="*/ 103 w 163"/>
                <a:gd name="T117" fmla="*/ 70 h 144"/>
                <a:gd name="T118" fmla="*/ 128 w 163"/>
                <a:gd name="T119" fmla="*/ 46 h 144"/>
                <a:gd name="T120" fmla="*/ 132 w 163"/>
                <a:gd name="T121" fmla="*/ 5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 h="144">
                  <a:moveTo>
                    <a:pt x="67" y="82"/>
                  </a:moveTo>
                  <a:cubicBezTo>
                    <a:pt x="67" y="74"/>
                    <a:pt x="73" y="67"/>
                    <a:pt x="81" y="67"/>
                  </a:cubicBezTo>
                  <a:cubicBezTo>
                    <a:pt x="89" y="67"/>
                    <a:pt x="96" y="74"/>
                    <a:pt x="96" y="82"/>
                  </a:cubicBezTo>
                  <a:cubicBezTo>
                    <a:pt x="96" y="90"/>
                    <a:pt x="89" y="96"/>
                    <a:pt x="81" y="96"/>
                  </a:cubicBezTo>
                  <a:cubicBezTo>
                    <a:pt x="73" y="96"/>
                    <a:pt x="67" y="90"/>
                    <a:pt x="67" y="82"/>
                  </a:cubicBezTo>
                  <a:close/>
                  <a:moveTo>
                    <a:pt x="48" y="144"/>
                  </a:moveTo>
                  <a:cubicBezTo>
                    <a:pt x="48" y="144"/>
                    <a:pt x="48" y="144"/>
                    <a:pt x="48" y="144"/>
                  </a:cubicBezTo>
                  <a:cubicBezTo>
                    <a:pt x="56" y="144"/>
                    <a:pt x="56" y="144"/>
                    <a:pt x="56" y="144"/>
                  </a:cubicBezTo>
                  <a:cubicBezTo>
                    <a:pt x="56" y="144"/>
                    <a:pt x="56" y="144"/>
                    <a:pt x="57" y="114"/>
                  </a:cubicBezTo>
                  <a:cubicBezTo>
                    <a:pt x="57" y="114"/>
                    <a:pt x="57" y="114"/>
                    <a:pt x="63" y="114"/>
                  </a:cubicBezTo>
                  <a:cubicBezTo>
                    <a:pt x="63" y="114"/>
                    <a:pt x="63" y="114"/>
                    <a:pt x="63" y="144"/>
                  </a:cubicBezTo>
                  <a:cubicBezTo>
                    <a:pt x="63" y="144"/>
                    <a:pt x="63" y="144"/>
                    <a:pt x="100" y="144"/>
                  </a:cubicBezTo>
                  <a:cubicBezTo>
                    <a:pt x="100" y="144"/>
                    <a:pt x="100" y="144"/>
                    <a:pt x="100" y="114"/>
                  </a:cubicBezTo>
                  <a:cubicBezTo>
                    <a:pt x="100" y="114"/>
                    <a:pt x="100" y="114"/>
                    <a:pt x="105" y="114"/>
                  </a:cubicBezTo>
                  <a:cubicBezTo>
                    <a:pt x="105" y="114"/>
                    <a:pt x="105" y="114"/>
                    <a:pt x="107" y="144"/>
                  </a:cubicBezTo>
                  <a:cubicBezTo>
                    <a:pt x="107" y="144"/>
                    <a:pt x="107" y="144"/>
                    <a:pt x="115" y="144"/>
                  </a:cubicBezTo>
                  <a:cubicBezTo>
                    <a:pt x="115" y="144"/>
                    <a:pt x="115" y="144"/>
                    <a:pt x="115" y="111"/>
                  </a:cubicBezTo>
                  <a:cubicBezTo>
                    <a:pt x="115" y="105"/>
                    <a:pt x="111" y="101"/>
                    <a:pt x="106" y="101"/>
                  </a:cubicBezTo>
                  <a:cubicBezTo>
                    <a:pt x="57" y="101"/>
                    <a:pt x="57" y="101"/>
                    <a:pt x="57" y="101"/>
                  </a:cubicBezTo>
                  <a:cubicBezTo>
                    <a:pt x="52" y="101"/>
                    <a:pt x="48" y="105"/>
                    <a:pt x="48" y="111"/>
                  </a:cubicBezTo>
                  <a:cubicBezTo>
                    <a:pt x="48" y="111"/>
                    <a:pt x="48" y="111"/>
                    <a:pt x="48" y="144"/>
                  </a:cubicBezTo>
                  <a:close/>
                  <a:moveTo>
                    <a:pt x="95" y="24"/>
                  </a:moveTo>
                  <a:cubicBezTo>
                    <a:pt x="81" y="0"/>
                    <a:pt x="81" y="0"/>
                    <a:pt x="81" y="0"/>
                  </a:cubicBezTo>
                  <a:cubicBezTo>
                    <a:pt x="68" y="24"/>
                    <a:pt x="68" y="24"/>
                    <a:pt x="68" y="24"/>
                  </a:cubicBezTo>
                  <a:cubicBezTo>
                    <a:pt x="74" y="24"/>
                    <a:pt x="74" y="24"/>
                    <a:pt x="74" y="24"/>
                  </a:cubicBezTo>
                  <a:cubicBezTo>
                    <a:pt x="74" y="58"/>
                    <a:pt x="74" y="58"/>
                    <a:pt x="74" y="58"/>
                  </a:cubicBezTo>
                  <a:cubicBezTo>
                    <a:pt x="88" y="58"/>
                    <a:pt x="88" y="58"/>
                    <a:pt x="88" y="58"/>
                  </a:cubicBezTo>
                  <a:cubicBezTo>
                    <a:pt x="88" y="24"/>
                    <a:pt x="88" y="24"/>
                    <a:pt x="88" y="24"/>
                  </a:cubicBezTo>
                  <a:lnTo>
                    <a:pt x="95" y="24"/>
                  </a:lnTo>
                  <a:close/>
                  <a:moveTo>
                    <a:pt x="163" y="81"/>
                  </a:moveTo>
                  <a:cubicBezTo>
                    <a:pt x="139" y="68"/>
                    <a:pt x="139" y="68"/>
                    <a:pt x="139" y="68"/>
                  </a:cubicBezTo>
                  <a:cubicBezTo>
                    <a:pt x="139" y="75"/>
                    <a:pt x="139" y="75"/>
                    <a:pt x="139" y="75"/>
                  </a:cubicBezTo>
                  <a:cubicBezTo>
                    <a:pt x="105" y="75"/>
                    <a:pt x="105" y="75"/>
                    <a:pt x="105" y="75"/>
                  </a:cubicBezTo>
                  <a:cubicBezTo>
                    <a:pt x="105" y="88"/>
                    <a:pt x="105" y="88"/>
                    <a:pt x="105" y="88"/>
                  </a:cubicBezTo>
                  <a:cubicBezTo>
                    <a:pt x="139" y="88"/>
                    <a:pt x="139" y="88"/>
                    <a:pt x="139" y="88"/>
                  </a:cubicBezTo>
                  <a:cubicBezTo>
                    <a:pt x="139" y="95"/>
                    <a:pt x="139" y="95"/>
                    <a:pt x="139" y="95"/>
                  </a:cubicBezTo>
                  <a:lnTo>
                    <a:pt x="163" y="81"/>
                  </a:lnTo>
                  <a:close/>
                  <a:moveTo>
                    <a:pt x="23" y="68"/>
                  </a:moveTo>
                  <a:cubicBezTo>
                    <a:pt x="0" y="81"/>
                    <a:pt x="0" y="81"/>
                    <a:pt x="0" y="81"/>
                  </a:cubicBezTo>
                  <a:cubicBezTo>
                    <a:pt x="23" y="95"/>
                    <a:pt x="23" y="95"/>
                    <a:pt x="23" y="95"/>
                  </a:cubicBezTo>
                  <a:cubicBezTo>
                    <a:pt x="23" y="88"/>
                    <a:pt x="23" y="88"/>
                    <a:pt x="23" y="88"/>
                  </a:cubicBezTo>
                  <a:cubicBezTo>
                    <a:pt x="57" y="88"/>
                    <a:pt x="57" y="88"/>
                    <a:pt x="57" y="88"/>
                  </a:cubicBezTo>
                  <a:cubicBezTo>
                    <a:pt x="57" y="75"/>
                    <a:pt x="57" y="75"/>
                    <a:pt x="57" y="75"/>
                  </a:cubicBezTo>
                  <a:cubicBezTo>
                    <a:pt x="23" y="75"/>
                    <a:pt x="23" y="75"/>
                    <a:pt x="23" y="75"/>
                  </a:cubicBezTo>
                  <a:lnTo>
                    <a:pt x="23" y="68"/>
                  </a:lnTo>
                  <a:close/>
                  <a:moveTo>
                    <a:pt x="50" y="31"/>
                  </a:moveTo>
                  <a:cubicBezTo>
                    <a:pt x="23" y="24"/>
                    <a:pt x="23" y="24"/>
                    <a:pt x="23" y="24"/>
                  </a:cubicBezTo>
                  <a:cubicBezTo>
                    <a:pt x="30" y="51"/>
                    <a:pt x="30" y="51"/>
                    <a:pt x="30" y="51"/>
                  </a:cubicBezTo>
                  <a:cubicBezTo>
                    <a:pt x="35" y="46"/>
                    <a:pt x="35" y="46"/>
                    <a:pt x="35" y="46"/>
                  </a:cubicBezTo>
                  <a:cubicBezTo>
                    <a:pt x="59" y="70"/>
                    <a:pt x="59" y="70"/>
                    <a:pt x="59" y="70"/>
                  </a:cubicBezTo>
                  <a:cubicBezTo>
                    <a:pt x="69" y="60"/>
                    <a:pt x="69" y="60"/>
                    <a:pt x="69" y="60"/>
                  </a:cubicBezTo>
                  <a:cubicBezTo>
                    <a:pt x="45" y="36"/>
                    <a:pt x="45" y="36"/>
                    <a:pt x="45" y="36"/>
                  </a:cubicBezTo>
                  <a:lnTo>
                    <a:pt x="50" y="31"/>
                  </a:lnTo>
                  <a:close/>
                  <a:moveTo>
                    <a:pt x="132" y="51"/>
                  </a:moveTo>
                  <a:cubicBezTo>
                    <a:pt x="140" y="24"/>
                    <a:pt x="140" y="24"/>
                    <a:pt x="140" y="24"/>
                  </a:cubicBezTo>
                  <a:cubicBezTo>
                    <a:pt x="113" y="31"/>
                    <a:pt x="113" y="31"/>
                    <a:pt x="113" y="31"/>
                  </a:cubicBezTo>
                  <a:cubicBezTo>
                    <a:pt x="118" y="36"/>
                    <a:pt x="118" y="36"/>
                    <a:pt x="118" y="36"/>
                  </a:cubicBezTo>
                  <a:cubicBezTo>
                    <a:pt x="94" y="60"/>
                    <a:pt x="94" y="60"/>
                    <a:pt x="94" y="60"/>
                  </a:cubicBezTo>
                  <a:cubicBezTo>
                    <a:pt x="103" y="70"/>
                    <a:pt x="103" y="70"/>
                    <a:pt x="103" y="70"/>
                  </a:cubicBezTo>
                  <a:cubicBezTo>
                    <a:pt x="128" y="46"/>
                    <a:pt x="128" y="46"/>
                    <a:pt x="128" y="46"/>
                  </a:cubicBezTo>
                  <a:lnTo>
                    <a:pt x="132" y="51"/>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4" name="Freeform 3"/>
            <p:cNvSpPr/>
            <p:nvPr/>
          </p:nvSpPr>
          <p:spPr bwMode="auto">
            <a:xfrm>
              <a:off x="8128000" y="3064933"/>
              <a:ext cx="1998134" cy="2286000"/>
            </a:xfrm>
            <a:custGeom>
              <a:avLst/>
              <a:gdLst>
                <a:gd name="connsiteX0" fmla="*/ 101600 w 1998134"/>
                <a:gd name="connsiteY0" fmla="*/ 1634067 h 2286000"/>
                <a:gd name="connsiteX1" fmla="*/ 135467 w 1998134"/>
                <a:gd name="connsiteY1" fmla="*/ 872067 h 2286000"/>
                <a:gd name="connsiteX2" fmla="*/ 567267 w 1998134"/>
                <a:gd name="connsiteY2" fmla="*/ 787400 h 2286000"/>
                <a:gd name="connsiteX3" fmla="*/ 677334 w 1998134"/>
                <a:gd name="connsiteY3" fmla="*/ 228600 h 2286000"/>
                <a:gd name="connsiteX4" fmla="*/ 846667 w 1998134"/>
                <a:gd name="connsiteY4" fmla="*/ 0 h 2286000"/>
                <a:gd name="connsiteX5" fmla="*/ 1236134 w 1998134"/>
                <a:gd name="connsiteY5" fmla="*/ 16934 h 2286000"/>
                <a:gd name="connsiteX6" fmla="*/ 1473200 w 1998134"/>
                <a:gd name="connsiteY6" fmla="*/ 169334 h 2286000"/>
                <a:gd name="connsiteX7" fmla="*/ 1498600 w 1998134"/>
                <a:gd name="connsiteY7" fmla="*/ 804334 h 2286000"/>
                <a:gd name="connsiteX8" fmla="*/ 1989667 w 1998134"/>
                <a:gd name="connsiteY8" fmla="*/ 914400 h 2286000"/>
                <a:gd name="connsiteX9" fmla="*/ 1998134 w 1998134"/>
                <a:gd name="connsiteY9" fmla="*/ 2142067 h 2286000"/>
                <a:gd name="connsiteX10" fmla="*/ 0 w 1998134"/>
                <a:gd name="connsiteY10" fmla="*/ 2286000 h 2286000"/>
                <a:gd name="connsiteX11" fmla="*/ 101600 w 1998134"/>
                <a:gd name="connsiteY11" fmla="*/ 163406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134" h="2286000">
                  <a:moveTo>
                    <a:pt x="101600" y="1634067"/>
                  </a:moveTo>
                  <a:lnTo>
                    <a:pt x="135467" y="872067"/>
                  </a:lnTo>
                  <a:lnTo>
                    <a:pt x="567267" y="787400"/>
                  </a:lnTo>
                  <a:lnTo>
                    <a:pt x="677334" y="228600"/>
                  </a:lnTo>
                  <a:lnTo>
                    <a:pt x="846667" y="0"/>
                  </a:lnTo>
                  <a:lnTo>
                    <a:pt x="1236134" y="16934"/>
                  </a:lnTo>
                  <a:lnTo>
                    <a:pt x="1473200" y="169334"/>
                  </a:lnTo>
                  <a:lnTo>
                    <a:pt x="1498600" y="804334"/>
                  </a:lnTo>
                  <a:lnTo>
                    <a:pt x="1989667" y="914400"/>
                  </a:lnTo>
                  <a:cubicBezTo>
                    <a:pt x="1992489" y="1323622"/>
                    <a:pt x="1995312" y="1732845"/>
                    <a:pt x="1998134" y="2142067"/>
                  </a:cubicBezTo>
                  <a:lnTo>
                    <a:pt x="0" y="2286000"/>
                  </a:lnTo>
                  <a:lnTo>
                    <a:pt x="101600" y="1634067"/>
                  </a:lnTo>
                  <a:close/>
                </a:path>
              </a:pathLst>
            </a:cu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grpSp>
          <p:nvGrpSpPr>
            <p:cNvPr id="9" name="Group 8"/>
            <p:cNvGrpSpPr>
              <a:grpSpLocks noChangeAspect="1"/>
            </p:cNvGrpSpPr>
            <p:nvPr/>
          </p:nvGrpSpPr>
          <p:grpSpPr>
            <a:xfrm>
              <a:off x="8358750" y="3184745"/>
              <a:ext cx="1610622" cy="1839677"/>
              <a:chOff x="477838" y="-815975"/>
              <a:chExt cx="1428750" cy="1631950"/>
            </a:xfrm>
            <a:solidFill>
              <a:schemeClr val="accent1"/>
            </a:solidFill>
          </p:grpSpPr>
          <p:sp>
            <p:nvSpPr>
              <p:cNvPr id="10" name="Oval 9"/>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1" name="Freeform 10"/>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spTree>
    <p:extLst>
      <p:ext uri="{BB962C8B-B14F-4D97-AF65-F5344CB8AC3E}">
        <p14:creationId xmlns:p14="http://schemas.microsoft.com/office/powerpoint/2010/main" val="56345431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3"/>
            <a:ext cx="11734800" cy="443198"/>
          </a:xfrm>
        </p:spPr>
        <p:txBody>
          <a:bodyPr/>
          <a:lstStyle/>
          <a:p>
            <a:r>
              <a:rPr lang="en-US" dirty="0" smtClean="0"/>
              <a:t>2. </a:t>
            </a:r>
            <a:r>
              <a:rPr lang="en-US" dirty="0" err="1" smtClean="0"/>
              <a:t>Adotar</a:t>
            </a:r>
            <a:r>
              <a:rPr lang="en-US" dirty="0" smtClean="0"/>
              <a:t> </a:t>
            </a:r>
            <a:r>
              <a:rPr lang="en-US" dirty="0" err="1" smtClean="0"/>
              <a:t>uma</a:t>
            </a:r>
            <a:r>
              <a:rPr lang="en-US" dirty="0" smtClean="0"/>
              <a:t> </a:t>
            </a:r>
            <a:r>
              <a:rPr lang="en-US" dirty="0" err="1" smtClean="0"/>
              <a:t>Política</a:t>
            </a:r>
            <a:r>
              <a:rPr lang="en-US" dirty="0" smtClean="0"/>
              <a:t> de </a:t>
            </a:r>
            <a:r>
              <a:rPr lang="en-US" dirty="0" err="1" smtClean="0"/>
              <a:t>Nuvem</a:t>
            </a:r>
            <a:r>
              <a:rPr lang="en-US" dirty="0" smtClean="0"/>
              <a:t>, </a:t>
            </a:r>
            <a:r>
              <a:rPr lang="en-US" dirty="0" err="1"/>
              <a:t>q</a:t>
            </a:r>
            <a:r>
              <a:rPr lang="en-US" dirty="0" err="1" smtClean="0"/>
              <a:t>uando</a:t>
            </a:r>
            <a:r>
              <a:rPr lang="en-US" dirty="0" smtClean="0"/>
              <a:t> </a:t>
            </a:r>
            <a:r>
              <a:rPr lang="en-US" dirty="0" err="1" smtClean="0"/>
              <a:t>Apropriado</a:t>
            </a:r>
            <a:endParaRPr lang="en-US" dirty="0"/>
          </a:p>
        </p:txBody>
      </p:sp>
      <p:sp>
        <p:nvSpPr>
          <p:cNvPr id="3" name="Text Placeholder 2"/>
          <p:cNvSpPr>
            <a:spLocks noGrp="1"/>
          </p:cNvSpPr>
          <p:nvPr>
            <p:ph type="body" sz="quarter" idx="10"/>
          </p:nvPr>
        </p:nvSpPr>
        <p:spPr>
          <a:xfrm>
            <a:off x="457201" y="1699895"/>
            <a:ext cx="4399280" cy="4460873"/>
          </a:xfrm>
        </p:spPr>
        <p:txBody>
          <a:bodyPr/>
          <a:lstStyle/>
          <a:p>
            <a:r>
              <a:rPr lang="pt-BR" dirty="0"/>
              <a:t>O custo geralmente não é a principal prioridade para a utilização de serviços em nuvem</a:t>
            </a:r>
            <a:endParaRPr lang="en-US" dirty="0" smtClean="0"/>
          </a:p>
          <a:p>
            <a:r>
              <a:rPr lang="pt-BR" dirty="0"/>
              <a:t>O gerenciamento proativo da demanda interna é essencial para reduzir os custos da nuvem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08" y="1498284"/>
            <a:ext cx="7004207" cy="4554536"/>
          </a:xfrm>
          <a:prstGeom prst="rect">
            <a:avLst/>
          </a:prstGeom>
        </p:spPr>
      </p:pic>
    </p:spTree>
    <p:extLst>
      <p:ext uri="{BB962C8B-B14F-4D97-AF65-F5344CB8AC3E}">
        <p14:creationId xmlns:p14="http://schemas.microsoft.com/office/powerpoint/2010/main" val="360382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Implementar</a:t>
            </a:r>
            <a:r>
              <a:rPr lang="en-US" dirty="0" smtClean="0"/>
              <a:t> </a:t>
            </a:r>
            <a:r>
              <a:rPr lang="en-US" dirty="0" err="1" smtClean="0"/>
              <a:t>Serviços</a:t>
            </a:r>
            <a:r>
              <a:rPr lang="en-US" dirty="0" smtClean="0"/>
              <a:t> </a:t>
            </a:r>
            <a:r>
              <a:rPr lang="en-US" dirty="0" err="1" smtClean="0"/>
              <a:t>Compartilhados</a:t>
            </a:r>
            <a:endParaRPr lang="en-US" dirty="0"/>
          </a:p>
        </p:txBody>
      </p:sp>
      <p:sp>
        <p:nvSpPr>
          <p:cNvPr id="3" name="Text Placeholder 2"/>
          <p:cNvSpPr>
            <a:spLocks noGrp="1"/>
          </p:cNvSpPr>
          <p:nvPr>
            <p:ph type="body" sz="quarter" idx="10"/>
          </p:nvPr>
        </p:nvSpPr>
        <p:spPr>
          <a:xfrm>
            <a:off x="304800" y="1223960"/>
            <a:ext cx="5686425" cy="4554536"/>
          </a:xfrm>
        </p:spPr>
        <p:txBody>
          <a:bodyPr/>
          <a:lstStyle/>
          <a:p>
            <a:pPr>
              <a:spcAft>
                <a:spcPts val="900"/>
              </a:spcAft>
            </a:pPr>
            <a:r>
              <a:rPr lang="en-US" dirty="0" err="1"/>
              <a:t>Utilizado</a:t>
            </a:r>
            <a:r>
              <a:rPr lang="en-US" dirty="0"/>
              <a:t> </a:t>
            </a:r>
            <a:r>
              <a:rPr lang="en-US" dirty="0" err="1"/>
              <a:t>extensivamente</a:t>
            </a:r>
            <a:r>
              <a:rPr lang="en-US" dirty="0"/>
              <a:t> para </a:t>
            </a:r>
            <a:r>
              <a:rPr lang="en-US" dirty="0" err="1"/>
              <a:t>impulsionar</a:t>
            </a:r>
            <a:r>
              <a:rPr lang="en-US" dirty="0"/>
              <a:t> </a:t>
            </a:r>
            <a:r>
              <a:rPr lang="en-US" dirty="0" err="1"/>
              <a:t>economias</a:t>
            </a:r>
            <a:r>
              <a:rPr lang="en-US" dirty="0"/>
              <a:t> de </a:t>
            </a:r>
            <a:r>
              <a:rPr lang="en-US" dirty="0" err="1"/>
              <a:t>escala</a:t>
            </a:r>
            <a:r>
              <a:rPr lang="en-US" sz="2400" dirty="0" smtClean="0"/>
              <a:t>.</a:t>
            </a:r>
          </a:p>
          <a:p>
            <a:pPr>
              <a:spcAft>
                <a:spcPts val="900"/>
              </a:spcAft>
            </a:pPr>
            <a:r>
              <a:rPr lang="pt-BR" dirty="0"/>
              <a:t>Os casos de negócios geralmente esperam economias muito rapidamente. Esta não tem sido a realidade, com economias geralmente vistas após 18 a 36 meses</a:t>
            </a:r>
            <a:r>
              <a:rPr lang="en-US" sz="2400" dirty="0" smtClean="0"/>
              <a:t>.</a:t>
            </a:r>
          </a:p>
          <a:p>
            <a:pPr>
              <a:spcAft>
                <a:spcPts val="900"/>
              </a:spcAft>
            </a:pPr>
            <a:r>
              <a:rPr lang="pt-BR" dirty="0"/>
              <a:t>A política pode ser uma grande barreira para a poupança - portanto, a adesão da alta gerência é necessária para </a:t>
            </a:r>
            <a:r>
              <a:rPr lang="pt-BR" dirty="0" smtClean="0"/>
              <a:t>realizar </a:t>
            </a:r>
            <a:r>
              <a:rPr lang="pt-BR" dirty="0"/>
              <a:t>economias</a:t>
            </a:r>
            <a:r>
              <a:rPr lang="en-US" sz="2400" dirty="0" smtClean="0"/>
              <a:t>.</a:t>
            </a:r>
          </a:p>
          <a:p>
            <a:pPr>
              <a:spcAft>
                <a:spcPts val="900"/>
              </a:spcAft>
            </a:pPr>
            <a:r>
              <a:rPr lang="pt-BR" dirty="0" smtClean="0"/>
              <a:t>Economia de </a:t>
            </a:r>
            <a:r>
              <a:rPr lang="pt-BR" dirty="0"/>
              <a:t>15% a 20% em um período de cinco anos</a:t>
            </a:r>
            <a:r>
              <a:rPr lang="en-US" sz="2400" dirty="0" smtClean="0"/>
              <a:t>.</a:t>
            </a:r>
            <a:endParaRPr lang="en-US" sz="2400" dirty="0"/>
          </a:p>
        </p:txBody>
      </p:sp>
      <p:grpSp>
        <p:nvGrpSpPr>
          <p:cNvPr id="8" name="Group 7"/>
          <p:cNvGrpSpPr/>
          <p:nvPr/>
        </p:nvGrpSpPr>
        <p:grpSpPr>
          <a:xfrm>
            <a:off x="6764694" y="1485576"/>
            <a:ext cx="3900195" cy="4030399"/>
            <a:chOff x="6764694" y="1485576"/>
            <a:chExt cx="3900195" cy="4030399"/>
          </a:xfrm>
        </p:grpSpPr>
        <p:sp>
          <p:nvSpPr>
            <p:cNvPr id="51" name="Oval 50"/>
            <p:cNvSpPr/>
            <p:nvPr/>
          </p:nvSpPr>
          <p:spPr bwMode="auto">
            <a:xfrm>
              <a:off x="7126043" y="2035332"/>
              <a:ext cx="3176391" cy="3176390"/>
            </a:xfrm>
            <a:prstGeom prst="ellipse">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v</a:t>
              </a:r>
            </a:p>
          </p:txBody>
        </p:sp>
        <p:grpSp>
          <p:nvGrpSpPr>
            <p:cNvPr id="5" name="Group 4"/>
            <p:cNvGrpSpPr/>
            <p:nvPr/>
          </p:nvGrpSpPr>
          <p:grpSpPr>
            <a:xfrm>
              <a:off x="8143336" y="3051936"/>
              <a:ext cx="1141804" cy="1143184"/>
              <a:chOff x="9466666" y="4067166"/>
              <a:chExt cx="584542" cy="585248"/>
            </a:xfrm>
            <a:solidFill>
              <a:schemeClr val="accent1"/>
            </a:solidFill>
          </p:grpSpPr>
          <p:sp>
            <p:nvSpPr>
              <p:cNvPr id="6" name="Freeform 19"/>
              <p:cNvSpPr>
                <a:spLocks noChangeAspect="1" noEditPoints="1"/>
              </p:cNvSpPr>
              <p:nvPr/>
            </p:nvSpPr>
            <p:spPr bwMode="auto">
              <a:xfrm>
                <a:off x="9488700" y="4091335"/>
                <a:ext cx="540475" cy="536910"/>
              </a:xfrm>
              <a:custGeom>
                <a:avLst/>
                <a:gdLst>
                  <a:gd name="T0" fmla="*/ 771 w 892"/>
                  <a:gd name="T1" fmla="*/ 377 h 888"/>
                  <a:gd name="T2" fmla="*/ 739 w 892"/>
                  <a:gd name="T3" fmla="*/ 106 h 888"/>
                  <a:gd name="T4" fmla="*/ 506 w 892"/>
                  <a:gd name="T5" fmla="*/ 109 h 888"/>
                  <a:gd name="T6" fmla="*/ 522 w 892"/>
                  <a:gd name="T7" fmla="*/ 2 h 888"/>
                  <a:gd name="T8" fmla="*/ 417 w 892"/>
                  <a:gd name="T9" fmla="*/ 46 h 888"/>
                  <a:gd name="T10" fmla="*/ 383 w 892"/>
                  <a:gd name="T11" fmla="*/ 70 h 888"/>
                  <a:gd name="T12" fmla="*/ 98 w 892"/>
                  <a:gd name="T13" fmla="*/ 158 h 888"/>
                  <a:gd name="T14" fmla="*/ 312 w 892"/>
                  <a:gd name="T15" fmla="*/ 275 h 888"/>
                  <a:gd name="T16" fmla="*/ 236 w 892"/>
                  <a:gd name="T17" fmla="*/ 332 h 888"/>
                  <a:gd name="T18" fmla="*/ 223 w 892"/>
                  <a:gd name="T19" fmla="*/ 371 h 888"/>
                  <a:gd name="T20" fmla="*/ 213 w 892"/>
                  <a:gd name="T21" fmla="*/ 568 h 888"/>
                  <a:gd name="T22" fmla="*/ 0 w 892"/>
                  <a:gd name="T23" fmla="*/ 496 h 888"/>
                  <a:gd name="T24" fmla="*/ 189 w 892"/>
                  <a:gd name="T25" fmla="*/ 710 h 888"/>
                  <a:gd name="T26" fmla="*/ 230 w 892"/>
                  <a:gd name="T27" fmla="*/ 719 h 888"/>
                  <a:gd name="T28" fmla="*/ 345 w 892"/>
                  <a:gd name="T29" fmla="*/ 693 h 888"/>
                  <a:gd name="T30" fmla="*/ 305 w 892"/>
                  <a:gd name="T31" fmla="*/ 868 h 888"/>
                  <a:gd name="T32" fmla="*/ 486 w 892"/>
                  <a:gd name="T33" fmla="*/ 888 h 888"/>
                  <a:gd name="T34" fmla="*/ 731 w 892"/>
                  <a:gd name="T35" fmla="*/ 787 h 888"/>
                  <a:gd name="T36" fmla="*/ 741 w 892"/>
                  <a:gd name="T37" fmla="*/ 699 h 888"/>
                  <a:gd name="T38" fmla="*/ 890 w 892"/>
                  <a:gd name="T39" fmla="*/ 489 h 888"/>
                  <a:gd name="T40" fmla="*/ 820 w 892"/>
                  <a:gd name="T41" fmla="*/ 402 h 888"/>
                  <a:gd name="T42" fmla="*/ 652 w 892"/>
                  <a:gd name="T43" fmla="*/ 257 h 888"/>
                  <a:gd name="T44" fmla="*/ 709 w 892"/>
                  <a:gd name="T45" fmla="*/ 410 h 888"/>
                  <a:gd name="T46" fmla="*/ 652 w 892"/>
                  <a:gd name="T47" fmla="*/ 257 h 888"/>
                  <a:gd name="T48" fmla="*/ 492 w 892"/>
                  <a:gd name="T49" fmla="*/ 518 h 888"/>
                  <a:gd name="T50" fmla="*/ 541 w 892"/>
                  <a:gd name="T51" fmla="*/ 597 h 888"/>
                  <a:gd name="T52" fmla="*/ 508 w 892"/>
                  <a:gd name="T53" fmla="*/ 382 h 888"/>
                  <a:gd name="T54" fmla="*/ 712 w 892"/>
                  <a:gd name="T55" fmla="*/ 485 h 888"/>
                  <a:gd name="T56" fmla="*/ 577 w 892"/>
                  <a:gd name="T57" fmla="*/ 537 h 888"/>
                  <a:gd name="T58" fmla="*/ 622 w 892"/>
                  <a:gd name="T59" fmla="*/ 227 h 888"/>
                  <a:gd name="T60" fmla="*/ 494 w 892"/>
                  <a:gd name="T61" fmla="*/ 149 h 888"/>
                  <a:gd name="T62" fmla="*/ 359 w 892"/>
                  <a:gd name="T63" fmla="*/ 381 h 888"/>
                  <a:gd name="T64" fmla="*/ 348 w 892"/>
                  <a:gd name="T65" fmla="*/ 299 h 888"/>
                  <a:gd name="T66" fmla="*/ 438 w 892"/>
                  <a:gd name="T67" fmla="*/ 179 h 888"/>
                  <a:gd name="T68" fmla="*/ 367 w 892"/>
                  <a:gd name="T69" fmla="*/ 261 h 888"/>
                  <a:gd name="T70" fmla="*/ 370 w 892"/>
                  <a:gd name="T71" fmla="*/ 119 h 888"/>
                  <a:gd name="T72" fmla="*/ 194 w 892"/>
                  <a:gd name="T73" fmla="*/ 129 h 888"/>
                  <a:gd name="T74" fmla="*/ 254 w 892"/>
                  <a:gd name="T75" fmla="*/ 577 h 888"/>
                  <a:gd name="T76" fmla="*/ 291 w 892"/>
                  <a:gd name="T77" fmla="*/ 648 h 888"/>
                  <a:gd name="T78" fmla="*/ 342 w 892"/>
                  <a:gd name="T79" fmla="*/ 418 h 888"/>
                  <a:gd name="T80" fmla="*/ 418 w 892"/>
                  <a:gd name="T81" fmla="*/ 622 h 888"/>
                  <a:gd name="T82" fmla="*/ 562 w 892"/>
                  <a:gd name="T83" fmla="*/ 646 h 888"/>
                  <a:gd name="T84" fmla="*/ 681 w 892"/>
                  <a:gd name="T85" fmla="*/ 716 h 888"/>
                  <a:gd name="T86" fmla="*/ 668 w 892"/>
                  <a:gd name="T87" fmla="*/ 633 h 888"/>
                  <a:gd name="T88" fmla="*/ 746 w 892"/>
                  <a:gd name="T89" fmla="*/ 51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2" h="888">
                    <a:moveTo>
                      <a:pt x="833" y="220"/>
                    </a:moveTo>
                    <a:cubicBezTo>
                      <a:pt x="826" y="275"/>
                      <a:pt x="810" y="329"/>
                      <a:pt x="785" y="379"/>
                    </a:cubicBezTo>
                    <a:cubicBezTo>
                      <a:pt x="780" y="378"/>
                      <a:pt x="776" y="377"/>
                      <a:pt x="771" y="377"/>
                    </a:cubicBezTo>
                    <a:cubicBezTo>
                      <a:pt x="767" y="367"/>
                      <a:pt x="763" y="357"/>
                      <a:pt x="759" y="346"/>
                    </a:cubicBezTo>
                    <a:cubicBezTo>
                      <a:pt x="740" y="301"/>
                      <a:pt x="713" y="261"/>
                      <a:pt x="682" y="227"/>
                    </a:cubicBezTo>
                    <a:cubicBezTo>
                      <a:pt x="713" y="190"/>
                      <a:pt x="732" y="149"/>
                      <a:pt x="739" y="106"/>
                    </a:cubicBezTo>
                    <a:cubicBezTo>
                      <a:pt x="727" y="95"/>
                      <a:pt x="713" y="84"/>
                      <a:pt x="700" y="75"/>
                    </a:cubicBezTo>
                    <a:cubicBezTo>
                      <a:pt x="697" y="122"/>
                      <a:pt x="679" y="162"/>
                      <a:pt x="651" y="197"/>
                    </a:cubicBezTo>
                    <a:cubicBezTo>
                      <a:pt x="609" y="159"/>
                      <a:pt x="560" y="130"/>
                      <a:pt x="506" y="109"/>
                    </a:cubicBezTo>
                    <a:cubicBezTo>
                      <a:pt x="506" y="98"/>
                      <a:pt x="503" y="88"/>
                      <a:pt x="498" y="78"/>
                    </a:cubicBezTo>
                    <a:cubicBezTo>
                      <a:pt x="525" y="52"/>
                      <a:pt x="553" y="31"/>
                      <a:pt x="580" y="16"/>
                    </a:cubicBezTo>
                    <a:cubicBezTo>
                      <a:pt x="561" y="10"/>
                      <a:pt x="542" y="5"/>
                      <a:pt x="522" y="2"/>
                    </a:cubicBezTo>
                    <a:cubicBezTo>
                      <a:pt x="503" y="15"/>
                      <a:pt x="484" y="31"/>
                      <a:pt x="466" y="49"/>
                    </a:cubicBezTo>
                    <a:cubicBezTo>
                      <a:pt x="457" y="45"/>
                      <a:pt x="448" y="42"/>
                      <a:pt x="438" y="42"/>
                    </a:cubicBezTo>
                    <a:cubicBezTo>
                      <a:pt x="431" y="42"/>
                      <a:pt x="424" y="44"/>
                      <a:pt x="417" y="46"/>
                    </a:cubicBezTo>
                    <a:cubicBezTo>
                      <a:pt x="404" y="29"/>
                      <a:pt x="391" y="13"/>
                      <a:pt x="376" y="0"/>
                    </a:cubicBezTo>
                    <a:cubicBezTo>
                      <a:pt x="358" y="3"/>
                      <a:pt x="341" y="7"/>
                      <a:pt x="323" y="11"/>
                    </a:cubicBezTo>
                    <a:cubicBezTo>
                      <a:pt x="345" y="27"/>
                      <a:pt x="365" y="47"/>
                      <a:pt x="383" y="70"/>
                    </a:cubicBezTo>
                    <a:cubicBezTo>
                      <a:pt x="381" y="73"/>
                      <a:pt x="380" y="75"/>
                      <a:pt x="378" y="78"/>
                    </a:cubicBezTo>
                    <a:cubicBezTo>
                      <a:pt x="309" y="69"/>
                      <a:pt x="236" y="74"/>
                      <a:pt x="164" y="94"/>
                    </a:cubicBezTo>
                    <a:cubicBezTo>
                      <a:pt x="140" y="113"/>
                      <a:pt x="118" y="135"/>
                      <a:pt x="98" y="158"/>
                    </a:cubicBezTo>
                    <a:cubicBezTo>
                      <a:pt x="99" y="161"/>
                      <a:pt x="99" y="161"/>
                      <a:pt x="99" y="161"/>
                    </a:cubicBezTo>
                    <a:cubicBezTo>
                      <a:pt x="115" y="154"/>
                      <a:pt x="131" y="148"/>
                      <a:pt x="147" y="142"/>
                    </a:cubicBezTo>
                    <a:cubicBezTo>
                      <a:pt x="193" y="189"/>
                      <a:pt x="249" y="234"/>
                      <a:pt x="312" y="275"/>
                    </a:cubicBezTo>
                    <a:cubicBezTo>
                      <a:pt x="307" y="285"/>
                      <a:pt x="302" y="295"/>
                      <a:pt x="298" y="304"/>
                    </a:cubicBezTo>
                    <a:cubicBezTo>
                      <a:pt x="296" y="304"/>
                      <a:pt x="293" y="304"/>
                      <a:pt x="291" y="304"/>
                    </a:cubicBezTo>
                    <a:cubicBezTo>
                      <a:pt x="268" y="304"/>
                      <a:pt x="248" y="315"/>
                      <a:pt x="236" y="332"/>
                    </a:cubicBezTo>
                    <a:cubicBezTo>
                      <a:pt x="159" y="311"/>
                      <a:pt x="83" y="307"/>
                      <a:pt x="13" y="323"/>
                    </a:cubicBezTo>
                    <a:cubicBezTo>
                      <a:pt x="9" y="338"/>
                      <a:pt x="5" y="353"/>
                      <a:pt x="3" y="369"/>
                    </a:cubicBezTo>
                    <a:cubicBezTo>
                      <a:pt x="72" y="349"/>
                      <a:pt x="146" y="351"/>
                      <a:pt x="223" y="371"/>
                    </a:cubicBezTo>
                    <a:cubicBezTo>
                      <a:pt x="223" y="372"/>
                      <a:pt x="223" y="372"/>
                      <a:pt x="223" y="372"/>
                    </a:cubicBezTo>
                    <a:cubicBezTo>
                      <a:pt x="223" y="395"/>
                      <a:pt x="234" y="415"/>
                      <a:pt x="251" y="427"/>
                    </a:cubicBezTo>
                    <a:cubicBezTo>
                      <a:pt x="236" y="472"/>
                      <a:pt x="223" y="519"/>
                      <a:pt x="213" y="568"/>
                    </a:cubicBezTo>
                    <a:cubicBezTo>
                      <a:pt x="211" y="573"/>
                      <a:pt x="210" y="578"/>
                      <a:pt x="209" y="584"/>
                    </a:cubicBezTo>
                    <a:cubicBezTo>
                      <a:pt x="190" y="588"/>
                      <a:pt x="174" y="599"/>
                      <a:pt x="164" y="615"/>
                    </a:cubicBezTo>
                    <a:cubicBezTo>
                      <a:pt x="101" y="589"/>
                      <a:pt x="45" y="549"/>
                      <a:pt x="0" y="496"/>
                    </a:cubicBezTo>
                    <a:cubicBezTo>
                      <a:pt x="3" y="522"/>
                      <a:pt x="8" y="547"/>
                      <a:pt x="16" y="572"/>
                    </a:cubicBezTo>
                    <a:cubicBezTo>
                      <a:pt x="57" y="608"/>
                      <a:pt x="104" y="636"/>
                      <a:pt x="155" y="657"/>
                    </a:cubicBezTo>
                    <a:cubicBezTo>
                      <a:pt x="157" y="680"/>
                      <a:pt x="170" y="699"/>
                      <a:pt x="189" y="710"/>
                    </a:cubicBezTo>
                    <a:cubicBezTo>
                      <a:pt x="185" y="742"/>
                      <a:pt x="183" y="774"/>
                      <a:pt x="181" y="805"/>
                    </a:cubicBezTo>
                    <a:cubicBezTo>
                      <a:pt x="195" y="814"/>
                      <a:pt x="208" y="823"/>
                      <a:pt x="223" y="831"/>
                    </a:cubicBezTo>
                    <a:cubicBezTo>
                      <a:pt x="223" y="795"/>
                      <a:pt x="226" y="757"/>
                      <a:pt x="230" y="719"/>
                    </a:cubicBezTo>
                    <a:cubicBezTo>
                      <a:pt x="251" y="716"/>
                      <a:pt x="268" y="705"/>
                      <a:pt x="279" y="689"/>
                    </a:cubicBezTo>
                    <a:cubicBezTo>
                      <a:pt x="280" y="689"/>
                      <a:pt x="281" y="689"/>
                      <a:pt x="282" y="689"/>
                    </a:cubicBezTo>
                    <a:cubicBezTo>
                      <a:pt x="303" y="692"/>
                      <a:pt x="324" y="693"/>
                      <a:pt x="345" y="693"/>
                    </a:cubicBezTo>
                    <a:cubicBezTo>
                      <a:pt x="359" y="693"/>
                      <a:pt x="373" y="693"/>
                      <a:pt x="386" y="692"/>
                    </a:cubicBezTo>
                    <a:cubicBezTo>
                      <a:pt x="352" y="757"/>
                      <a:pt x="309" y="812"/>
                      <a:pt x="261" y="851"/>
                    </a:cubicBezTo>
                    <a:cubicBezTo>
                      <a:pt x="275" y="857"/>
                      <a:pt x="290" y="863"/>
                      <a:pt x="305" y="868"/>
                    </a:cubicBezTo>
                    <a:cubicBezTo>
                      <a:pt x="350" y="827"/>
                      <a:pt x="390" y="774"/>
                      <a:pt x="423" y="711"/>
                    </a:cubicBezTo>
                    <a:cubicBezTo>
                      <a:pt x="460" y="767"/>
                      <a:pt x="498" y="818"/>
                      <a:pt x="533" y="859"/>
                    </a:cubicBezTo>
                    <a:cubicBezTo>
                      <a:pt x="518" y="869"/>
                      <a:pt x="502" y="879"/>
                      <a:pt x="486" y="888"/>
                    </a:cubicBezTo>
                    <a:cubicBezTo>
                      <a:pt x="524" y="885"/>
                      <a:pt x="561" y="876"/>
                      <a:pt x="597" y="864"/>
                    </a:cubicBezTo>
                    <a:cubicBezTo>
                      <a:pt x="640" y="829"/>
                      <a:pt x="677" y="792"/>
                      <a:pt x="707" y="751"/>
                    </a:cubicBezTo>
                    <a:cubicBezTo>
                      <a:pt x="715" y="763"/>
                      <a:pt x="723" y="775"/>
                      <a:pt x="731" y="787"/>
                    </a:cubicBezTo>
                    <a:cubicBezTo>
                      <a:pt x="742" y="777"/>
                      <a:pt x="752" y="768"/>
                      <a:pt x="762" y="758"/>
                    </a:cubicBezTo>
                    <a:cubicBezTo>
                      <a:pt x="752" y="743"/>
                      <a:pt x="742" y="728"/>
                      <a:pt x="732" y="714"/>
                    </a:cubicBezTo>
                    <a:cubicBezTo>
                      <a:pt x="735" y="709"/>
                      <a:pt x="738" y="704"/>
                      <a:pt x="741" y="699"/>
                    </a:cubicBezTo>
                    <a:cubicBezTo>
                      <a:pt x="775" y="637"/>
                      <a:pt x="792" y="573"/>
                      <a:pt x="793" y="509"/>
                    </a:cubicBezTo>
                    <a:cubicBezTo>
                      <a:pt x="807" y="503"/>
                      <a:pt x="818" y="493"/>
                      <a:pt x="826" y="480"/>
                    </a:cubicBezTo>
                    <a:cubicBezTo>
                      <a:pt x="848" y="484"/>
                      <a:pt x="869" y="487"/>
                      <a:pt x="890" y="489"/>
                    </a:cubicBezTo>
                    <a:cubicBezTo>
                      <a:pt x="891" y="475"/>
                      <a:pt x="892" y="461"/>
                      <a:pt x="892" y="447"/>
                    </a:cubicBezTo>
                    <a:cubicBezTo>
                      <a:pt x="873" y="445"/>
                      <a:pt x="854" y="442"/>
                      <a:pt x="835" y="439"/>
                    </a:cubicBezTo>
                    <a:cubicBezTo>
                      <a:pt x="834" y="425"/>
                      <a:pt x="829" y="412"/>
                      <a:pt x="820" y="402"/>
                    </a:cubicBezTo>
                    <a:cubicBezTo>
                      <a:pt x="839" y="365"/>
                      <a:pt x="854" y="325"/>
                      <a:pt x="864" y="285"/>
                    </a:cubicBezTo>
                    <a:cubicBezTo>
                      <a:pt x="855" y="262"/>
                      <a:pt x="845" y="241"/>
                      <a:pt x="833" y="220"/>
                    </a:cubicBezTo>
                    <a:close/>
                    <a:moveTo>
                      <a:pt x="652" y="257"/>
                    </a:moveTo>
                    <a:cubicBezTo>
                      <a:pt x="680" y="288"/>
                      <a:pt x="703" y="323"/>
                      <a:pt x="720" y="363"/>
                    </a:cubicBezTo>
                    <a:cubicBezTo>
                      <a:pt x="724" y="371"/>
                      <a:pt x="727" y="380"/>
                      <a:pt x="730" y="388"/>
                    </a:cubicBezTo>
                    <a:cubicBezTo>
                      <a:pt x="721" y="394"/>
                      <a:pt x="714" y="401"/>
                      <a:pt x="709" y="410"/>
                    </a:cubicBezTo>
                    <a:cubicBezTo>
                      <a:pt x="658" y="396"/>
                      <a:pt x="607" y="378"/>
                      <a:pt x="557" y="357"/>
                    </a:cubicBezTo>
                    <a:cubicBezTo>
                      <a:pt x="545" y="353"/>
                      <a:pt x="534" y="348"/>
                      <a:pt x="523" y="343"/>
                    </a:cubicBezTo>
                    <a:cubicBezTo>
                      <a:pt x="575" y="317"/>
                      <a:pt x="618" y="289"/>
                      <a:pt x="652" y="257"/>
                    </a:cubicBezTo>
                    <a:close/>
                    <a:moveTo>
                      <a:pt x="543" y="609"/>
                    </a:moveTo>
                    <a:cubicBezTo>
                      <a:pt x="515" y="621"/>
                      <a:pt x="486" y="631"/>
                      <a:pt x="457" y="638"/>
                    </a:cubicBezTo>
                    <a:cubicBezTo>
                      <a:pt x="471" y="600"/>
                      <a:pt x="483" y="560"/>
                      <a:pt x="492" y="518"/>
                    </a:cubicBezTo>
                    <a:cubicBezTo>
                      <a:pt x="492" y="518"/>
                      <a:pt x="492" y="518"/>
                      <a:pt x="492" y="518"/>
                    </a:cubicBezTo>
                    <a:cubicBezTo>
                      <a:pt x="511" y="533"/>
                      <a:pt x="530" y="550"/>
                      <a:pt x="548" y="567"/>
                    </a:cubicBezTo>
                    <a:cubicBezTo>
                      <a:pt x="544" y="576"/>
                      <a:pt x="541" y="586"/>
                      <a:pt x="541" y="597"/>
                    </a:cubicBezTo>
                    <a:cubicBezTo>
                      <a:pt x="541" y="601"/>
                      <a:pt x="542" y="605"/>
                      <a:pt x="543" y="609"/>
                    </a:cubicBezTo>
                    <a:close/>
                    <a:moveTo>
                      <a:pt x="500" y="471"/>
                    </a:moveTo>
                    <a:cubicBezTo>
                      <a:pt x="505" y="441"/>
                      <a:pt x="507" y="412"/>
                      <a:pt x="508" y="382"/>
                    </a:cubicBezTo>
                    <a:cubicBezTo>
                      <a:pt x="519" y="387"/>
                      <a:pt x="530" y="392"/>
                      <a:pt x="540" y="396"/>
                    </a:cubicBezTo>
                    <a:cubicBezTo>
                      <a:pt x="593" y="418"/>
                      <a:pt x="647" y="437"/>
                      <a:pt x="699" y="451"/>
                    </a:cubicBezTo>
                    <a:cubicBezTo>
                      <a:pt x="701" y="464"/>
                      <a:pt x="705" y="476"/>
                      <a:pt x="712" y="485"/>
                    </a:cubicBezTo>
                    <a:cubicBezTo>
                      <a:pt x="694" y="506"/>
                      <a:pt x="673" y="525"/>
                      <a:pt x="651" y="543"/>
                    </a:cubicBezTo>
                    <a:cubicBezTo>
                      <a:pt x="640" y="534"/>
                      <a:pt x="625" y="529"/>
                      <a:pt x="610" y="529"/>
                    </a:cubicBezTo>
                    <a:cubicBezTo>
                      <a:pt x="598" y="529"/>
                      <a:pt x="587" y="532"/>
                      <a:pt x="577" y="537"/>
                    </a:cubicBezTo>
                    <a:cubicBezTo>
                      <a:pt x="552" y="514"/>
                      <a:pt x="526" y="492"/>
                      <a:pt x="500" y="471"/>
                    </a:cubicBezTo>
                    <a:close/>
                    <a:moveTo>
                      <a:pt x="494" y="149"/>
                    </a:moveTo>
                    <a:cubicBezTo>
                      <a:pt x="542" y="168"/>
                      <a:pt x="585" y="194"/>
                      <a:pt x="622" y="227"/>
                    </a:cubicBezTo>
                    <a:cubicBezTo>
                      <a:pt x="589" y="258"/>
                      <a:pt x="548" y="284"/>
                      <a:pt x="506" y="304"/>
                    </a:cubicBezTo>
                    <a:cubicBezTo>
                      <a:pt x="502" y="256"/>
                      <a:pt x="492" y="209"/>
                      <a:pt x="478" y="166"/>
                    </a:cubicBezTo>
                    <a:cubicBezTo>
                      <a:pt x="484" y="161"/>
                      <a:pt x="490" y="156"/>
                      <a:pt x="494" y="149"/>
                    </a:cubicBezTo>
                    <a:close/>
                    <a:moveTo>
                      <a:pt x="466" y="363"/>
                    </a:moveTo>
                    <a:cubicBezTo>
                      <a:pt x="466" y="389"/>
                      <a:pt x="465" y="416"/>
                      <a:pt x="462" y="443"/>
                    </a:cubicBezTo>
                    <a:cubicBezTo>
                      <a:pt x="428" y="419"/>
                      <a:pt x="393" y="398"/>
                      <a:pt x="359" y="381"/>
                    </a:cubicBezTo>
                    <a:cubicBezTo>
                      <a:pt x="359" y="378"/>
                      <a:pt x="359" y="375"/>
                      <a:pt x="359" y="372"/>
                    </a:cubicBezTo>
                    <a:cubicBezTo>
                      <a:pt x="359" y="353"/>
                      <a:pt x="351" y="335"/>
                      <a:pt x="337" y="322"/>
                    </a:cubicBezTo>
                    <a:cubicBezTo>
                      <a:pt x="341" y="314"/>
                      <a:pt x="345" y="306"/>
                      <a:pt x="348" y="299"/>
                    </a:cubicBezTo>
                    <a:cubicBezTo>
                      <a:pt x="386" y="321"/>
                      <a:pt x="425" y="343"/>
                      <a:pt x="466" y="363"/>
                    </a:cubicBezTo>
                    <a:close/>
                    <a:moveTo>
                      <a:pt x="418" y="176"/>
                    </a:moveTo>
                    <a:cubicBezTo>
                      <a:pt x="424" y="178"/>
                      <a:pt x="431" y="179"/>
                      <a:pt x="438" y="179"/>
                    </a:cubicBezTo>
                    <a:cubicBezTo>
                      <a:pt x="438" y="179"/>
                      <a:pt x="438" y="179"/>
                      <a:pt x="438" y="179"/>
                    </a:cubicBezTo>
                    <a:cubicBezTo>
                      <a:pt x="452" y="221"/>
                      <a:pt x="461" y="267"/>
                      <a:pt x="465" y="315"/>
                    </a:cubicBezTo>
                    <a:cubicBezTo>
                      <a:pt x="431" y="298"/>
                      <a:pt x="398" y="280"/>
                      <a:pt x="367" y="261"/>
                    </a:cubicBezTo>
                    <a:cubicBezTo>
                      <a:pt x="384" y="231"/>
                      <a:pt x="401" y="202"/>
                      <a:pt x="418" y="176"/>
                    </a:cubicBezTo>
                    <a:close/>
                    <a:moveTo>
                      <a:pt x="194" y="129"/>
                    </a:moveTo>
                    <a:cubicBezTo>
                      <a:pt x="253" y="116"/>
                      <a:pt x="313" y="113"/>
                      <a:pt x="370" y="119"/>
                    </a:cubicBezTo>
                    <a:cubicBezTo>
                      <a:pt x="371" y="131"/>
                      <a:pt x="376" y="142"/>
                      <a:pt x="382" y="151"/>
                    </a:cubicBezTo>
                    <a:cubicBezTo>
                      <a:pt x="364" y="177"/>
                      <a:pt x="347" y="206"/>
                      <a:pt x="331" y="238"/>
                    </a:cubicBezTo>
                    <a:cubicBezTo>
                      <a:pt x="279" y="203"/>
                      <a:pt x="233" y="167"/>
                      <a:pt x="194" y="129"/>
                    </a:cubicBezTo>
                    <a:close/>
                    <a:moveTo>
                      <a:pt x="291" y="648"/>
                    </a:moveTo>
                    <a:cubicBezTo>
                      <a:pt x="290" y="622"/>
                      <a:pt x="274" y="599"/>
                      <a:pt x="251" y="589"/>
                    </a:cubicBezTo>
                    <a:cubicBezTo>
                      <a:pt x="252" y="585"/>
                      <a:pt x="253" y="581"/>
                      <a:pt x="254" y="577"/>
                    </a:cubicBezTo>
                    <a:cubicBezTo>
                      <a:pt x="263" y="533"/>
                      <a:pt x="275" y="490"/>
                      <a:pt x="288" y="449"/>
                    </a:cubicBezTo>
                    <a:cubicBezTo>
                      <a:pt x="310" y="512"/>
                      <a:pt x="345" y="582"/>
                      <a:pt x="385" y="650"/>
                    </a:cubicBezTo>
                    <a:cubicBezTo>
                      <a:pt x="354" y="652"/>
                      <a:pt x="322" y="652"/>
                      <a:pt x="291" y="648"/>
                    </a:cubicBezTo>
                    <a:close/>
                    <a:moveTo>
                      <a:pt x="418" y="622"/>
                    </a:moveTo>
                    <a:cubicBezTo>
                      <a:pt x="379" y="556"/>
                      <a:pt x="347" y="489"/>
                      <a:pt x="327" y="431"/>
                    </a:cubicBezTo>
                    <a:cubicBezTo>
                      <a:pt x="332" y="427"/>
                      <a:pt x="338" y="423"/>
                      <a:pt x="342" y="418"/>
                    </a:cubicBezTo>
                    <a:cubicBezTo>
                      <a:pt x="380" y="437"/>
                      <a:pt x="418" y="461"/>
                      <a:pt x="455" y="489"/>
                    </a:cubicBezTo>
                    <a:cubicBezTo>
                      <a:pt x="454" y="496"/>
                      <a:pt x="452" y="503"/>
                      <a:pt x="451" y="510"/>
                    </a:cubicBezTo>
                    <a:cubicBezTo>
                      <a:pt x="443" y="549"/>
                      <a:pt x="431" y="587"/>
                      <a:pt x="418" y="622"/>
                    </a:cubicBezTo>
                    <a:close/>
                    <a:moveTo>
                      <a:pt x="567" y="834"/>
                    </a:moveTo>
                    <a:cubicBezTo>
                      <a:pt x="529" y="791"/>
                      <a:pt x="491" y="738"/>
                      <a:pt x="454" y="682"/>
                    </a:cubicBezTo>
                    <a:cubicBezTo>
                      <a:pt x="491" y="674"/>
                      <a:pt x="527" y="662"/>
                      <a:pt x="562" y="646"/>
                    </a:cubicBezTo>
                    <a:cubicBezTo>
                      <a:pt x="575" y="658"/>
                      <a:pt x="591" y="665"/>
                      <a:pt x="610" y="665"/>
                    </a:cubicBezTo>
                    <a:cubicBezTo>
                      <a:pt x="619" y="665"/>
                      <a:pt x="628" y="664"/>
                      <a:pt x="636" y="660"/>
                    </a:cubicBezTo>
                    <a:cubicBezTo>
                      <a:pt x="652" y="678"/>
                      <a:pt x="666" y="697"/>
                      <a:pt x="681" y="716"/>
                    </a:cubicBezTo>
                    <a:cubicBezTo>
                      <a:pt x="652" y="758"/>
                      <a:pt x="613" y="798"/>
                      <a:pt x="567" y="834"/>
                    </a:cubicBezTo>
                    <a:close/>
                    <a:moveTo>
                      <a:pt x="705" y="678"/>
                    </a:moveTo>
                    <a:cubicBezTo>
                      <a:pt x="693" y="663"/>
                      <a:pt x="680" y="647"/>
                      <a:pt x="668" y="633"/>
                    </a:cubicBezTo>
                    <a:cubicBezTo>
                      <a:pt x="674" y="622"/>
                      <a:pt x="678" y="610"/>
                      <a:pt x="678" y="597"/>
                    </a:cubicBezTo>
                    <a:cubicBezTo>
                      <a:pt x="678" y="590"/>
                      <a:pt x="677" y="584"/>
                      <a:pt x="675" y="577"/>
                    </a:cubicBezTo>
                    <a:cubicBezTo>
                      <a:pt x="701" y="557"/>
                      <a:pt x="725" y="534"/>
                      <a:pt x="746" y="510"/>
                    </a:cubicBezTo>
                    <a:cubicBezTo>
                      <a:pt x="748" y="511"/>
                      <a:pt x="749" y="511"/>
                      <a:pt x="751" y="511"/>
                    </a:cubicBezTo>
                    <a:cubicBezTo>
                      <a:pt x="750" y="568"/>
                      <a:pt x="734" y="624"/>
                      <a:pt x="705" y="6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7" name="Freeform 20"/>
              <p:cNvSpPr>
                <a:spLocks noEditPoints="1"/>
              </p:cNvSpPr>
              <p:nvPr/>
            </p:nvSpPr>
            <p:spPr bwMode="auto">
              <a:xfrm>
                <a:off x="9466666" y="4067166"/>
                <a:ext cx="584542" cy="585248"/>
              </a:xfrm>
              <a:custGeom>
                <a:avLst/>
                <a:gdLst>
                  <a:gd name="T0" fmla="*/ 488 w 976"/>
                  <a:gd name="T1" fmla="*/ 977 h 977"/>
                  <a:gd name="T2" fmla="*/ 0 w 976"/>
                  <a:gd name="T3" fmla="*/ 489 h 977"/>
                  <a:gd name="T4" fmla="*/ 488 w 976"/>
                  <a:gd name="T5" fmla="*/ 0 h 977"/>
                  <a:gd name="T6" fmla="*/ 976 w 976"/>
                  <a:gd name="T7" fmla="*/ 489 h 977"/>
                  <a:gd name="T8" fmla="*/ 488 w 976"/>
                  <a:gd name="T9" fmla="*/ 977 h 977"/>
                  <a:gd name="T10" fmla="*/ 488 w 976"/>
                  <a:gd name="T11" fmla="*/ 42 h 977"/>
                  <a:gd name="T12" fmla="*/ 42 w 976"/>
                  <a:gd name="T13" fmla="*/ 489 h 977"/>
                  <a:gd name="T14" fmla="*/ 488 w 976"/>
                  <a:gd name="T15" fmla="*/ 935 h 977"/>
                  <a:gd name="T16" fmla="*/ 934 w 976"/>
                  <a:gd name="T17" fmla="*/ 489 h 977"/>
                  <a:gd name="T18" fmla="*/ 488 w 976"/>
                  <a:gd name="T19" fmla="*/ 42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6" h="977">
                    <a:moveTo>
                      <a:pt x="488" y="977"/>
                    </a:moveTo>
                    <a:cubicBezTo>
                      <a:pt x="219" y="977"/>
                      <a:pt x="0" y="758"/>
                      <a:pt x="0" y="489"/>
                    </a:cubicBezTo>
                    <a:cubicBezTo>
                      <a:pt x="0" y="219"/>
                      <a:pt x="219" y="0"/>
                      <a:pt x="488" y="0"/>
                    </a:cubicBezTo>
                    <a:cubicBezTo>
                      <a:pt x="757" y="0"/>
                      <a:pt x="976" y="219"/>
                      <a:pt x="976" y="489"/>
                    </a:cubicBezTo>
                    <a:cubicBezTo>
                      <a:pt x="976" y="758"/>
                      <a:pt x="757" y="977"/>
                      <a:pt x="488" y="977"/>
                    </a:cubicBezTo>
                    <a:close/>
                    <a:moveTo>
                      <a:pt x="488" y="42"/>
                    </a:moveTo>
                    <a:cubicBezTo>
                      <a:pt x="242" y="42"/>
                      <a:pt x="42" y="243"/>
                      <a:pt x="42" y="489"/>
                    </a:cubicBezTo>
                    <a:cubicBezTo>
                      <a:pt x="42" y="735"/>
                      <a:pt x="242" y="935"/>
                      <a:pt x="488" y="935"/>
                    </a:cubicBezTo>
                    <a:cubicBezTo>
                      <a:pt x="734" y="935"/>
                      <a:pt x="934" y="735"/>
                      <a:pt x="934" y="489"/>
                    </a:cubicBezTo>
                    <a:cubicBezTo>
                      <a:pt x="934" y="243"/>
                      <a:pt x="734" y="42"/>
                      <a:pt x="48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a:grpSpLocks noChangeAspect="1"/>
            </p:cNvGrpSpPr>
            <p:nvPr/>
          </p:nvGrpSpPr>
          <p:grpSpPr>
            <a:xfrm>
              <a:off x="8351782" y="1485576"/>
              <a:ext cx="724910" cy="828004"/>
              <a:chOff x="477838" y="-815975"/>
              <a:chExt cx="1428750" cy="1631950"/>
            </a:xfrm>
            <a:solidFill>
              <a:schemeClr val="accent1"/>
            </a:solidFill>
          </p:grpSpPr>
          <p:sp>
            <p:nvSpPr>
              <p:cNvPr id="19" name="Oval 18"/>
              <p:cNvSpPr>
                <a:spLocks noChangeArrowheads="1"/>
              </p:cNvSpPr>
              <p:nvPr/>
            </p:nvSpPr>
            <p:spPr bwMode="auto">
              <a:xfrm>
                <a:off x="885826" y="-815975"/>
                <a:ext cx="612775" cy="6080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20" name="Freeform 19"/>
              <p:cNvSpPr>
                <a:spLocks/>
              </p:cNvSpPr>
              <p:nvPr/>
            </p:nvSpPr>
            <p:spPr bwMode="auto">
              <a:xfrm>
                <a:off x="477838" y="-101601"/>
                <a:ext cx="1428750" cy="917576"/>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21" name="Group 20"/>
            <p:cNvGrpSpPr>
              <a:grpSpLocks noChangeAspect="1"/>
            </p:cNvGrpSpPr>
            <p:nvPr/>
          </p:nvGrpSpPr>
          <p:grpSpPr>
            <a:xfrm>
              <a:off x="9513867" y="2018000"/>
              <a:ext cx="724910" cy="828004"/>
              <a:chOff x="477838" y="-815975"/>
              <a:chExt cx="1428750" cy="1631950"/>
            </a:xfrm>
            <a:solidFill>
              <a:schemeClr val="accent1"/>
            </a:solidFill>
          </p:grpSpPr>
          <p:sp>
            <p:nvSpPr>
              <p:cNvPr id="22" name="Oval 21"/>
              <p:cNvSpPr>
                <a:spLocks noChangeArrowheads="1"/>
              </p:cNvSpPr>
              <p:nvPr/>
            </p:nvSpPr>
            <p:spPr bwMode="auto">
              <a:xfrm>
                <a:off x="885826" y="-815975"/>
                <a:ext cx="612775" cy="6080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23" name="Freeform 22"/>
              <p:cNvSpPr>
                <a:spLocks/>
              </p:cNvSpPr>
              <p:nvPr/>
            </p:nvSpPr>
            <p:spPr bwMode="auto">
              <a:xfrm>
                <a:off x="477838" y="-101601"/>
                <a:ext cx="1428750" cy="917576"/>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24" name="Group 23"/>
            <p:cNvGrpSpPr>
              <a:grpSpLocks noChangeAspect="1"/>
            </p:cNvGrpSpPr>
            <p:nvPr/>
          </p:nvGrpSpPr>
          <p:grpSpPr>
            <a:xfrm>
              <a:off x="9939979" y="3209523"/>
              <a:ext cx="724910" cy="828004"/>
              <a:chOff x="477838" y="-815975"/>
              <a:chExt cx="1428750" cy="1631950"/>
            </a:xfrm>
            <a:solidFill>
              <a:schemeClr val="accent1"/>
            </a:solidFill>
          </p:grpSpPr>
          <p:sp>
            <p:nvSpPr>
              <p:cNvPr id="25" name="Oval 24"/>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26" name="Freeform 25"/>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33" name="Group 32"/>
            <p:cNvGrpSpPr>
              <a:grpSpLocks noChangeAspect="1"/>
            </p:cNvGrpSpPr>
            <p:nvPr/>
          </p:nvGrpSpPr>
          <p:grpSpPr>
            <a:xfrm flipH="1">
              <a:off x="7190806" y="2018000"/>
              <a:ext cx="724910" cy="828004"/>
              <a:chOff x="477838" y="-815975"/>
              <a:chExt cx="1428750" cy="1631950"/>
            </a:xfrm>
            <a:solidFill>
              <a:schemeClr val="accent1"/>
            </a:solidFill>
          </p:grpSpPr>
          <p:sp>
            <p:nvSpPr>
              <p:cNvPr id="34" name="Oval 33"/>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35" name="Freeform 34"/>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36" name="Group 35"/>
            <p:cNvGrpSpPr>
              <a:grpSpLocks noChangeAspect="1"/>
            </p:cNvGrpSpPr>
            <p:nvPr/>
          </p:nvGrpSpPr>
          <p:grpSpPr>
            <a:xfrm flipH="1">
              <a:off x="6764694" y="3209523"/>
              <a:ext cx="724910" cy="828004"/>
              <a:chOff x="477838" y="-815975"/>
              <a:chExt cx="1428750" cy="1631950"/>
            </a:xfrm>
            <a:solidFill>
              <a:schemeClr val="accent1"/>
            </a:solidFill>
          </p:grpSpPr>
          <p:sp>
            <p:nvSpPr>
              <p:cNvPr id="37" name="Oval 36"/>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38" name="Freeform 37"/>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40" name="Group 39"/>
            <p:cNvGrpSpPr>
              <a:grpSpLocks noChangeAspect="1"/>
            </p:cNvGrpSpPr>
            <p:nvPr/>
          </p:nvGrpSpPr>
          <p:grpSpPr>
            <a:xfrm rot="10800000" flipV="1">
              <a:off x="8352890" y="4687971"/>
              <a:ext cx="724910" cy="828004"/>
              <a:chOff x="477838" y="-815975"/>
              <a:chExt cx="1428750" cy="1631950"/>
            </a:xfrm>
            <a:solidFill>
              <a:schemeClr val="accent1"/>
            </a:solidFill>
          </p:grpSpPr>
          <p:sp>
            <p:nvSpPr>
              <p:cNvPr id="41" name="Oval 40"/>
              <p:cNvSpPr>
                <a:spLocks noChangeArrowheads="1"/>
              </p:cNvSpPr>
              <p:nvPr/>
            </p:nvSpPr>
            <p:spPr bwMode="auto">
              <a:xfrm>
                <a:off x="885826" y="-815975"/>
                <a:ext cx="612775" cy="6080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42" name="Freeform 41"/>
              <p:cNvSpPr>
                <a:spLocks/>
              </p:cNvSpPr>
              <p:nvPr/>
            </p:nvSpPr>
            <p:spPr bwMode="auto">
              <a:xfrm>
                <a:off x="477838" y="-101601"/>
                <a:ext cx="1428750" cy="917576"/>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49" name="Group 48"/>
            <p:cNvGrpSpPr/>
            <p:nvPr/>
          </p:nvGrpSpPr>
          <p:grpSpPr>
            <a:xfrm>
              <a:off x="7190806" y="4319876"/>
              <a:ext cx="3047972" cy="828004"/>
              <a:chOff x="9354415" y="5843370"/>
              <a:chExt cx="1560396" cy="423893"/>
            </a:xfrm>
            <a:solidFill>
              <a:schemeClr val="accent1"/>
            </a:solidFill>
          </p:grpSpPr>
          <p:grpSp>
            <p:nvGrpSpPr>
              <p:cNvPr id="43" name="Group 42"/>
              <p:cNvGrpSpPr>
                <a:grpSpLocks noChangeAspect="1"/>
              </p:cNvGrpSpPr>
              <p:nvPr/>
            </p:nvGrpSpPr>
            <p:grpSpPr>
              <a:xfrm rot="10800000" flipV="1">
                <a:off x="9354415" y="5843370"/>
                <a:ext cx="371115" cy="423893"/>
                <a:chOff x="477838" y="-815975"/>
                <a:chExt cx="1428750" cy="1631950"/>
              </a:xfrm>
              <a:grpFill/>
            </p:grpSpPr>
            <p:sp>
              <p:nvSpPr>
                <p:cNvPr id="44" name="Oval 43"/>
                <p:cNvSpPr>
                  <a:spLocks noChangeArrowheads="1"/>
                </p:cNvSpPr>
                <p:nvPr/>
              </p:nvSpPr>
              <p:spPr bwMode="auto">
                <a:xfrm>
                  <a:off x="885826" y="-815975"/>
                  <a:ext cx="612775" cy="6080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45" name="Freeform 44"/>
                <p:cNvSpPr>
                  <a:spLocks/>
                </p:cNvSpPr>
                <p:nvPr/>
              </p:nvSpPr>
              <p:spPr bwMode="auto">
                <a:xfrm>
                  <a:off x="477838" y="-101601"/>
                  <a:ext cx="1428750" cy="917576"/>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nvGrpSpPr>
              <p:cNvPr id="46" name="Group 45"/>
              <p:cNvGrpSpPr>
                <a:grpSpLocks noChangeAspect="1"/>
              </p:cNvGrpSpPr>
              <p:nvPr/>
            </p:nvGrpSpPr>
            <p:grpSpPr>
              <a:xfrm rot="10800000" flipH="1" flipV="1">
                <a:off x="10543696" y="5843370"/>
                <a:ext cx="371115" cy="423893"/>
                <a:chOff x="477838" y="-815975"/>
                <a:chExt cx="1428750" cy="1631950"/>
              </a:xfrm>
              <a:grpFill/>
            </p:grpSpPr>
            <p:sp>
              <p:nvSpPr>
                <p:cNvPr id="47" name="Oval 46"/>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48" name="Freeform 47"/>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grpSp>
    </p:spTree>
    <p:extLst>
      <p:ext uri="{BB962C8B-B14F-4D97-AF65-F5344CB8AC3E}">
        <p14:creationId xmlns:p14="http://schemas.microsoft.com/office/powerpoint/2010/main" val="371758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5247" y="1527176"/>
            <a:ext cx="5016113" cy="2937249"/>
          </a:xfrm>
        </p:spPr>
        <p:txBody>
          <a:bodyPr/>
          <a:lstStyle/>
          <a:p>
            <a:r>
              <a:rPr lang="pt-BR" dirty="0" smtClean="0"/>
              <a:t>Outros Recursos </a:t>
            </a:r>
            <a:r>
              <a:rPr lang="pt-BR" dirty="0"/>
              <a:t>do Gartner para Otimização </a:t>
            </a:r>
            <a:r>
              <a:rPr lang="pt-BR" dirty="0" smtClean="0"/>
              <a:t>dos Custos de TI</a:t>
            </a:r>
            <a:endParaRPr lang="en-US" dirty="0"/>
          </a:p>
        </p:txBody>
      </p:sp>
    </p:spTree>
    <p:extLst>
      <p:ext uri="{BB962C8B-B14F-4D97-AF65-F5344CB8AC3E}">
        <p14:creationId xmlns:p14="http://schemas.microsoft.com/office/powerpoint/2010/main" val="3475811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19" name="Rectangle 6"/>
          <p:cNvSpPr>
            <a:spLocks noGrp="1" noChangeArrowheads="1"/>
          </p:cNvSpPr>
          <p:nvPr>
            <p:ph type="title"/>
          </p:nvPr>
        </p:nvSpPr>
        <p:spPr/>
        <p:txBody>
          <a:bodyPr/>
          <a:lstStyle/>
          <a:p>
            <a:r>
              <a:rPr lang="en-US" dirty="0" smtClean="0"/>
              <a:t>Use </a:t>
            </a:r>
            <a:r>
              <a:rPr lang="en-US" dirty="0" err="1" smtClean="0"/>
              <a:t>uma</a:t>
            </a:r>
            <a:r>
              <a:rPr lang="en-US" dirty="0" smtClean="0"/>
              <a:t> </a:t>
            </a:r>
            <a:r>
              <a:rPr lang="en-US" dirty="0" err="1" smtClean="0"/>
              <a:t>Matriz</a:t>
            </a:r>
            <a:r>
              <a:rPr lang="en-US" dirty="0" smtClean="0"/>
              <a:t> de </a:t>
            </a:r>
            <a:r>
              <a:rPr lang="en-US" dirty="0" err="1" smtClean="0"/>
              <a:t>Decisão</a:t>
            </a:r>
            <a:r>
              <a:rPr lang="en-US" dirty="0" smtClean="0"/>
              <a:t> para</a:t>
            </a:r>
            <a:br>
              <a:rPr lang="en-US" dirty="0" smtClean="0"/>
            </a:br>
            <a:r>
              <a:rPr lang="en-US" dirty="0" err="1" smtClean="0"/>
              <a:t>Identificar</a:t>
            </a:r>
            <a:r>
              <a:rPr lang="en-US" dirty="0" smtClean="0"/>
              <a:t> </a:t>
            </a:r>
            <a:r>
              <a:rPr lang="en-US" dirty="0" err="1" smtClean="0"/>
              <a:t>Oportunidades</a:t>
            </a:r>
            <a:endParaRPr lang="en-US" dirty="0" smtClean="0"/>
          </a:p>
        </p:txBody>
      </p:sp>
      <p:sp>
        <p:nvSpPr>
          <p:cNvPr id="146" name="Rectangle 145"/>
          <p:cNvSpPr/>
          <p:nvPr/>
        </p:nvSpPr>
        <p:spPr bwMode="auto">
          <a:xfrm>
            <a:off x="0" y="5261429"/>
            <a:ext cx="12192000" cy="1596571"/>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err="1" smtClean="0">
              <a:ln>
                <a:noFill/>
              </a:ln>
              <a:solidFill>
                <a:srgbClr val="FFFFFF"/>
              </a:solidFill>
              <a:effectLst/>
              <a:uLnTx/>
              <a:uFillTx/>
              <a:ea typeface="Arial Unicode MS" pitchFamily="34" charset="-128"/>
              <a:cs typeface="Arial Unicode MS" pitchFamily="34" charset="-128"/>
            </a:endParaRPr>
          </a:p>
        </p:txBody>
      </p:sp>
      <p:sp>
        <p:nvSpPr>
          <p:cNvPr id="147" name="Text Box 7"/>
          <p:cNvSpPr txBox="1">
            <a:spLocks noChangeArrowheads="1"/>
          </p:cNvSpPr>
          <p:nvPr/>
        </p:nvSpPr>
        <p:spPr bwMode="gray">
          <a:xfrm>
            <a:off x="4057649" y="1401063"/>
            <a:ext cx="2576063" cy="313932"/>
          </a:xfrm>
          <a:prstGeom prst="rect">
            <a:avLst/>
          </a:prstGeom>
          <a:noFill/>
          <a:ln w="12700" algn="ctr">
            <a:noFill/>
            <a:miter lim="800000"/>
            <a:headEnd/>
            <a:tailEnd/>
          </a:ln>
        </p:spPr>
        <p:txBody>
          <a:bodyPr wrap="square" lIns="0">
            <a:spAutoFit/>
          </a:bodyPr>
          <a:lstStyle/>
          <a:p>
            <a:pPr marL="342900" indent="-342900" eaLnBrk="0" fontAlgn="base" hangingPunct="0">
              <a:lnSpc>
                <a:spcPct val="90000"/>
              </a:lnSpc>
              <a:spcBef>
                <a:spcPct val="30000"/>
              </a:spcBef>
              <a:spcAft>
                <a:spcPct val="10000"/>
              </a:spcAft>
              <a:buClr>
                <a:srgbClr val="002856"/>
              </a:buClr>
              <a:buFont typeface="Wingdings" panose="05000000000000000000" pitchFamily="2" charset="2"/>
              <a:buChar char="§"/>
            </a:pPr>
            <a:r>
              <a:rPr lang="en-US" sz="1600" b="1" dirty="0" err="1" smtClean="0">
                <a:solidFill>
                  <a:srgbClr val="000000"/>
                </a:solidFill>
                <a:ea typeface="Arial Unicode MS" pitchFamily="34" charset="-128"/>
                <a:cs typeface="Arial Unicode MS" pitchFamily="34" charset="-128"/>
              </a:rPr>
              <a:t>Qual</a:t>
            </a:r>
            <a:r>
              <a:rPr lang="en-US" sz="1600" b="1" dirty="0" smtClean="0">
                <a:solidFill>
                  <a:srgbClr val="000000"/>
                </a:solidFill>
                <a:ea typeface="Arial Unicode MS" pitchFamily="34" charset="-128"/>
                <a:cs typeface="Arial Unicode MS" pitchFamily="34" charset="-128"/>
              </a:rPr>
              <a:t> o </a:t>
            </a:r>
            <a:r>
              <a:rPr lang="en-US" sz="1600" b="1" dirty="0" err="1" smtClean="0">
                <a:solidFill>
                  <a:srgbClr val="000000"/>
                </a:solidFill>
                <a:ea typeface="Arial Unicode MS" pitchFamily="34" charset="-128"/>
                <a:cs typeface="Arial Unicode MS" pitchFamily="34" charset="-128"/>
              </a:rPr>
              <a:t>lado</a:t>
            </a:r>
            <a:r>
              <a:rPr lang="en-US" sz="1600" b="1" dirty="0" smtClean="0">
                <a:solidFill>
                  <a:srgbClr val="000000"/>
                </a:solidFill>
                <a:ea typeface="Arial Unicode MS" pitchFamily="34" charset="-128"/>
                <a:cs typeface="Arial Unicode MS" pitchFamily="34" charset="-128"/>
              </a:rPr>
              <a:t> </a:t>
            </a:r>
            <a:r>
              <a:rPr lang="en-US" sz="1600" b="1" dirty="0" err="1" smtClean="0">
                <a:solidFill>
                  <a:srgbClr val="000000"/>
                </a:solidFill>
                <a:ea typeface="Arial Unicode MS" pitchFamily="34" charset="-128"/>
                <a:cs typeface="Arial Unicode MS" pitchFamily="34" charset="-128"/>
              </a:rPr>
              <a:t>positivo</a:t>
            </a:r>
            <a:r>
              <a:rPr lang="en-US" sz="1600" b="1" dirty="0" smtClean="0">
                <a:solidFill>
                  <a:srgbClr val="000000"/>
                </a:solidFill>
                <a:ea typeface="Arial Unicode MS" pitchFamily="34" charset="-128"/>
                <a:cs typeface="Arial Unicode MS" pitchFamily="34" charset="-128"/>
              </a:rPr>
              <a:t>?</a:t>
            </a:r>
          </a:p>
        </p:txBody>
      </p:sp>
      <p:graphicFrame>
        <p:nvGraphicFramePr>
          <p:cNvPr id="148" name="Table 147"/>
          <p:cNvGraphicFramePr>
            <a:graphicFrameLocks noGrp="1"/>
          </p:cNvGraphicFramePr>
          <p:nvPr>
            <p:extLst>
              <p:ext uri="{D42A27DB-BD31-4B8C-83A1-F6EECF244321}">
                <p14:modId xmlns:p14="http://schemas.microsoft.com/office/powerpoint/2010/main" val="927858430"/>
              </p:ext>
            </p:extLst>
          </p:nvPr>
        </p:nvGraphicFramePr>
        <p:xfrm>
          <a:off x="304800" y="1717238"/>
          <a:ext cx="11576050" cy="5094369"/>
        </p:xfrm>
        <a:graphic>
          <a:graphicData uri="http://schemas.openxmlformats.org/drawingml/2006/table">
            <a:tbl>
              <a:tblPr/>
              <a:tblGrid>
                <a:gridCol w="5039787"/>
                <a:gridCol w="2133407"/>
                <a:gridCol w="2272542"/>
                <a:gridCol w="2130314"/>
              </a:tblGrid>
              <a:tr h="715410">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l" fontAlgn="ctr">
                        <a:lnSpc>
                          <a:spcPct val="90000"/>
                        </a:lnSpc>
                        <a:spcAft>
                          <a:spcPts val="300"/>
                        </a:spcAft>
                      </a:pPr>
                      <a:r>
                        <a:rPr lang="en-US" sz="1100" b="1" u="none" strike="noStrike" dirty="0" err="1" smtClean="0">
                          <a:solidFill>
                            <a:srgbClr val="00529B"/>
                          </a:solidFill>
                          <a:effectLst/>
                        </a:rPr>
                        <a:t>Potenciais</a:t>
                      </a:r>
                      <a:r>
                        <a:rPr lang="en-US" sz="1100" b="1" u="none" strike="noStrike" baseline="0" dirty="0" smtClean="0">
                          <a:solidFill>
                            <a:srgbClr val="00529B"/>
                          </a:solidFill>
                          <a:effectLst/>
                        </a:rPr>
                        <a:t> </a:t>
                      </a:r>
                      <a:r>
                        <a:rPr lang="en-US" sz="1100" b="1" u="none" strike="noStrike" baseline="0" dirty="0" err="1" smtClean="0">
                          <a:solidFill>
                            <a:srgbClr val="00529B"/>
                          </a:solidFill>
                          <a:effectLst/>
                        </a:rPr>
                        <a:t>Benefícios</a:t>
                      </a:r>
                      <a:r>
                        <a:rPr lang="en-US" sz="1100" b="1" u="none" strike="noStrike" baseline="0" dirty="0" smtClean="0">
                          <a:solidFill>
                            <a:srgbClr val="00529B"/>
                          </a:solidFill>
                          <a:effectLst/>
                        </a:rPr>
                        <a:t> </a:t>
                      </a:r>
                      <a:r>
                        <a:rPr lang="en-US" sz="1100" b="1" u="none" strike="noStrike" baseline="0" dirty="0" err="1" smtClean="0">
                          <a:solidFill>
                            <a:srgbClr val="00529B"/>
                          </a:solidFill>
                          <a:effectLst/>
                        </a:rPr>
                        <a:t>Financeiros</a:t>
                      </a:r>
                      <a:r>
                        <a:rPr lang="en-US" sz="1100" b="1" u="none" strike="noStrike" dirty="0" smtClean="0">
                          <a:solidFill>
                            <a:srgbClr val="00529B"/>
                          </a:solidFill>
                          <a:effectLst/>
                        </a:rPr>
                        <a:t>:</a:t>
                      </a:r>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Quanto a empresa economizará se a ação for implementada?</a:t>
                      </a:r>
                      <a:endParaRPr lang="en-US" sz="1100" b="0" i="0" u="none" strike="noStrike" kern="1200" dirty="0" smtClean="0">
                        <a:solidFill>
                          <a:schemeClr val="tx1"/>
                        </a:solidFill>
                        <a:effectLst/>
                        <a:latin typeface="Arial" panose="020B0604020202020204" pitchFamily="34" charset="0"/>
                        <a:ea typeface="+mn-ea"/>
                        <a:cs typeface="+mn-cs"/>
                      </a:endParaRPr>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Como a ação afeta o fluxo de caixa da empresa?</a:t>
                      </a:r>
                      <a:endParaRPr lang="en-US" sz="1100" b="0" i="0" u="none" strike="noStrike" kern="1200" dirty="0">
                        <a:solidFill>
                          <a:schemeClr val="tx1"/>
                        </a:solidFill>
                        <a:effectLst/>
                        <a:latin typeface="Arial" panose="020B0604020202020204" pitchFamily="34" charset="0"/>
                        <a:ea typeface="+mn-ea"/>
                        <a:cs typeface="+mn-cs"/>
                      </a:endParaRPr>
                    </a:p>
                  </a:txBody>
                  <a:tcPr anchor="ctr">
                    <a:lnL w="6350" cap="flat" cmpd="sng" algn="ctr">
                      <a:solidFill>
                        <a:srgbClr val="FFFFFF">
                          <a:lumMod val="75000"/>
                        </a:srgbClr>
                      </a:solidFill>
                      <a:prstDash val="solid"/>
                      <a:round/>
                      <a:headEnd type="none" w="med" len="med"/>
                      <a:tailEnd type="none" w="med" len="med"/>
                    </a:lnL>
                    <a:lnR w="12700" cmpd="sng">
                      <a:solidFill>
                        <a:srgbClr val="FFFFFF"/>
                      </a:solidFill>
                    </a:lnR>
                    <a:lnT w="635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Small:</a:t>
                      </a:r>
                      <a:r>
                        <a:rPr lang="en-US" sz="1000" b="1" u="none" strike="noStrike" baseline="0" dirty="0" smtClean="0">
                          <a:solidFill>
                            <a:schemeClr val="bg1"/>
                          </a:solidFill>
                          <a:effectLst/>
                        </a:rPr>
                        <a:t> </a:t>
                      </a:r>
                      <a:r>
                        <a:rPr lang="en-US" sz="1000" u="none" strike="noStrike" dirty="0" smtClean="0">
                          <a:solidFill>
                            <a:schemeClr val="bg1"/>
                          </a:solidFill>
                          <a:effectLst/>
                        </a:rPr>
                        <a:t>Potential </a:t>
                      </a:r>
                      <a:r>
                        <a:rPr lang="en-US" sz="1000" u="none" strike="noStrike" dirty="0">
                          <a:solidFill>
                            <a:schemeClr val="bg1"/>
                          </a:solidFill>
                          <a:effectLst/>
                        </a:rPr>
                        <a:t>to minimally improve cash flow or generate hard/soft savings</a:t>
                      </a:r>
                      <a:endParaRPr lang="en-US" sz="1000" b="0" i="0" u="none" strike="noStrike" dirty="0">
                        <a:solidFill>
                          <a:schemeClr val="bg1"/>
                        </a:solidFill>
                        <a:effectLst/>
                        <a:latin typeface="Arial" panose="020B0604020202020204" pitchFamily="34" charset="0"/>
                      </a:endParaRPr>
                    </a:p>
                  </a:txBody>
                  <a:tcPr marT="91440" marB="91440" anchor="ctr">
                    <a:lnL w="12700" cmpd="sng">
                      <a:solidFill>
                        <a:srgbClr val="FFFFFF"/>
                      </a:solidFill>
                    </a:lnL>
                    <a:lnR w="28575"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effectLst/>
                        </a:rPr>
                        <a:t>Medium:</a:t>
                      </a:r>
                      <a:r>
                        <a:rPr lang="en-US" sz="1000" b="1" u="none" strike="noStrike" baseline="0" dirty="0" smtClean="0">
                          <a:effectLst/>
                        </a:rPr>
                        <a:t> </a:t>
                      </a:r>
                      <a:r>
                        <a:rPr lang="en-US" sz="1000" u="none" strike="noStrike" dirty="0" smtClean="0">
                          <a:effectLst/>
                        </a:rPr>
                        <a:t>Potential </a:t>
                      </a:r>
                      <a:r>
                        <a:rPr lang="en-US" sz="1000" u="none" strike="noStrike" dirty="0">
                          <a:effectLst/>
                        </a:rPr>
                        <a:t>to moderately improve cash or generate </a:t>
                      </a:r>
                      <a:r>
                        <a:rPr lang="en-US" sz="1000" u="none" strike="noStrike" dirty="0" smtClean="0">
                          <a:effectLst/>
                        </a:rPr>
                        <a:t>hard/soft</a:t>
                      </a:r>
                      <a:r>
                        <a:rPr lang="en-US" sz="1000" u="none" strike="noStrike" baseline="0" dirty="0" smtClean="0">
                          <a:effectLst/>
                        </a:rPr>
                        <a:t> </a:t>
                      </a:r>
                      <a:r>
                        <a:rPr lang="en-US" sz="1000" u="none" strike="noStrike" dirty="0" smtClean="0">
                          <a:effectLst/>
                        </a:rPr>
                        <a:t>savings</a:t>
                      </a:r>
                      <a:endParaRPr lang="en-US" sz="1000" b="0" i="0" u="none" strike="noStrike" dirty="0">
                        <a:solidFill>
                          <a:srgbClr val="000000"/>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CAF17"/>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Large:</a:t>
                      </a:r>
                      <a:r>
                        <a:rPr lang="en-US" sz="1000" b="1" u="none" strike="noStrike" baseline="0" dirty="0" smtClean="0">
                          <a:solidFill>
                            <a:schemeClr val="bg1"/>
                          </a:solidFill>
                          <a:effectLst/>
                        </a:rPr>
                        <a:t> </a:t>
                      </a:r>
                      <a:r>
                        <a:rPr lang="en-US" sz="1000" u="none" strike="noStrike" dirty="0" smtClean="0">
                          <a:solidFill>
                            <a:schemeClr val="bg1"/>
                          </a:solidFill>
                          <a:effectLst/>
                        </a:rPr>
                        <a:t>Potential </a:t>
                      </a:r>
                      <a:r>
                        <a:rPr lang="en-US" sz="1000" u="none" strike="noStrike" dirty="0">
                          <a:solidFill>
                            <a:schemeClr val="bg1"/>
                          </a:solidFill>
                          <a:effectLst/>
                        </a:rPr>
                        <a:t>to significantly improve cash flow and </a:t>
                      </a:r>
                      <a:r>
                        <a:rPr lang="en-US" sz="1000" u="none" strike="noStrike" dirty="0" smtClean="0">
                          <a:solidFill>
                            <a:schemeClr val="bg1"/>
                          </a:solidFill>
                          <a:effectLst/>
                        </a:rPr>
                        <a:t>generate</a:t>
                      </a:r>
                      <a:r>
                        <a:rPr lang="en-US" sz="1000" u="none" strike="noStrike" baseline="0" dirty="0" smtClean="0">
                          <a:solidFill>
                            <a:schemeClr val="bg1"/>
                          </a:solidFill>
                          <a:effectLst/>
                        </a:rPr>
                        <a:t> </a:t>
                      </a:r>
                      <a:r>
                        <a:rPr lang="en-US" sz="1000" u="none" strike="noStrike" dirty="0" smtClean="0">
                          <a:solidFill>
                            <a:schemeClr val="bg1"/>
                          </a:solidFill>
                          <a:effectLst/>
                        </a:rPr>
                        <a:t>hard/soft </a:t>
                      </a:r>
                      <a:r>
                        <a:rPr lang="en-US" sz="1000" u="none" strike="noStrike" dirty="0">
                          <a:solidFill>
                            <a:schemeClr val="bg1"/>
                          </a:solidFill>
                          <a:effectLst/>
                        </a:rPr>
                        <a:t>savings</a:t>
                      </a:r>
                      <a:endParaRPr lang="en-US" sz="1000" b="0" i="0" u="none" strike="noStrike" dirty="0">
                        <a:solidFill>
                          <a:schemeClr val="bg1"/>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46A33F"/>
                    </a:solidFill>
                  </a:tcPr>
                </a:tc>
              </a:tr>
              <a:tr h="906380">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l" fontAlgn="ctr">
                        <a:lnSpc>
                          <a:spcPct val="90000"/>
                        </a:lnSpc>
                        <a:spcAft>
                          <a:spcPts val="300"/>
                        </a:spcAft>
                      </a:pPr>
                      <a:r>
                        <a:rPr lang="en-US" sz="1100" b="1" u="none" strike="noStrike" dirty="0" err="1" smtClean="0">
                          <a:solidFill>
                            <a:srgbClr val="00529B"/>
                          </a:solidFill>
                          <a:effectLst/>
                        </a:rPr>
                        <a:t>Impacto</a:t>
                      </a:r>
                      <a:r>
                        <a:rPr lang="en-US" sz="1100" b="1" u="none" strike="noStrike" dirty="0" smtClean="0">
                          <a:solidFill>
                            <a:srgbClr val="00529B"/>
                          </a:solidFill>
                          <a:effectLst/>
                        </a:rPr>
                        <a:t> no </a:t>
                      </a:r>
                      <a:r>
                        <a:rPr lang="en-US" sz="1100" b="1" u="none" strike="noStrike" dirty="0" err="1" smtClean="0">
                          <a:solidFill>
                            <a:srgbClr val="00529B"/>
                          </a:solidFill>
                          <a:effectLst/>
                        </a:rPr>
                        <a:t>Negócio</a:t>
                      </a:r>
                      <a:r>
                        <a:rPr lang="en-US" sz="1100" b="1" u="none" strike="noStrike" dirty="0" smtClean="0">
                          <a:solidFill>
                            <a:srgbClr val="00529B"/>
                          </a:solidFill>
                          <a:effectLst/>
                        </a:rPr>
                        <a:t>:</a:t>
                      </a:r>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Qual impacto essa iniciativa terá sobre os líderes das unidades de negócios ou suas</a:t>
                      </a:r>
                      <a:r>
                        <a:rPr lang="pt-BR" sz="1100" baseline="0" dirty="0" smtClean="0"/>
                        <a:t> equipes?</a:t>
                      </a:r>
                      <a:endParaRPr lang="pt-BR" sz="1100" dirty="0" smtClean="0"/>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Essa iniciativa afetará negativamente as atividades ou operações do dia a dia das unidades de negócios?</a:t>
                      </a:r>
                      <a:endParaRPr lang="en-US" sz="1100" b="0" i="0" u="none" strike="noStrike" kern="1200" dirty="0">
                        <a:solidFill>
                          <a:schemeClr val="tx1"/>
                        </a:solidFill>
                        <a:effectLst/>
                        <a:latin typeface="Arial" panose="020B0604020202020204" pitchFamily="34" charset="0"/>
                        <a:ea typeface="+mn-ea"/>
                        <a:cs typeface="+mn-cs"/>
                      </a:endParaRPr>
                    </a:p>
                  </a:txBody>
                  <a:tcPr anchor="ctr">
                    <a:lnL w="6350" cap="flat" cmpd="sng" algn="ctr">
                      <a:solidFill>
                        <a:srgbClr val="FFFFFF">
                          <a:lumMod val="75000"/>
                        </a:srgbClr>
                      </a:solidFill>
                      <a:prstDash val="solid"/>
                      <a:round/>
                      <a:headEnd type="none" w="med" len="med"/>
                      <a:tailEnd type="none" w="med" len="med"/>
                    </a:lnL>
                    <a:lnR w="12700" cmpd="sng">
                      <a:solidFill>
                        <a:srgbClr val="FFFFFF"/>
                      </a:solidFill>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Negative:</a:t>
                      </a:r>
                      <a:r>
                        <a:rPr lang="en-US" sz="1000" b="1" u="none" strike="noStrike" baseline="0" dirty="0" smtClean="0">
                          <a:solidFill>
                            <a:schemeClr val="bg1"/>
                          </a:solidFill>
                          <a:effectLst/>
                        </a:rPr>
                        <a:t> </a:t>
                      </a:r>
                      <a:r>
                        <a:rPr lang="en-US" sz="1000" u="none" strike="noStrike" dirty="0" smtClean="0">
                          <a:solidFill>
                            <a:schemeClr val="bg1"/>
                          </a:solidFill>
                          <a:effectLst/>
                        </a:rPr>
                        <a:t>The </a:t>
                      </a:r>
                      <a:r>
                        <a:rPr lang="en-US" sz="1000" u="none" strike="noStrike" dirty="0">
                          <a:solidFill>
                            <a:schemeClr val="bg1"/>
                          </a:solidFill>
                          <a:effectLst/>
                        </a:rPr>
                        <a:t>initiative will have an adverse impact on business operations</a:t>
                      </a:r>
                      <a:endParaRPr lang="en-US" sz="1000" b="0" i="0" u="none" strike="noStrike" dirty="0">
                        <a:solidFill>
                          <a:schemeClr val="bg1"/>
                        </a:solidFill>
                        <a:effectLst/>
                        <a:latin typeface="Arial" panose="020B0604020202020204" pitchFamily="34" charset="0"/>
                      </a:endParaRPr>
                    </a:p>
                  </a:txBody>
                  <a:tcPr marT="91440" marB="91440" anchor="ctr">
                    <a:lnL w="12700" cmpd="sng">
                      <a:solidFill>
                        <a:srgbClr val="FFFFFF"/>
                      </a:solidFill>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effectLst/>
                        </a:rPr>
                        <a:t>None:</a:t>
                      </a:r>
                      <a:r>
                        <a:rPr lang="en-US" sz="1000" b="1" u="none" strike="noStrike" baseline="0" dirty="0" smtClean="0">
                          <a:effectLst/>
                        </a:rPr>
                        <a:t> </a:t>
                      </a:r>
                      <a:r>
                        <a:rPr lang="en-US" sz="1000" u="none" strike="noStrike" dirty="0" smtClean="0">
                          <a:effectLst/>
                        </a:rPr>
                        <a:t>The </a:t>
                      </a:r>
                      <a:r>
                        <a:rPr lang="en-US" sz="1000" u="none" strike="noStrike" dirty="0">
                          <a:effectLst/>
                        </a:rPr>
                        <a:t>initiative will neither have </a:t>
                      </a:r>
                      <a:r>
                        <a:rPr lang="en-US" sz="1000" u="none" strike="noStrike" dirty="0" smtClean="0">
                          <a:effectLst/>
                        </a:rPr>
                        <a:t>a</a:t>
                      </a:r>
                      <a:r>
                        <a:rPr lang="en-US" sz="1000" u="none" strike="noStrike" baseline="0" dirty="0" smtClean="0">
                          <a:effectLst/>
                        </a:rPr>
                        <a:t> </a:t>
                      </a:r>
                      <a:r>
                        <a:rPr lang="en-US" sz="1000" u="none" strike="noStrike" dirty="0" smtClean="0">
                          <a:effectLst/>
                        </a:rPr>
                        <a:t>positive </a:t>
                      </a:r>
                      <a:r>
                        <a:rPr lang="en-US" sz="1000" u="none" strike="noStrike" dirty="0">
                          <a:effectLst/>
                        </a:rPr>
                        <a:t>nor negative impact on </a:t>
                      </a:r>
                      <a:r>
                        <a:rPr lang="en-US" sz="1000" u="none" strike="noStrike" dirty="0" smtClean="0">
                          <a:effectLst/>
                        </a:rPr>
                        <a:t>business </a:t>
                      </a:r>
                      <a:r>
                        <a:rPr lang="en-US" sz="1000" u="none" strike="noStrike" dirty="0">
                          <a:effectLst/>
                        </a:rPr>
                        <a:t>operations</a:t>
                      </a:r>
                      <a:endParaRPr lang="en-US" sz="1000" b="0" i="0" u="none" strike="noStrike" dirty="0">
                        <a:solidFill>
                          <a:srgbClr val="000000"/>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CAF17"/>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Positive:</a:t>
                      </a:r>
                      <a:r>
                        <a:rPr lang="en-US" sz="1000" b="1" u="none" strike="noStrike" baseline="0" dirty="0" smtClean="0">
                          <a:solidFill>
                            <a:schemeClr val="bg1"/>
                          </a:solidFill>
                          <a:effectLst/>
                        </a:rPr>
                        <a:t> </a:t>
                      </a:r>
                      <a:r>
                        <a:rPr lang="en-US" sz="1000" u="none" strike="noStrike" dirty="0" smtClean="0">
                          <a:solidFill>
                            <a:schemeClr val="bg1"/>
                          </a:solidFill>
                          <a:effectLst/>
                        </a:rPr>
                        <a:t>The </a:t>
                      </a:r>
                      <a:r>
                        <a:rPr lang="en-US" sz="1000" u="none" strike="noStrike" dirty="0">
                          <a:solidFill>
                            <a:schemeClr val="bg1"/>
                          </a:solidFill>
                          <a:effectLst/>
                        </a:rPr>
                        <a:t>initiative will have </a:t>
                      </a:r>
                      <a:r>
                        <a:rPr lang="en-US" sz="1000" u="none" strike="noStrike" dirty="0" smtClean="0">
                          <a:solidFill>
                            <a:schemeClr val="bg1"/>
                          </a:solidFill>
                          <a:effectLst/>
                        </a:rPr>
                        <a:t>a</a:t>
                      </a:r>
                      <a:br>
                        <a:rPr lang="en-US" sz="1000" u="none" strike="noStrike" dirty="0" smtClean="0">
                          <a:solidFill>
                            <a:schemeClr val="bg1"/>
                          </a:solidFill>
                          <a:effectLst/>
                        </a:rPr>
                      </a:br>
                      <a:r>
                        <a:rPr lang="en-US" sz="1000" u="none" strike="noStrike" dirty="0" smtClean="0">
                          <a:solidFill>
                            <a:schemeClr val="bg1"/>
                          </a:solidFill>
                          <a:effectLst/>
                        </a:rPr>
                        <a:t>positive </a:t>
                      </a:r>
                      <a:r>
                        <a:rPr lang="en-US" sz="1000" u="none" strike="noStrike" dirty="0">
                          <a:solidFill>
                            <a:schemeClr val="bg1"/>
                          </a:solidFill>
                          <a:effectLst/>
                        </a:rPr>
                        <a:t>impact on </a:t>
                      </a:r>
                      <a:r>
                        <a:rPr lang="en-US" sz="1000" u="none" strike="noStrike" dirty="0" smtClean="0">
                          <a:solidFill>
                            <a:schemeClr val="bg1"/>
                          </a:solidFill>
                          <a:effectLst/>
                        </a:rPr>
                        <a:t>business</a:t>
                      </a:r>
                      <a:r>
                        <a:rPr lang="en-US" sz="1000" u="none" strike="noStrike" baseline="0" dirty="0" smtClean="0">
                          <a:solidFill>
                            <a:schemeClr val="bg1"/>
                          </a:solidFill>
                          <a:effectLst/>
                        </a:rPr>
                        <a:t> </a:t>
                      </a:r>
                      <a:r>
                        <a:rPr lang="en-US" sz="1000" u="none" strike="noStrike" dirty="0" smtClean="0">
                          <a:solidFill>
                            <a:schemeClr val="bg1"/>
                          </a:solidFill>
                          <a:effectLst/>
                        </a:rPr>
                        <a:t>operations</a:t>
                      </a:r>
                      <a:endParaRPr lang="en-US" sz="1000" b="0" i="0" u="none" strike="noStrike" dirty="0">
                        <a:solidFill>
                          <a:schemeClr val="bg1"/>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46A33F"/>
                    </a:solidFill>
                  </a:tcPr>
                </a:tc>
              </a:tr>
              <a:tr h="733551">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l" fontAlgn="ctr">
                        <a:lnSpc>
                          <a:spcPct val="90000"/>
                        </a:lnSpc>
                        <a:spcAft>
                          <a:spcPts val="300"/>
                        </a:spcAft>
                      </a:pPr>
                      <a:r>
                        <a:rPr lang="en-US" sz="1100" b="1" u="none" strike="noStrike" dirty="0" err="1" smtClean="0">
                          <a:solidFill>
                            <a:srgbClr val="00529B"/>
                          </a:solidFill>
                          <a:effectLst/>
                        </a:rPr>
                        <a:t>Requisito</a:t>
                      </a:r>
                      <a:r>
                        <a:rPr lang="en-US" sz="1100" b="1" u="none" strike="noStrike" baseline="0" dirty="0" smtClean="0">
                          <a:solidFill>
                            <a:srgbClr val="00529B"/>
                          </a:solidFill>
                          <a:effectLst/>
                        </a:rPr>
                        <a:t> de Tempo</a:t>
                      </a:r>
                      <a:r>
                        <a:rPr lang="en-US" sz="1100" b="1" u="none" strike="noStrike" dirty="0" smtClean="0">
                          <a:solidFill>
                            <a:srgbClr val="00529B"/>
                          </a:solidFill>
                          <a:effectLst/>
                        </a:rPr>
                        <a:t>:</a:t>
                      </a:r>
                    </a:p>
                    <a:p>
                      <a:pPr marL="171450" indent="-171450" algn="l" fontAlgn="ctr">
                        <a:lnSpc>
                          <a:spcPct val="90000"/>
                        </a:lnSpc>
                        <a:spcAft>
                          <a:spcPts val="300"/>
                        </a:spcAft>
                        <a:buFont typeface="Wingdings" panose="05000000000000000000" pitchFamily="2" charset="2"/>
                        <a:buChar char="§"/>
                      </a:pPr>
                      <a:r>
                        <a:rPr lang="pt-BR" sz="1100" dirty="0" smtClean="0"/>
                        <a:t>Podemos capturar e realizar economias de custo dentro deste ano fiscal?</a:t>
                      </a:r>
                    </a:p>
                    <a:p>
                      <a:pPr marL="171450" indent="-171450" algn="l" fontAlgn="ctr">
                        <a:lnSpc>
                          <a:spcPct val="90000"/>
                        </a:lnSpc>
                        <a:spcAft>
                          <a:spcPts val="300"/>
                        </a:spcAft>
                        <a:buFont typeface="Wingdings" panose="05000000000000000000" pitchFamily="2" charset="2"/>
                        <a:buChar char="§"/>
                      </a:pPr>
                      <a:r>
                        <a:rPr lang="pt-BR" sz="1100" dirty="0" smtClean="0"/>
                        <a:t>Como medimos a pequena economia com essa iniciativa?</a:t>
                      </a:r>
                      <a:endParaRPr lang="en-US" sz="1100" b="1" i="0" u="none" strike="noStrike" dirty="0">
                        <a:solidFill>
                          <a:srgbClr val="00529B"/>
                        </a:solidFill>
                        <a:effectLst/>
                        <a:latin typeface="Arial" panose="020B0604020202020204" pitchFamily="34" charset="0"/>
                      </a:endParaRPr>
                    </a:p>
                  </a:txBody>
                  <a:tcPr anchor="ctr">
                    <a:lnL w="6350" cap="flat" cmpd="sng" algn="ctr">
                      <a:solidFill>
                        <a:srgbClr val="FFFFFF">
                          <a:lumMod val="75000"/>
                        </a:srgbClr>
                      </a:solidFill>
                      <a:prstDash val="solid"/>
                      <a:round/>
                      <a:headEnd type="none" w="med" len="med"/>
                      <a:tailEnd type="none" w="med" len="med"/>
                    </a:lnL>
                    <a:lnR w="12700" cmpd="sng">
                      <a:solidFill>
                        <a:srgbClr val="FFFFFF"/>
                      </a:solidFill>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a:solidFill>
                            <a:schemeClr val="bg1"/>
                          </a:solidFill>
                          <a:effectLst/>
                        </a:rPr>
                        <a:t>Long </a:t>
                      </a:r>
                      <a:r>
                        <a:rPr lang="en-US" sz="1000" b="1" u="none" strike="noStrike" dirty="0" smtClean="0">
                          <a:solidFill>
                            <a:schemeClr val="bg1"/>
                          </a:solidFill>
                          <a:effectLst/>
                        </a:rPr>
                        <a:t>term:</a:t>
                      </a:r>
                      <a:r>
                        <a:rPr lang="en-US" sz="1000" b="1" u="none" strike="noStrike" baseline="0" dirty="0" smtClean="0">
                          <a:solidFill>
                            <a:schemeClr val="bg1"/>
                          </a:solidFill>
                          <a:effectLst/>
                        </a:rPr>
                        <a:t> </a:t>
                      </a:r>
                      <a:r>
                        <a:rPr lang="en-US" sz="1000" u="none" strike="noStrike" dirty="0" smtClean="0">
                          <a:solidFill>
                            <a:schemeClr val="bg1"/>
                          </a:solidFill>
                          <a:effectLst/>
                        </a:rPr>
                        <a:t>Savings </a:t>
                      </a:r>
                      <a:r>
                        <a:rPr lang="en-US" sz="1000" u="none" strike="noStrike" dirty="0">
                          <a:solidFill>
                            <a:schemeClr val="bg1"/>
                          </a:solidFill>
                          <a:effectLst/>
                        </a:rPr>
                        <a:t>may be realized either within months or not at all upon full implementation</a:t>
                      </a:r>
                      <a:endParaRPr lang="en-US" sz="1000" b="0" i="0" u="none" strike="noStrike" dirty="0">
                        <a:solidFill>
                          <a:schemeClr val="bg1"/>
                        </a:solidFill>
                        <a:effectLst/>
                        <a:latin typeface="Arial" panose="020B0604020202020204" pitchFamily="34" charset="0"/>
                      </a:endParaRPr>
                    </a:p>
                  </a:txBody>
                  <a:tcPr marT="91440" marB="91440" anchor="ctr">
                    <a:lnL w="12700" cmpd="sng">
                      <a:solidFill>
                        <a:srgbClr val="FFFFFF"/>
                      </a:solidFill>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a:effectLst/>
                        </a:rPr>
                        <a:t>Intermediate </a:t>
                      </a:r>
                      <a:r>
                        <a:rPr lang="en-US" sz="1000" b="1" u="none" strike="noStrike" dirty="0" smtClean="0">
                          <a:effectLst/>
                        </a:rPr>
                        <a:t>term:</a:t>
                      </a:r>
                      <a:r>
                        <a:rPr lang="en-US" sz="1000" b="1" u="none" strike="noStrike" baseline="0" dirty="0" smtClean="0">
                          <a:effectLst/>
                        </a:rPr>
                        <a:t> </a:t>
                      </a:r>
                      <a:r>
                        <a:rPr lang="en-US" sz="1000" u="none" strike="noStrike" dirty="0" smtClean="0">
                          <a:effectLst/>
                        </a:rPr>
                        <a:t>Expect </a:t>
                      </a:r>
                      <a:r>
                        <a:rPr lang="en-US" sz="1000" u="none" strike="noStrike" dirty="0">
                          <a:effectLst/>
                        </a:rPr>
                        <a:t>savings </a:t>
                      </a:r>
                      <a:r>
                        <a:rPr lang="en-US" sz="1000" u="none" strike="noStrike" dirty="0" smtClean="0">
                          <a:effectLst/>
                        </a:rPr>
                        <a:t>can</a:t>
                      </a:r>
                      <a:r>
                        <a:rPr lang="en-US" sz="1000" u="none" strike="noStrike" baseline="0" dirty="0" smtClean="0">
                          <a:effectLst/>
                        </a:rPr>
                        <a:t> </a:t>
                      </a:r>
                      <a:r>
                        <a:rPr lang="en-US" sz="1000" u="none" strike="noStrike" dirty="0" smtClean="0">
                          <a:effectLst/>
                        </a:rPr>
                        <a:t>be </a:t>
                      </a:r>
                      <a:r>
                        <a:rPr lang="en-US" sz="1000" u="none" strike="noStrike" dirty="0">
                          <a:effectLst/>
                        </a:rPr>
                        <a:t>realized within months of </a:t>
                      </a:r>
                      <a:r>
                        <a:rPr lang="en-US" sz="1000" u="none" strike="noStrike" dirty="0" smtClean="0">
                          <a:effectLst/>
                        </a:rPr>
                        <a:t>full</a:t>
                      </a:r>
                      <a:r>
                        <a:rPr lang="en-US" sz="1000" u="none" strike="noStrike" baseline="0" dirty="0" smtClean="0">
                          <a:effectLst/>
                        </a:rPr>
                        <a:t> </a:t>
                      </a:r>
                      <a:r>
                        <a:rPr lang="en-US" sz="1000" u="none" strike="noStrike" dirty="0" smtClean="0">
                          <a:effectLst/>
                        </a:rPr>
                        <a:t>implementation</a:t>
                      </a:r>
                      <a:endParaRPr lang="en-US" sz="1000" b="0" i="0" u="none" strike="noStrike" dirty="0">
                        <a:solidFill>
                          <a:srgbClr val="000000"/>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CAF17"/>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a:solidFill>
                            <a:schemeClr val="bg1"/>
                          </a:solidFill>
                          <a:effectLst/>
                        </a:rPr>
                        <a:t>Short </a:t>
                      </a:r>
                      <a:r>
                        <a:rPr lang="en-US" sz="1000" b="1" u="none" strike="noStrike" dirty="0" smtClean="0">
                          <a:solidFill>
                            <a:schemeClr val="bg1"/>
                          </a:solidFill>
                          <a:effectLst/>
                        </a:rPr>
                        <a:t>term:</a:t>
                      </a:r>
                      <a:r>
                        <a:rPr lang="en-US" sz="1000" b="1" u="none" strike="noStrike" baseline="0" dirty="0" smtClean="0">
                          <a:solidFill>
                            <a:schemeClr val="bg1"/>
                          </a:solidFill>
                          <a:effectLst/>
                        </a:rPr>
                        <a:t> </a:t>
                      </a:r>
                      <a:r>
                        <a:rPr lang="en-US" sz="1000" u="none" strike="noStrike" dirty="0" smtClean="0">
                          <a:solidFill>
                            <a:schemeClr val="bg1"/>
                          </a:solidFill>
                          <a:effectLst/>
                        </a:rPr>
                        <a:t>Expect </a:t>
                      </a:r>
                      <a:r>
                        <a:rPr lang="en-US" sz="1000" u="none" strike="noStrike" dirty="0">
                          <a:solidFill>
                            <a:schemeClr val="bg1"/>
                          </a:solidFill>
                          <a:effectLst/>
                        </a:rPr>
                        <a:t>savings can be realized within weeks of full implementation</a:t>
                      </a:r>
                      <a:endParaRPr lang="en-US" sz="1000" b="0" i="0" u="none" strike="noStrike" dirty="0">
                        <a:solidFill>
                          <a:schemeClr val="bg1"/>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46A33F"/>
                    </a:solidFill>
                  </a:tcPr>
                </a:tc>
              </a:tr>
              <a:tr h="771038">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l" fontAlgn="ctr">
                        <a:lnSpc>
                          <a:spcPct val="90000"/>
                        </a:lnSpc>
                        <a:spcAft>
                          <a:spcPts val="300"/>
                        </a:spcAft>
                      </a:pPr>
                      <a:r>
                        <a:rPr lang="en-US" sz="1100" b="1" u="none" strike="noStrike" dirty="0" err="1" smtClean="0">
                          <a:solidFill>
                            <a:srgbClr val="00529B"/>
                          </a:solidFill>
                          <a:effectLst/>
                        </a:rPr>
                        <a:t>Grau</a:t>
                      </a:r>
                      <a:r>
                        <a:rPr lang="en-US" sz="1100" b="1" u="none" strike="noStrike" dirty="0" smtClean="0">
                          <a:solidFill>
                            <a:srgbClr val="00529B"/>
                          </a:solidFill>
                          <a:effectLst/>
                        </a:rPr>
                        <a:t> de </a:t>
                      </a:r>
                      <a:r>
                        <a:rPr lang="en-US" sz="1100" b="1" u="none" strike="noStrike" dirty="0" err="1" smtClean="0">
                          <a:solidFill>
                            <a:srgbClr val="00529B"/>
                          </a:solidFill>
                          <a:effectLst/>
                        </a:rPr>
                        <a:t>Risco</a:t>
                      </a:r>
                      <a:r>
                        <a:rPr lang="en-US" sz="1100" b="1" u="none" strike="noStrike" dirty="0" smtClean="0">
                          <a:solidFill>
                            <a:srgbClr val="00529B"/>
                          </a:solidFill>
                          <a:effectLst/>
                        </a:rPr>
                        <a:t> </a:t>
                      </a:r>
                      <a:r>
                        <a:rPr lang="en-US" sz="1100" b="1" u="none" strike="noStrike" dirty="0" err="1" smtClean="0">
                          <a:solidFill>
                            <a:srgbClr val="00529B"/>
                          </a:solidFill>
                          <a:effectLst/>
                        </a:rPr>
                        <a:t>Organizacional</a:t>
                      </a:r>
                      <a:r>
                        <a:rPr lang="en-US" sz="1100" b="1" u="none" strike="noStrike" dirty="0" smtClean="0">
                          <a:solidFill>
                            <a:srgbClr val="00529B"/>
                          </a:solidFill>
                          <a:effectLst/>
                        </a:rPr>
                        <a:t>:</a:t>
                      </a:r>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Nossos líderes de unidade de negócios irão garantir que as mudanças sejam feitas?</a:t>
                      </a:r>
                    </a:p>
                    <a:p>
                      <a:pPr marL="171450" lvl="1" indent="-171450" algn="l">
                        <a:buClr>
                          <a:srgbClr val="00529B"/>
                        </a:buClr>
                        <a:buFont typeface="Wingdings" panose="05000000000000000000" pitchFamily="2" charset="2"/>
                        <a:buChar char="§"/>
                      </a:pPr>
                      <a:r>
                        <a:rPr lang="en-US" sz="1100" kern="1200" dirty="0" err="1" smtClean="0">
                          <a:solidFill>
                            <a:schemeClr val="dk1"/>
                          </a:solidFill>
                          <a:latin typeface="Arial"/>
                          <a:ea typeface="Arial Unicode MS"/>
                          <a:cs typeface="Arial Unicode MS"/>
                        </a:rPr>
                        <a:t>Sua</a:t>
                      </a:r>
                      <a:r>
                        <a:rPr lang="en-US" sz="1100" kern="1200" dirty="0" smtClean="0">
                          <a:solidFill>
                            <a:schemeClr val="dk1"/>
                          </a:solidFill>
                          <a:latin typeface="Arial"/>
                          <a:ea typeface="Arial Unicode MS"/>
                          <a:cs typeface="Arial Unicode MS"/>
                        </a:rPr>
                        <a:t> </a:t>
                      </a:r>
                      <a:r>
                        <a:rPr lang="en-US" sz="1100" kern="1200" dirty="0" err="1" smtClean="0">
                          <a:solidFill>
                            <a:schemeClr val="dk1"/>
                          </a:solidFill>
                          <a:latin typeface="Arial"/>
                          <a:ea typeface="Arial Unicode MS"/>
                          <a:cs typeface="Arial Unicode MS"/>
                        </a:rPr>
                        <a:t>organização</a:t>
                      </a:r>
                      <a:r>
                        <a:rPr lang="en-US" sz="1100" kern="1200" dirty="0" smtClean="0">
                          <a:solidFill>
                            <a:schemeClr val="dk1"/>
                          </a:solidFill>
                          <a:latin typeface="Arial"/>
                          <a:ea typeface="Arial Unicode MS"/>
                          <a:cs typeface="Arial Unicode MS"/>
                        </a:rPr>
                        <a:t> é </a:t>
                      </a:r>
                      <a:r>
                        <a:rPr lang="en-US" sz="1100" kern="1200" dirty="0" err="1" smtClean="0">
                          <a:solidFill>
                            <a:schemeClr val="dk1"/>
                          </a:solidFill>
                          <a:latin typeface="Arial"/>
                          <a:ea typeface="Arial Unicode MS"/>
                          <a:cs typeface="Arial Unicode MS"/>
                        </a:rPr>
                        <a:t>capaz</a:t>
                      </a:r>
                      <a:r>
                        <a:rPr lang="en-US" sz="1100" kern="1200" dirty="0" smtClean="0">
                          <a:solidFill>
                            <a:schemeClr val="dk1"/>
                          </a:solidFill>
                          <a:latin typeface="Arial"/>
                          <a:ea typeface="Arial Unicode MS"/>
                          <a:cs typeface="Arial Unicode MS"/>
                        </a:rPr>
                        <a:t> de se </a:t>
                      </a:r>
                      <a:r>
                        <a:rPr lang="en-US" sz="1100" kern="1200" dirty="0" err="1" smtClean="0">
                          <a:solidFill>
                            <a:schemeClr val="dk1"/>
                          </a:solidFill>
                          <a:latin typeface="Arial"/>
                          <a:ea typeface="Arial Unicode MS"/>
                          <a:cs typeface="Arial Unicode MS"/>
                        </a:rPr>
                        <a:t>adaptar</a:t>
                      </a:r>
                      <a:r>
                        <a:rPr lang="en-US" sz="1100" kern="1200" dirty="0" smtClean="0">
                          <a:solidFill>
                            <a:schemeClr val="dk1"/>
                          </a:solidFill>
                          <a:latin typeface="Arial"/>
                          <a:ea typeface="Arial Unicode MS"/>
                          <a:cs typeface="Arial Unicode MS"/>
                        </a:rPr>
                        <a:t> </a:t>
                      </a:r>
                      <a:r>
                        <a:rPr lang="en-US" sz="1100" kern="1200" dirty="0" err="1" smtClean="0">
                          <a:solidFill>
                            <a:schemeClr val="dk1"/>
                          </a:solidFill>
                          <a:latin typeface="Arial"/>
                          <a:ea typeface="Arial Unicode MS"/>
                          <a:cs typeface="Arial Unicode MS"/>
                        </a:rPr>
                        <a:t>às</a:t>
                      </a:r>
                      <a:r>
                        <a:rPr lang="en-US" sz="1100" kern="1200" dirty="0" smtClean="0">
                          <a:solidFill>
                            <a:schemeClr val="dk1"/>
                          </a:solidFill>
                          <a:latin typeface="Arial"/>
                          <a:ea typeface="Arial Unicode MS"/>
                          <a:cs typeface="Arial Unicode MS"/>
                        </a:rPr>
                        <a:t> </a:t>
                      </a:r>
                      <a:r>
                        <a:rPr lang="en-US" sz="1100" kern="1200" dirty="0" err="1" smtClean="0">
                          <a:solidFill>
                            <a:schemeClr val="dk1"/>
                          </a:solidFill>
                          <a:latin typeface="Arial"/>
                          <a:ea typeface="Arial Unicode MS"/>
                          <a:cs typeface="Arial Unicode MS"/>
                        </a:rPr>
                        <a:t>mudanças</a:t>
                      </a:r>
                      <a:r>
                        <a:rPr lang="en-US" sz="1100" kern="1200" dirty="0" smtClean="0">
                          <a:solidFill>
                            <a:schemeClr val="dk1"/>
                          </a:solidFill>
                          <a:latin typeface="Arial"/>
                          <a:ea typeface="Arial Unicode MS"/>
                          <a:cs typeface="Arial Unicode MS"/>
                        </a:rPr>
                        <a:t>?</a:t>
                      </a:r>
                      <a:endParaRPr lang="en-US" sz="1100" kern="1200" dirty="0">
                        <a:solidFill>
                          <a:schemeClr val="dk1"/>
                        </a:solidFill>
                        <a:latin typeface="Arial"/>
                        <a:ea typeface="Arial Unicode MS"/>
                        <a:cs typeface="Arial Unicode MS"/>
                      </a:endParaRPr>
                    </a:p>
                  </a:txBody>
                  <a:tcPr anchor="ctr">
                    <a:lnL w="6350" cap="flat" cmpd="sng" algn="ctr">
                      <a:solidFill>
                        <a:srgbClr val="FFFFFF">
                          <a:lumMod val="75000"/>
                        </a:srgbClr>
                      </a:solidFill>
                      <a:prstDash val="solid"/>
                      <a:round/>
                      <a:headEnd type="none" w="med" len="med"/>
                      <a:tailEnd type="none" w="med" len="med"/>
                    </a:lnL>
                    <a:lnR w="12700" cmpd="sng">
                      <a:solidFill>
                        <a:srgbClr val="FFFFFF"/>
                      </a:solidFill>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High:</a:t>
                      </a:r>
                      <a:r>
                        <a:rPr lang="en-US" sz="1000" b="1" u="none" strike="noStrike" baseline="0" dirty="0" smtClean="0">
                          <a:solidFill>
                            <a:schemeClr val="bg1"/>
                          </a:solidFill>
                          <a:effectLst/>
                        </a:rPr>
                        <a:t> </a:t>
                      </a:r>
                      <a:r>
                        <a:rPr lang="en-US" sz="1000" u="none" strike="noStrike" dirty="0" smtClean="0">
                          <a:solidFill>
                            <a:schemeClr val="bg1"/>
                          </a:solidFill>
                          <a:effectLst/>
                        </a:rPr>
                        <a:t>Staff </a:t>
                      </a:r>
                      <a:r>
                        <a:rPr lang="en-US" sz="1000" u="none" strike="noStrike" dirty="0">
                          <a:solidFill>
                            <a:schemeClr val="bg1"/>
                          </a:solidFill>
                          <a:effectLst/>
                        </a:rPr>
                        <a:t>redundancies; </a:t>
                      </a:r>
                      <a:r>
                        <a:rPr lang="en-US" sz="1000" u="none" strike="noStrike" dirty="0" smtClean="0">
                          <a:solidFill>
                            <a:schemeClr val="bg1"/>
                          </a:solidFill>
                          <a:effectLst/>
                        </a:rPr>
                        <a:t>re-engineering </a:t>
                      </a:r>
                      <a:r>
                        <a:rPr lang="en-US" sz="1000" u="none" strike="noStrike" dirty="0">
                          <a:solidFill>
                            <a:schemeClr val="bg1"/>
                          </a:solidFill>
                          <a:effectLst/>
                        </a:rPr>
                        <a:t>of processes </a:t>
                      </a:r>
                      <a:r>
                        <a:rPr lang="en-US" sz="1000" u="none" strike="noStrike" dirty="0" smtClean="0">
                          <a:solidFill>
                            <a:schemeClr val="bg1"/>
                          </a:solidFill>
                          <a:effectLst/>
                        </a:rPr>
                        <a:t>and</a:t>
                      </a:r>
                      <a:r>
                        <a:rPr lang="en-US" sz="1000" u="none" strike="noStrike" baseline="0" dirty="0" smtClean="0">
                          <a:solidFill>
                            <a:schemeClr val="bg1"/>
                          </a:solidFill>
                          <a:effectLst/>
                        </a:rPr>
                        <a:t> </a:t>
                      </a:r>
                      <a:r>
                        <a:rPr lang="en-US" sz="1000" u="none" strike="noStrike" dirty="0" smtClean="0">
                          <a:solidFill>
                            <a:schemeClr val="bg1"/>
                          </a:solidFill>
                          <a:effectLst/>
                        </a:rPr>
                        <a:t>structures</a:t>
                      </a:r>
                      <a:endParaRPr lang="en-US" sz="1000" b="0" i="0" u="none" strike="noStrike" dirty="0">
                        <a:solidFill>
                          <a:schemeClr val="bg1"/>
                        </a:solidFill>
                        <a:effectLst/>
                        <a:latin typeface="Arial" panose="020B0604020202020204" pitchFamily="34" charset="0"/>
                      </a:endParaRPr>
                    </a:p>
                  </a:txBody>
                  <a:tcPr marT="91440" marB="91440" anchor="ctr">
                    <a:lnL w="12700" cmpd="sng">
                      <a:solidFill>
                        <a:srgbClr val="FFFFFF"/>
                      </a:solidFill>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effectLst/>
                        </a:rPr>
                        <a:t>Moderate:</a:t>
                      </a:r>
                      <a:r>
                        <a:rPr lang="en-US" sz="1000" b="1" u="none" strike="noStrike" baseline="0" dirty="0" smtClean="0">
                          <a:effectLst/>
                        </a:rPr>
                        <a:t> </a:t>
                      </a:r>
                      <a:r>
                        <a:rPr lang="en-US" sz="1000" u="none" strike="noStrike" dirty="0" smtClean="0">
                          <a:effectLst/>
                        </a:rPr>
                        <a:t>Limited </a:t>
                      </a:r>
                      <a:r>
                        <a:rPr lang="en-US" sz="1000" u="none" strike="noStrike" dirty="0">
                          <a:effectLst/>
                        </a:rPr>
                        <a:t>changes in roles, structures </a:t>
                      </a:r>
                      <a:r>
                        <a:rPr lang="en-US" sz="1000" u="none" strike="noStrike" dirty="0" smtClean="0">
                          <a:effectLst/>
                        </a:rPr>
                        <a:t>and </a:t>
                      </a:r>
                      <a:r>
                        <a:rPr lang="en-US" sz="1000" u="none" strike="noStrike" dirty="0">
                          <a:effectLst/>
                        </a:rPr>
                        <a:t>processes</a:t>
                      </a:r>
                      <a:endParaRPr lang="en-US" sz="1000" b="0" i="0" u="none" strike="noStrike" dirty="0">
                        <a:solidFill>
                          <a:srgbClr val="000000"/>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CAF17"/>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Low:</a:t>
                      </a:r>
                      <a:r>
                        <a:rPr lang="en-US" sz="1000" b="1" u="none" strike="noStrike" baseline="0" dirty="0" smtClean="0">
                          <a:solidFill>
                            <a:schemeClr val="bg1"/>
                          </a:solidFill>
                          <a:effectLst/>
                        </a:rPr>
                        <a:t> </a:t>
                      </a:r>
                      <a:r>
                        <a:rPr lang="en-US" sz="1000" u="none" strike="noStrike" dirty="0" smtClean="0">
                          <a:solidFill>
                            <a:schemeClr val="bg1"/>
                          </a:solidFill>
                          <a:effectLst/>
                        </a:rPr>
                        <a:t>No </a:t>
                      </a:r>
                      <a:r>
                        <a:rPr lang="en-US" sz="1000" u="none" strike="noStrike" dirty="0">
                          <a:solidFill>
                            <a:schemeClr val="bg1"/>
                          </a:solidFill>
                          <a:effectLst/>
                        </a:rPr>
                        <a:t>staff reduction nor changes in organization and processes</a:t>
                      </a:r>
                      <a:endParaRPr lang="en-US" sz="1000" b="0" i="0" u="none" strike="noStrike" dirty="0">
                        <a:solidFill>
                          <a:schemeClr val="bg1"/>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46A33F"/>
                    </a:solidFill>
                  </a:tcPr>
                </a:tc>
              </a:tr>
              <a:tr h="906380">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l" fontAlgn="ctr">
                        <a:lnSpc>
                          <a:spcPct val="90000"/>
                        </a:lnSpc>
                        <a:spcAft>
                          <a:spcPts val="300"/>
                        </a:spcAft>
                      </a:pPr>
                      <a:r>
                        <a:rPr lang="en-US" sz="1100" b="1" u="none" strike="noStrike" dirty="0" err="1" smtClean="0">
                          <a:solidFill>
                            <a:srgbClr val="00529B"/>
                          </a:solidFill>
                          <a:effectLst/>
                        </a:rPr>
                        <a:t>Grau</a:t>
                      </a:r>
                      <a:r>
                        <a:rPr lang="en-US" sz="1100" b="1" u="none" strike="noStrike" baseline="0" dirty="0" smtClean="0">
                          <a:solidFill>
                            <a:srgbClr val="00529B"/>
                          </a:solidFill>
                          <a:effectLst/>
                        </a:rPr>
                        <a:t> de </a:t>
                      </a:r>
                      <a:r>
                        <a:rPr lang="en-US" sz="1100" b="1" u="none" strike="noStrike" baseline="0" dirty="0" err="1" smtClean="0">
                          <a:solidFill>
                            <a:srgbClr val="00529B"/>
                          </a:solidFill>
                          <a:effectLst/>
                        </a:rPr>
                        <a:t>Risco</a:t>
                      </a:r>
                      <a:r>
                        <a:rPr lang="en-US" sz="1100" b="1" u="none" strike="noStrike" baseline="0" dirty="0" smtClean="0">
                          <a:solidFill>
                            <a:srgbClr val="00529B"/>
                          </a:solidFill>
                          <a:effectLst/>
                        </a:rPr>
                        <a:t> </a:t>
                      </a:r>
                      <a:r>
                        <a:rPr lang="en-US" sz="1100" b="1" u="none" strike="noStrike" baseline="0" dirty="0" err="1" smtClean="0">
                          <a:solidFill>
                            <a:srgbClr val="00529B"/>
                          </a:solidFill>
                          <a:effectLst/>
                        </a:rPr>
                        <a:t>Técnico</a:t>
                      </a:r>
                      <a:r>
                        <a:rPr lang="en-US" sz="1100" b="1" u="none" strike="noStrike" baseline="0" dirty="0" smtClean="0">
                          <a:solidFill>
                            <a:srgbClr val="00529B"/>
                          </a:solidFill>
                          <a:effectLst/>
                        </a:rPr>
                        <a:t>:</a:t>
                      </a:r>
                      <a:endParaRPr lang="en-US" sz="1100" b="1" u="none" strike="noStrike" dirty="0" smtClean="0">
                        <a:solidFill>
                          <a:srgbClr val="00529B"/>
                        </a:solidFill>
                        <a:effectLst/>
                      </a:endParaRPr>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A mudança prejudicará a capacidade de nossos sistemas de entregar</a:t>
                      </a:r>
                      <a:r>
                        <a:rPr lang="pt-BR" sz="1100" baseline="0" dirty="0" smtClean="0"/>
                        <a:t> </a:t>
                      </a:r>
                      <a:r>
                        <a:rPr lang="pt-BR" sz="1100" dirty="0" smtClean="0"/>
                        <a:t>serviços?</a:t>
                      </a:r>
                    </a:p>
                    <a:p>
                      <a:pPr marL="171450" indent="-171450" algn="l" defTabSz="914354" rtl="0" eaLnBrk="1" fontAlgn="ctr" latinLnBrk="0" hangingPunct="1">
                        <a:lnSpc>
                          <a:spcPct val="90000"/>
                        </a:lnSpc>
                        <a:spcAft>
                          <a:spcPts val="300"/>
                        </a:spcAft>
                        <a:buFont typeface="Wingdings" panose="05000000000000000000" pitchFamily="2" charset="2"/>
                        <a:buChar char="§"/>
                      </a:pPr>
                      <a:r>
                        <a:rPr lang="pt-BR" sz="1100" dirty="0" smtClean="0"/>
                        <a:t>Essa mudança causará atrasos nas operações da empresa afetando poucos ou muitos componentes da arquitetura?</a:t>
                      </a:r>
                      <a:endParaRPr lang="en-US" sz="1100" b="0" i="0" u="none" strike="noStrike" kern="1200" dirty="0">
                        <a:solidFill>
                          <a:schemeClr val="tx1"/>
                        </a:solidFill>
                        <a:effectLst/>
                        <a:latin typeface="Arial" panose="020B0604020202020204" pitchFamily="34" charset="0"/>
                        <a:ea typeface="+mn-ea"/>
                        <a:cs typeface="+mn-cs"/>
                      </a:endParaRPr>
                    </a:p>
                  </a:txBody>
                  <a:tcPr anchor="ctr">
                    <a:lnL w="6350" cap="flat" cmpd="sng" algn="ctr">
                      <a:solidFill>
                        <a:srgbClr val="FFFFFF">
                          <a:lumMod val="75000"/>
                        </a:srgbClr>
                      </a:solidFill>
                      <a:prstDash val="solid"/>
                      <a:round/>
                      <a:headEnd type="none" w="med" len="med"/>
                      <a:tailEnd type="none" w="med" len="med"/>
                    </a:lnL>
                    <a:lnR w="12700" cmpd="sng">
                      <a:solidFill>
                        <a:srgbClr val="FFFFFF"/>
                      </a:solidFill>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High:</a:t>
                      </a:r>
                      <a:r>
                        <a:rPr lang="en-US" sz="1000" b="1" u="none" strike="noStrike" baseline="0" dirty="0" smtClean="0">
                          <a:solidFill>
                            <a:schemeClr val="bg1"/>
                          </a:solidFill>
                          <a:effectLst/>
                        </a:rPr>
                        <a:t> </a:t>
                      </a:r>
                      <a:r>
                        <a:rPr lang="en-US" sz="1000" u="none" strike="noStrike" dirty="0" smtClean="0">
                          <a:solidFill>
                            <a:schemeClr val="bg1"/>
                          </a:solidFill>
                          <a:effectLst/>
                        </a:rPr>
                        <a:t>Impacts </a:t>
                      </a:r>
                      <a:r>
                        <a:rPr lang="en-US" sz="1000" u="none" strike="noStrike" dirty="0">
                          <a:solidFill>
                            <a:schemeClr val="bg1"/>
                          </a:solidFill>
                          <a:effectLst/>
                        </a:rPr>
                        <a:t>OS, </a:t>
                      </a:r>
                      <a:r>
                        <a:rPr lang="en-US" sz="1000" u="none" strike="noStrike" dirty="0" smtClean="0">
                          <a:solidFill>
                            <a:schemeClr val="bg1"/>
                          </a:solidFill>
                          <a:effectLst/>
                        </a:rPr>
                        <a:t>DB,</a:t>
                      </a:r>
                      <a:r>
                        <a:rPr lang="en-US" sz="1000" u="none" strike="noStrike" baseline="0" dirty="0" smtClean="0">
                          <a:solidFill>
                            <a:schemeClr val="bg1"/>
                          </a:solidFill>
                          <a:effectLst/>
                        </a:rPr>
                        <a:t> </a:t>
                      </a:r>
                      <a:r>
                        <a:rPr lang="en-US" sz="1000" u="none" strike="noStrike" dirty="0" smtClean="0">
                          <a:solidFill>
                            <a:schemeClr val="bg1"/>
                          </a:solidFill>
                          <a:effectLst/>
                        </a:rPr>
                        <a:t>middleware and </a:t>
                      </a:r>
                      <a:r>
                        <a:rPr lang="en-US" sz="1000" u="none" strike="noStrike" dirty="0">
                          <a:solidFill>
                            <a:schemeClr val="bg1"/>
                          </a:solidFill>
                          <a:effectLst/>
                        </a:rPr>
                        <a:t>applications</a:t>
                      </a:r>
                      <a:endParaRPr lang="en-US" sz="1000" b="0" i="0" u="none" strike="noStrike" dirty="0">
                        <a:solidFill>
                          <a:schemeClr val="bg1"/>
                        </a:solidFill>
                        <a:effectLst/>
                        <a:latin typeface="Arial" panose="020B0604020202020204" pitchFamily="34" charset="0"/>
                      </a:endParaRPr>
                    </a:p>
                  </a:txBody>
                  <a:tcPr marT="91440" marB="91440" anchor="ctr">
                    <a:lnL w="12700" cmpd="sng">
                      <a:solidFill>
                        <a:srgbClr val="FFFFFF"/>
                      </a:solidFill>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effectLst/>
                        </a:rPr>
                        <a:t>Moderate:</a:t>
                      </a:r>
                      <a:r>
                        <a:rPr lang="en-US" sz="1000" b="1" u="none" strike="noStrike" baseline="0" dirty="0" smtClean="0">
                          <a:effectLst/>
                        </a:rPr>
                        <a:t> </a:t>
                      </a:r>
                      <a:r>
                        <a:rPr lang="en-US" sz="1000" u="none" strike="noStrike" dirty="0" smtClean="0">
                          <a:effectLst/>
                        </a:rPr>
                        <a:t>Impacts </a:t>
                      </a:r>
                      <a:r>
                        <a:rPr lang="en-US" sz="1000" u="none" strike="noStrike" dirty="0">
                          <a:effectLst/>
                        </a:rPr>
                        <a:t>few components </a:t>
                      </a:r>
                      <a:r>
                        <a:rPr lang="en-US" sz="1000" u="none" strike="noStrike" dirty="0" smtClean="0">
                          <a:effectLst/>
                        </a:rPr>
                        <a:t>of</a:t>
                      </a:r>
                      <a:r>
                        <a:rPr lang="en-US" sz="1000" u="none" strike="noStrike" baseline="0" dirty="0" smtClean="0">
                          <a:effectLst/>
                        </a:rPr>
                        <a:t> </a:t>
                      </a:r>
                      <a:r>
                        <a:rPr lang="en-US" sz="1000" u="none" strike="noStrike" dirty="0" smtClean="0">
                          <a:effectLst/>
                        </a:rPr>
                        <a:t>the </a:t>
                      </a:r>
                      <a:r>
                        <a:rPr lang="en-US" sz="1000" u="none" strike="noStrike" dirty="0">
                          <a:effectLst/>
                        </a:rPr>
                        <a:t>architecture</a:t>
                      </a:r>
                      <a:endParaRPr lang="en-US" sz="1000" b="0" i="0" u="none" strike="noStrike" dirty="0">
                        <a:solidFill>
                          <a:srgbClr val="000000"/>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FCAF17"/>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Low:</a:t>
                      </a:r>
                      <a:r>
                        <a:rPr lang="en-US" sz="1000" b="1" u="none" strike="noStrike" baseline="0" dirty="0" smtClean="0">
                          <a:solidFill>
                            <a:schemeClr val="bg1"/>
                          </a:solidFill>
                          <a:effectLst/>
                        </a:rPr>
                        <a:t> </a:t>
                      </a:r>
                      <a:r>
                        <a:rPr lang="en-US" sz="1000" u="none" strike="noStrike" dirty="0" smtClean="0">
                          <a:solidFill>
                            <a:schemeClr val="bg1"/>
                          </a:solidFill>
                          <a:effectLst/>
                        </a:rPr>
                        <a:t>Little </a:t>
                      </a:r>
                      <a:r>
                        <a:rPr lang="en-US" sz="1000" u="none" strike="noStrike" dirty="0">
                          <a:solidFill>
                            <a:schemeClr val="bg1"/>
                          </a:solidFill>
                          <a:effectLst/>
                        </a:rPr>
                        <a:t>more than </a:t>
                      </a:r>
                      <a:r>
                        <a:rPr lang="en-US" sz="1000" u="none" strike="noStrike" dirty="0" smtClean="0">
                          <a:solidFill>
                            <a:schemeClr val="bg1"/>
                          </a:solidFill>
                          <a:effectLst/>
                        </a:rPr>
                        <a:t>“moving boxes”</a:t>
                      </a:r>
                      <a:endParaRPr lang="en-US" sz="1000" b="0" i="0" u="none" strike="noStrike" dirty="0">
                        <a:solidFill>
                          <a:schemeClr val="bg1"/>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12700" cap="flat" cmpd="sng" algn="ctr">
                      <a:solidFill>
                        <a:srgbClr val="FFFFFF">
                          <a:lumMod val="75000"/>
                        </a:srgbClr>
                      </a:solidFill>
                      <a:prstDash val="dash"/>
                      <a:round/>
                      <a:headEnd type="none" w="med" len="med"/>
                      <a:tailEnd type="none" w="med" len="med"/>
                    </a:lnB>
                    <a:lnTlToBr w="12700" cmpd="sng">
                      <a:noFill/>
                      <a:prstDash val="solid"/>
                    </a:lnTlToBr>
                    <a:lnBlToTr w="12700" cmpd="sng">
                      <a:noFill/>
                      <a:prstDash val="solid"/>
                    </a:lnBlToTr>
                    <a:solidFill>
                      <a:srgbClr val="46A33F"/>
                    </a:solidFill>
                  </a:tcPr>
                </a:tc>
              </a:tr>
              <a:tr h="758735">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l" fontAlgn="ctr">
                        <a:lnSpc>
                          <a:spcPct val="90000"/>
                        </a:lnSpc>
                        <a:spcAft>
                          <a:spcPts val="300"/>
                        </a:spcAft>
                      </a:pPr>
                      <a:r>
                        <a:rPr lang="en-US" sz="1100" b="1" u="none" strike="noStrike" dirty="0" err="1" smtClean="0">
                          <a:solidFill>
                            <a:srgbClr val="00529B"/>
                          </a:solidFill>
                          <a:effectLst/>
                        </a:rPr>
                        <a:t>Requisito</a:t>
                      </a:r>
                      <a:r>
                        <a:rPr lang="en-US" sz="1100" b="1" u="none" strike="noStrike" dirty="0" smtClean="0">
                          <a:solidFill>
                            <a:srgbClr val="00529B"/>
                          </a:solidFill>
                          <a:effectLst/>
                        </a:rPr>
                        <a:t> de </a:t>
                      </a:r>
                      <a:r>
                        <a:rPr lang="en-US" sz="1100" b="1" u="none" strike="noStrike" dirty="0" err="1" smtClean="0">
                          <a:solidFill>
                            <a:srgbClr val="00529B"/>
                          </a:solidFill>
                          <a:effectLst/>
                        </a:rPr>
                        <a:t>Investimento</a:t>
                      </a:r>
                      <a:r>
                        <a:rPr lang="en-US" sz="1100" b="1" u="none" strike="noStrike" dirty="0" smtClean="0">
                          <a:solidFill>
                            <a:srgbClr val="00529B"/>
                          </a:solidFill>
                          <a:effectLst/>
                        </a:rPr>
                        <a:t>:</a:t>
                      </a:r>
                    </a:p>
                    <a:p>
                      <a:pPr marL="171450" marR="0" lvl="0" indent="-171450" algn="l" defTabSz="914354" rtl="0" eaLnBrk="1" fontAlgn="ctr" latinLnBrk="0" hangingPunct="1">
                        <a:lnSpc>
                          <a:spcPct val="90000"/>
                        </a:lnSpc>
                        <a:spcBef>
                          <a:spcPts val="0"/>
                        </a:spcBef>
                        <a:spcAft>
                          <a:spcPts val="300"/>
                        </a:spcAft>
                        <a:buClrTx/>
                        <a:buSzTx/>
                        <a:buFont typeface="Wingdings" panose="05000000000000000000" pitchFamily="2" charset="2"/>
                        <a:buChar char="§"/>
                        <a:tabLst/>
                        <a:defRPr/>
                      </a:pPr>
                      <a:r>
                        <a:rPr lang="en-US" sz="1100" dirty="0" smtClean="0">
                          <a:solidFill>
                            <a:srgbClr val="000000"/>
                          </a:solidFill>
                          <a:latin typeface="Arial"/>
                          <a:ea typeface="Arial Unicode MS"/>
                          <a:cs typeface="Arial Unicode MS"/>
                        </a:rPr>
                        <a:t>A </a:t>
                      </a:r>
                      <a:r>
                        <a:rPr lang="en-US" sz="1100" dirty="0" err="1" smtClean="0">
                          <a:solidFill>
                            <a:srgbClr val="000000"/>
                          </a:solidFill>
                          <a:latin typeface="Arial"/>
                          <a:ea typeface="Arial Unicode MS"/>
                          <a:cs typeface="Arial Unicode MS"/>
                        </a:rPr>
                        <a:t>mudança</a:t>
                      </a:r>
                      <a:r>
                        <a:rPr lang="en-US" sz="1100" dirty="0" smtClean="0">
                          <a:solidFill>
                            <a:srgbClr val="000000"/>
                          </a:solidFill>
                          <a:latin typeface="Arial"/>
                          <a:ea typeface="Arial Unicode MS"/>
                          <a:cs typeface="Arial Unicode MS"/>
                        </a:rPr>
                        <a:t> </a:t>
                      </a:r>
                      <a:r>
                        <a:rPr lang="en-US" sz="1100" dirty="0" err="1" smtClean="0">
                          <a:solidFill>
                            <a:srgbClr val="000000"/>
                          </a:solidFill>
                          <a:latin typeface="Arial"/>
                          <a:ea typeface="Arial Unicode MS"/>
                          <a:cs typeface="Arial Unicode MS"/>
                        </a:rPr>
                        <a:t>requer</a:t>
                      </a:r>
                      <a:r>
                        <a:rPr lang="en-US" sz="1100" dirty="0" smtClean="0">
                          <a:solidFill>
                            <a:srgbClr val="000000"/>
                          </a:solidFill>
                          <a:latin typeface="Arial"/>
                          <a:ea typeface="Arial Unicode MS"/>
                          <a:cs typeface="Arial Unicode MS"/>
                        </a:rPr>
                        <a:t> um </a:t>
                      </a:r>
                      <a:r>
                        <a:rPr lang="en-US" sz="1100" dirty="0" err="1" smtClean="0">
                          <a:solidFill>
                            <a:srgbClr val="000000"/>
                          </a:solidFill>
                          <a:latin typeface="Arial"/>
                          <a:ea typeface="Arial Unicode MS"/>
                          <a:cs typeface="Arial Unicode MS"/>
                        </a:rPr>
                        <a:t>grande</a:t>
                      </a:r>
                      <a:r>
                        <a:rPr lang="en-US" sz="1100" dirty="0" smtClean="0">
                          <a:solidFill>
                            <a:srgbClr val="000000"/>
                          </a:solidFill>
                          <a:latin typeface="Arial"/>
                          <a:ea typeface="Arial Unicode MS"/>
                          <a:cs typeface="Arial Unicode MS"/>
                        </a:rPr>
                        <a:t> </a:t>
                      </a:r>
                      <a:r>
                        <a:rPr lang="en-US" sz="1100" dirty="0" err="1" smtClean="0">
                          <a:solidFill>
                            <a:srgbClr val="000000"/>
                          </a:solidFill>
                          <a:latin typeface="Arial"/>
                          <a:ea typeface="Arial Unicode MS"/>
                          <a:cs typeface="Arial Unicode MS"/>
                        </a:rPr>
                        <a:t>investimento</a:t>
                      </a:r>
                      <a:r>
                        <a:rPr lang="en-US" sz="1100" dirty="0" smtClean="0">
                          <a:solidFill>
                            <a:srgbClr val="000000"/>
                          </a:solidFill>
                          <a:latin typeface="Arial"/>
                          <a:ea typeface="Arial Unicode MS"/>
                          <a:cs typeface="Arial Unicode MS"/>
                        </a:rPr>
                        <a:t> </a:t>
                      </a:r>
                      <a:r>
                        <a:rPr lang="en-US" sz="1100" dirty="0" err="1" smtClean="0">
                          <a:solidFill>
                            <a:srgbClr val="000000"/>
                          </a:solidFill>
                          <a:latin typeface="Arial"/>
                          <a:ea typeface="Arial Unicode MS"/>
                          <a:cs typeface="Arial Unicode MS"/>
                        </a:rPr>
                        <a:t>antecipado</a:t>
                      </a:r>
                      <a:r>
                        <a:rPr lang="en-US" sz="1100" dirty="0" smtClean="0">
                          <a:solidFill>
                            <a:srgbClr val="000000"/>
                          </a:solidFill>
                          <a:latin typeface="Arial"/>
                          <a:ea typeface="Arial Unicode MS"/>
                          <a:cs typeface="Arial Unicode MS"/>
                        </a:rPr>
                        <a:t> antes dos </a:t>
                      </a:r>
                      <a:r>
                        <a:rPr lang="en-US" sz="1100" dirty="0" err="1" smtClean="0">
                          <a:solidFill>
                            <a:srgbClr val="000000"/>
                          </a:solidFill>
                          <a:latin typeface="Arial"/>
                          <a:ea typeface="Arial Unicode MS"/>
                          <a:cs typeface="Arial Unicode MS"/>
                        </a:rPr>
                        <a:t>ganhos</a:t>
                      </a:r>
                      <a:r>
                        <a:rPr lang="en-US" sz="1100" dirty="0" smtClean="0">
                          <a:solidFill>
                            <a:srgbClr val="000000"/>
                          </a:solidFill>
                          <a:latin typeface="Arial"/>
                          <a:ea typeface="Arial Unicode MS"/>
                          <a:cs typeface="Arial Unicode MS"/>
                        </a:rPr>
                        <a:t> </a:t>
                      </a:r>
                      <a:r>
                        <a:rPr lang="en-US" sz="1100" dirty="0" err="1" smtClean="0">
                          <a:solidFill>
                            <a:srgbClr val="000000"/>
                          </a:solidFill>
                          <a:latin typeface="Arial"/>
                          <a:ea typeface="Arial Unicode MS"/>
                          <a:cs typeface="Arial Unicode MS"/>
                        </a:rPr>
                        <a:t>serem</a:t>
                      </a:r>
                      <a:r>
                        <a:rPr lang="en-US" sz="1100" dirty="0" smtClean="0">
                          <a:solidFill>
                            <a:srgbClr val="000000"/>
                          </a:solidFill>
                          <a:latin typeface="Arial"/>
                          <a:ea typeface="Arial Unicode MS"/>
                          <a:cs typeface="Arial Unicode MS"/>
                        </a:rPr>
                        <a:t> </a:t>
                      </a:r>
                      <a:r>
                        <a:rPr lang="en-US" sz="1100" dirty="0" err="1" smtClean="0">
                          <a:solidFill>
                            <a:srgbClr val="000000"/>
                          </a:solidFill>
                          <a:latin typeface="Arial"/>
                          <a:ea typeface="Arial Unicode MS"/>
                          <a:cs typeface="Arial Unicode MS"/>
                        </a:rPr>
                        <a:t>capturados</a:t>
                      </a:r>
                      <a:r>
                        <a:rPr lang="en-US" sz="1100" dirty="0" smtClean="0">
                          <a:solidFill>
                            <a:srgbClr val="000000"/>
                          </a:solidFill>
                          <a:latin typeface="Arial"/>
                          <a:ea typeface="Arial Unicode MS"/>
                          <a:cs typeface="Arial Unicode MS"/>
                        </a:rPr>
                        <a:t>? </a:t>
                      </a:r>
                      <a:endParaRPr lang="en-US" sz="1100" b="0" i="0" u="none" strike="noStrike" kern="1200" dirty="0" smtClean="0">
                        <a:solidFill>
                          <a:schemeClr val="tx1"/>
                        </a:solidFill>
                        <a:effectLst/>
                        <a:latin typeface="Arial" panose="020B0604020202020204" pitchFamily="34" charset="0"/>
                        <a:ea typeface="+mn-ea"/>
                        <a:cs typeface="+mn-cs"/>
                      </a:endParaRPr>
                    </a:p>
                    <a:p>
                      <a:pPr marL="171450" indent="-171450" algn="l" defTabSz="914354" rtl="0" eaLnBrk="1" fontAlgn="ctr" latinLnBrk="0" hangingPunct="1">
                        <a:lnSpc>
                          <a:spcPct val="90000"/>
                        </a:lnSpc>
                        <a:spcAft>
                          <a:spcPts val="300"/>
                        </a:spcAft>
                        <a:buFont typeface="Wingdings" panose="05000000000000000000" pitchFamily="2" charset="2"/>
                        <a:buChar char="§"/>
                      </a:pPr>
                      <a:r>
                        <a:rPr lang="en-US" sz="1100" b="0" i="0" u="none" strike="noStrike" kern="1200" dirty="0" smtClean="0">
                          <a:solidFill>
                            <a:schemeClr val="tx1"/>
                          </a:solidFill>
                          <a:effectLst/>
                          <a:latin typeface="Arial" panose="020B0604020202020204" pitchFamily="34" charset="0"/>
                          <a:ea typeface="+mn-ea"/>
                          <a:cs typeface="+mn-cs"/>
                        </a:rPr>
                        <a:t>A </a:t>
                      </a:r>
                      <a:r>
                        <a:rPr lang="en-US" sz="1100" b="0" i="0" u="none" strike="noStrike" kern="1200" dirty="0" err="1" smtClean="0">
                          <a:solidFill>
                            <a:schemeClr val="tx1"/>
                          </a:solidFill>
                          <a:effectLst/>
                          <a:latin typeface="Arial" panose="020B0604020202020204" pitchFamily="34" charset="0"/>
                          <a:ea typeface="+mn-ea"/>
                          <a:cs typeface="+mn-cs"/>
                        </a:rPr>
                        <a:t>empresa</a:t>
                      </a:r>
                      <a:r>
                        <a:rPr lang="en-US" sz="1100" b="0" i="0" u="none" strike="noStrike" kern="1200" dirty="0" smtClean="0">
                          <a:solidFill>
                            <a:schemeClr val="tx1"/>
                          </a:solidFill>
                          <a:effectLst/>
                          <a:latin typeface="Arial" panose="020B0604020202020204" pitchFamily="34" charset="0"/>
                          <a:ea typeface="+mn-ea"/>
                          <a:cs typeface="+mn-cs"/>
                        </a:rPr>
                        <a:t> </a:t>
                      </a:r>
                      <a:r>
                        <a:rPr lang="en-US" sz="1100" b="0" i="0" u="none" strike="noStrike" kern="1200" dirty="0" err="1" smtClean="0">
                          <a:solidFill>
                            <a:schemeClr val="tx1"/>
                          </a:solidFill>
                          <a:effectLst/>
                          <a:latin typeface="Arial" panose="020B0604020202020204" pitchFamily="34" charset="0"/>
                          <a:ea typeface="+mn-ea"/>
                          <a:cs typeface="+mn-cs"/>
                        </a:rPr>
                        <a:t>está</a:t>
                      </a:r>
                      <a:r>
                        <a:rPr lang="en-US" sz="1100" b="0" i="0" u="none" strike="noStrike" kern="1200" dirty="0" smtClean="0">
                          <a:solidFill>
                            <a:schemeClr val="tx1"/>
                          </a:solidFill>
                          <a:effectLst/>
                          <a:latin typeface="Arial" panose="020B0604020202020204" pitchFamily="34" charset="0"/>
                          <a:ea typeface="+mn-ea"/>
                          <a:cs typeface="+mn-cs"/>
                        </a:rPr>
                        <a:t> </a:t>
                      </a:r>
                      <a:r>
                        <a:rPr lang="en-US" sz="1100" b="0" i="0" u="none" strike="noStrike" kern="1200" dirty="0" err="1" smtClean="0">
                          <a:solidFill>
                            <a:schemeClr val="tx1"/>
                          </a:solidFill>
                          <a:effectLst/>
                          <a:latin typeface="Arial" panose="020B0604020202020204" pitchFamily="34" charset="0"/>
                          <a:ea typeface="+mn-ea"/>
                          <a:cs typeface="+mn-cs"/>
                        </a:rPr>
                        <a:t>disposta</a:t>
                      </a:r>
                      <a:r>
                        <a:rPr lang="en-US" sz="1100" b="0" i="0" u="none" strike="noStrike" kern="1200" dirty="0" smtClean="0">
                          <a:solidFill>
                            <a:schemeClr val="tx1"/>
                          </a:solidFill>
                          <a:effectLst/>
                          <a:latin typeface="Arial" panose="020B0604020202020204" pitchFamily="34" charset="0"/>
                          <a:ea typeface="+mn-ea"/>
                          <a:cs typeface="+mn-cs"/>
                        </a:rPr>
                        <a:t> a </a:t>
                      </a:r>
                      <a:r>
                        <a:rPr lang="en-US" sz="1100" b="0" i="0" u="none" strike="noStrike" kern="1200" dirty="0" err="1" smtClean="0">
                          <a:solidFill>
                            <a:schemeClr val="tx1"/>
                          </a:solidFill>
                          <a:effectLst/>
                          <a:latin typeface="Arial" panose="020B0604020202020204" pitchFamily="34" charset="0"/>
                          <a:ea typeface="+mn-ea"/>
                          <a:cs typeface="+mn-cs"/>
                        </a:rPr>
                        <a:t>fazer</a:t>
                      </a:r>
                      <a:r>
                        <a:rPr lang="en-US" sz="1100" b="0" i="0" u="none" strike="noStrike" kern="1200" baseline="0" dirty="0" smtClean="0">
                          <a:solidFill>
                            <a:schemeClr val="tx1"/>
                          </a:solidFill>
                          <a:effectLst/>
                          <a:latin typeface="Arial" panose="020B0604020202020204" pitchFamily="34" charset="0"/>
                          <a:ea typeface="+mn-ea"/>
                          <a:cs typeface="+mn-cs"/>
                        </a:rPr>
                        <a:t> um </a:t>
                      </a:r>
                      <a:r>
                        <a:rPr lang="en-US" sz="1100" b="0" i="0" u="none" strike="noStrike" kern="1200" baseline="0" dirty="0" err="1" smtClean="0">
                          <a:solidFill>
                            <a:schemeClr val="tx1"/>
                          </a:solidFill>
                          <a:effectLst/>
                          <a:latin typeface="Arial" panose="020B0604020202020204" pitchFamily="34" charset="0"/>
                          <a:ea typeface="+mn-ea"/>
                          <a:cs typeface="+mn-cs"/>
                        </a:rPr>
                        <a:t>investimento</a:t>
                      </a:r>
                      <a:r>
                        <a:rPr lang="en-US" sz="1100" b="0" i="0" u="none" strike="noStrike" kern="1200" baseline="0" dirty="0" smtClean="0">
                          <a:solidFill>
                            <a:schemeClr val="tx1"/>
                          </a:solidFill>
                          <a:effectLst/>
                          <a:latin typeface="Arial" panose="020B0604020202020204" pitchFamily="34" charset="0"/>
                          <a:ea typeface="+mn-ea"/>
                          <a:cs typeface="+mn-cs"/>
                        </a:rPr>
                        <a:t>?</a:t>
                      </a:r>
                      <a:endParaRPr lang="en-US" sz="1100" b="0" i="0" u="none" strike="noStrike" kern="1200" dirty="0">
                        <a:solidFill>
                          <a:schemeClr val="tx1"/>
                        </a:solidFill>
                        <a:effectLst/>
                        <a:latin typeface="Arial" panose="020B0604020202020204" pitchFamily="34" charset="0"/>
                        <a:ea typeface="+mn-ea"/>
                        <a:cs typeface="+mn-cs"/>
                      </a:endParaRPr>
                    </a:p>
                  </a:txBody>
                  <a:tcPr anchor="ctr">
                    <a:lnL w="6350" cap="flat" cmpd="sng" algn="ctr">
                      <a:solidFill>
                        <a:srgbClr val="FFFFFF">
                          <a:lumMod val="75000"/>
                        </a:srgbClr>
                      </a:solidFill>
                      <a:prstDash val="solid"/>
                      <a:round/>
                      <a:headEnd type="none" w="med" len="med"/>
                      <a:tailEnd type="none" w="med" len="med"/>
                    </a:lnL>
                    <a:lnR w="12700" cmpd="sng">
                      <a:solidFill>
                        <a:srgbClr val="FFFFFF"/>
                      </a:solidFill>
                    </a:lnR>
                    <a:lnT w="12700" cap="flat" cmpd="sng" algn="ctr">
                      <a:solidFill>
                        <a:srgbClr val="FFFFFF">
                          <a:lumMod val="75000"/>
                        </a:srgbClr>
                      </a:solidFill>
                      <a:prstDash val="dash"/>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High:</a:t>
                      </a:r>
                      <a:r>
                        <a:rPr lang="en-US" sz="1000" b="1" u="none" strike="noStrike" baseline="0" dirty="0" smtClean="0">
                          <a:solidFill>
                            <a:schemeClr val="bg1"/>
                          </a:solidFill>
                          <a:effectLst/>
                        </a:rPr>
                        <a:t> </a:t>
                      </a:r>
                      <a:r>
                        <a:rPr lang="en-US" sz="1000" u="none" strike="noStrike" dirty="0" smtClean="0">
                          <a:solidFill>
                            <a:schemeClr val="bg1"/>
                          </a:solidFill>
                          <a:effectLst/>
                        </a:rPr>
                        <a:t>The </a:t>
                      </a:r>
                      <a:r>
                        <a:rPr lang="en-US" sz="1000" u="none" strike="noStrike" dirty="0">
                          <a:solidFill>
                            <a:schemeClr val="bg1"/>
                          </a:solidFill>
                          <a:effectLst/>
                        </a:rPr>
                        <a:t>initiative requires a large, upfront investment </a:t>
                      </a:r>
                      <a:r>
                        <a:rPr lang="en-US" sz="1000" u="none" strike="noStrike" dirty="0" smtClean="0">
                          <a:solidFill>
                            <a:schemeClr val="bg1"/>
                          </a:solidFill>
                          <a:effectLst/>
                        </a:rPr>
                        <a:t>before</a:t>
                      </a:r>
                      <a:r>
                        <a:rPr lang="en-US" sz="1000" u="none" strike="noStrike" baseline="0" dirty="0" smtClean="0">
                          <a:solidFill>
                            <a:schemeClr val="bg1"/>
                          </a:solidFill>
                          <a:effectLst/>
                        </a:rPr>
                        <a:t> </a:t>
                      </a:r>
                      <a:r>
                        <a:rPr lang="en-US" sz="1000" u="none" strike="noStrike" dirty="0" smtClean="0">
                          <a:solidFill>
                            <a:schemeClr val="bg1"/>
                          </a:solidFill>
                          <a:effectLst/>
                        </a:rPr>
                        <a:t>savings </a:t>
                      </a:r>
                      <a:r>
                        <a:rPr lang="en-US" sz="1000" u="none" strike="noStrike" dirty="0">
                          <a:solidFill>
                            <a:schemeClr val="bg1"/>
                          </a:solidFill>
                          <a:effectLst/>
                        </a:rPr>
                        <a:t>can </a:t>
                      </a:r>
                      <a:r>
                        <a:rPr lang="en-US" sz="1000" u="none" strike="noStrike" dirty="0" smtClean="0">
                          <a:solidFill>
                            <a:schemeClr val="bg1"/>
                          </a:solidFill>
                          <a:effectLst/>
                        </a:rPr>
                        <a:t>be </a:t>
                      </a:r>
                      <a:r>
                        <a:rPr lang="en-US" sz="1000" u="none" strike="noStrike" dirty="0">
                          <a:solidFill>
                            <a:schemeClr val="bg1"/>
                          </a:solidFill>
                          <a:effectLst/>
                        </a:rPr>
                        <a:t>realized</a:t>
                      </a:r>
                      <a:endParaRPr lang="en-US" sz="1000" b="0" i="0" u="none" strike="noStrike" dirty="0">
                        <a:solidFill>
                          <a:schemeClr val="bg1"/>
                        </a:solidFill>
                        <a:effectLst/>
                        <a:latin typeface="Arial" panose="020B0604020202020204" pitchFamily="34" charset="0"/>
                      </a:endParaRPr>
                    </a:p>
                  </a:txBody>
                  <a:tcPr marT="91440" marB="91440" anchor="ctr">
                    <a:lnL w="12700" cmpd="sng">
                      <a:solidFill>
                        <a:srgbClr val="FFFFFF"/>
                      </a:solidFill>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effectLst/>
                        </a:rPr>
                        <a:t>Moderate:</a:t>
                      </a:r>
                      <a:r>
                        <a:rPr lang="en-US" sz="1000" b="1" u="none" strike="noStrike" baseline="0" dirty="0" smtClean="0">
                          <a:effectLst/>
                        </a:rPr>
                        <a:t> </a:t>
                      </a:r>
                      <a:r>
                        <a:rPr lang="en-US" sz="1000" u="none" strike="noStrike" dirty="0" smtClean="0">
                          <a:effectLst/>
                        </a:rPr>
                        <a:t>The </a:t>
                      </a:r>
                      <a:r>
                        <a:rPr lang="en-US" sz="1000" u="none" strike="noStrike" dirty="0">
                          <a:effectLst/>
                        </a:rPr>
                        <a:t>initiative requires a moderate, upfront investment before savings can </a:t>
                      </a:r>
                      <a:r>
                        <a:rPr lang="en-US" sz="1000" u="none" strike="noStrike" dirty="0" smtClean="0">
                          <a:effectLst/>
                        </a:rPr>
                        <a:t>be </a:t>
                      </a:r>
                      <a:r>
                        <a:rPr lang="en-US" sz="1000" u="none" strike="noStrike" dirty="0">
                          <a:effectLst/>
                        </a:rPr>
                        <a:t>realized</a:t>
                      </a:r>
                      <a:endParaRPr lang="en-US" sz="1000" b="0" i="0" u="none" strike="noStrike" dirty="0">
                        <a:solidFill>
                          <a:srgbClr val="000000"/>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CAF17"/>
                    </a:solidFill>
                  </a:tcPr>
                </a:tc>
                <a:tc>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algn="ctr" fontAlgn="ctr">
                        <a:lnSpc>
                          <a:spcPct val="90000"/>
                        </a:lnSpc>
                        <a:spcAft>
                          <a:spcPts val="300"/>
                        </a:spcAft>
                      </a:pPr>
                      <a:r>
                        <a:rPr lang="en-US" sz="1000" b="1" u="none" strike="noStrike" dirty="0" smtClean="0">
                          <a:solidFill>
                            <a:schemeClr val="bg1"/>
                          </a:solidFill>
                          <a:effectLst/>
                        </a:rPr>
                        <a:t>Low/None:</a:t>
                      </a:r>
                      <a:r>
                        <a:rPr lang="en-US" sz="1000" b="1" u="none" strike="noStrike" baseline="0" dirty="0" smtClean="0">
                          <a:solidFill>
                            <a:schemeClr val="bg1"/>
                          </a:solidFill>
                          <a:effectLst/>
                        </a:rPr>
                        <a:t> </a:t>
                      </a:r>
                      <a:r>
                        <a:rPr lang="en-US" sz="1000" u="none" strike="noStrike" dirty="0" smtClean="0">
                          <a:solidFill>
                            <a:schemeClr val="bg1"/>
                          </a:solidFill>
                          <a:effectLst/>
                        </a:rPr>
                        <a:t>The </a:t>
                      </a:r>
                      <a:r>
                        <a:rPr lang="en-US" sz="1000" u="none" strike="noStrike" dirty="0">
                          <a:solidFill>
                            <a:schemeClr val="bg1"/>
                          </a:solidFill>
                          <a:effectLst/>
                        </a:rPr>
                        <a:t>initiative requires little to no upfront investment before savings can be realized</a:t>
                      </a:r>
                      <a:endParaRPr lang="en-US" sz="1000" b="0" i="0" u="none" strike="noStrike" dirty="0">
                        <a:solidFill>
                          <a:schemeClr val="bg1"/>
                        </a:solidFill>
                        <a:effectLst/>
                        <a:latin typeface="Arial" panose="020B0604020202020204" pitchFamily="34" charset="0"/>
                      </a:endParaRPr>
                    </a:p>
                  </a:txBody>
                  <a:tcPr marT="91440" marB="91440" anchor="ctr">
                    <a:lnL w="28575"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dash"/>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46A33F"/>
                    </a:solidFill>
                  </a:tcPr>
                </a:tc>
              </a:tr>
              <a:tr h="237128">
                <a:tc gridSpan="4">
                  <a:txBody>
                    <a:bodyPr/>
                    <a:lstStyle>
                      <a:lvl1pPr marL="0" algn="l" defTabSz="914400" rtl="0" eaLnBrk="1" latinLnBrk="0" hangingPunct="1">
                        <a:defRPr sz="1800" kern="1200">
                          <a:solidFill>
                            <a:schemeClr val="dk1"/>
                          </a:solidFill>
                          <a:latin typeface="Arial"/>
                          <a:ea typeface="Arial Unicode MS"/>
                          <a:cs typeface="Arial Unicode MS"/>
                        </a:defRPr>
                      </a:lvl1pPr>
                      <a:lvl2pPr marL="457200" algn="l" defTabSz="914400" rtl="0" eaLnBrk="1" latinLnBrk="0" hangingPunct="1">
                        <a:defRPr sz="1800" kern="1200">
                          <a:solidFill>
                            <a:schemeClr val="dk1"/>
                          </a:solidFill>
                          <a:latin typeface="Arial"/>
                          <a:ea typeface="Arial Unicode MS"/>
                          <a:cs typeface="Arial Unicode MS"/>
                        </a:defRPr>
                      </a:lvl2pPr>
                      <a:lvl3pPr marL="914400" algn="l" defTabSz="914400" rtl="0" eaLnBrk="1" latinLnBrk="0" hangingPunct="1">
                        <a:defRPr sz="1800" kern="1200">
                          <a:solidFill>
                            <a:schemeClr val="dk1"/>
                          </a:solidFill>
                          <a:latin typeface="Arial"/>
                          <a:ea typeface="Arial Unicode MS"/>
                          <a:cs typeface="Arial Unicode MS"/>
                        </a:defRPr>
                      </a:lvl3pPr>
                      <a:lvl4pPr marL="1371600" algn="l" defTabSz="914400" rtl="0" eaLnBrk="1" latinLnBrk="0" hangingPunct="1">
                        <a:defRPr sz="1800" kern="1200">
                          <a:solidFill>
                            <a:schemeClr val="dk1"/>
                          </a:solidFill>
                          <a:latin typeface="Arial"/>
                          <a:ea typeface="Arial Unicode MS"/>
                          <a:cs typeface="Arial Unicode MS"/>
                        </a:defRPr>
                      </a:lvl4pPr>
                      <a:lvl5pPr marL="1828800" algn="l" defTabSz="914400" rtl="0" eaLnBrk="1" latinLnBrk="0" hangingPunct="1">
                        <a:defRPr sz="1800" kern="1200">
                          <a:solidFill>
                            <a:schemeClr val="dk1"/>
                          </a:solidFill>
                          <a:latin typeface="Arial"/>
                          <a:ea typeface="Arial Unicode MS"/>
                          <a:cs typeface="Arial Unicode MS"/>
                        </a:defRPr>
                      </a:lvl5pPr>
                      <a:lvl6pPr marL="2286000" algn="l" defTabSz="914400" rtl="0" eaLnBrk="1" latinLnBrk="0" hangingPunct="1">
                        <a:defRPr sz="1800" kern="1200">
                          <a:solidFill>
                            <a:schemeClr val="dk1"/>
                          </a:solidFill>
                          <a:latin typeface="Arial"/>
                          <a:ea typeface="Arial Unicode MS"/>
                          <a:cs typeface="Arial Unicode MS"/>
                        </a:defRPr>
                      </a:lvl6pPr>
                      <a:lvl7pPr marL="2743200" algn="l" defTabSz="914400" rtl="0" eaLnBrk="1" latinLnBrk="0" hangingPunct="1">
                        <a:defRPr sz="1800" kern="1200">
                          <a:solidFill>
                            <a:schemeClr val="dk1"/>
                          </a:solidFill>
                          <a:latin typeface="Arial"/>
                          <a:ea typeface="Arial Unicode MS"/>
                          <a:cs typeface="Arial Unicode MS"/>
                        </a:defRPr>
                      </a:lvl7pPr>
                      <a:lvl8pPr marL="3200400" algn="l" defTabSz="914400" rtl="0" eaLnBrk="1" latinLnBrk="0" hangingPunct="1">
                        <a:defRPr sz="1800" kern="1200">
                          <a:solidFill>
                            <a:schemeClr val="dk1"/>
                          </a:solidFill>
                          <a:latin typeface="Arial"/>
                          <a:ea typeface="Arial Unicode MS"/>
                          <a:cs typeface="Arial Unicode MS"/>
                        </a:defRPr>
                      </a:lvl8pPr>
                      <a:lvl9pPr marL="3657600" algn="l" defTabSz="914400" rtl="0" eaLnBrk="1" latinLnBrk="0" hangingPunct="1">
                        <a:defRPr sz="1800" kern="1200">
                          <a:solidFill>
                            <a:schemeClr val="dk1"/>
                          </a:solidFill>
                          <a:latin typeface="Arial"/>
                          <a:ea typeface="Arial Unicode MS"/>
                          <a:cs typeface="Arial Unicode MS"/>
                        </a:defRPr>
                      </a:lvl9pPr>
                    </a:lstStyle>
                    <a:p>
                      <a:pPr marL="0" marR="0" lvl="0" indent="0" algn="r" defTabSz="914400" rtl="0" eaLnBrk="0" fontAlgn="base" latinLnBrk="0" hangingPunct="0">
                        <a:lnSpc>
                          <a:spcPct val="9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7C7C7C"/>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ctr">
                        <a:lnSpc>
                          <a:spcPct val="90000"/>
                        </a:lnSpc>
                        <a:spcAft>
                          <a:spcPts val="300"/>
                        </a:spcAft>
                      </a:pPr>
                      <a:endParaRPr lang="en-US" sz="900" b="0" i="0" u="none" strike="noStrike" dirty="0">
                        <a:solidFill>
                          <a:schemeClr val="bg1"/>
                        </a:solidFill>
                        <a:effectLst/>
                        <a:latin typeface="Arial" panose="020B0604020202020204" pitchFamily="34" charset="0"/>
                      </a:endParaRPr>
                    </a:p>
                  </a:txBody>
                  <a:tcPr anchor="ctr">
                    <a:lnT w="1270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hMerge="1">
                  <a:txBody>
                    <a:bodyPr/>
                    <a:lstStyle/>
                    <a:p>
                      <a:pPr algn="ctr" fontAlgn="ctr">
                        <a:lnSpc>
                          <a:spcPct val="90000"/>
                        </a:lnSpc>
                        <a:spcAft>
                          <a:spcPts val="300"/>
                        </a:spcAft>
                      </a:pPr>
                      <a:endParaRPr lang="en-US" sz="900" b="0" i="0" u="none" strike="noStrike" dirty="0">
                        <a:solidFill>
                          <a:srgbClr val="000000"/>
                        </a:solidFill>
                        <a:effectLst/>
                        <a:latin typeface="Arial" panose="020B0604020202020204" pitchFamily="34" charset="0"/>
                      </a:endParaRPr>
                    </a:p>
                  </a:txBody>
                  <a:tcPr anchor="ctr">
                    <a:lnT w="1270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CAF17"/>
                    </a:solidFill>
                  </a:tcPr>
                </a:tc>
                <a:tc hMerge="1">
                  <a:txBody>
                    <a:bodyPr/>
                    <a:lstStyle/>
                    <a:p>
                      <a:pPr algn="ctr" fontAlgn="ctr">
                        <a:lnSpc>
                          <a:spcPct val="90000"/>
                        </a:lnSpc>
                        <a:spcAft>
                          <a:spcPts val="300"/>
                        </a:spcAft>
                      </a:pPr>
                      <a:endParaRPr lang="en-US" sz="900" b="0" i="0" u="none" strike="noStrike" dirty="0">
                        <a:solidFill>
                          <a:schemeClr val="bg1"/>
                        </a:solidFill>
                        <a:effectLst/>
                        <a:latin typeface="Arial" panose="020B0604020202020204" pitchFamily="34" charset="0"/>
                      </a:endParaRPr>
                    </a:p>
                  </a:txBody>
                  <a:tcPr anchor="ctr">
                    <a:lnR w="63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46A33F"/>
                    </a:solidFill>
                  </a:tcPr>
                </a:tc>
              </a:tr>
            </a:tbl>
          </a:graphicData>
        </a:graphic>
      </p:graphicFrame>
      <p:sp>
        <p:nvSpPr>
          <p:cNvPr id="162" name="Rectangle 161"/>
          <p:cNvSpPr/>
          <p:nvPr/>
        </p:nvSpPr>
        <p:spPr>
          <a:xfrm>
            <a:off x="304800" y="1387213"/>
            <a:ext cx="3711272" cy="341632"/>
          </a:xfrm>
          <a:prstGeom prst="rect">
            <a:avLst/>
          </a:prstGeom>
        </p:spPr>
        <p:txBody>
          <a:bodyPr wrap="none">
            <a:spAutoFit/>
          </a:bodyPr>
          <a:lstStyle/>
          <a:p>
            <a:pPr marL="228600" indent="-228600" eaLnBrk="0" fontAlgn="base" hangingPunct="0">
              <a:lnSpc>
                <a:spcPct val="90000"/>
              </a:lnSpc>
              <a:spcBef>
                <a:spcPct val="50000"/>
              </a:spcBef>
              <a:spcAft>
                <a:spcPct val="10000"/>
              </a:spcAft>
              <a:buClr>
                <a:srgbClr val="00529B"/>
              </a:buClr>
            </a:pPr>
            <a:r>
              <a:rPr lang="en-US" b="1" dirty="0" smtClean="0">
                <a:solidFill>
                  <a:srgbClr val="00529B"/>
                </a:solidFill>
                <a:ea typeface="Arial Unicode MS" pitchFamily="34" charset="-128"/>
                <a:cs typeface="Arial Unicode MS" pitchFamily="34" charset="-128"/>
              </a:rPr>
              <a:t>Para </a:t>
            </a:r>
            <a:r>
              <a:rPr lang="en-US" b="1" dirty="0" err="1" smtClean="0">
                <a:solidFill>
                  <a:srgbClr val="00529B"/>
                </a:solidFill>
                <a:ea typeface="Arial Unicode MS" pitchFamily="34" charset="-128"/>
                <a:cs typeface="Arial Unicode MS" pitchFamily="34" charset="-128"/>
              </a:rPr>
              <a:t>cada</a:t>
            </a:r>
            <a:r>
              <a:rPr lang="en-US" b="1" dirty="0" smtClean="0">
                <a:solidFill>
                  <a:srgbClr val="00529B"/>
                </a:solidFill>
                <a:ea typeface="Arial Unicode MS" pitchFamily="34" charset="-128"/>
                <a:cs typeface="Arial Unicode MS" pitchFamily="34" charset="-128"/>
              </a:rPr>
              <a:t> </a:t>
            </a:r>
            <a:r>
              <a:rPr lang="en-US" b="1" dirty="0" err="1" smtClean="0">
                <a:solidFill>
                  <a:srgbClr val="00529B"/>
                </a:solidFill>
                <a:ea typeface="Arial Unicode MS" pitchFamily="34" charset="-128"/>
                <a:cs typeface="Arial Unicode MS" pitchFamily="34" charset="-128"/>
              </a:rPr>
              <a:t>oportunidade</a:t>
            </a:r>
            <a:r>
              <a:rPr lang="en-US" b="1" dirty="0" smtClean="0">
                <a:solidFill>
                  <a:srgbClr val="00529B"/>
                </a:solidFill>
                <a:ea typeface="Arial Unicode MS" pitchFamily="34" charset="-128"/>
                <a:cs typeface="Arial Unicode MS" pitchFamily="34" charset="-128"/>
              </a:rPr>
              <a:t> </a:t>
            </a:r>
            <a:r>
              <a:rPr lang="en-US" b="1" dirty="0" err="1" smtClean="0">
                <a:solidFill>
                  <a:srgbClr val="00529B"/>
                </a:solidFill>
                <a:ea typeface="Arial Unicode MS" pitchFamily="34" charset="-128"/>
                <a:cs typeface="Arial Unicode MS" pitchFamily="34" charset="-128"/>
              </a:rPr>
              <a:t>gerada</a:t>
            </a:r>
            <a:r>
              <a:rPr lang="en-US" b="1" dirty="0" smtClean="0">
                <a:solidFill>
                  <a:srgbClr val="00529B"/>
                </a:solidFill>
                <a:ea typeface="Arial Unicode MS" pitchFamily="34" charset="-128"/>
                <a:cs typeface="Arial Unicode MS" pitchFamily="34" charset="-128"/>
              </a:rPr>
              <a:t>:</a:t>
            </a:r>
            <a:endParaRPr lang="en-US" b="1" dirty="0">
              <a:solidFill>
                <a:srgbClr val="00529B"/>
              </a:solidFill>
              <a:ea typeface="Arial Unicode MS" pitchFamily="34" charset="-128"/>
              <a:cs typeface="Arial Unicode MS" pitchFamily="34" charset="-128"/>
            </a:endParaRPr>
          </a:p>
        </p:txBody>
      </p:sp>
      <p:sp>
        <p:nvSpPr>
          <p:cNvPr id="163" name="Rectangle 162"/>
          <p:cNvSpPr/>
          <p:nvPr/>
        </p:nvSpPr>
        <p:spPr>
          <a:xfrm>
            <a:off x="6528408" y="1401063"/>
            <a:ext cx="2784742" cy="313932"/>
          </a:xfrm>
          <a:prstGeom prst="rect">
            <a:avLst/>
          </a:prstGeom>
        </p:spPr>
        <p:txBody>
          <a:bodyPr wrap="square">
            <a:spAutoFit/>
          </a:bodyPr>
          <a:lstStyle/>
          <a:p>
            <a:pPr marL="342900" indent="-342900" eaLnBrk="0" fontAlgn="base" hangingPunct="0">
              <a:lnSpc>
                <a:spcPct val="90000"/>
              </a:lnSpc>
              <a:spcBef>
                <a:spcPct val="30000"/>
              </a:spcBef>
              <a:spcAft>
                <a:spcPct val="10000"/>
              </a:spcAft>
              <a:buClr>
                <a:srgbClr val="002856"/>
              </a:buClr>
              <a:buFont typeface="Wingdings" panose="05000000000000000000" pitchFamily="2" charset="2"/>
              <a:buChar char="§"/>
            </a:pPr>
            <a:r>
              <a:rPr lang="en-US" sz="1600" b="1" dirty="0" smtClean="0">
                <a:solidFill>
                  <a:srgbClr val="000000"/>
                </a:solidFill>
                <a:ea typeface="Arial Unicode MS" pitchFamily="34" charset="-128"/>
                <a:cs typeface="Arial Unicode MS" pitchFamily="34" charset="-128"/>
              </a:rPr>
              <a:t>Vale a </a:t>
            </a:r>
            <a:r>
              <a:rPr lang="en-US" sz="1600" b="1" dirty="0" err="1" smtClean="0">
                <a:solidFill>
                  <a:srgbClr val="000000"/>
                </a:solidFill>
                <a:ea typeface="Arial Unicode MS" pitchFamily="34" charset="-128"/>
                <a:cs typeface="Arial Unicode MS" pitchFamily="34" charset="-128"/>
              </a:rPr>
              <a:t>pena</a:t>
            </a:r>
            <a:r>
              <a:rPr lang="en-US" sz="1600" b="1" dirty="0" smtClean="0">
                <a:solidFill>
                  <a:srgbClr val="000000"/>
                </a:solidFill>
                <a:ea typeface="Arial Unicode MS" pitchFamily="34" charset="-128"/>
                <a:cs typeface="Arial Unicode MS" pitchFamily="34" charset="-128"/>
              </a:rPr>
              <a:t> o </a:t>
            </a:r>
            <a:r>
              <a:rPr lang="en-US" sz="1600" b="1" dirty="0" err="1" smtClean="0">
                <a:solidFill>
                  <a:srgbClr val="000000"/>
                </a:solidFill>
                <a:ea typeface="Arial Unicode MS" pitchFamily="34" charset="-128"/>
                <a:cs typeface="Arial Unicode MS" pitchFamily="34" charset="-128"/>
              </a:rPr>
              <a:t>esforço</a:t>
            </a:r>
            <a:r>
              <a:rPr lang="en-US" sz="1600" b="1" dirty="0" smtClean="0">
                <a:solidFill>
                  <a:srgbClr val="000000"/>
                </a:solidFill>
                <a:ea typeface="Arial Unicode MS" pitchFamily="34" charset="-128"/>
                <a:cs typeface="Arial Unicode MS" pitchFamily="34" charset="-128"/>
              </a:rPr>
              <a:t>?</a:t>
            </a:r>
            <a:endParaRPr lang="en-US" sz="1600" b="1" dirty="0">
              <a:solidFill>
                <a:srgbClr val="000000"/>
              </a:solidFill>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9155702" y="163603"/>
            <a:ext cx="2725148" cy="1402202"/>
          </a:xfrm>
          <a:prstGeom prst="rect">
            <a:avLst/>
          </a:prstGeom>
        </p:spPr>
      </p:pic>
    </p:spTree>
    <p:extLst>
      <p:ext uri="{BB962C8B-B14F-4D97-AF65-F5344CB8AC3E}">
        <p14:creationId xmlns:p14="http://schemas.microsoft.com/office/powerpoint/2010/main" val="2876077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887200" cy="535531"/>
          </a:xfrm>
        </p:spPr>
        <p:txBody>
          <a:bodyPr/>
          <a:lstStyle/>
          <a:p>
            <a:r>
              <a:rPr lang="en-US" dirty="0" err="1" smtClean="0"/>
              <a:t>Mapeie</a:t>
            </a:r>
            <a:r>
              <a:rPr lang="en-US" dirty="0" smtClean="0"/>
              <a:t> </a:t>
            </a:r>
            <a:r>
              <a:rPr lang="en-US" dirty="0" err="1" smtClean="0"/>
              <a:t>sua</a:t>
            </a:r>
            <a:r>
              <a:rPr lang="en-US" dirty="0" smtClean="0"/>
              <a:t> </a:t>
            </a:r>
            <a:r>
              <a:rPr lang="en-US" dirty="0" err="1" smtClean="0"/>
              <a:t>Estratégia</a:t>
            </a:r>
            <a:r>
              <a:rPr lang="en-US" dirty="0" smtClean="0"/>
              <a:t> de </a:t>
            </a:r>
            <a:r>
              <a:rPr lang="en-US" dirty="0" err="1" smtClean="0"/>
              <a:t>Otimização</a:t>
            </a:r>
            <a:r>
              <a:rPr lang="en-US" dirty="0" smtClean="0"/>
              <a:t> de </a:t>
            </a:r>
            <a:r>
              <a:rPr lang="en-US" dirty="0" err="1" smtClean="0"/>
              <a:t>Custos</a:t>
            </a:r>
            <a:r>
              <a:rPr lang="en-US" dirty="0" smtClean="0"/>
              <a:t> de TI</a:t>
            </a:r>
            <a:endParaRPr lang="en-US" dirty="0"/>
          </a:p>
        </p:txBody>
      </p:sp>
      <p:sp>
        <p:nvSpPr>
          <p:cNvPr id="79" name="TextBox 78"/>
          <p:cNvSpPr txBox="1"/>
          <p:nvPr/>
        </p:nvSpPr>
        <p:spPr>
          <a:xfrm>
            <a:off x="6305780" y="6189770"/>
            <a:ext cx="2144177" cy="309315"/>
          </a:xfrm>
          <a:prstGeom prst="rect">
            <a:avLst/>
          </a:prstGeom>
          <a:noFill/>
        </p:spPr>
        <p:txBody>
          <a:bodyPr wrap="square" lIns="0" tIns="91440" bIns="91440" rtlCol="0">
            <a:spAutoFit/>
          </a:bodyPr>
          <a:lstStyle/>
          <a:p>
            <a:pPr algn="l"/>
            <a:r>
              <a:rPr lang="en-US" sz="900" dirty="0">
                <a:solidFill>
                  <a:srgbClr val="000000"/>
                </a:solidFill>
              </a:rPr>
              <a:t>Note: All figures are in millions of dollars</a:t>
            </a:r>
          </a:p>
        </p:txBody>
      </p:sp>
      <p:grpSp>
        <p:nvGrpSpPr>
          <p:cNvPr id="3" name="Group 2"/>
          <p:cNvGrpSpPr/>
          <p:nvPr/>
        </p:nvGrpSpPr>
        <p:grpSpPr>
          <a:xfrm>
            <a:off x="5692139" y="1384059"/>
            <a:ext cx="6701451" cy="4912124"/>
            <a:chOff x="5400157" y="1196657"/>
            <a:chExt cx="6947714" cy="4977606"/>
          </a:xfrm>
        </p:grpSpPr>
        <p:sp>
          <p:nvSpPr>
            <p:cNvPr id="6" name="Line 9"/>
            <p:cNvSpPr>
              <a:spLocks noChangeShapeType="1"/>
            </p:cNvSpPr>
            <p:nvPr/>
          </p:nvSpPr>
          <p:spPr bwMode="auto">
            <a:xfrm>
              <a:off x="5832510" y="5813710"/>
              <a:ext cx="6203493" cy="0"/>
            </a:xfrm>
            <a:prstGeom prst="line">
              <a:avLst/>
            </a:prstGeom>
            <a:noFill/>
            <a:ln w="25400">
              <a:solidFill>
                <a:schemeClr val="accent1"/>
              </a:solidFill>
              <a:round/>
              <a:headEnd/>
              <a:tailEnd type="triangle" w="med" len="med"/>
            </a:ln>
          </p:spPr>
          <p:txBody>
            <a:bodyPr wrap="none" anchor="ctr"/>
            <a:lstStyle/>
            <a:p>
              <a:pPr>
                <a:spcBef>
                  <a:spcPct val="35000"/>
                </a:spcBef>
                <a:buClr>
                  <a:srgbClr val="074B88"/>
                </a:buClr>
                <a:buSzPct val="80000"/>
                <a:buFont typeface="Wingdings" pitchFamily="2" charset="2"/>
                <a:buNone/>
              </a:pPr>
              <a:endParaRPr lang="en-GB" sz="1600" dirty="0">
                <a:solidFill>
                  <a:srgbClr val="000000"/>
                </a:solidFill>
                <a:ea typeface="Arial Unicode MS"/>
                <a:cs typeface="Arial Unicode MS"/>
              </a:endParaRPr>
            </a:p>
          </p:txBody>
        </p:sp>
        <p:sp>
          <p:nvSpPr>
            <p:cNvPr id="7" name="Line 10"/>
            <p:cNvSpPr>
              <a:spLocks noChangeShapeType="1"/>
            </p:cNvSpPr>
            <p:nvPr/>
          </p:nvSpPr>
          <p:spPr bwMode="auto">
            <a:xfrm flipV="1">
              <a:off x="5828115" y="1196657"/>
              <a:ext cx="1465" cy="4622144"/>
            </a:xfrm>
            <a:prstGeom prst="line">
              <a:avLst/>
            </a:prstGeom>
            <a:noFill/>
            <a:ln w="25400">
              <a:solidFill>
                <a:schemeClr val="accent1"/>
              </a:solidFill>
              <a:round/>
              <a:headEnd/>
              <a:tailEnd type="triangle" w="med" len="med"/>
            </a:ln>
          </p:spPr>
          <p:txBody>
            <a:bodyPr wrap="none" anchor="ctr"/>
            <a:lstStyle/>
            <a:p>
              <a:pPr>
                <a:spcBef>
                  <a:spcPct val="35000"/>
                </a:spcBef>
                <a:buClr>
                  <a:srgbClr val="074B88"/>
                </a:buClr>
                <a:buSzPct val="80000"/>
                <a:buFont typeface="Wingdings" pitchFamily="2" charset="2"/>
                <a:buNone/>
              </a:pPr>
              <a:endParaRPr lang="en-GB" sz="1600" dirty="0">
                <a:solidFill>
                  <a:srgbClr val="000000"/>
                </a:solidFill>
                <a:ea typeface="Arial Unicode MS"/>
                <a:cs typeface="Arial Unicode MS"/>
              </a:endParaRPr>
            </a:p>
          </p:txBody>
        </p:sp>
        <p:sp>
          <p:nvSpPr>
            <p:cNvPr id="15" name="Text Box 18"/>
            <p:cNvSpPr txBox="1">
              <a:spLocks noChangeArrowheads="1"/>
            </p:cNvSpPr>
            <p:nvPr/>
          </p:nvSpPr>
          <p:spPr bwMode="auto">
            <a:xfrm>
              <a:off x="7621120" y="5830109"/>
              <a:ext cx="2626273" cy="344154"/>
            </a:xfrm>
            <a:prstGeom prst="rect">
              <a:avLst/>
            </a:prstGeom>
            <a:noFill/>
            <a:ln w="9525">
              <a:noFill/>
              <a:miter lim="800000"/>
              <a:headEnd/>
              <a:tailEnd/>
            </a:ln>
          </p:spPr>
          <p:txBody>
            <a:bodyPr wrap="none" lIns="93937" tIns="46969" rIns="93937" bIns="46969">
              <a:spAutoFit/>
            </a:bodyPr>
            <a:lstStyle/>
            <a:p>
              <a:pPr defTabSz="939800"/>
              <a:r>
                <a:rPr lang="en-US" altLang="en-US" sz="1800" b="1" dirty="0">
                  <a:solidFill>
                    <a:srgbClr val="00529B"/>
                  </a:solidFill>
                </a:rPr>
                <a:t>Benefits/Cost Savings</a:t>
              </a:r>
            </a:p>
          </p:txBody>
        </p:sp>
        <p:sp>
          <p:nvSpPr>
            <p:cNvPr id="16" name="Text Box 19"/>
            <p:cNvSpPr txBox="1">
              <a:spLocks noChangeArrowheads="1"/>
            </p:cNvSpPr>
            <p:nvPr/>
          </p:nvSpPr>
          <p:spPr bwMode="auto">
            <a:xfrm>
              <a:off x="5400157" y="2040209"/>
              <a:ext cx="439008" cy="2950445"/>
            </a:xfrm>
            <a:prstGeom prst="rect">
              <a:avLst/>
            </a:prstGeom>
            <a:noFill/>
            <a:ln w="9525">
              <a:noFill/>
              <a:miter lim="800000"/>
              <a:headEnd/>
              <a:tailEnd/>
            </a:ln>
          </p:spPr>
          <p:txBody>
            <a:bodyPr vert="vert270" wrap="none" lIns="93937" tIns="46969" rIns="93937" bIns="46969">
              <a:spAutoFit/>
            </a:bodyPr>
            <a:lstStyle/>
            <a:p>
              <a:pPr defTabSz="939800"/>
              <a:r>
                <a:rPr lang="en-US" altLang="en-US" sz="1800" b="1" dirty="0">
                  <a:solidFill>
                    <a:srgbClr val="00529B"/>
                  </a:solidFill>
                </a:rPr>
                <a:t>Implementation Risk/Time</a:t>
              </a:r>
            </a:p>
          </p:txBody>
        </p:sp>
        <p:sp>
          <p:nvSpPr>
            <p:cNvPr id="49" name="TextBox 48"/>
            <p:cNvSpPr txBox="1"/>
            <p:nvPr/>
          </p:nvSpPr>
          <p:spPr>
            <a:xfrm>
              <a:off x="9320720" y="2576224"/>
              <a:ext cx="1121019" cy="361951"/>
            </a:xfrm>
            <a:prstGeom prst="rect">
              <a:avLst/>
            </a:prstGeom>
            <a:noFill/>
          </p:spPr>
          <p:txBody>
            <a:bodyPr wrap="square" rtlCol="0">
              <a:noAutofit/>
            </a:bodyPr>
            <a:lstStyle/>
            <a:p>
              <a:r>
                <a:rPr lang="en-US" sz="1100" dirty="0">
                  <a:solidFill>
                    <a:srgbClr val="00529B"/>
                  </a:solidFill>
                </a:rPr>
                <a:t>Reform IT Governance and Demand </a:t>
              </a:r>
              <a:r>
                <a:rPr lang="en-US" sz="1100" dirty="0" smtClean="0">
                  <a:solidFill>
                    <a:srgbClr val="00529B"/>
                  </a:solidFill>
                </a:rPr>
                <a:t>Management</a:t>
              </a:r>
              <a:endParaRPr lang="en-US" sz="1100" dirty="0">
                <a:solidFill>
                  <a:srgbClr val="00529B"/>
                </a:solidFill>
              </a:endParaRPr>
            </a:p>
          </p:txBody>
        </p:sp>
        <p:sp>
          <p:nvSpPr>
            <p:cNvPr id="50" name="Oval 49"/>
            <p:cNvSpPr/>
            <p:nvPr/>
          </p:nvSpPr>
          <p:spPr bwMode="blackWhite">
            <a:xfrm>
              <a:off x="8259319" y="2542540"/>
              <a:ext cx="731520" cy="457200"/>
            </a:xfrm>
            <a:prstGeom prst="ellipse">
              <a:avLst/>
            </a:prstGeom>
            <a:solidFill>
              <a:srgbClr val="F78609"/>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$5.7M</a:t>
              </a:r>
            </a:p>
          </p:txBody>
        </p:sp>
        <p:sp>
          <p:nvSpPr>
            <p:cNvPr id="51" name="TextBox 50"/>
            <p:cNvSpPr txBox="1"/>
            <p:nvPr/>
          </p:nvSpPr>
          <p:spPr>
            <a:xfrm>
              <a:off x="7737034" y="2020496"/>
              <a:ext cx="1645983" cy="539759"/>
            </a:xfrm>
            <a:prstGeom prst="rect">
              <a:avLst/>
            </a:prstGeom>
            <a:noFill/>
          </p:spPr>
          <p:txBody>
            <a:bodyPr wrap="square" rtlCol="0">
              <a:noAutofit/>
            </a:bodyPr>
            <a:lstStyle/>
            <a:p>
              <a:pPr fontAlgn="auto">
                <a:spcBef>
                  <a:spcPts val="0"/>
                </a:spcBef>
                <a:spcAft>
                  <a:spcPts val="0"/>
                </a:spcAft>
                <a:defRPr/>
              </a:pPr>
              <a:r>
                <a:rPr lang="en-US" sz="1100" dirty="0">
                  <a:solidFill>
                    <a:srgbClr val="00529B"/>
                  </a:solidFill>
                </a:rPr>
                <a:t>Outsource Application Development </a:t>
              </a:r>
              <a:r>
                <a:rPr lang="en-US" sz="1100" dirty="0" smtClean="0">
                  <a:solidFill>
                    <a:srgbClr val="00529B"/>
                  </a:solidFill>
                </a:rPr>
                <a:t>and Support</a:t>
              </a:r>
              <a:endParaRPr lang="en-US" sz="1100" dirty="0">
                <a:solidFill>
                  <a:srgbClr val="00529B"/>
                </a:solidFill>
              </a:endParaRPr>
            </a:p>
          </p:txBody>
        </p:sp>
        <p:sp>
          <p:nvSpPr>
            <p:cNvPr id="52" name="Oval 51"/>
            <p:cNvSpPr/>
            <p:nvPr/>
          </p:nvSpPr>
          <p:spPr bwMode="blackWhite">
            <a:xfrm>
              <a:off x="9534370" y="3432779"/>
              <a:ext cx="731520" cy="457200"/>
            </a:xfrm>
            <a:prstGeom prst="ellipse">
              <a:avLst/>
            </a:prstGeom>
            <a:solidFill>
              <a:srgbClr val="F78609"/>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$8.0M</a:t>
              </a:r>
            </a:p>
          </p:txBody>
        </p:sp>
        <p:sp>
          <p:nvSpPr>
            <p:cNvPr id="53" name="TextBox 52"/>
            <p:cNvSpPr txBox="1"/>
            <p:nvPr/>
          </p:nvSpPr>
          <p:spPr>
            <a:xfrm>
              <a:off x="10175237" y="3361895"/>
              <a:ext cx="1311519" cy="385131"/>
            </a:xfrm>
            <a:prstGeom prst="rect">
              <a:avLst/>
            </a:prstGeom>
            <a:noFill/>
          </p:spPr>
          <p:txBody>
            <a:bodyPr wrap="square" rtlCol="0">
              <a:noAutofit/>
            </a:bodyPr>
            <a:lstStyle/>
            <a:p>
              <a:pPr>
                <a:spcBef>
                  <a:spcPts val="0"/>
                </a:spcBef>
              </a:pPr>
              <a:r>
                <a:rPr lang="en-US" sz="1100" dirty="0">
                  <a:solidFill>
                    <a:srgbClr val="00529B"/>
                  </a:solidFill>
                </a:rPr>
                <a:t>Optimize Infrastructure Service Delivery </a:t>
              </a:r>
            </a:p>
          </p:txBody>
        </p:sp>
        <p:sp>
          <p:nvSpPr>
            <p:cNvPr id="68" name="Oval 67"/>
            <p:cNvSpPr/>
            <p:nvPr/>
          </p:nvSpPr>
          <p:spPr bwMode="blackWhite">
            <a:xfrm>
              <a:off x="7075746" y="4540217"/>
              <a:ext cx="731520" cy="457200"/>
            </a:xfrm>
            <a:prstGeom prst="ellipse">
              <a:avLst/>
            </a:prstGeom>
            <a:solidFill>
              <a:srgbClr val="00B050"/>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$2.0M</a:t>
              </a:r>
            </a:p>
          </p:txBody>
        </p:sp>
        <p:sp>
          <p:nvSpPr>
            <p:cNvPr id="69" name="TextBox 68"/>
            <p:cNvSpPr txBox="1"/>
            <p:nvPr/>
          </p:nvSpPr>
          <p:spPr>
            <a:xfrm>
              <a:off x="7840436" y="4585744"/>
              <a:ext cx="1473308" cy="511508"/>
            </a:xfrm>
            <a:prstGeom prst="rect">
              <a:avLst/>
            </a:prstGeom>
            <a:noFill/>
          </p:spPr>
          <p:txBody>
            <a:bodyPr wrap="square" rtlCol="0">
              <a:noAutofit/>
            </a:bodyPr>
            <a:lstStyle/>
            <a:p>
              <a:pPr>
                <a:spcBef>
                  <a:spcPts val="0"/>
                </a:spcBef>
              </a:pPr>
              <a:r>
                <a:rPr lang="en-US" sz="1100" dirty="0" smtClean="0">
                  <a:solidFill>
                    <a:srgbClr val="00529B"/>
                  </a:solidFill>
                </a:rPr>
                <a:t>Recompete </a:t>
              </a:r>
              <a:r>
                <a:rPr lang="en-US" sz="1100" dirty="0">
                  <a:solidFill>
                    <a:srgbClr val="00529B"/>
                  </a:solidFill>
                </a:rPr>
                <a:t>Data and Voice Networks</a:t>
              </a:r>
            </a:p>
          </p:txBody>
        </p:sp>
        <p:sp>
          <p:nvSpPr>
            <p:cNvPr id="70" name="Oval 69"/>
            <p:cNvSpPr/>
            <p:nvPr/>
          </p:nvSpPr>
          <p:spPr bwMode="blackWhite">
            <a:xfrm>
              <a:off x="6529510" y="3383261"/>
              <a:ext cx="731520" cy="457200"/>
            </a:xfrm>
            <a:prstGeom prst="ellipse">
              <a:avLst/>
            </a:prstGeom>
            <a:solidFill>
              <a:srgbClr val="00B050"/>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$1.5M</a:t>
              </a:r>
            </a:p>
          </p:txBody>
        </p:sp>
        <p:sp>
          <p:nvSpPr>
            <p:cNvPr id="71" name="TextBox 70"/>
            <p:cNvSpPr txBox="1"/>
            <p:nvPr/>
          </p:nvSpPr>
          <p:spPr>
            <a:xfrm>
              <a:off x="7179406" y="3283186"/>
              <a:ext cx="1053685" cy="371484"/>
            </a:xfrm>
            <a:prstGeom prst="rect">
              <a:avLst/>
            </a:prstGeom>
            <a:noFill/>
          </p:spPr>
          <p:txBody>
            <a:bodyPr wrap="square" rtlCol="0">
              <a:noAutofit/>
            </a:bodyPr>
            <a:lstStyle/>
            <a:p>
              <a:pPr>
                <a:spcBef>
                  <a:spcPts val="0"/>
                </a:spcBef>
              </a:pPr>
              <a:r>
                <a:rPr lang="en-US" sz="1100" dirty="0">
                  <a:solidFill>
                    <a:srgbClr val="00529B"/>
                  </a:solidFill>
                </a:rPr>
                <a:t>Improve ILM and Data</a:t>
              </a:r>
            </a:p>
          </p:txBody>
        </p:sp>
        <p:sp>
          <p:nvSpPr>
            <p:cNvPr id="73" name="Oval 72"/>
            <p:cNvSpPr/>
            <p:nvPr/>
          </p:nvSpPr>
          <p:spPr bwMode="blackWhite">
            <a:xfrm>
              <a:off x="9622411" y="1624504"/>
              <a:ext cx="731520" cy="457200"/>
            </a:xfrm>
            <a:prstGeom prst="ellipse">
              <a:avLst/>
            </a:prstGeom>
            <a:solidFill>
              <a:srgbClr val="C00000"/>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$8.0M</a:t>
              </a:r>
            </a:p>
          </p:txBody>
        </p:sp>
        <p:sp>
          <p:nvSpPr>
            <p:cNvPr id="74" name="TextBox 73"/>
            <p:cNvSpPr txBox="1"/>
            <p:nvPr/>
          </p:nvSpPr>
          <p:spPr>
            <a:xfrm>
              <a:off x="10101921" y="1389520"/>
              <a:ext cx="1415562" cy="511508"/>
            </a:xfrm>
            <a:prstGeom prst="rect">
              <a:avLst/>
            </a:prstGeom>
            <a:noFill/>
          </p:spPr>
          <p:txBody>
            <a:bodyPr wrap="square" rtlCol="0">
              <a:noAutofit/>
            </a:bodyPr>
            <a:lstStyle/>
            <a:p>
              <a:pPr>
                <a:spcBef>
                  <a:spcPts val="0"/>
                </a:spcBef>
              </a:pPr>
              <a:r>
                <a:rPr lang="en-US" sz="1100" dirty="0">
                  <a:solidFill>
                    <a:srgbClr val="00529B"/>
                  </a:solidFill>
                </a:rPr>
                <a:t>Application Portfolio Optimization</a:t>
              </a:r>
            </a:p>
          </p:txBody>
        </p:sp>
        <p:sp>
          <p:nvSpPr>
            <p:cNvPr id="80" name="Oval 79"/>
            <p:cNvSpPr/>
            <p:nvPr/>
          </p:nvSpPr>
          <p:spPr bwMode="blackWhite">
            <a:xfrm>
              <a:off x="10916125" y="2481182"/>
              <a:ext cx="731520" cy="457200"/>
            </a:xfrm>
            <a:prstGeom prst="ellipse">
              <a:avLst/>
            </a:prstGeom>
            <a:solidFill>
              <a:srgbClr val="C00000"/>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pPr algn="ctr"/>
              <a:r>
                <a:rPr lang="en-US" sz="1200" dirty="0">
                  <a:solidFill>
                    <a:srgbClr val="FFFFFF"/>
                  </a:solidFill>
                </a:rPr>
                <a:t>$10.5M</a:t>
              </a:r>
            </a:p>
          </p:txBody>
        </p:sp>
        <p:sp>
          <p:nvSpPr>
            <p:cNvPr id="81" name="TextBox 80"/>
            <p:cNvSpPr txBox="1"/>
            <p:nvPr/>
          </p:nvSpPr>
          <p:spPr>
            <a:xfrm>
              <a:off x="11156646" y="1991334"/>
              <a:ext cx="1191225" cy="511508"/>
            </a:xfrm>
            <a:prstGeom prst="rect">
              <a:avLst/>
            </a:prstGeom>
            <a:noFill/>
          </p:spPr>
          <p:txBody>
            <a:bodyPr wrap="square" rtlCol="0">
              <a:noAutofit/>
            </a:bodyPr>
            <a:lstStyle/>
            <a:p>
              <a:pPr>
                <a:spcBef>
                  <a:spcPts val="0"/>
                </a:spcBef>
              </a:pPr>
              <a:r>
                <a:rPr lang="en-US" sz="1100" dirty="0">
                  <a:solidFill>
                    <a:srgbClr val="00529B"/>
                  </a:solidFill>
                </a:rPr>
                <a:t>Improve Application Delivery</a:t>
              </a:r>
            </a:p>
          </p:txBody>
        </p:sp>
        <p:sp>
          <p:nvSpPr>
            <p:cNvPr id="4" name="Right Triangle 3"/>
            <p:cNvSpPr/>
            <p:nvPr/>
          </p:nvSpPr>
          <p:spPr bwMode="blackWhite">
            <a:xfrm rot="5400000">
              <a:off x="6528243" y="736306"/>
              <a:ext cx="1840989" cy="3083656"/>
            </a:xfrm>
            <a:prstGeom prst="rtTriangle">
              <a:avLst/>
            </a:prstGeom>
            <a:solidFill>
              <a:schemeClr val="accent2"/>
            </a:solidFill>
            <a:ln w="19050" algn="ctr">
              <a:noFill/>
              <a:round/>
              <a:headEnd/>
              <a:tailEnd/>
            </a:ln>
            <a:effectLst>
              <a:softEdge rad="31750"/>
            </a:effectLst>
          </p:spPr>
          <p:txBody>
            <a:bodyPr wrap="square" lIns="45720" rIns="45720" rtlCol="0" anchor="ctr"/>
            <a:lstStyle/>
            <a:p>
              <a:endParaRPr lang="en-US" sz="1200" dirty="0">
                <a:solidFill>
                  <a:srgbClr val="000000"/>
                </a:solidFill>
              </a:endParaRPr>
            </a:p>
          </p:txBody>
        </p:sp>
        <p:sp>
          <p:nvSpPr>
            <p:cNvPr id="44" name="Right Triangle 43"/>
            <p:cNvSpPr/>
            <p:nvPr/>
          </p:nvSpPr>
          <p:spPr bwMode="blackWhite">
            <a:xfrm rot="16200000">
              <a:off x="9325742" y="3172624"/>
              <a:ext cx="1912263" cy="3231623"/>
            </a:xfrm>
            <a:prstGeom prst="rtTriangle">
              <a:avLst/>
            </a:prstGeom>
            <a:solidFill>
              <a:schemeClr val="accent2"/>
            </a:solidFill>
            <a:ln w="19050" algn="ctr">
              <a:noFill/>
              <a:round/>
              <a:headEnd/>
              <a:tailEnd/>
            </a:ln>
            <a:effectLst>
              <a:softEdge rad="31750"/>
            </a:effectLst>
          </p:spPr>
          <p:txBody>
            <a:bodyPr wrap="square" lIns="45720" rIns="45720" rtlCol="0" anchor="ctr"/>
            <a:lstStyle/>
            <a:p>
              <a:endParaRPr lang="en-US" sz="1200" dirty="0">
                <a:solidFill>
                  <a:srgbClr val="000000"/>
                </a:solidFill>
              </a:endParaRPr>
            </a:p>
          </p:txBody>
        </p:sp>
        <p:sp>
          <p:nvSpPr>
            <p:cNvPr id="8" name="TextBox 7"/>
            <p:cNvSpPr txBox="1"/>
            <p:nvPr/>
          </p:nvSpPr>
          <p:spPr>
            <a:xfrm>
              <a:off x="6087517" y="1513236"/>
              <a:ext cx="1719943" cy="438160"/>
            </a:xfrm>
            <a:prstGeom prst="rect">
              <a:avLst/>
            </a:prstGeom>
            <a:noFill/>
          </p:spPr>
          <p:txBody>
            <a:bodyPr wrap="square" rtlCol="0">
              <a:noAutofit/>
            </a:bodyPr>
            <a:lstStyle/>
            <a:p>
              <a:r>
                <a:rPr lang="en-US" sz="1600" dirty="0">
                  <a:solidFill>
                    <a:srgbClr val="000000"/>
                  </a:solidFill>
                </a:rPr>
                <a:t>Is the risk worth the reward?</a:t>
              </a:r>
            </a:p>
          </p:txBody>
        </p:sp>
        <p:sp>
          <p:nvSpPr>
            <p:cNvPr id="45" name="TextBox 44"/>
            <p:cNvSpPr txBox="1"/>
            <p:nvPr/>
          </p:nvSpPr>
          <p:spPr>
            <a:xfrm>
              <a:off x="9900130" y="4954412"/>
              <a:ext cx="2001572" cy="438160"/>
            </a:xfrm>
            <a:prstGeom prst="rect">
              <a:avLst/>
            </a:prstGeom>
            <a:noFill/>
          </p:spPr>
          <p:txBody>
            <a:bodyPr wrap="square" rtlCol="0">
              <a:noAutofit/>
            </a:bodyPr>
            <a:lstStyle/>
            <a:p>
              <a:r>
                <a:rPr lang="en-US" sz="1600" dirty="0">
                  <a:solidFill>
                    <a:srgbClr val="000000"/>
                  </a:solidFill>
                </a:rPr>
                <a:t>Opportunities likely taken as natural part of business</a:t>
              </a:r>
            </a:p>
          </p:txBody>
        </p:sp>
        <p:sp>
          <p:nvSpPr>
            <p:cNvPr id="56" name="Oval 55"/>
            <p:cNvSpPr/>
            <p:nvPr/>
          </p:nvSpPr>
          <p:spPr bwMode="blackWhite">
            <a:xfrm>
              <a:off x="6539391" y="4122602"/>
              <a:ext cx="731520" cy="457200"/>
            </a:xfrm>
            <a:prstGeom prst="ellipse">
              <a:avLst/>
            </a:prstGeom>
            <a:solidFill>
              <a:srgbClr val="00B050"/>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$1.5M</a:t>
              </a:r>
            </a:p>
          </p:txBody>
        </p:sp>
        <p:sp>
          <p:nvSpPr>
            <p:cNvPr id="57" name="TextBox 56"/>
            <p:cNvSpPr txBox="1"/>
            <p:nvPr/>
          </p:nvSpPr>
          <p:spPr>
            <a:xfrm>
              <a:off x="7252424" y="3952922"/>
              <a:ext cx="1076627" cy="511508"/>
            </a:xfrm>
            <a:prstGeom prst="rect">
              <a:avLst/>
            </a:prstGeom>
            <a:noFill/>
          </p:spPr>
          <p:txBody>
            <a:bodyPr wrap="square" rtlCol="0">
              <a:noAutofit/>
            </a:bodyPr>
            <a:lstStyle/>
            <a:p>
              <a:pPr>
                <a:spcBef>
                  <a:spcPts val="0"/>
                </a:spcBef>
              </a:pPr>
              <a:r>
                <a:rPr lang="en-US" sz="1100" dirty="0">
                  <a:solidFill>
                    <a:srgbClr val="00529B"/>
                  </a:solidFill>
                </a:rPr>
                <a:t>Optimize End User Support</a:t>
              </a:r>
            </a:p>
          </p:txBody>
        </p:sp>
        <p:sp>
          <p:nvSpPr>
            <p:cNvPr id="48" name="Oval 47"/>
            <p:cNvSpPr/>
            <p:nvPr/>
          </p:nvSpPr>
          <p:spPr bwMode="blackWhite">
            <a:xfrm>
              <a:off x="8692553" y="3024473"/>
              <a:ext cx="731520" cy="457200"/>
            </a:xfrm>
            <a:prstGeom prst="ellipse">
              <a:avLst/>
            </a:prstGeom>
            <a:solidFill>
              <a:srgbClr val="F78609"/>
            </a:solidFill>
            <a:ln w="1905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ctr"/>
            <a:lstStyle/>
            <a:p>
              <a:r>
                <a:rPr lang="en-US" sz="1200" dirty="0">
                  <a:solidFill>
                    <a:srgbClr val="FFFFFF"/>
                  </a:solidFill>
                </a:rPr>
                <a:t>$6.0M</a:t>
              </a:r>
            </a:p>
          </p:txBody>
        </p:sp>
      </p:grpSp>
      <p:sp>
        <p:nvSpPr>
          <p:cNvPr id="30" name="TextBox 29"/>
          <p:cNvSpPr txBox="1"/>
          <p:nvPr/>
        </p:nvSpPr>
        <p:spPr>
          <a:xfrm>
            <a:off x="-520915" y="11212586"/>
            <a:ext cx="3146766" cy="213755"/>
          </a:xfrm>
          <a:prstGeom prst="rect">
            <a:avLst/>
          </a:prstGeom>
          <a:noFill/>
        </p:spPr>
        <p:txBody>
          <a:bodyPr wrap="square" rtlCol="0">
            <a:noAutofit/>
          </a:bodyPr>
          <a:lstStyle/>
          <a:p>
            <a:pPr>
              <a:spcBef>
                <a:spcPct val="50000"/>
              </a:spcBef>
            </a:pPr>
            <a:r>
              <a:rPr lang="en-US" sz="1200" b="1" dirty="0">
                <a:solidFill>
                  <a:srgbClr val="000000"/>
                </a:solidFill>
              </a:rPr>
              <a:t>Total Potential Savings Estimated €9.6 M</a:t>
            </a:r>
          </a:p>
        </p:txBody>
      </p:sp>
      <p:pic>
        <p:nvPicPr>
          <p:cNvPr id="5" name="Picture 4"/>
          <p:cNvPicPr>
            <a:picLocks noChangeAspect="1"/>
          </p:cNvPicPr>
          <p:nvPr/>
        </p:nvPicPr>
        <p:blipFill>
          <a:blip r:embed="rId3"/>
          <a:stretch>
            <a:fillRect/>
          </a:stretch>
        </p:blipFill>
        <p:spPr>
          <a:xfrm>
            <a:off x="-177248" y="1542923"/>
            <a:ext cx="5907874" cy="4753260"/>
          </a:xfrm>
          <a:prstGeom prst="rect">
            <a:avLst/>
          </a:prstGeom>
        </p:spPr>
      </p:pic>
    </p:spTree>
    <p:extLst>
      <p:ext uri="{BB962C8B-B14F-4D97-AF65-F5344CB8AC3E}">
        <p14:creationId xmlns:p14="http://schemas.microsoft.com/office/powerpoint/2010/main" val="92974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 100 </a:t>
            </a:r>
            <a:r>
              <a:rPr lang="en-US" dirty="0" err="1" smtClean="0"/>
              <a:t>Principais</a:t>
            </a:r>
            <a:r>
              <a:rPr lang="en-US" dirty="0" smtClean="0"/>
              <a:t> </a:t>
            </a:r>
            <a:r>
              <a:rPr lang="en-US" dirty="0" err="1" smtClean="0"/>
              <a:t>Idéias</a:t>
            </a:r>
            <a:r>
              <a:rPr lang="en-US" dirty="0" smtClean="0"/>
              <a:t> de </a:t>
            </a:r>
            <a:r>
              <a:rPr lang="en-US" dirty="0" err="1" smtClean="0"/>
              <a:t>Otimização</a:t>
            </a:r>
            <a:r>
              <a:rPr lang="en-US" dirty="0" smtClean="0"/>
              <a:t> dos </a:t>
            </a:r>
            <a:r>
              <a:rPr lang="en-US" dirty="0" err="1" smtClean="0"/>
              <a:t>Custos</a:t>
            </a:r>
            <a:r>
              <a:rPr lang="en-US" dirty="0" smtClean="0"/>
              <a:t> de TI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04205567"/>
              </p:ext>
            </p:extLst>
          </p:nvPr>
        </p:nvGraphicFramePr>
        <p:xfrm>
          <a:off x="448564" y="1205287"/>
          <a:ext cx="11274552" cy="5510473"/>
        </p:xfrm>
        <a:graphic>
          <a:graphicData uri="http://schemas.openxmlformats.org/drawingml/2006/table">
            <a:tbl>
              <a:tblPr/>
              <a:tblGrid>
                <a:gridCol w="2759444"/>
                <a:gridCol w="2513901"/>
                <a:gridCol w="3028373"/>
                <a:gridCol w="2972834"/>
              </a:tblGrid>
              <a:tr h="258205">
                <a:tc gridSpan="4">
                  <a:txBody>
                    <a:bodyPr/>
                    <a:lstStyle/>
                    <a:p>
                      <a:pPr algn="ctr" fontAlgn="b"/>
                      <a:r>
                        <a:rPr lang="en-US" sz="1100" b="1" i="0" u="none" strike="noStrike" dirty="0" smtClean="0">
                          <a:solidFill>
                            <a:schemeClr val="tx1"/>
                          </a:solidFill>
                          <a:effectLst/>
                          <a:latin typeface="+mj-lt"/>
                        </a:rPr>
                        <a:t>IT Cost Optimization Idea Sheet</a:t>
                      </a:r>
                      <a:endParaRPr lang="en-US" sz="1100" b="1" i="0" u="none" strike="noStrike" dirty="0">
                        <a:solidFill>
                          <a:schemeClr val="tx1"/>
                        </a:solidFill>
                        <a:effectLst/>
                        <a:latin typeface="+mj-lt"/>
                      </a:endParaRPr>
                    </a:p>
                  </a:txBody>
                  <a:tcPr marL="45720" marR="45720"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B2B2B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b"/>
                      <a:endParaRPr lang="en-US" sz="1000" b="1" i="0" u="none" strike="noStrike">
                        <a:solidFill>
                          <a:srgbClr val="0070C0"/>
                        </a:solidFill>
                        <a:effectLst/>
                        <a:latin typeface="+mj-lt"/>
                      </a:endParaRPr>
                    </a:p>
                  </a:txBody>
                  <a:tcPr marL="45720" marR="45720" marT="18288" marB="18288" anchor="b">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hMerge="1">
                  <a:txBody>
                    <a:bodyPr/>
                    <a:lstStyle/>
                    <a:p>
                      <a:pPr algn="ctr" fontAlgn="b"/>
                      <a:endParaRPr lang="en-US" sz="1000" b="1" i="0" u="none" strike="noStrike">
                        <a:solidFill>
                          <a:srgbClr val="0070C0"/>
                        </a:solidFill>
                        <a:effectLst/>
                        <a:latin typeface="+mj-lt"/>
                      </a:endParaRPr>
                    </a:p>
                  </a:txBody>
                  <a:tcPr marL="45720" marR="45720" marT="18288" marB="18288" anchor="b">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hMerge="1">
                  <a:txBody>
                    <a:bodyPr/>
                    <a:lstStyle/>
                    <a:p>
                      <a:pPr algn="ctr" fontAlgn="b"/>
                      <a:endParaRPr lang="en-US" sz="1000" b="1" i="0" u="none" strike="noStrike" dirty="0">
                        <a:solidFill>
                          <a:srgbClr val="0070C0"/>
                        </a:solidFill>
                        <a:effectLst/>
                        <a:latin typeface="+mj-lt"/>
                      </a:endParaRPr>
                    </a:p>
                  </a:txBody>
                  <a:tcPr marL="45720" marR="45720" marT="18288" marB="18288" anchor="b">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r>
              <a:tr h="226716">
                <a:tc>
                  <a:txBody>
                    <a:bodyPr/>
                    <a:lstStyle/>
                    <a:p>
                      <a:pPr algn="ctr" fontAlgn="b"/>
                      <a:r>
                        <a:rPr lang="en-US" sz="1100" b="1" i="0" u="none" strike="noStrike" dirty="0">
                          <a:solidFill>
                            <a:srgbClr val="00529B"/>
                          </a:solidFill>
                          <a:effectLst/>
                          <a:latin typeface="+mj-lt"/>
                        </a:rPr>
                        <a:t>Infrastructure and Operations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529B"/>
                          </a:solidFill>
                          <a:effectLst/>
                          <a:latin typeface="+mj-lt"/>
                        </a:rPr>
                        <a:t>I&amp;O (Continued)</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529B"/>
                          </a:solidFill>
                          <a:effectLst/>
                          <a:latin typeface="+mj-lt"/>
                        </a:rPr>
                        <a:t>Application Development and Support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529B"/>
                          </a:solidFill>
                          <a:effectLst/>
                          <a:latin typeface="+mj-lt"/>
                        </a:rPr>
                        <a:t>IT Finance/Management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App store/self-service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Migrating to thin clients, e.g., Citrix</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Adopting packages versus in-house development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Adopting work-at-home programs (teleworking)</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Auditing telecom bills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Network contract consolidation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Buying software as a service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Asset utilization analysis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Automated software distribution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Opening telecom to competitive bidding</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Canceling nonviable projects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Better process to negotiate contracts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Automating data center operations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Open-source infrastructure software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Centralize portal management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Business chargeback/showback</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Buying computer capacity on demand</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Outsourcing data center operations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Consolidating application instances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Consolidate commodity (non-IT) purchases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Canceling unneeded software licenses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Outsourcing help/service desks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Dev. team consolidation — shared services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Consolidate purchasing staff (shared service)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Capacity on demand</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Outsourcing network management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Downsizing systems to run on cheaper hardware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Converting contractors to employees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smtClean="0">
                          <a:solidFill>
                            <a:srgbClr val="000000"/>
                          </a:solidFill>
                          <a:effectLst/>
                          <a:latin typeface="+mn-lt"/>
                        </a:rPr>
                        <a:t>Cellphone </a:t>
                      </a:r>
                      <a:r>
                        <a:rPr lang="en-US" sz="900" b="0" i="0" u="none" strike="noStrike" dirty="0">
                          <a:solidFill>
                            <a:srgbClr val="000000"/>
                          </a:solidFill>
                          <a:effectLst/>
                          <a:latin typeface="+mn-lt"/>
                        </a:rPr>
                        <a:t>audits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Platform as a service (PaaS)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Electronic document management system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Deploy e-procurement catalogs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Centrally managing mobile telephony</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Rationalizing printer fleet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Enforcing applications architecture standards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Detailed IT usage reports for business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fr-FR" sz="900" b="0" i="0" u="none" strike="noStrike" dirty="0">
                          <a:solidFill>
                            <a:srgbClr val="000000"/>
                          </a:solidFill>
                          <a:effectLst/>
                          <a:latin typeface="+mn-lt"/>
                        </a:rPr>
                        <a:t>Communication services (Exchange, Lync, Skype)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Reduction in number of DBMS tools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Grouping enhancements in biannual releases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Educating people on IT finance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Consolidating data centers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Reduction in number of email systems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Improving demand management, project prioritization</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Enable shared </a:t>
                      </a:r>
                      <a:r>
                        <a:rPr lang="en-US" sz="900" b="0" i="0" u="none" strike="noStrike" dirty="0" smtClean="0">
                          <a:solidFill>
                            <a:srgbClr val="000000"/>
                          </a:solidFill>
                          <a:effectLst/>
                          <a:latin typeface="+mn-lt"/>
                        </a:rPr>
                        <a:t>risk-reward </a:t>
                      </a:r>
                      <a:r>
                        <a:rPr lang="en-US" sz="900" b="0" i="0" u="none" strike="noStrike" dirty="0">
                          <a:solidFill>
                            <a:srgbClr val="000000"/>
                          </a:solidFill>
                          <a:effectLst/>
                          <a:latin typeface="+mn-lt"/>
                        </a:rPr>
                        <a:t>contracts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Consolidating networks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Refresh/Delay PC</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Improving project management skills and tools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HR self-service expansion</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Consolidating servers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Renegotiate HW/SW maintenance and SLAs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Offshoring application development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IT governance/investment </a:t>
                      </a:r>
                      <a:r>
                        <a:rPr lang="en-US" sz="900" b="0" i="0" u="none" strike="noStrike" dirty="0" smtClean="0">
                          <a:solidFill>
                            <a:srgbClr val="000000"/>
                          </a:solidFill>
                          <a:effectLst/>
                          <a:latin typeface="+mn-lt"/>
                        </a:rPr>
                        <a:t>committee </a:t>
                      </a:r>
                      <a:r>
                        <a:rPr lang="en-US" sz="900" b="0" i="0" u="none" strike="noStrike" dirty="0">
                          <a:solidFill>
                            <a:srgbClr val="000000"/>
                          </a:solidFill>
                          <a:effectLst/>
                          <a:latin typeface="+mn-lt"/>
                        </a:rPr>
                        <a:t>at the corp. level</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Control of mobile expenses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Renegotiate network rates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Offshoring application maintenance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Outsourcing staff recruitment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Defer desktop purchases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Replacing frame relay with ATM with MPLS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Open-source applications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Passing through direct costs to business units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Delaying hardware upgrades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Reusing old servers, e.g., for test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Open-source desktop software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Purchasing centrally, more competitively</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Desktop printer rationalization</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Server architecture simplification</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Open-source server software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Reducing the number of vendors used</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Distributing software electronically</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Service desk consolidation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Outsource repetitive software testing</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Reduction in IT training budget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Enforcing technical architecture standards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Skip upgrade cycles for common software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PMO team consolidation — shared services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Reduction in IT travel budget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Enterprise self-service integration</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Software as a service (SaaS)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Reduce or eliminate maintenance on noncritical apps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Renegotiate </a:t>
                      </a:r>
                      <a:r>
                        <a:rPr lang="en-US" sz="900" b="0" i="0" u="none" strike="noStrike" dirty="0" smtClean="0">
                          <a:solidFill>
                            <a:srgbClr val="000000"/>
                          </a:solidFill>
                          <a:effectLst/>
                          <a:latin typeface="+mn-lt"/>
                        </a:rPr>
                        <a:t>"shelfware" </a:t>
                      </a:r>
                      <a:r>
                        <a:rPr lang="en-US" sz="900" b="0" i="0" u="none" strike="noStrike" dirty="0">
                          <a:solidFill>
                            <a:srgbClr val="000000"/>
                          </a:solidFill>
                          <a:effectLst/>
                          <a:latin typeface="+mn-lt"/>
                        </a:rPr>
                        <a:t>maintenance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I&amp;O process improvement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Software license management and control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Reduction in number of IT application dev. tools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Renegotiate contract labor rates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I&amp;O team consolidation — shared services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Standardization OS/image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Retiring obsolete applications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Renegotiating contract prices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Implementing voice over IP</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Standardize desktop products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Reusing software components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Selective outsourcing on noncore services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Improving operations processes, e.g., ITIL</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Standardizing workstations, e.g., SOE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Standardization of development practices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Using tools to reduce travel, e.g., videoconferencing</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Lengthening desktop upgrade cycle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Virtualizing servers, e.g., VMware, Xen Project</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Standardizing applications across the business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Utilizing fewer contractors and consultants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Lengthening software upgrade cycle</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Virtualizing storage, e.g., SAN, NAS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Using application frameworks (e.g., Force.com)</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Using third-party software support services</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r h="179484">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Workflow and handoff analysis and automation</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mn-lt"/>
                        </a:rPr>
                        <a:t> </a:t>
                      </a:r>
                    </a:p>
                  </a:txBody>
                  <a:tcPr marL="45720" marR="45720" marT="18288" marB="18288"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5611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88826" y="0"/>
            <a:ext cx="2203174" cy="172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64" name="Title 6163"/>
          <p:cNvSpPr>
            <a:spLocks noGrp="1"/>
          </p:cNvSpPr>
          <p:nvPr>
            <p:ph type="title"/>
          </p:nvPr>
        </p:nvSpPr>
        <p:spPr/>
        <p:txBody>
          <a:bodyPr/>
          <a:lstStyle/>
          <a:p>
            <a:r>
              <a:rPr lang="en-US" dirty="0" err="1" smtClean="0"/>
              <a:t>Idéias</a:t>
            </a:r>
            <a:r>
              <a:rPr lang="en-US" dirty="0" smtClean="0"/>
              <a:t> de </a:t>
            </a:r>
            <a:r>
              <a:rPr lang="en-US" dirty="0" err="1" smtClean="0"/>
              <a:t>Otimização</a:t>
            </a:r>
            <a:r>
              <a:rPr lang="en-US" dirty="0" smtClean="0"/>
              <a:t> de </a:t>
            </a:r>
            <a:r>
              <a:rPr lang="en-US" dirty="0" err="1" smtClean="0"/>
              <a:t>Custos</a:t>
            </a:r>
            <a:r>
              <a:rPr lang="en-US" dirty="0" smtClean="0"/>
              <a:t> de </a:t>
            </a:r>
            <a:r>
              <a:rPr lang="en-US" dirty="0" err="1" smtClean="0"/>
              <a:t>Curto</a:t>
            </a:r>
            <a:r>
              <a:rPr lang="en-US" dirty="0" smtClean="0"/>
              <a:t> </a:t>
            </a:r>
            <a:r>
              <a:rPr lang="en-US" dirty="0" err="1" smtClean="0"/>
              <a:t>Prazo</a:t>
            </a:r>
            <a:endParaRPr lang="en-US" dirty="0"/>
          </a:p>
        </p:txBody>
      </p:sp>
      <p:pic>
        <p:nvPicPr>
          <p:cNvPr id="4" name="Picture 3"/>
          <p:cNvPicPr>
            <a:picLocks noChangeAspect="1"/>
          </p:cNvPicPr>
          <p:nvPr/>
        </p:nvPicPr>
        <p:blipFill rotWithShape="1">
          <a:blip r:embed="rId3"/>
          <a:srcRect t="770" b="608"/>
          <a:stretch/>
        </p:blipFill>
        <p:spPr>
          <a:xfrm>
            <a:off x="304800" y="913423"/>
            <a:ext cx="11576050" cy="5732585"/>
          </a:xfrm>
          <a:prstGeom prst="rect">
            <a:avLst/>
          </a:prstGeom>
        </p:spPr>
      </p:pic>
    </p:spTree>
    <p:extLst>
      <p:ext uri="{BB962C8B-B14F-4D97-AF65-F5344CB8AC3E}">
        <p14:creationId xmlns:p14="http://schemas.microsoft.com/office/powerpoint/2010/main" val="4240774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5240" name="think-cell Slide" r:id="rId5" imgW="270" imgH="270" progId="">
                  <p:embed/>
                </p:oleObj>
              </mc:Choice>
              <mc:Fallback>
                <p:oleObj name="think-cell Slide" r:id="rId5" imgW="270" imgH="27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err="1" smtClean="0"/>
              <a:t>Pesquisas</a:t>
            </a:r>
            <a:r>
              <a:rPr lang="en-US" dirty="0" smtClean="0"/>
              <a:t> do Gartner - </a:t>
            </a:r>
            <a:r>
              <a:rPr lang="en-US" dirty="0" err="1" smtClean="0"/>
              <a:t>Valores</a:t>
            </a:r>
            <a:r>
              <a:rPr lang="en-US" dirty="0" smtClean="0"/>
              <a:t> e </a:t>
            </a:r>
            <a:r>
              <a:rPr lang="en-US" dirty="0" err="1" smtClean="0"/>
              <a:t>Capacidades</a:t>
            </a:r>
            <a:endParaRPr lang="en-US" dirty="0"/>
          </a:p>
        </p:txBody>
      </p:sp>
      <p:sp>
        <p:nvSpPr>
          <p:cNvPr id="91" name="Freeform 19"/>
          <p:cNvSpPr>
            <a:spLocks noChangeAspect="1" noEditPoints="1"/>
          </p:cNvSpPr>
          <p:nvPr/>
        </p:nvSpPr>
        <p:spPr bwMode="auto">
          <a:xfrm>
            <a:off x="4527984" y="3332469"/>
            <a:ext cx="248490" cy="251557"/>
          </a:xfrm>
          <a:custGeom>
            <a:avLst/>
            <a:gdLst>
              <a:gd name="T0" fmla="*/ 646 w 1194"/>
              <a:gd name="T1" fmla="*/ 1081 h 1194"/>
              <a:gd name="T2" fmla="*/ 646 w 1194"/>
              <a:gd name="T3" fmla="*/ 1081 h 1194"/>
              <a:gd name="T4" fmla="*/ 646 w 1194"/>
              <a:gd name="T5" fmla="*/ 812 h 1194"/>
              <a:gd name="T6" fmla="*/ 549 w 1194"/>
              <a:gd name="T7" fmla="*/ 812 h 1194"/>
              <a:gd name="T8" fmla="*/ 549 w 1194"/>
              <a:gd name="T9" fmla="*/ 1081 h 1194"/>
              <a:gd name="T10" fmla="*/ 114 w 1194"/>
              <a:gd name="T11" fmla="*/ 646 h 1194"/>
              <a:gd name="T12" fmla="*/ 382 w 1194"/>
              <a:gd name="T13" fmla="*/ 646 h 1194"/>
              <a:gd name="T14" fmla="*/ 382 w 1194"/>
              <a:gd name="T15" fmla="*/ 548 h 1194"/>
              <a:gd name="T16" fmla="*/ 114 w 1194"/>
              <a:gd name="T17" fmla="*/ 548 h 1194"/>
              <a:gd name="T18" fmla="*/ 549 w 1194"/>
              <a:gd name="T19" fmla="*/ 113 h 1194"/>
              <a:gd name="T20" fmla="*/ 549 w 1194"/>
              <a:gd name="T21" fmla="*/ 382 h 1194"/>
              <a:gd name="T22" fmla="*/ 646 w 1194"/>
              <a:gd name="T23" fmla="*/ 382 h 1194"/>
              <a:gd name="T24" fmla="*/ 646 w 1194"/>
              <a:gd name="T25" fmla="*/ 113 h 1194"/>
              <a:gd name="T26" fmla="*/ 1081 w 1194"/>
              <a:gd name="T27" fmla="*/ 548 h 1194"/>
              <a:gd name="T28" fmla="*/ 812 w 1194"/>
              <a:gd name="T29" fmla="*/ 548 h 1194"/>
              <a:gd name="T30" fmla="*/ 812 w 1194"/>
              <a:gd name="T31" fmla="*/ 646 h 1194"/>
              <a:gd name="T32" fmla="*/ 1081 w 1194"/>
              <a:gd name="T33" fmla="*/ 646 h 1194"/>
              <a:gd name="T34" fmla="*/ 646 w 1194"/>
              <a:gd name="T35" fmla="*/ 1081 h 1194"/>
              <a:gd name="T36" fmla="*/ 646 w 1194"/>
              <a:gd name="T37" fmla="*/ 1081 h 1194"/>
              <a:gd name="T38" fmla="*/ 597 w 1194"/>
              <a:gd name="T39" fmla="*/ 0 h 1194"/>
              <a:gd name="T40" fmla="*/ 597 w 1194"/>
              <a:gd name="T41" fmla="*/ 0 h 1194"/>
              <a:gd name="T42" fmla="*/ 0 w 1194"/>
              <a:gd name="T43" fmla="*/ 597 h 1194"/>
              <a:gd name="T44" fmla="*/ 597 w 1194"/>
              <a:gd name="T45" fmla="*/ 1194 h 1194"/>
              <a:gd name="T46" fmla="*/ 1194 w 1194"/>
              <a:gd name="T47" fmla="*/ 597 h 1194"/>
              <a:gd name="T48" fmla="*/ 597 w 1194"/>
              <a:gd name="T49" fmla="*/ 0 h 1194"/>
              <a:gd name="T50" fmla="*/ 597 w 1194"/>
              <a:gd name="T51" fmla="*/ 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4" h="1194">
                <a:moveTo>
                  <a:pt x="646" y="1081"/>
                </a:moveTo>
                <a:lnTo>
                  <a:pt x="646" y="1081"/>
                </a:lnTo>
                <a:lnTo>
                  <a:pt x="646" y="812"/>
                </a:lnTo>
                <a:lnTo>
                  <a:pt x="549" y="812"/>
                </a:lnTo>
                <a:lnTo>
                  <a:pt x="549" y="1081"/>
                </a:lnTo>
                <a:cubicBezTo>
                  <a:pt x="319" y="1058"/>
                  <a:pt x="136" y="875"/>
                  <a:pt x="114" y="646"/>
                </a:cubicBezTo>
                <a:lnTo>
                  <a:pt x="382" y="646"/>
                </a:lnTo>
                <a:lnTo>
                  <a:pt x="382" y="548"/>
                </a:lnTo>
                <a:lnTo>
                  <a:pt x="114" y="548"/>
                </a:lnTo>
                <a:cubicBezTo>
                  <a:pt x="136" y="319"/>
                  <a:pt x="319" y="136"/>
                  <a:pt x="549" y="113"/>
                </a:cubicBezTo>
                <a:lnTo>
                  <a:pt x="549" y="382"/>
                </a:lnTo>
                <a:lnTo>
                  <a:pt x="646" y="382"/>
                </a:lnTo>
                <a:lnTo>
                  <a:pt x="646" y="113"/>
                </a:lnTo>
                <a:cubicBezTo>
                  <a:pt x="876" y="136"/>
                  <a:pt x="1058" y="319"/>
                  <a:pt x="1081" y="548"/>
                </a:cubicBezTo>
                <a:lnTo>
                  <a:pt x="812" y="548"/>
                </a:lnTo>
                <a:lnTo>
                  <a:pt x="812" y="646"/>
                </a:lnTo>
                <a:lnTo>
                  <a:pt x="1081" y="646"/>
                </a:lnTo>
                <a:cubicBezTo>
                  <a:pt x="1058" y="875"/>
                  <a:pt x="876" y="1058"/>
                  <a:pt x="646" y="1081"/>
                </a:cubicBezTo>
                <a:lnTo>
                  <a:pt x="646" y="1081"/>
                </a:lnTo>
                <a:close/>
                <a:moveTo>
                  <a:pt x="597" y="0"/>
                </a:moveTo>
                <a:lnTo>
                  <a:pt x="597" y="0"/>
                </a:lnTo>
                <a:cubicBezTo>
                  <a:pt x="267" y="0"/>
                  <a:pt x="0" y="267"/>
                  <a:pt x="0" y="597"/>
                </a:cubicBezTo>
                <a:cubicBezTo>
                  <a:pt x="0" y="927"/>
                  <a:pt x="267" y="1194"/>
                  <a:pt x="597" y="1194"/>
                </a:cubicBezTo>
                <a:cubicBezTo>
                  <a:pt x="927" y="1194"/>
                  <a:pt x="1194" y="927"/>
                  <a:pt x="1194" y="597"/>
                </a:cubicBezTo>
                <a:cubicBezTo>
                  <a:pt x="1194" y="267"/>
                  <a:pt x="927" y="0"/>
                  <a:pt x="597" y="0"/>
                </a:cubicBezTo>
                <a:lnTo>
                  <a:pt x="5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lnSpc>
                <a:spcPct val="100000"/>
              </a:lnSpc>
              <a:spcBef>
                <a:spcPct val="31250"/>
              </a:spcBef>
              <a:spcAft>
                <a:spcPct val="0"/>
              </a:spcAft>
              <a:buClr>
                <a:srgbClr val="00529B"/>
              </a:buClr>
              <a:buSzPct val="100000"/>
              <a:defRPr/>
            </a:pPr>
            <a:endParaRPr lang="en-US" sz="1600" kern="0" dirty="0" smtClean="0">
              <a:solidFill>
                <a:srgbClr val="000000"/>
              </a:solidFill>
              <a:latin typeface="Arial"/>
              <a:ea typeface="Arial Unicode MS"/>
              <a:cs typeface="Arial Unicode MS"/>
            </a:endParaRPr>
          </a:p>
        </p:txBody>
      </p:sp>
      <p:sp>
        <p:nvSpPr>
          <p:cNvPr id="109" name="Rectangle 108"/>
          <p:cNvSpPr/>
          <p:nvPr/>
        </p:nvSpPr>
        <p:spPr>
          <a:xfrm>
            <a:off x="4764237" y="1189639"/>
            <a:ext cx="2687122" cy="861774"/>
          </a:xfrm>
          <a:prstGeom prst="rect">
            <a:avLst/>
          </a:prstGeom>
        </p:spPr>
        <p:txBody>
          <a:bodyPr wrap="square" lIns="45720" tIns="45720" rIns="45720" bIns="45720">
            <a:spAutoFit/>
          </a:bodyPr>
          <a:lstStyle/>
          <a:p>
            <a:pPr algn="ctr">
              <a:spcBef>
                <a:spcPct val="31250"/>
              </a:spcBef>
              <a:spcAft>
                <a:spcPct val="0"/>
              </a:spcAft>
              <a:buClr>
                <a:srgbClr val="00529B"/>
              </a:buClr>
              <a:buSzPct val="100000"/>
            </a:pPr>
            <a:r>
              <a:rPr lang="en-US" sz="1400" kern="0" dirty="0" err="1" smtClean="0">
                <a:solidFill>
                  <a:srgbClr val="00529B"/>
                </a:solidFill>
                <a:latin typeface="Arial"/>
                <a:ea typeface="Arial Unicode MS"/>
                <a:cs typeface="Arial Unicode MS"/>
              </a:rPr>
              <a:t>Transparência</a:t>
            </a:r>
            <a:r>
              <a:rPr lang="en-US" sz="1400" kern="0" dirty="0" smtClean="0">
                <a:solidFill>
                  <a:srgbClr val="00529B"/>
                </a:solidFill>
                <a:latin typeface="Arial"/>
                <a:ea typeface="Arial Unicode MS"/>
                <a:cs typeface="Arial Unicode MS"/>
              </a:rPr>
              <a:t> dos </a:t>
            </a:r>
            <a:r>
              <a:rPr lang="en-US" sz="1400" kern="0" dirty="0" err="1" smtClean="0">
                <a:solidFill>
                  <a:srgbClr val="00529B"/>
                </a:solidFill>
                <a:latin typeface="Arial"/>
                <a:ea typeface="Arial Unicode MS"/>
                <a:cs typeface="Arial Unicode MS"/>
              </a:rPr>
              <a:t>Custos</a:t>
            </a:r>
            <a:r>
              <a:rPr lang="en-US" sz="1400" kern="0" dirty="0" smtClean="0">
                <a:solidFill>
                  <a:srgbClr val="00529B"/>
                </a:solidFill>
                <a:latin typeface="Arial"/>
                <a:ea typeface="Arial Unicode MS"/>
                <a:cs typeface="Arial Unicode MS"/>
              </a:rPr>
              <a:t> de TI</a:t>
            </a:r>
            <a:r>
              <a:rPr lang="en-US" sz="1400" kern="0" dirty="0" smtClean="0">
                <a:solidFill>
                  <a:srgbClr val="000000"/>
                </a:solidFill>
                <a:latin typeface="Arial"/>
                <a:ea typeface="Arial Unicode MS"/>
                <a:cs typeface="Arial Unicode MS"/>
              </a:rPr>
              <a:t/>
            </a:r>
            <a:br>
              <a:rPr lang="en-US" sz="1400" kern="0" dirty="0" smtClean="0">
                <a:solidFill>
                  <a:srgbClr val="000000"/>
                </a:solidFill>
                <a:latin typeface="Arial"/>
                <a:ea typeface="Arial Unicode MS"/>
                <a:cs typeface="Arial Unicode MS"/>
              </a:rPr>
            </a:br>
            <a:r>
              <a:rPr lang="pt-BR" sz="1200" dirty="0"/>
              <a:t>Melhore a maturidade e as oportunidades de gerenciamento financeiro de TI.</a:t>
            </a:r>
            <a:r>
              <a:rPr lang="en-US" sz="1200" kern="0" dirty="0" smtClean="0">
                <a:solidFill>
                  <a:srgbClr val="000000"/>
                </a:solidFill>
                <a:latin typeface="Arial"/>
                <a:ea typeface="Arial Unicode MS"/>
                <a:cs typeface="Arial Unicode MS"/>
              </a:rPr>
              <a:t> </a:t>
            </a:r>
            <a:endParaRPr lang="en-US" sz="1200" kern="0" dirty="0">
              <a:solidFill>
                <a:srgbClr val="000000"/>
              </a:solidFill>
              <a:latin typeface="Arial"/>
              <a:ea typeface="Arial Unicode MS"/>
              <a:cs typeface="Arial Unicode MS"/>
            </a:endParaRPr>
          </a:p>
        </p:txBody>
      </p:sp>
      <p:sp>
        <p:nvSpPr>
          <p:cNvPr id="110" name="Rectangle 109"/>
          <p:cNvSpPr/>
          <p:nvPr/>
        </p:nvSpPr>
        <p:spPr>
          <a:xfrm>
            <a:off x="8876029" y="3280920"/>
            <a:ext cx="2857183" cy="861774"/>
          </a:xfrm>
          <a:prstGeom prst="rect">
            <a:avLst/>
          </a:prstGeom>
        </p:spPr>
        <p:txBody>
          <a:bodyPr wrap="square" lIns="45720" tIns="45720" rIns="45720" bIns="45720">
            <a:spAutoFit/>
          </a:bodyPr>
          <a:lstStyle/>
          <a:p>
            <a:pPr>
              <a:spcBef>
                <a:spcPct val="31250"/>
              </a:spcBef>
              <a:spcAft>
                <a:spcPct val="0"/>
              </a:spcAft>
              <a:buClr>
                <a:srgbClr val="00529B"/>
              </a:buClr>
              <a:buSzPct val="100000"/>
            </a:pPr>
            <a:r>
              <a:rPr lang="en-US" sz="1400" kern="0" dirty="0" err="1" smtClean="0">
                <a:solidFill>
                  <a:srgbClr val="00529B"/>
                </a:solidFill>
                <a:latin typeface="Arial"/>
                <a:ea typeface="Arial Unicode MS"/>
                <a:cs typeface="Arial Unicode MS"/>
              </a:rPr>
              <a:t>Racionalização</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Aplicações</a:t>
            </a:r>
            <a:r>
              <a:rPr lang="en-US" sz="1200" kern="0" dirty="0" smtClean="0">
                <a:solidFill>
                  <a:srgbClr val="000000"/>
                </a:solidFill>
                <a:latin typeface="Arial"/>
                <a:ea typeface="Arial Unicode MS"/>
                <a:cs typeface="Arial Unicode MS"/>
              </a:rPr>
              <a:t/>
            </a:r>
            <a:br>
              <a:rPr lang="en-US" sz="1200" kern="0" dirty="0" smtClean="0">
                <a:solidFill>
                  <a:srgbClr val="000000"/>
                </a:solidFill>
                <a:latin typeface="Arial"/>
                <a:ea typeface="Arial Unicode MS"/>
                <a:cs typeface="Arial Unicode MS"/>
              </a:rPr>
            </a:br>
            <a:r>
              <a:rPr lang="pt-BR" sz="1200" dirty="0"/>
              <a:t>Identifique oportunidades para reduzir a complexidade do portfólio de </a:t>
            </a:r>
            <a:r>
              <a:rPr lang="pt-BR" sz="1200" dirty="0" smtClean="0"/>
              <a:t>aplicações </a:t>
            </a:r>
            <a:r>
              <a:rPr lang="pt-BR" sz="1200" dirty="0"/>
              <a:t>e alinhe-se às prioridades de negócios</a:t>
            </a:r>
            <a:r>
              <a:rPr lang="en-US" sz="1200" dirty="0" smtClean="0">
                <a:solidFill>
                  <a:srgbClr val="000000"/>
                </a:solidFill>
              </a:rPr>
              <a:t>.</a:t>
            </a:r>
            <a:endParaRPr lang="en-US" sz="1200" kern="0" dirty="0">
              <a:solidFill>
                <a:srgbClr val="000000"/>
              </a:solidFill>
              <a:latin typeface="Arial"/>
              <a:ea typeface="Arial Unicode MS"/>
              <a:cs typeface="Arial Unicode MS"/>
            </a:endParaRPr>
          </a:p>
        </p:txBody>
      </p:sp>
      <p:sp>
        <p:nvSpPr>
          <p:cNvPr id="111" name="Rectangle 110"/>
          <p:cNvSpPr/>
          <p:nvPr/>
        </p:nvSpPr>
        <p:spPr>
          <a:xfrm>
            <a:off x="7975820" y="1460500"/>
            <a:ext cx="3557008" cy="677108"/>
          </a:xfrm>
          <a:prstGeom prst="rect">
            <a:avLst/>
          </a:prstGeom>
        </p:spPr>
        <p:txBody>
          <a:bodyPr wrap="square" lIns="45720" tIns="45720" rIns="45720" bIns="45720">
            <a:spAutoFit/>
          </a:bodyPr>
          <a:lstStyle/>
          <a:p>
            <a:pPr>
              <a:spcBef>
                <a:spcPct val="31250"/>
              </a:spcBef>
              <a:spcAft>
                <a:spcPct val="0"/>
              </a:spcAft>
              <a:buClr>
                <a:srgbClr val="00529B"/>
              </a:buClr>
              <a:buSzPct val="100000"/>
            </a:pPr>
            <a:r>
              <a:rPr lang="en-US" sz="1400" kern="0" dirty="0" err="1" smtClean="0">
                <a:solidFill>
                  <a:srgbClr val="00529B"/>
                </a:solidFill>
                <a:latin typeface="Arial"/>
                <a:ea typeface="Arial Unicode MS"/>
                <a:cs typeface="Arial Unicode MS"/>
              </a:rPr>
              <a:t>Comparação</a:t>
            </a:r>
            <a:r>
              <a:rPr lang="en-US" sz="1400" kern="0" dirty="0" smtClean="0">
                <a:solidFill>
                  <a:srgbClr val="00529B"/>
                </a:solidFill>
                <a:latin typeface="Arial"/>
                <a:ea typeface="Arial Unicode MS"/>
                <a:cs typeface="Arial Unicode MS"/>
              </a:rPr>
              <a:t> dos </a:t>
            </a:r>
            <a:r>
              <a:rPr lang="en-US" sz="1400" kern="0" dirty="0" err="1" smtClean="0">
                <a:solidFill>
                  <a:srgbClr val="00529B"/>
                </a:solidFill>
                <a:latin typeface="Arial"/>
                <a:ea typeface="Arial Unicode MS"/>
                <a:cs typeface="Arial Unicode MS"/>
              </a:rPr>
              <a:t>Gastos</a:t>
            </a:r>
            <a:r>
              <a:rPr lang="en-US" sz="1400" kern="0" dirty="0" smtClean="0">
                <a:solidFill>
                  <a:srgbClr val="00529B"/>
                </a:solidFill>
                <a:latin typeface="Arial"/>
                <a:ea typeface="Arial Unicode MS"/>
                <a:cs typeface="Arial Unicode MS"/>
              </a:rPr>
              <a:t> de TI</a:t>
            </a:r>
            <a:r>
              <a:rPr lang="en-US" sz="1400" kern="0" dirty="0" smtClean="0">
                <a:solidFill>
                  <a:srgbClr val="000000"/>
                </a:solidFill>
                <a:latin typeface="Arial"/>
                <a:ea typeface="Arial Unicode MS"/>
                <a:cs typeface="Arial Unicode MS"/>
              </a:rPr>
              <a:t/>
            </a:r>
            <a:br>
              <a:rPr lang="en-US" sz="1400" kern="0" dirty="0" smtClean="0">
                <a:solidFill>
                  <a:srgbClr val="000000"/>
                </a:solidFill>
                <a:latin typeface="Arial"/>
                <a:ea typeface="Arial Unicode MS"/>
                <a:cs typeface="Arial Unicode MS"/>
              </a:rPr>
            </a:br>
            <a:r>
              <a:rPr lang="pt-BR" sz="1200" dirty="0"/>
              <a:t>Avalie preços de mercado competitivos e forneça dados de gastos da indústria e dos </a:t>
            </a:r>
            <a:r>
              <a:rPr lang="pt-BR" sz="1200" dirty="0" smtClean="0"/>
              <a:t>pares.</a:t>
            </a:r>
            <a:r>
              <a:rPr lang="en-US" sz="1200" kern="0" dirty="0" smtClean="0">
                <a:solidFill>
                  <a:srgbClr val="000000"/>
                </a:solidFill>
                <a:latin typeface="Arial"/>
                <a:ea typeface="Arial Unicode MS"/>
                <a:cs typeface="Arial Unicode MS"/>
              </a:rPr>
              <a:t> </a:t>
            </a:r>
            <a:endParaRPr lang="en-US" sz="1200" kern="0" dirty="0">
              <a:solidFill>
                <a:srgbClr val="000000"/>
              </a:solidFill>
              <a:latin typeface="Arial"/>
              <a:ea typeface="Arial Unicode MS"/>
              <a:cs typeface="Arial Unicode MS"/>
            </a:endParaRPr>
          </a:p>
        </p:txBody>
      </p:sp>
      <p:sp>
        <p:nvSpPr>
          <p:cNvPr id="112" name="Rectangle 111"/>
          <p:cNvSpPr/>
          <p:nvPr/>
        </p:nvSpPr>
        <p:spPr>
          <a:xfrm>
            <a:off x="8657323" y="4379068"/>
            <a:ext cx="3534677" cy="677108"/>
          </a:xfrm>
          <a:prstGeom prst="rect">
            <a:avLst/>
          </a:prstGeom>
        </p:spPr>
        <p:txBody>
          <a:bodyPr wrap="square" lIns="45720" tIns="45720" rIns="45720" bIns="45720">
            <a:spAutoFit/>
          </a:bodyPr>
          <a:lstStyle/>
          <a:p>
            <a:pPr>
              <a:buClr>
                <a:srgbClr val="000000"/>
              </a:buClr>
              <a:defRPr/>
            </a:pPr>
            <a:r>
              <a:rPr lang="en-US" sz="1400" kern="0" dirty="0" err="1" smtClean="0">
                <a:solidFill>
                  <a:srgbClr val="00529B"/>
                </a:solidFill>
                <a:latin typeface="Arial"/>
                <a:ea typeface="Arial Unicode MS"/>
                <a:cs typeface="Arial Unicode MS"/>
              </a:rPr>
              <a:t>Refinemento</a:t>
            </a:r>
            <a:r>
              <a:rPr lang="en-US" sz="1400" kern="0" dirty="0" smtClean="0">
                <a:solidFill>
                  <a:srgbClr val="00529B"/>
                </a:solidFill>
                <a:latin typeface="Arial"/>
                <a:ea typeface="Arial Unicode MS"/>
                <a:cs typeface="Arial Unicode MS"/>
              </a:rPr>
              <a:t> da </a:t>
            </a:r>
            <a:r>
              <a:rPr lang="en-US" sz="1400" kern="0" dirty="0" err="1" smtClean="0">
                <a:solidFill>
                  <a:srgbClr val="00529B"/>
                </a:solidFill>
                <a:latin typeface="Arial"/>
                <a:ea typeface="Arial Unicode MS"/>
                <a:cs typeface="Arial Unicode MS"/>
              </a:rPr>
              <a:t>Estratégia</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Tercerização</a:t>
            </a:r>
            <a:r>
              <a:rPr lang="en-US" sz="1200" kern="0" dirty="0" smtClean="0">
                <a:solidFill>
                  <a:srgbClr val="000000"/>
                </a:solidFill>
                <a:latin typeface="Arial"/>
                <a:ea typeface="Arial Unicode MS"/>
                <a:cs typeface="Arial Unicode MS"/>
              </a:rPr>
              <a:t/>
            </a:r>
            <a:br>
              <a:rPr lang="en-US" sz="1200" kern="0" dirty="0" smtClean="0">
                <a:solidFill>
                  <a:srgbClr val="000000"/>
                </a:solidFill>
                <a:latin typeface="Arial"/>
                <a:ea typeface="Arial Unicode MS"/>
                <a:cs typeface="Arial Unicode MS"/>
              </a:rPr>
            </a:br>
            <a:r>
              <a:rPr lang="pt-BR" sz="1200" dirty="0"/>
              <a:t>Refine a estratégia de fornecimento para alcançar o equilíbrio certo entre custo e desempenho</a:t>
            </a:r>
            <a:r>
              <a:rPr lang="en-US" sz="1200" dirty="0" smtClean="0">
                <a:solidFill>
                  <a:srgbClr val="000000"/>
                </a:solidFill>
              </a:rPr>
              <a:t>.</a:t>
            </a:r>
            <a:endParaRPr lang="en-US" sz="1200" dirty="0">
              <a:solidFill>
                <a:srgbClr val="000000"/>
              </a:solidFill>
            </a:endParaRPr>
          </a:p>
        </p:txBody>
      </p:sp>
      <p:sp>
        <p:nvSpPr>
          <p:cNvPr id="113" name="Rectangle 112"/>
          <p:cNvSpPr/>
          <p:nvPr/>
        </p:nvSpPr>
        <p:spPr>
          <a:xfrm>
            <a:off x="8657323" y="2245272"/>
            <a:ext cx="2518677" cy="677108"/>
          </a:xfrm>
          <a:prstGeom prst="rect">
            <a:avLst/>
          </a:prstGeom>
        </p:spPr>
        <p:txBody>
          <a:bodyPr wrap="square" lIns="45720" tIns="45720" rIns="45720" bIns="45720">
            <a:spAutoFit/>
          </a:bodyPr>
          <a:lstStyle/>
          <a:p>
            <a:pPr>
              <a:spcBef>
                <a:spcPct val="31250"/>
              </a:spcBef>
              <a:spcAft>
                <a:spcPct val="0"/>
              </a:spcAft>
              <a:buClr>
                <a:srgbClr val="00529B"/>
              </a:buClr>
              <a:buSzPct val="100000"/>
            </a:pPr>
            <a:r>
              <a:rPr lang="en-US" sz="1400" kern="0" dirty="0" err="1" smtClean="0">
                <a:solidFill>
                  <a:srgbClr val="00529B"/>
                </a:solidFill>
                <a:latin typeface="Arial"/>
                <a:ea typeface="Arial Unicode MS"/>
                <a:cs typeface="Arial Unicode MS"/>
              </a:rPr>
              <a:t>Revisão</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Contratos</a:t>
            </a:r>
            <a:r>
              <a:rPr lang="en-US" sz="1400" kern="0" dirty="0" smtClean="0">
                <a:solidFill>
                  <a:srgbClr val="00529B"/>
                </a:solidFill>
                <a:latin typeface="Arial"/>
                <a:ea typeface="Arial Unicode MS"/>
                <a:cs typeface="Arial Unicode MS"/>
              </a:rPr>
              <a:t/>
            </a:r>
            <a:br>
              <a:rPr lang="en-US" sz="1400" kern="0" dirty="0" smtClean="0">
                <a:solidFill>
                  <a:srgbClr val="00529B"/>
                </a:solidFill>
                <a:latin typeface="Arial"/>
                <a:ea typeface="Arial Unicode MS"/>
                <a:cs typeface="Arial Unicode MS"/>
              </a:rPr>
            </a:br>
            <a:r>
              <a:rPr lang="pt-BR" sz="1200" dirty="0" smtClean="0"/>
              <a:t>Parceria com o </a:t>
            </a:r>
            <a:r>
              <a:rPr lang="pt-BR" sz="1200" dirty="0"/>
              <a:t>Gartner para obter os melhores preços e condições</a:t>
            </a:r>
            <a:r>
              <a:rPr lang="en-US" sz="1200" kern="0" dirty="0" smtClean="0">
                <a:solidFill>
                  <a:srgbClr val="000000"/>
                </a:solidFill>
                <a:latin typeface="Arial"/>
                <a:ea typeface="Arial Unicode MS"/>
                <a:cs typeface="Arial Unicode MS"/>
              </a:rPr>
              <a:t>. </a:t>
            </a:r>
            <a:endParaRPr lang="en-US" sz="1200" kern="0" dirty="0">
              <a:solidFill>
                <a:srgbClr val="000000"/>
              </a:solidFill>
              <a:latin typeface="Arial"/>
              <a:ea typeface="Arial Unicode MS"/>
              <a:cs typeface="Arial Unicode MS"/>
            </a:endParaRPr>
          </a:p>
        </p:txBody>
      </p:sp>
      <p:sp>
        <p:nvSpPr>
          <p:cNvPr id="129" name="Rectangle 128"/>
          <p:cNvSpPr/>
          <p:nvPr/>
        </p:nvSpPr>
        <p:spPr>
          <a:xfrm>
            <a:off x="762109" y="3280920"/>
            <a:ext cx="2574087" cy="677108"/>
          </a:xfrm>
          <a:prstGeom prst="rect">
            <a:avLst/>
          </a:prstGeom>
        </p:spPr>
        <p:txBody>
          <a:bodyPr wrap="square" lIns="45720" tIns="45720" rIns="45720" bIns="45720">
            <a:spAutoFit/>
          </a:bodyPr>
          <a:lstStyle/>
          <a:p>
            <a:pPr algn="r">
              <a:spcBef>
                <a:spcPct val="31250"/>
              </a:spcBef>
              <a:spcAft>
                <a:spcPct val="0"/>
              </a:spcAft>
              <a:buClr>
                <a:srgbClr val="00529B"/>
              </a:buClr>
              <a:buSzPct val="100000"/>
            </a:pPr>
            <a:r>
              <a:rPr lang="en-US" sz="1400" dirty="0" err="1" smtClean="0">
                <a:solidFill>
                  <a:srgbClr val="00529B"/>
                </a:solidFill>
              </a:rPr>
              <a:t>Estratégia</a:t>
            </a:r>
            <a:r>
              <a:rPr lang="en-US" sz="1400" dirty="0" smtClean="0">
                <a:solidFill>
                  <a:srgbClr val="00529B"/>
                </a:solidFill>
              </a:rPr>
              <a:t> Cloud</a:t>
            </a:r>
            <a:r>
              <a:rPr lang="en-US" sz="1200" kern="0" dirty="0" smtClean="0">
                <a:solidFill>
                  <a:srgbClr val="000000"/>
                </a:solidFill>
                <a:latin typeface="Arial"/>
                <a:ea typeface="Arial Unicode MS"/>
                <a:cs typeface="Arial Unicode MS"/>
              </a:rPr>
              <a:t/>
            </a:r>
            <a:br>
              <a:rPr lang="en-US" sz="1200" kern="0" dirty="0" smtClean="0">
                <a:solidFill>
                  <a:srgbClr val="000000"/>
                </a:solidFill>
                <a:latin typeface="Arial"/>
                <a:ea typeface="Arial Unicode MS"/>
                <a:cs typeface="Arial Unicode MS"/>
              </a:rPr>
            </a:br>
            <a:r>
              <a:rPr lang="pt-BR" sz="1200" dirty="0"/>
              <a:t>Otimize a estratégia em nuvem para dimensionar e reduzir custos</a:t>
            </a:r>
            <a:r>
              <a:rPr lang="en-US" sz="1200" kern="0" dirty="0" smtClean="0">
                <a:solidFill>
                  <a:srgbClr val="000000"/>
                </a:solidFill>
                <a:latin typeface="Arial"/>
                <a:ea typeface="Arial Unicode MS"/>
                <a:cs typeface="Arial Unicode MS"/>
              </a:rPr>
              <a:t>. </a:t>
            </a:r>
            <a:endParaRPr lang="en-US" sz="1200" kern="0" dirty="0">
              <a:solidFill>
                <a:srgbClr val="000000"/>
              </a:solidFill>
              <a:latin typeface="Arial"/>
              <a:ea typeface="Arial Unicode MS"/>
              <a:cs typeface="Arial Unicode MS"/>
            </a:endParaRPr>
          </a:p>
        </p:txBody>
      </p:sp>
      <p:sp>
        <p:nvSpPr>
          <p:cNvPr id="130" name="Rectangle 129"/>
          <p:cNvSpPr/>
          <p:nvPr/>
        </p:nvSpPr>
        <p:spPr>
          <a:xfrm>
            <a:off x="1220247" y="5275123"/>
            <a:ext cx="3016488" cy="892552"/>
          </a:xfrm>
          <a:prstGeom prst="rect">
            <a:avLst/>
          </a:prstGeom>
        </p:spPr>
        <p:txBody>
          <a:bodyPr wrap="square" lIns="45720" tIns="45720" rIns="45720" bIns="45720">
            <a:spAutoFit/>
          </a:bodyPr>
          <a:lstStyle/>
          <a:p>
            <a:pPr algn="r">
              <a:buClr>
                <a:srgbClr val="000000"/>
              </a:buClr>
              <a:buSzPct val="100000"/>
              <a:defRPr/>
            </a:pPr>
            <a:r>
              <a:rPr lang="en-US" sz="1400" kern="0" dirty="0" err="1" smtClean="0">
                <a:solidFill>
                  <a:srgbClr val="00529B"/>
                </a:solidFill>
                <a:latin typeface="Arial"/>
                <a:ea typeface="Arial Unicode MS"/>
                <a:cs typeface="Arial Unicode MS"/>
              </a:rPr>
              <a:t>Organização</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Serviços</a:t>
            </a:r>
            <a:r>
              <a:rPr lang="en-US" sz="1400" kern="0" dirty="0" smtClean="0">
                <a:solidFill>
                  <a:srgbClr val="00529B"/>
                </a:solidFill>
                <a:latin typeface="Arial"/>
                <a:ea typeface="Arial Unicode MS"/>
                <a:cs typeface="Arial Unicode MS"/>
              </a:rPr>
              <a:t> </a:t>
            </a:r>
            <a:r>
              <a:rPr lang="en-US" sz="1400" kern="0" dirty="0" err="1" smtClean="0">
                <a:solidFill>
                  <a:srgbClr val="00529B"/>
                </a:solidFill>
                <a:latin typeface="Arial"/>
                <a:ea typeface="Arial Unicode MS"/>
                <a:cs typeface="Arial Unicode MS"/>
              </a:rPr>
              <a:t>Compartilhados</a:t>
            </a:r>
            <a:r>
              <a:rPr lang="en-US" sz="1200" kern="0" dirty="0" smtClean="0">
                <a:solidFill>
                  <a:srgbClr val="000000"/>
                </a:solidFill>
                <a:latin typeface="Arial"/>
                <a:ea typeface="Arial Unicode MS"/>
                <a:cs typeface="Arial Unicode MS"/>
              </a:rPr>
              <a:t/>
            </a:r>
            <a:br>
              <a:rPr lang="en-US" sz="1200" kern="0" dirty="0" smtClean="0">
                <a:solidFill>
                  <a:srgbClr val="000000"/>
                </a:solidFill>
                <a:latin typeface="Arial"/>
                <a:ea typeface="Arial Unicode MS"/>
                <a:cs typeface="Arial Unicode MS"/>
              </a:rPr>
            </a:br>
            <a:r>
              <a:rPr lang="pt-BR" sz="1200" dirty="0" smtClean="0"/>
              <a:t>Explore </a:t>
            </a:r>
            <a:r>
              <a:rPr lang="pt-BR" sz="1200" dirty="0"/>
              <a:t>serviços compartilhados para obter economias de escala</a:t>
            </a:r>
            <a:r>
              <a:rPr lang="en-US" sz="1200" dirty="0" smtClean="0">
                <a:solidFill>
                  <a:srgbClr val="000000"/>
                </a:solidFill>
              </a:rPr>
              <a:t>. </a:t>
            </a:r>
            <a:endParaRPr lang="en-US" sz="1200" dirty="0">
              <a:solidFill>
                <a:srgbClr val="000000"/>
              </a:solidFill>
            </a:endParaRPr>
          </a:p>
        </p:txBody>
      </p:sp>
      <p:sp>
        <p:nvSpPr>
          <p:cNvPr id="131" name="Rectangle 130"/>
          <p:cNvSpPr/>
          <p:nvPr/>
        </p:nvSpPr>
        <p:spPr>
          <a:xfrm>
            <a:off x="223521" y="2245272"/>
            <a:ext cx="3353952" cy="861774"/>
          </a:xfrm>
          <a:prstGeom prst="rect">
            <a:avLst/>
          </a:prstGeom>
        </p:spPr>
        <p:txBody>
          <a:bodyPr wrap="square" lIns="45720" tIns="45720" rIns="45720" bIns="45720">
            <a:spAutoFit/>
          </a:bodyPr>
          <a:lstStyle/>
          <a:p>
            <a:pPr algn="r">
              <a:buClr>
                <a:srgbClr val="000000"/>
              </a:buClr>
              <a:defRPr/>
            </a:pPr>
            <a:r>
              <a:rPr lang="en-US" sz="1400" kern="0" dirty="0" err="1" smtClean="0">
                <a:solidFill>
                  <a:srgbClr val="00529B"/>
                </a:solidFill>
                <a:latin typeface="Arial"/>
                <a:ea typeface="Arial Unicode MS"/>
                <a:cs typeface="Arial Unicode MS"/>
              </a:rPr>
              <a:t>Estratégia</a:t>
            </a:r>
            <a:r>
              <a:rPr lang="en-US" sz="1400" kern="0" dirty="0" smtClean="0">
                <a:solidFill>
                  <a:srgbClr val="00529B"/>
                </a:solidFill>
                <a:latin typeface="Arial"/>
                <a:ea typeface="Arial Unicode MS"/>
                <a:cs typeface="Arial Unicode MS"/>
              </a:rPr>
              <a:t> Bimodal</a:t>
            </a:r>
            <a:r>
              <a:rPr lang="en-US" sz="1400" kern="0" dirty="0" smtClean="0">
                <a:solidFill>
                  <a:srgbClr val="000000"/>
                </a:solidFill>
                <a:latin typeface="Arial"/>
                <a:ea typeface="Arial Unicode MS"/>
                <a:cs typeface="Arial Unicode MS"/>
              </a:rPr>
              <a:t/>
            </a:r>
            <a:br>
              <a:rPr lang="en-US" sz="1400" kern="0" dirty="0" smtClean="0">
                <a:solidFill>
                  <a:srgbClr val="000000"/>
                </a:solidFill>
                <a:latin typeface="Arial"/>
                <a:ea typeface="Arial Unicode MS"/>
                <a:cs typeface="Arial Unicode MS"/>
              </a:rPr>
            </a:br>
            <a:r>
              <a:rPr lang="pt-BR" sz="1200" dirty="0" smtClean="0"/>
              <a:t>Desenvolva </a:t>
            </a:r>
            <a:r>
              <a:rPr lang="pt-BR" sz="1200" dirty="0"/>
              <a:t>uma estratégia e modelo operacional para investir em inovação de missão crítica, enquanto renova o núcleo de TI</a:t>
            </a:r>
            <a:r>
              <a:rPr lang="en-US" sz="1200" dirty="0" smtClean="0">
                <a:solidFill>
                  <a:srgbClr val="000000"/>
                </a:solidFill>
              </a:rPr>
              <a:t>.</a:t>
            </a:r>
            <a:endParaRPr lang="en-US" sz="1200" dirty="0">
              <a:solidFill>
                <a:srgbClr val="000000"/>
              </a:solidFill>
            </a:endParaRPr>
          </a:p>
        </p:txBody>
      </p:sp>
      <p:pic>
        <p:nvPicPr>
          <p:cNvPr id="133" name="Picture 132"/>
          <p:cNvPicPr>
            <a:picLocks noChangeAspect="1"/>
          </p:cNvPicPr>
          <p:nvPr/>
        </p:nvPicPr>
        <p:blipFill>
          <a:blip r:embed="rId7" cstate="print"/>
          <a:stretch>
            <a:fillRect/>
          </a:stretch>
        </p:blipFill>
        <p:spPr>
          <a:xfrm>
            <a:off x="5221899" y="2610675"/>
            <a:ext cx="340605" cy="227323"/>
          </a:xfrm>
          <a:prstGeom prst="rect">
            <a:avLst/>
          </a:prstGeom>
        </p:spPr>
      </p:pic>
      <p:sp>
        <p:nvSpPr>
          <p:cNvPr id="136" name="Freeform 147"/>
          <p:cNvSpPr>
            <a:spLocks noChangeAspect="1" noEditPoints="1"/>
          </p:cNvSpPr>
          <p:nvPr/>
        </p:nvSpPr>
        <p:spPr bwMode="black">
          <a:xfrm>
            <a:off x="4538619" y="4359254"/>
            <a:ext cx="271462" cy="303610"/>
          </a:xfrm>
          <a:custGeom>
            <a:avLst/>
            <a:gdLst>
              <a:gd name="T0" fmla="*/ 695 w 1112"/>
              <a:gd name="T1" fmla="*/ 834 h 1250"/>
              <a:gd name="T2" fmla="*/ 834 w 1112"/>
              <a:gd name="T3" fmla="*/ 764 h 1250"/>
              <a:gd name="T4" fmla="*/ 695 w 1112"/>
              <a:gd name="T5" fmla="*/ 834 h 1250"/>
              <a:gd name="T6" fmla="*/ 834 w 1112"/>
              <a:gd name="T7" fmla="*/ 903 h 1250"/>
              <a:gd name="T8" fmla="*/ 278 w 1112"/>
              <a:gd name="T9" fmla="*/ 903 h 1250"/>
              <a:gd name="T10" fmla="*/ 834 w 1112"/>
              <a:gd name="T11" fmla="*/ 973 h 1250"/>
              <a:gd name="T12" fmla="*/ 834 w 1112"/>
              <a:gd name="T13" fmla="*/ 903 h 1250"/>
              <a:gd name="T14" fmla="*/ 487 w 1112"/>
              <a:gd name="T15" fmla="*/ 695 h 1250"/>
              <a:gd name="T16" fmla="*/ 834 w 1112"/>
              <a:gd name="T17" fmla="*/ 625 h 1250"/>
              <a:gd name="T18" fmla="*/ 487 w 1112"/>
              <a:gd name="T19" fmla="*/ 695 h 1250"/>
              <a:gd name="T20" fmla="*/ 417 w 1112"/>
              <a:gd name="T21" fmla="*/ 625 h 1250"/>
              <a:gd name="T22" fmla="*/ 278 w 1112"/>
              <a:gd name="T23" fmla="*/ 625 h 1250"/>
              <a:gd name="T24" fmla="*/ 417 w 1112"/>
              <a:gd name="T25" fmla="*/ 695 h 1250"/>
              <a:gd name="T26" fmla="*/ 417 w 1112"/>
              <a:gd name="T27" fmla="*/ 625 h 1250"/>
              <a:gd name="T28" fmla="*/ 487 w 1112"/>
              <a:gd name="T29" fmla="*/ 278 h 1250"/>
              <a:gd name="T30" fmla="*/ 278 w 1112"/>
              <a:gd name="T31" fmla="*/ 556 h 1250"/>
              <a:gd name="T32" fmla="*/ 487 w 1112"/>
              <a:gd name="T33" fmla="*/ 278 h 1250"/>
              <a:gd name="T34" fmla="*/ 556 w 1112"/>
              <a:gd name="T35" fmla="*/ 417 h 1250"/>
              <a:gd name="T36" fmla="*/ 834 w 1112"/>
              <a:gd name="T37" fmla="*/ 417 h 1250"/>
              <a:gd name="T38" fmla="*/ 556 w 1112"/>
              <a:gd name="T39" fmla="*/ 278 h 1250"/>
              <a:gd name="T40" fmla="*/ 556 w 1112"/>
              <a:gd name="T41" fmla="*/ 417 h 1250"/>
              <a:gd name="T42" fmla="*/ 834 w 1112"/>
              <a:gd name="T43" fmla="*/ 487 h 1250"/>
              <a:gd name="T44" fmla="*/ 556 w 1112"/>
              <a:gd name="T45" fmla="*/ 556 h 1250"/>
              <a:gd name="T46" fmla="*/ 834 w 1112"/>
              <a:gd name="T47" fmla="*/ 487 h 1250"/>
              <a:gd name="T48" fmla="*/ 625 w 1112"/>
              <a:gd name="T49" fmla="*/ 764 h 1250"/>
              <a:gd name="T50" fmla="*/ 278 w 1112"/>
              <a:gd name="T51" fmla="*/ 764 h 1250"/>
              <a:gd name="T52" fmla="*/ 625 w 1112"/>
              <a:gd name="T53" fmla="*/ 834 h 1250"/>
              <a:gd name="T54" fmla="*/ 625 w 1112"/>
              <a:gd name="T55" fmla="*/ 764 h 1250"/>
              <a:gd name="T56" fmla="*/ 973 w 1112"/>
              <a:gd name="T57" fmla="*/ 1112 h 1250"/>
              <a:gd name="T58" fmla="*/ 139 w 1112"/>
              <a:gd name="T59" fmla="*/ 139 h 1250"/>
              <a:gd name="T60" fmla="*/ 973 w 1112"/>
              <a:gd name="T61" fmla="*/ 1112 h 1250"/>
              <a:gd name="T62" fmla="*/ 973 w 1112"/>
              <a:gd name="T63" fmla="*/ 0 h 1250"/>
              <a:gd name="T64" fmla="*/ 139 w 1112"/>
              <a:gd name="T65" fmla="*/ 0 h 1250"/>
              <a:gd name="T66" fmla="*/ 0 w 1112"/>
              <a:gd name="T67" fmla="*/ 1112 h 1250"/>
              <a:gd name="T68" fmla="*/ 973 w 1112"/>
              <a:gd name="T69" fmla="*/ 1250 h 1250"/>
              <a:gd name="T70" fmla="*/ 1112 w 1112"/>
              <a:gd name="T71" fmla="*/ 139 h 1250"/>
              <a:gd name="T72" fmla="*/ 973 w 1112"/>
              <a:gd name="T73"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2" h="1250">
                <a:moveTo>
                  <a:pt x="695" y="834"/>
                </a:moveTo>
                <a:lnTo>
                  <a:pt x="695" y="834"/>
                </a:lnTo>
                <a:lnTo>
                  <a:pt x="834" y="834"/>
                </a:lnTo>
                <a:lnTo>
                  <a:pt x="834" y="764"/>
                </a:lnTo>
                <a:lnTo>
                  <a:pt x="695" y="764"/>
                </a:lnTo>
                <a:lnTo>
                  <a:pt x="695" y="834"/>
                </a:lnTo>
                <a:lnTo>
                  <a:pt x="695" y="834"/>
                </a:lnTo>
                <a:close/>
                <a:moveTo>
                  <a:pt x="834" y="903"/>
                </a:moveTo>
                <a:lnTo>
                  <a:pt x="834" y="903"/>
                </a:lnTo>
                <a:lnTo>
                  <a:pt x="278" y="903"/>
                </a:lnTo>
                <a:lnTo>
                  <a:pt x="278" y="973"/>
                </a:lnTo>
                <a:lnTo>
                  <a:pt x="834" y="973"/>
                </a:lnTo>
                <a:lnTo>
                  <a:pt x="834" y="903"/>
                </a:lnTo>
                <a:lnTo>
                  <a:pt x="834" y="903"/>
                </a:lnTo>
                <a:close/>
                <a:moveTo>
                  <a:pt x="487" y="695"/>
                </a:moveTo>
                <a:lnTo>
                  <a:pt x="487" y="695"/>
                </a:lnTo>
                <a:lnTo>
                  <a:pt x="834" y="695"/>
                </a:lnTo>
                <a:lnTo>
                  <a:pt x="834" y="625"/>
                </a:lnTo>
                <a:lnTo>
                  <a:pt x="487" y="625"/>
                </a:lnTo>
                <a:lnTo>
                  <a:pt x="487" y="695"/>
                </a:lnTo>
                <a:lnTo>
                  <a:pt x="487" y="695"/>
                </a:lnTo>
                <a:close/>
                <a:moveTo>
                  <a:pt x="417" y="625"/>
                </a:moveTo>
                <a:lnTo>
                  <a:pt x="417" y="625"/>
                </a:lnTo>
                <a:lnTo>
                  <a:pt x="278" y="625"/>
                </a:lnTo>
                <a:lnTo>
                  <a:pt x="278" y="695"/>
                </a:lnTo>
                <a:lnTo>
                  <a:pt x="417" y="695"/>
                </a:lnTo>
                <a:lnTo>
                  <a:pt x="417" y="625"/>
                </a:lnTo>
                <a:lnTo>
                  <a:pt x="417" y="625"/>
                </a:lnTo>
                <a:close/>
                <a:moveTo>
                  <a:pt x="487" y="278"/>
                </a:moveTo>
                <a:lnTo>
                  <a:pt x="487" y="278"/>
                </a:lnTo>
                <a:lnTo>
                  <a:pt x="278" y="278"/>
                </a:lnTo>
                <a:lnTo>
                  <a:pt x="278" y="556"/>
                </a:lnTo>
                <a:lnTo>
                  <a:pt x="487" y="556"/>
                </a:lnTo>
                <a:lnTo>
                  <a:pt x="487" y="278"/>
                </a:lnTo>
                <a:lnTo>
                  <a:pt x="487" y="278"/>
                </a:lnTo>
                <a:close/>
                <a:moveTo>
                  <a:pt x="556" y="417"/>
                </a:moveTo>
                <a:lnTo>
                  <a:pt x="556" y="417"/>
                </a:lnTo>
                <a:lnTo>
                  <a:pt x="834" y="417"/>
                </a:lnTo>
                <a:lnTo>
                  <a:pt x="834" y="278"/>
                </a:lnTo>
                <a:lnTo>
                  <a:pt x="556" y="278"/>
                </a:lnTo>
                <a:lnTo>
                  <a:pt x="556" y="417"/>
                </a:lnTo>
                <a:lnTo>
                  <a:pt x="556" y="417"/>
                </a:lnTo>
                <a:close/>
                <a:moveTo>
                  <a:pt x="834" y="487"/>
                </a:moveTo>
                <a:lnTo>
                  <a:pt x="834" y="487"/>
                </a:lnTo>
                <a:lnTo>
                  <a:pt x="556" y="487"/>
                </a:lnTo>
                <a:lnTo>
                  <a:pt x="556" y="556"/>
                </a:lnTo>
                <a:lnTo>
                  <a:pt x="834" y="556"/>
                </a:lnTo>
                <a:lnTo>
                  <a:pt x="834" y="487"/>
                </a:lnTo>
                <a:lnTo>
                  <a:pt x="834" y="487"/>
                </a:lnTo>
                <a:close/>
                <a:moveTo>
                  <a:pt x="625" y="764"/>
                </a:moveTo>
                <a:lnTo>
                  <a:pt x="625" y="764"/>
                </a:lnTo>
                <a:lnTo>
                  <a:pt x="278" y="764"/>
                </a:lnTo>
                <a:lnTo>
                  <a:pt x="278" y="834"/>
                </a:lnTo>
                <a:lnTo>
                  <a:pt x="625" y="834"/>
                </a:lnTo>
                <a:lnTo>
                  <a:pt x="625" y="764"/>
                </a:lnTo>
                <a:lnTo>
                  <a:pt x="625" y="764"/>
                </a:lnTo>
                <a:close/>
                <a:moveTo>
                  <a:pt x="973" y="1112"/>
                </a:moveTo>
                <a:lnTo>
                  <a:pt x="973" y="1112"/>
                </a:lnTo>
                <a:lnTo>
                  <a:pt x="139" y="1112"/>
                </a:lnTo>
                <a:lnTo>
                  <a:pt x="139" y="139"/>
                </a:lnTo>
                <a:lnTo>
                  <a:pt x="973" y="139"/>
                </a:lnTo>
                <a:lnTo>
                  <a:pt x="973" y="1112"/>
                </a:lnTo>
                <a:lnTo>
                  <a:pt x="973" y="1112"/>
                </a:lnTo>
                <a:close/>
                <a:moveTo>
                  <a:pt x="973" y="0"/>
                </a:moveTo>
                <a:lnTo>
                  <a:pt x="973" y="0"/>
                </a:lnTo>
                <a:lnTo>
                  <a:pt x="139" y="0"/>
                </a:lnTo>
                <a:cubicBezTo>
                  <a:pt x="63" y="0"/>
                  <a:pt x="0" y="63"/>
                  <a:pt x="0" y="139"/>
                </a:cubicBezTo>
                <a:lnTo>
                  <a:pt x="0" y="1112"/>
                </a:lnTo>
                <a:cubicBezTo>
                  <a:pt x="0" y="1188"/>
                  <a:pt x="63" y="1250"/>
                  <a:pt x="139" y="1250"/>
                </a:cubicBezTo>
                <a:lnTo>
                  <a:pt x="973" y="1250"/>
                </a:lnTo>
                <a:cubicBezTo>
                  <a:pt x="1049" y="1250"/>
                  <a:pt x="1112" y="1188"/>
                  <a:pt x="1112" y="1112"/>
                </a:cubicBezTo>
                <a:lnTo>
                  <a:pt x="1112" y="139"/>
                </a:lnTo>
                <a:cubicBezTo>
                  <a:pt x="1112" y="63"/>
                  <a:pt x="1049" y="0"/>
                  <a:pt x="973" y="0"/>
                </a:cubicBezTo>
                <a:lnTo>
                  <a:pt x="97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lnSpc>
                <a:spcPct val="100000"/>
              </a:lnSpc>
              <a:spcBef>
                <a:spcPct val="31250"/>
              </a:spcBef>
              <a:spcAft>
                <a:spcPct val="0"/>
              </a:spcAft>
              <a:buClr>
                <a:srgbClr val="00529B"/>
              </a:buClr>
              <a:buSzPct val="100000"/>
              <a:defRPr/>
            </a:pPr>
            <a:endParaRPr lang="en-US" sz="1600" kern="0" dirty="0" smtClean="0">
              <a:solidFill>
                <a:srgbClr val="00529B"/>
              </a:solidFill>
              <a:latin typeface="Arial"/>
              <a:ea typeface="Arial Unicode MS"/>
              <a:cs typeface="Arial Unicode MS"/>
            </a:endParaRPr>
          </a:p>
        </p:txBody>
      </p:sp>
      <p:sp>
        <p:nvSpPr>
          <p:cNvPr id="137" name="Freeform 226"/>
          <p:cNvSpPr>
            <a:spLocks noChangeAspect="1"/>
          </p:cNvSpPr>
          <p:nvPr/>
        </p:nvSpPr>
        <p:spPr bwMode="ltGray">
          <a:xfrm>
            <a:off x="5241737" y="5123208"/>
            <a:ext cx="284890" cy="187906"/>
          </a:xfrm>
          <a:custGeom>
            <a:avLst/>
            <a:gdLst>
              <a:gd name="T0" fmla="*/ 1056 w 1389"/>
              <a:gd name="T1" fmla="*/ 253 h 903"/>
              <a:gd name="T2" fmla="*/ 1056 w 1389"/>
              <a:gd name="T3" fmla="*/ 253 h 903"/>
              <a:gd name="T4" fmla="*/ 1000 w 1389"/>
              <a:gd name="T5" fmla="*/ 258 h 903"/>
              <a:gd name="T6" fmla="*/ 646 w 1389"/>
              <a:gd name="T7" fmla="*/ 0 h 903"/>
              <a:gd name="T8" fmla="*/ 277 w 1389"/>
              <a:gd name="T9" fmla="*/ 362 h 903"/>
              <a:gd name="T10" fmla="*/ 281 w 1389"/>
              <a:gd name="T11" fmla="*/ 414 h 903"/>
              <a:gd name="T12" fmla="*/ 251 w 1389"/>
              <a:gd name="T13" fmla="*/ 412 h 903"/>
              <a:gd name="T14" fmla="*/ 0 w 1389"/>
              <a:gd name="T15" fmla="*/ 658 h 903"/>
              <a:gd name="T16" fmla="*/ 251 w 1389"/>
              <a:gd name="T17" fmla="*/ 903 h 903"/>
              <a:gd name="T18" fmla="*/ 1056 w 1389"/>
              <a:gd name="T19" fmla="*/ 903 h 903"/>
              <a:gd name="T20" fmla="*/ 1389 w 1389"/>
              <a:gd name="T21" fmla="*/ 578 h 903"/>
              <a:gd name="T22" fmla="*/ 1056 w 1389"/>
              <a:gd name="T23" fmla="*/ 253 h 903"/>
              <a:gd name="T24" fmla="*/ 1056 w 1389"/>
              <a:gd name="T25"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9" h="903">
                <a:moveTo>
                  <a:pt x="1056" y="253"/>
                </a:moveTo>
                <a:lnTo>
                  <a:pt x="1056" y="253"/>
                </a:lnTo>
                <a:cubicBezTo>
                  <a:pt x="1037" y="253"/>
                  <a:pt x="1018" y="255"/>
                  <a:pt x="1000" y="258"/>
                </a:cubicBezTo>
                <a:cubicBezTo>
                  <a:pt x="954" y="109"/>
                  <a:pt x="813" y="0"/>
                  <a:pt x="646" y="0"/>
                </a:cubicBezTo>
                <a:cubicBezTo>
                  <a:pt x="442" y="0"/>
                  <a:pt x="277" y="162"/>
                  <a:pt x="277" y="362"/>
                </a:cubicBezTo>
                <a:cubicBezTo>
                  <a:pt x="277" y="379"/>
                  <a:pt x="278" y="397"/>
                  <a:pt x="281" y="414"/>
                </a:cubicBezTo>
                <a:cubicBezTo>
                  <a:pt x="271" y="413"/>
                  <a:pt x="261" y="412"/>
                  <a:pt x="251" y="412"/>
                </a:cubicBezTo>
                <a:cubicBezTo>
                  <a:pt x="112" y="412"/>
                  <a:pt x="0" y="522"/>
                  <a:pt x="0" y="658"/>
                </a:cubicBezTo>
                <a:cubicBezTo>
                  <a:pt x="0" y="793"/>
                  <a:pt x="112" y="903"/>
                  <a:pt x="251" y="903"/>
                </a:cubicBezTo>
                <a:lnTo>
                  <a:pt x="1056" y="903"/>
                </a:lnTo>
                <a:cubicBezTo>
                  <a:pt x="1240" y="903"/>
                  <a:pt x="1389" y="758"/>
                  <a:pt x="1389" y="578"/>
                </a:cubicBezTo>
                <a:cubicBezTo>
                  <a:pt x="1389" y="399"/>
                  <a:pt x="1240" y="253"/>
                  <a:pt x="1056" y="253"/>
                </a:cubicBezTo>
                <a:lnTo>
                  <a:pt x="1056" y="25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pPr algn="l" eaLnBrk="1" hangingPunct="1">
              <a:lnSpc>
                <a:spcPct val="100000"/>
              </a:lnSpc>
              <a:spcBef>
                <a:spcPct val="31250"/>
              </a:spcBef>
              <a:spcAft>
                <a:spcPct val="0"/>
              </a:spcAft>
              <a:buClr>
                <a:srgbClr val="00529B"/>
              </a:buClr>
              <a:buSzPct val="100000"/>
            </a:pPr>
            <a:endParaRPr lang="en-US" sz="1600" kern="0" dirty="0">
              <a:solidFill>
                <a:srgbClr val="00529B"/>
              </a:solidFill>
              <a:latin typeface="Arial"/>
              <a:ea typeface="Arial Unicode MS"/>
              <a:cs typeface="Arial Unicode MS"/>
            </a:endParaRPr>
          </a:p>
        </p:txBody>
      </p:sp>
      <p:sp>
        <p:nvSpPr>
          <p:cNvPr id="138" name="Freeform 226"/>
          <p:cNvSpPr>
            <a:spLocks noChangeAspect="1"/>
          </p:cNvSpPr>
          <p:nvPr/>
        </p:nvSpPr>
        <p:spPr bwMode="ltGray">
          <a:xfrm>
            <a:off x="5245817" y="5127760"/>
            <a:ext cx="284890" cy="187906"/>
          </a:xfrm>
          <a:custGeom>
            <a:avLst/>
            <a:gdLst>
              <a:gd name="T0" fmla="*/ 1056 w 1389"/>
              <a:gd name="T1" fmla="*/ 253 h 903"/>
              <a:gd name="T2" fmla="*/ 1056 w 1389"/>
              <a:gd name="T3" fmla="*/ 253 h 903"/>
              <a:gd name="T4" fmla="*/ 1000 w 1389"/>
              <a:gd name="T5" fmla="*/ 258 h 903"/>
              <a:gd name="T6" fmla="*/ 646 w 1389"/>
              <a:gd name="T7" fmla="*/ 0 h 903"/>
              <a:gd name="T8" fmla="*/ 277 w 1389"/>
              <a:gd name="T9" fmla="*/ 362 h 903"/>
              <a:gd name="T10" fmla="*/ 281 w 1389"/>
              <a:gd name="T11" fmla="*/ 414 h 903"/>
              <a:gd name="T12" fmla="*/ 251 w 1389"/>
              <a:gd name="T13" fmla="*/ 412 h 903"/>
              <a:gd name="T14" fmla="*/ 0 w 1389"/>
              <a:gd name="T15" fmla="*/ 658 h 903"/>
              <a:gd name="T16" fmla="*/ 251 w 1389"/>
              <a:gd name="T17" fmla="*/ 903 h 903"/>
              <a:gd name="T18" fmla="*/ 1056 w 1389"/>
              <a:gd name="T19" fmla="*/ 903 h 903"/>
              <a:gd name="T20" fmla="*/ 1389 w 1389"/>
              <a:gd name="T21" fmla="*/ 578 h 903"/>
              <a:gd name="T22" fmla="*/ 1056 w 1389"/>
              <a:gd name="T23" fmla="*/ 253 h 903"/>
              <a:gd name="T24" fmla="*/ 1056 w 1389"/>
              <a:gd name="T25"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9" h="903">
                <a:moveTo>
                  <a:pt x="1056" y="253"/>
                </a:moveTo>
                <a:lnTo>
                  <a:pt x="1056" y="253"/>
                </a:lnTo>
                <a:cubicBezTo>
                  <a:pt x="1037" y="253"/>
                  <a:pt x="1018" y="255"/>
                  <a:pt x="1000" y="258"/>
                </a:cubicBezTo>
                <a:cubicBezTo>
                  <a:pt x="954" y="109"/>
                  <a:pt x="813" y="0"/>
                  <a:pt x="646" y="0"/>
                </a:cubicBezTo>
                <a:cubicBezTo>
                  <a:pt x="442" y="0"/>
                  <a:pt x="277" y="162"/>
                  <a:pt x="277" y="362"/>
                </a:cubicBezTo>
                <a:cubicBezTo>
                  <a:pt x="277" y="379"/>
                  <a:pt x="278" y="397"/>
                  <a:pt x="281" y="414"/>
                </a:cubicBezTo>
                <a:cubicBezTo>
                  <a:pt x="271" y="413"/>
                  <a:pt x="261" y="412"/>
                  <a:pt x="251" y="412"/>
                </a:cubicBezTo>
                <a:cubicBezTo>
                  <a:pt x="112" y="412"/>
                  <a:pt x="0" y="522"/>
                  <a:pt x="0" y="658"/>
                </a:cubicBezTo>
                <a:cubicBezTo>
                  <a:pt x="0" y="793"/>
                  <a:pt x="112" y="903"/>
                  <a:pt x="251" y="903"/>
                </a:cubicBezTo>
                <a:lnTo>
                  <a:pt x="1056" y="903"/>
                </a:lnTo>
                <a:cubicBezTo>
                  <a:pt x="1240" y="903"/>
                  <a:pt x="1389" y="758"/>
                  <a:pt x="1389" y="578"/>
                </a:cubicBezTo>
                <a:cubicBezTo>
                  <a:pt x="1389" y="399"/>
                  <a:pt x="1240" y="253"/>
                  <a:pt x="1056" y="253"/>
                </a:cubicBezTo>
                <a:lnTo>
                  <a:pt x="1056" y="25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lnSpc>
                <a:spcPct val="100000"/>
              </a:lnSpc>
              <a:spcBef>
                <a:spcPct val="31250"/>
              </a:spcBef>
              <a:spcAft>
                <a:spcPct val="0"/>
              </a:spcAft>
              <a:buClr>
                <a:srgbClr val="00529B"/>
              </a:buClr>
              <a:buSzPct val="100000"/>
              <a:defRPr/>
            </a:pPr>
            <a:endParaRPr lang="en-US" sz="1600" kern="0" dirty="0" smtClean="0">
              <a:solidFill>
                <a:srgbClr val="00529B"/>
              </a:solidFill>
              <a:latin typeface="Arial"/>
              <a:ea typeface="Arial Unicode MS"/>
              <a:cs typeface="Arial Unicode MS"/>
            </a:endParaRPr>
          </a:p>
        </p:txBody>
      </p:sp>
      <p:sp>
        <p:nvSpPr>
          <p:cNvPr id="140" name="Freeform 34"/>
          <p:cNvSpPr>
            <a:spLocks noEditPoints="1"/>
          </p:cNvSpPr>
          <p:nvPr/>
        </p:nvSpPr>
        <p:spPr bwMode="gray">
          <a:xfrm>
            <a:off x="8497579" y="3494610"/>
            <a:ext cx="288000" cy="288000"/>
          </a:xfrm>
          <a:custGeom>
            <a:avLst/>
            <a:gdLst/>
            <a:ahLst/>
            <a:cxnLst>
              <a:cxn ang="0">
                <a:pos x="102" y="16"/>
              </a:cxn>
              <a:cxn ang="0">
                <a:pos x="5" y="21"/>
              </a:cxn>
              <a:cxn ang="0">
                <a:pos x="0" y="5"/>
              </a:cxn>
              <a:cxn ang="0">
                <a:pos x="97" y="0"/>
              </a:cxn>
              <a:cxn ang="0">
                <a:pos x="102" y="43"/>
              </a:cxn>
              <a:cxn ang="0">
                <a:pos x="97" y="58"/>
              </a:cxn>
              <a:cxn ang="0">
                <a:pos x="0" y="54"/>
              </a:cxn>
              <a:cxn ang="0">
                <a:pos x="5" y="38"/>
              </a:cxn>
              <a:cxn ang="0">
                <a:pos x="102" y="43"/>
              </a:cxn>
              <a:cxn ang="0">
                <a:pos x="5" y="96"/>
              </a:cxn>
              <a:cxn ang="0">
                <a:pos x="0" y="81"/>
              </a:cxn>
              <a:cxn ang="0">
                <a:pos x="78" y="76"/>
              </a:cxn>
              <a:cxn ang="0">
                <a:pos x="60" y="134"/>
              </a:cxn>
              <a:cxn ang="0">
                <a:pos x="0" y="129"/>
              </a:cxn>
              <a:cxn ang="0">
                <a:pos x="5" y="114"/>
              </a:cxn>
              <a:cxn ang="0">
                <a:pos x="60" y="134"/>
              </a:cxn>
              <a:cxn ang="0">
                <a:pos x="5" y="172"/>
              </a:cxn>
              <a:cxn ang="0">
                <a:pos x="0" y="156"/>
              </a:cxn>
              <a:cxn ang="0">
                <a:pos x="67" y="151"/>
              </a:cxn>
              <a:cxn ang="0">
                <a:pos x="107" y="72"/>
              </a:cxn>
              <a:cxn ang="0">
                <a:pos x="133" y="170"/>
              </a:cxn>
              <a:cxn ang="0">
                <a:pos x="107" y="72"/>
              </a:cxn>
              <a:cxn ang="0">
                <a:pos x="159" y="111"/>
              </a:cxn>
              <a:cxn ang="0">
                <a:pos x="81" y="131"/>
              </a:cxn>
              <a:cxn ang="0">
                <a:pos x="116" y="90"/>
              </a:cxn>
              <a:cxn ang="0">
                <a:pos x="108" y="98"/>
              </a:cxn>
              <a:cxn ang="0">
                <a:pos x="118" y="125"/>
              </a:cxn>
              <a:cxn ang="0">
                <a:pos x="124" y="137"/>
              </a:cxn>
              <a:cxn ang="0">
                <a:pos x="101" y="136"/>
              </a:cxn>
              <a:cxn ang="0">
                <a:pos x="123" y="152"/>
              </a:cxn>
              <a:cxn ang="0">
                <a:pos x="131" y="144"/>
              </a:cxn>
              <a:cxn ang="0">
                <a:pos x="123" y="114"/>
              </a:cxn>
              <a:cxn ang="0">
                <a:pos x="115" y="103"/>
              </a:cxn>
              <a:cxn ang="0">
                <a:pos x="136" y="105"/>
              </a:cxn>
              <a:cxn ang="0">
                <a:pos x="116" y="90"/>
              </a:cxn>
            </a:cxnLst>
            <a:rect l="0" t="0" r="r" b="b"/>
            <a:pathLst>
              <a:path w="176" h="177">
                <a:moveTo>
                  <a:pt x="102" y="5"/>
                </a:moveTo>
                <a:cubicBezTo>
                  <a:pt x="102" y="16"/>
                  <a:pt x="102" y="16"/>
                  <a:pt x="102" y="16"/>
                </a:cubicBezTo>
                <a:cubicBezTo>
                  <a:pt x="102" y="18"/>
                  <a:pt x="100" y="21"/>
                  <a:pt x="97" y="21"/>
                </a:cubicBezTo>
                <a:cubicBezTo>
                  <a:pt x="5" y="21"/>
                  <a:pt x="5" y="21"/>
                  <a:pt x="5" y="21"/>
                </a:cubicBezTo>
                <a:cubicBezTo>
                  <a:pt x="2" y="21"/>
                  <a:pt x="0" y="18"/>
                  <a:pt x="0" y="16"/>
                </a:cubicBezTo>
                <a:cubicBezTo>
                  <a:pt x="0" y="5"/>
                  <a:pt x="0" y="5"/>
                  <a:pt x="0" y="5"/>
                </a:cubicBezTo>
                <a:cubicBezTo>
                  <a:pt x="0" y="2"/>
                  <a:pt x="2" y="0"/>
                  <a:pt x="5" y="0"/>
                </a:cubicBezTo>
                <a:cubicBezTo>
                  <a:pt x="97" y="0"/>
                  <a:pt x="97" y="0"/>
                  <a:pt x="97" y="0"/>
                </a:cubicBezTo>
                <a:cubicBezTo>
                  <a:pt x="100" y="0"/>
                  <a:pt x="102" y="2"/>
                  <a:pt x="102" y="5"/>
                </a:cubicBezTo>
                <a:close/>
                <a:moveTo>
                  <a:pt x="102" y="43"/>
                </a:moveTo>
                <a:cubicBezTo>
                  <a:pt x="102" y="54"/>
                  <a:pt x="102" y="54"/>
                  <a:pt x="102" y="54"/>
                </a:cubicBezTo>
                <a:cubicBezTo>
                  <a:pt x="102" y="56"/>
                  <a:pt x="100" y="58"/>
                  <a:pt x="97" y="58"/>
                </a:cubicBezTo>
                <a:cubicBezTo>
                  <a:pt x="5" y="58"/>
                  <a:pt x="5" y="58"/>
                  <a:pt x="5" y="58"/>
                </a:cubicBezTo>
                <a:cubicBezTo>
                  <a:pt x="2" y="58"/>
                  <a:pt x="0" y="56"/>
                  <a:pt x="0" y="54"/>
                </a:cubicBezTo>
                <a:cubicBezTo>
                  <a:pt x="0" y="43"/>
                  <a:pt x="0" y="43"/>
                  <a:pt x="0" y="43"/>
                </a:cubicBezTo>
                <a:cubicBezTo>
                  <a:pt x="0" y="40"/>
                  <a:pt x="2" y="38"/>
                  <a:pt x="5" y="38"/>
                </a:cubicBezTo>
                <a:cubicBezTo>
                  <a:pt x="97" y="38"/>
                  <a:pt x="97" y="38"/>
                  <a:pt x="97" y="38"/>
                </a:cubicBezTo>
                <a:cubicBezTo>
                  <a:pt x="100" y="38"/>
                  <a:pt x="102" y="40"/>
                  <a:pt x="102" y="43"/>
                </a:cubicBezTo>
                <a:close/>
                <a:moveTo>
                  <a:pt x="64" y="96"/>
                </a:moveTo>
                <a:cubicBezTo>
                  <a:pt x="5" y="96"/>
                  <a:pt x="5" y="96"/>
                  <a:pt x="5" y="96"/>
                </a:cubicBezTo>
                <a:cubicBezTo>
                  <a:pt x="2" y="96"/>
                  <a:pt x="0" y="94"/>
                  <a:pt x="0" y="92"/>
                </a:cubicBezTo>
                <a:cubicBezTo>
                  <a:pt x="0" y="81"/>
                  <a:pt x="0" y="81"/>
                  <a:pt x="0" y="81"/>
                </a:cubicBezTo>
                <a:cubicBezTo>
                  <a:pt x="0" y="78"/>
                  <a:pt x="2" y="76"/>
                  <a:pt x="5" y="76"/>
                </a:cubicBezTo>
                <a:cubicBezTo>
                  <a:pt x="78" y="76"/>
                  <a:pt x="78" y="76"/>
                  <a:pt x="78" y="76"/>
                </a:cubicBezTo>
                <a:cubicBezTo>
                  <a:pt x="72" y="82"/>
                  <a:pt x="67" y="89"/>
                  <a:pt x="64" y="96"/>
                </a:cubicBezTo>
                <a:close/>
                <a:moveTo>
                  <a:pt x="60" y="134"/>
                </a:moveTo>
                <a:cubicBezTo>
                  <a:pt x="5" y="134"/>
                  <a:pt x="5" y="134"/>
                  <a:pt x="5" y="134"/>
                </a:cubicBezTo>
                <a:cubicBezTo>
                  <a:pt x="2" y="134"/>
                  <a:pt x="0" y="132"/>
                  <a:pt x="0" y="129"/>
                </a:cubicBezTo>
                <a:cubicBezTo>
                  <a:pt x="0" y="118"/>
                  <a:pt x="0" y="118"/>
                  <a:pt x="0" y="118"/>
                </a:cubicBezTo>
                <a:cubicBezTo>
                  <a:pt x="0" y="116"/>
                  <a:pt x="2" y="114"/>
                  <a:pt x="5" y="114"/>
                </a:cubicBezTo>
                <a:cubicBezTo>
                  <a:pt x="59" y="114"/>
                  <a:pt x="59" y="114"/>
                  <a:pt x="59" y="114"/>
                </a:cubicBezTo>
                <a:cubicBezTo>
                  <a:pt x="58" y="120"/>
                  <a:pt x="59" y="127"/>
                  <a:pt x="60" y="134"/>
                </a:cubicBezTo>
                <a:close/>
                <a:moveTo>
                  <a:pt x="86" y="172"/>
                </a:moveTo>
                <a:cubicBezTo>
                  <a:pt x="5" y="172"/>
                  <a:pt x="5" y="172"/>
                  <a:pt x="5" y="172"/>
                </a:cubicBezTo>
                <a:cubicBezTo>
                  <a:pt x="2" y="172"/>
                  <a:pt x="0" y="170"/>
                  <a:pt x="0" y="167"/>
                </a:cubicBezTo>
                <a:cubicBezTo>
                  <a:pt x="0" y="156"/>
                  <a:pt x="0" y="156"/>
                  <a:pt x="0" y="156"/>
                </a:cubicBezTo>
                <a:cubicBezTo>
                  <a:pt x="0" y="154"/>
                  <a:pt x="2" y="151"/>
                  <a:pt x="5" y="151"/>
                </a:cubicBezTo>
                <a:cubicBezTo>
                  <a:pt x="67" y="151"/>
                  <a:pt x="67" y="151"/>
                  <a:pt x="67" y="151"/>
                </a:cubicBezTo>
                <a:cubicBezTo>
                  <a:pt x="72" y="160"/>
                  <a:pt x="78" y="167"/>
                  <a:pt x="86" y="172"/>
                </a:cubicBezTo>
                <a:close/>
                <a:moveTo>
                  <a:pt x="107" y="72"/>
                </a:moveTo>
                <a:cubicBezTo>
                  <a:pt x="134" y="64"/>
                  <a:pt x="162" y="80"/>
                  <a:pt x="169" y="108"/>
                </a:cubicBezTo>
                <a:cubicBezTo>
                  <a:pt x="176" y="135"/>
                  <a:pt x="160" y="163"/>
                  <a:pt x="133" y="170"/>
                </a:cubicBezTo>
                <a:cubicBezTo>
                  <a:pt x="106" y="177"/>
                  <a:pt x="78" y="161"/>
                  <a:pt x="71" y="134"/>
                </a:cubicBezTo>
                <a:cubicBezTo>
                  <a:pt x="63" y="107"/>
                  <a:pt x="79" y="79"/>
                  <a:pt x="107" y="72"/>
                </a:cubicBezTo>
                <a:close/>
                <a:moveTo>
                  <a:pt x="109" y="82"/>
                </a:moveTo>
                <a:cubicBezTo>
                  <a:pt x="131" y="76"/>
                  <a:pt x="153" y="89"/>
                  <a:pt x="159" y="111"/>
                </a:cubicBezTo>
                <a:cubicBezTo>
                  <a:pt x="164" y="132"/>
                  <a:pt x="152" y="154"/>
                  <a:pt x="130" y="160"/>
                </a:cubicBezTo>
                <a:cubicBezTo>
                  <a:pt x="109" y="165"/>
                  <a:pt x="87" y="153"/>
                  <a:pt x="81" y="131"/>
                </a:cubicBezTo>
                <a:cubicBezTo>
                  <a:pt x="75" y="110"/>
                  <a:pt x="88" y="88"/>
                  <a:pt x="109" y="82"/>
                </a:cubicBezTo>
                <a:close/>
                <a:moveTo>
                  <a:pt x="116" y="90"/>
                </a:moveTo>
                <a:cubicBezTo>
                  <a:pt x="115" y="87"/>
                  <a:pt x="106" y="90"/>
                  <a:pt x="107" y="93"/>
                </a:cubicBezTo>
                <a:cubicBezTo>
                  <a:pt x="108" y="98"/>
                  <a:pt x="108" y="98"/>
                  <a:pt x="108" y="98"/>
                </a:cubicBezTo>
                <a:cubicBezTo>
                  <a:pt x="101" y="101"/>
                  <a:pt x="93" y="106"/>
                  <a:pt x="96" y="116"/>
                </a:cubicBezTo>
                <a:cubicBezTo>
                  <a:pt x="99" y="126"/>
                  <a:pt x="110" y="125"/>
                  <a:pt x="118" y="125"/>
                </a:cubicBezTo>
                <a:cubicBezTo>
                  <a:pt x="122" y="125"/>
                  <a:pt x="128" y="124"/>
                  <a:pt x="129" y="130"/>
                </a:cubicBezTo>
                <a:cubicBezTo>
                  <a:pt x="130" y="134"/>
                  <a:pt x="128" y="136"/>
                  <a:pt x="124" y="137"/>
                </a:cubicBezTo>
                <a:cubicBezTo>
                  <a:pt x="120" y="139"/>
                  <a:pt x="117" y="136"/>
                  <a:pt x="116" y="132"/>
                </a:cubicBezTo>
                <a:cubicBezTo>
                  <a:pt x="101" y="136"/>
                  <a:pt x="101" y="136"/>
                  <a:pt x="101" y="136"/>
                </a:cubicBezTo>
                <a:cubicBezTo>
                  <a:pt x="104" y="146"/>
                  <a:pt x="112" y="148"/>
                  <a:pt x="122" y="147"/>
                </a:cubicBezTo>
                <a:cubicBezTo>
                  <a:pt x="123" y="152"/>
                  <a:pt x="123" y="152"/>
                  <a:pt x="123" y="152"/>
                </a:cubicBezTo>
                <a:cubicBezTo>
                  <a:pt x="124" y="155"/>
                  <a:pt x="133" y="152"/>
                  <a:pt x="132" y="149"/>
                </a:cubicBezTo>
                <a:cubicBezTo>
                  <a:pt x="131" y="144"/>
                  <a:pt x="131" y="144"/>
                  <a:pt x="131" y="144"/>
                </a:cubicBezTo>
                <a:cubicBezTo>
                  <a:pt x="139" y="140"/>
                  <a:pt x="146" y="134"/>
                  <a:pt x="144" y="124"/>
                </a:cubicBezTo>
                <a:cubicBezTo>
                  <a:pt x="141" y="114"/>
                  <a:pt x="132" y="114"/>
                  <a:pt x="123" y="114"/>
                </a:cubicBezTo>
                <a:cubicBezTo>
                  <a:pt x="119" y="114"/>
                  <a:pt x="112" y="115"/>
                  <a:pt x="110" y="110"/>
                </a:cubicBezTo>
                <a:cubicBezTo>
                  <a:pt x="109" y="106"/>
                  <a:pt x="112" y="104"/>
                  <a:pt x="115" y="103"/>
                </a:cubicBezTo>
                <a:cubicBezTo>
                  <a:pt x="119" y="102"/>
                  <a:pt x="122" y="105"/>
                  <a:pt x="123" y="108"/>
                </a:cubicBezTo>
                <a:cubicBezTo>
                  <a:pt x="136" y="105"/>
                  <a:pt x="136" y="105"/>
                  <a:pt x="136" y="105"/>
                </a:cubicBezTo>
                <a:cubicBezTo>
                  <a:pt x="133" y="95"/>
                  <a:pt x="126" y="94"/>
                  <a:pt x="118" y="95"/>
                </a:cubicBezTo>
                <a:cubicBezTo>
                  <a:pt x="116" y="90"/>
                  <a:pt x="116" y="90"/>
                  <a:pt x="116" y="9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lgn="l" eaLnBrk="1" hangingPunct="1">
              <a:lnSpc>
                <a:spcPct val="100000"/>
              </a:lnSpc>
              <a:spcBef>
                <a:spcPct val="31250"/>
              </a:spcBef>
              <a:spcAft>
                <a:spcPct val="0"/>
              </a:spcAft>
              <a:buClr>
                <a:srgbClr val="00529B"/>
              </a:buClr>
              <a:buSzPct val="100000"/>
            </a:pPr>
            <a:endParaRPr lang="en-US" sz="1600" kern="0" dirty="0">
              <a:solidFill>
                <a:srgbClr val="000000"/>
              </a:solidFill>
              <a:latin typeface="Arial"/>
              <a:ea typeface="Arial Unicode MS"/>
              <a:cs typeface="Arial Unicode MS"/>
            </a:endParaRPr>
          </a:p>
        </p:txBody>
      </p:sp>
      <p:sp>
        <p:nvSpPr>
          <p:cNvPr id="141" name="Freeform 34"/>
          <p:cNvSpPr>
            <a:spLocks noEditPoints="1"/>
          </p:cNvSpPr>
          <p:nvPr/>
        </p:nvSpPr>
        <p:spPr bwMode="gray">
          <a:xfrm>
            <a:off x="8277091" y="4577952"/>
            <a:ext cx="252000" cy="251014"/>
          </a:xfrm>
          <a:custGeom>
            <a:avLst/>
            <a:gdLst/>
            <a:ahLst/>
            <a:cxnLst>
              <a:cxn ang="0">
                <a:pos x="96" y="0"/>
              </a:cxn>
              <a:cxn ang="0">
                <a:pos x="165" y="31"/>
              </a:cxn>
              <a:cxn ang="0">
                <a:pos x="155" y="37"/>
              </a:cxn>
              <a:cxn ang="0">
                <a:pos x="127" y="18"/>
              </a:cxn>
              <a:cxn ang="0">
                <a:pos x="141" y="45"/>
              </a:cxn>
              <a:cxn ang="0">
                <a:pos x="122" y="55"/>
              </a:cxn>
              <a:cxn ang="0">
                <a:pos x="102" y="55"/>
              </a:cxn>
              <a:cxn ang="0">
                <a:pos x="102" y="87"/>
              </a:cxn>
              <a:cxn ang="0">
                <a:pos x="127" y="87"/>
              </a:cxn>
              <a:cxn ang="0">
                <a:pos x="118" y="97"/>
              </a:cxn>
              <a:cxn ang="0">
                <a:pos x="102" y="97"/>
              </a:cxn>
              <a:cxn ang="0">
                <a:pos x="102" y="111"/>
              </a:cxn>
              <a:cxn ang="0">
                <a:pos x="92" y="117"/>
              </a:cxn>
              <a:cxn ang="0">
                <a:pos x="92" y="97"/>
              </a:cxn>
              <a:cxn ang="0">
                <a:pos x="56" y="97"/>
              </a:cxn>
              <a:cxn ang="0">
                <a:pos x="60" y="126"/>
              </a:cxn>
              <a:cxn ang="0">
                <a:pos x="49" y="126"/>
              </a:cxn>
              <a:cxn ang="0">
                <a:pos x="46" y="97"/>
              </a:cxn>
              <a:cxn ang="0">
                <a:pos x="16" y="97"/>
              </a:cxn>
              <a:cxn ang="0">
                <a:pos x="21" y="120"/>
              </a:cxn>
              <a:cxn ang="0">
                <a:pos x="6" y="109"/>
              </a:cxn>
              <a:cxn ang="0">
                <a:pos x="4" y="92"/>
              </a:cxn>
              <a:cxn ang="0">
                <a:pos x="96" y="0"/>
              </a:cxn>
              <a:cxn ang="0">
                <a:pos x="203" y="23"/>
              </a:cxn>
              <a:cxn ang="0">
                <a:pos x="127" y="67"/>
              </a:cxn>
              <a:cxn ang="0">
                <a:pos x="147" y="79"/>
              </a:cxn>
              <a:cxn ang="0">
                <a:pos x="0" y="116"/>
              </a:cxn>
              <a:cxn ang="0">
                <a:pos x="182" y="99"/>
              </a:cxn>
              <a:cxn ang="0">
                <a:pos x="203" y="110"/>
              </a:cxn>
              <a:cxn ang="0">
                <a:pos x="203" y="23"/>
              </a:cxn>
              <a:cxn ang="0">
                <a:pos x="185" y="114"/>
              </a:cxn>
              <a:cxn ang="0">
                <a:pos x="96" y="183"/>
              </a:cxn>
              <a:cxn ang="0">
                <a:pos x="58" y="176"/>
              </a:cxn>
              <a:cxn ang="0">
                <a:pos x="184" y="114"/>
              </a:cxn>
              <a:cxn ang="0">
                <a:pos x="185" y="114"/>
              </a:cxn>
              <a:cxn ang="0">
                <a:pos x="102" y="13"/>
              </a:cxn>
              <a:cxn ang="0">
                <a:pos x="130" y="45"/>
              </a:cxn>
              <a:cxn ang="0">
                <a:pos x="102" y="45"/>
              </a:cxn>
              <a:cxn ang="0">
                <a:pos x="102" y="13"/>
              </a:cxn>
              <a:cxn ang="0">
                <a:pos x="16" y="87"/>
              </a:cxn>
              <a:cxn ang="0">
                <a:pos x="24" y="55"/>
              </a:cxn>
              <a:cxn ang="0">
                <a:pos x="50" y="55"/>
              </a:cxn>
              <a:cxn ang="0">
                <a:pos x="46" y="87"/>
              </a:cxn>
              <a:cxn ang="0">
                <a:pos x="16" y="87"/>
              </a:cxn>
              <a:cxn ang="0">
                <a:pos x="30" y="45"/>
              </a:cxn>
              <a:cxn ang="0">
                <a:pos x="68" y="17"/>
              </a:cxn>
              <a:cxn ang="0">
                <a:pos x="53" y="45"/>
              </a:cxn>
              <a:cxn ang="0">
                <a:pos x="30" y="45"/>
              </a:cxn>
              <a:cxn ang="0">
                <a:pos x="92" y="12"/>
              </a:cxn>
              <a:cxn ang="0">
                <a:pos x="92" y="45"/>
              </a:cxn>
              <a:cxn ang="0">
                <a:pos x="64" y="45"/>
              </a:cxn>
              <a:cxn ang="0">
                <a:pos x="92" y="12"/>
              </a:cxn>
              <a:cxn ang="0">
                <a:pos x="92" y="87"/>
              </a:cxn>
              <a:cxn ang="0">
                <a:pos x="56" y="87"/>
              </a:cxn>
              <a:cxn ang="0">
                <a:pos x="61" y="55"/>
              </a:cxn>
              <a:cxn ang="0">
                <a:pos x="92" y="55"/>
              </a:cxn>
              <a:cxn ang="0">
                <a:pos x="92" y="87"/>
              </a:cxn>
            </a:cxnLst>
            <a:rect l="0" t="0" r="r" b="b"/>
            <a:pathLst>
              <a:path w="203" h="192">
                <a:moveTo>
                  <a:pt x="96" y="0"/>
                </a:moveTo>
                <a:cubicBezTo>
                  <a:pt x="124" y="0"/>
                  <a:pt x="149" y="12"/>
                  <a:pt x="165" y="31"/>
                </a:cubicBezTo>
                <a:cubicBezTo>
                  <a:pt x="155" y="37"/>
                  <a:pt x="155" y="37"/>
                  <a:pt x="155" y="37"/>
                </a:cubicBezTo>
                <a:cubicBezTo>
                  <a:pt x="147" y="29"/>
                  <a:pt x="138" y="22"/>
                  <a:pt x="127" y="18"/>
                </a:cubicBezTo>
                <a:cubicBezTo>
                  <a:pt x="133" y="26"/>
                  <a:pt x="137" y="35"/>
                  <a:pt x="141" y="45"/>
                </a:cubicBezTo>
                <a:cubicBezTo>
                  <a:pt x="122" y="55"/>
                  <a:pt x="122" y="55"/>
                  <a:pt x="122" y="55"/>
                </a:cubicBezTo>
                <a:cubicBezTo>
                  <a:pt x="102" y="55"/>
                  <a:pt x="102" y="55"/>
                  <a:pt x="102" y="55"/>
                </a:cubicBezTo>
                <a:cubicBezTo>
                  <a:pt x="102" y="87"/>
                  <a:pt x="102" y="87"/>
                  <a:pt x="102" y="87"/>
                </a:cubicBezTo>
                <a:cubicBezTo>
                  <a:pt x="127" y="87"/>
                  <a:pt x="127" y="87"/>
                  <a:pt x="127" y="87"/>
                </a:cubicBezTo>
                <a:cubicBezTo>
                  <a:pt x="124" y="90"/>
                  <a:pt x="121" y="94"/>
                  <a:pt x="118" y="97"/>
                </a:cubicBezTo>
                <a:cubicBezTo>
                  <a:pt x="102" y="97"/>
                  <a:pt x="102" y="97"/>
                  <a:pt x="102" y="97"/>
                </a:cubicBezTo>
                <a:cubicBezTo>
                  <a:pt x="102" y="111"/>
                  <a:pt x="102" y="111"/>
                  <a:pt x="102" y="111"/>
                </a:cubicBezTo>
                <a:cubicBezTo>
                  <a:pt x="99" y="113"/>
                  <a:pt x="95" y="115"/>
                  <a:pt x="92" y="117"/>
                </a:cubicBezTo>
                <a:cubicBezTo>
                  <a:pt x="92" y="97"/>
                  <a:pt x="92" y="97"/>
                  <a:pt x="92" y="97"/>
                </a:cubicBezTo>
                <a:cubicBezTo>
                  <a:pt x="56" y="97"/>
                  <a:pt x="56" y="97"/>
                  <a:pt x="56" y="97"/>
                </a:cubicBezTo>
                <a:cubicBezTo>
                  <a:pt x="57" y="107"/>
                  <a:pt x="58" y="116"/>
                  <a:pt x="60" y="126"/>
                </a:cubicBezTo>
                <a:cubicBezTo>
                  <a:pt x="57" y="126"/>
                  <a:pt x="53" y="126"/>
                  <a:pt x="49" y="126"/>
                </a:cubicBezTo>
                <a:cubicBezTo>
                  <a:pt x="47" y="116"/>
                  <a:pt x="46" y="107"/>
                  <a:pt x="46" y="97"/>
                </a:cubicBezTo>
                <a:cubicBezTo>
                  <a:pt x="16" y="97"/>
                  <a:pt x="16" y="97"/>
                  <a:pt x="16" y="97"/>
                </a:cubicBezTo>
                <a:cubicBezTo>
                  <a:pt x="17" y="105"/>
                  <a:pt x="18" y="113"/>
                  <a:pt x="21" y="120"/>
                </a:cubicBezTo>
                <a:cubicBezTo>
                  <a:pt x="15" y="117"/>
                  <a:pt x="10" y="113"/>
                  <a:pt x="6" y="109"/>
                </a:cubicBezTo>
                <a:cubicBezTo>
                  <a:pt x="5" y="104"/>
                  <a:pt x="4" y="98"/>
                  <a:pt x="4" y="92"/>
                </a:cubicBezTo>
                <a:cubicBezTo>
                  <a:pt x="4" y="39"/>
                  <a:pt x="43" y="0"/>
                  <a:pt x="96" y="0"/>
                </a:cubicBezTo>
                <a:close/>
                <a:moveTo>
                  <a:pt x="203" y="23"/>
                </a:moveTo>
                <a:cubicBezTo>
                  <a:pt x="127" y="67"/>
                  <a:pt x="127" y="67"/>
                  <a:pt x="127" y="67"/>
                </a:cubicBezTo>
                <a:cubicBezTo>
                  <a:pt x="147" y="79"/>
                  <a:pt x="147" y="79"/>
                  <a:pt x="147" y="79"/>
                </a:cubicBezTo>
                <a:cubicBezTo>
                  <a:pt x="103" y="158"/>
                  <a:pt x="16" y="142"/>
                  <a:pt x="0" y="116"/>
                </a:cubicBezTo>
                <a:cubicBezTo>
                  <a:pt x="37" y="192"/>
                  <a:pt x="141" y="178"/>
                  <a:pt x="182" y="99"/>
                </a:cubicBezTo>
                <a:cubicBezTo>
                  <a:pt x="203" y="110"/>
                  <a:pt x="203" y="110"/>
                  <a:pt x="203" y="110"/>
                </a:cubicBezTo>
                <a:cubicBezTo>
                  <a:pt x="203" y="23"/>
                  <a:pt x="203" y="23"/>
                  <a:pt x="203" y="23"/>
                </a:cubicBezTo>
                <a:close/>
                <a:moveTo>
                  <a:pt x="185" y="114"/>
                </a:moveTo>
                <a:cubicBezTo>
                  <a:pt x="175" y="155"/>
                  <a:pt x="141" y="183"/>
                  <a:pt x="96" y="183"/>
                </a:cubicBezTo>
                <a:cubicBezTo>
                  <a:pt x="82" y="183"/>
                  <a:pt x="69" y="181"/>
                  <a:pt x="58" y="176"/>
                </a:cubicBezTo>
                <a:cubicBezTo>
                  <a:pt x="109" y="185"/>
                  <a:pt x="158" y="156"/>
                  <a:pt x="184" y="114"/>
                </a:cubicBezTo>
                <a:cubicBezTo>
                  <a:pt x="185" y="114"/>
                  <a:pt x="185" y="114"/>
                  <a:pt x="185" y="114"/>
                </a:cubicBezTo>
                <a:close/>
                <a:moveTo>
                  <a:pt x="102" y="13"/>
                </a:moveTo>
                <a:cubicBezTo>
                  <a:pt x="118" y="14"/>
                  <a:pt x="126" y="33"/>
                  <a:pt x="130" y="45"/>
                </a:cubicBezTo>
                <a:cubicBezTo>
                  <a:pt x="102" y="45"/>
                  <a:pt x="102" y="45"/>
                  <a:pt x="102" y="45"/>
                </a:cubicBezTo>
                <a:cubicBezTo>
                  <a:pt x="102" y="13"/>
                  <a:pt x="102" y="13"/>
                  <a:pt x="102" y="13"/>
                </a:cubicBezTo>
                <a:close/>
                <a:moveTo>
                  <a:pt x="16" y="87"/>
                </a:moveTo>
                <a:cubicBezTo>
                  <a:pt x="17" y="75"/>
                  <a:pt x="20" y="65"/>
                  <a:pt x="24" y="55"/>
                </a:cubicBezTo>
                <a:cubicBezTo>
                  <a:pt x="50" y="55"/>
                  <a:pt x="50" y="55"/>
                  <a:pt x="50" y="55"/>
                </a:cubicBezTo>
                <a:cubicBezTo>
                  <a:pt x="48" y="66"/>
                  <a:pt x="46" y="76"/>
                  <a:pt x="46" y="87"/>
                </a:cubicBezTo>
                <a:cubicBezTo>
                  <a:pt x="16" y="87"/>
                  <a:pt x="16" y="87"/>
                  <a:pt x="16" y="87"/>
                </a:cubicBezTo>
                <a:close/>
                <a:moveTo>
                  <a:pt x="30" y="45"/>
                </a:moveTo>
                <a:cubicBezTo>
                  <a:pt x="39" y="32"/>
                  <a:pt x="52" y="22"/>
                  <a:pt x="68" y="17"/>
                </a:cubicBezTo>
                <a:cubicBezTo>
                  <a:pt x="61" y="25"/>
                  <a:pt x="56" y="35"/>
                  <a:pt x="53" y="45"/>
                </a:cubicBezTo>
                <a:cubicBezTo>
                  <a:pt x="30" y="45"/>
                  <a:pt x="30" y="45"/>
                  <a:pt x="30" y="45"/>
                </a:cubicBezTo>
                <a:close/>
                <a:moveTo>
                  <a:pt x="92" y="12"/>
                </a:moveTo>
                <a:cubicBezTo>
                  <a:pt x="92" y="45"/>
                  <a:pt x="92" y="45"/>
                  <a:pt x="92" y="45"/>
                </a:cubicBezTo>
                <a:cubicBezTo>
                  <a:pt x="64" y="45"/>
                  <a:pt x="64" y="45"/>
                  <a:pt x="64" y="45"/>
                </a:cubicBezTo>
                <a:cubicBezTo>
                  <a:pt x="67" y="34"/>
                  <a:pt x="76" y="13"/>
                  <a:pt x="92" y="12"/>
                </a:cubicBezTo>
                <a:close/>
                <a:moveTo>
                  <a:pt x="92" y="87"/>
                </a:moveTo>
                <a:cubicBezTo>
                  <a:pt x="56" y="87"/>
                  <a:pt x="56" y="87"/>
                  <a:pt x="56" y="87"/>
                </a:cubicBezTo>
                <a:cubicBezTo>
                  <a:pt x="57" y="76"/>
                  <a:pt x="58" y="66"/>
                  <a:pt x="61" y="55"/>
                </a:cubicBezTo>
                <a:cubicBezTo>
                  <a:pt x="92" y="55"/>
                  <a:pt x="92" y="55"/>
                  <a:pt x="92" y="55"/>
                </a:cubicBezTo>
                <a:cubicBezTo>
                  <a:pt x="92" y="87"/>
                  <a:pt x="92" y="87"/>
                  <a:pt x="92" y="8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lgn="l" eaLnBrk="1" hangingPunct="1">
              <a:lnSpc>
                <a:spcPct val="100000"/>
              </a:lnSpc>
              <a:spcBef>
                <a:spcPct val="31250"/>
              </a:spcBef>
              <a:spcAft>
                <a:spcPct val="0"/>
              </a:spcAft>
              <a:buClr>
                <a:srgbClr val="00529B"/>
              </a:buClr>
              <a:buSzPct val="100000"/>
            </a:pPr>
            <a:endParaRPr lang="en-US" sz="1600" kern="0" dirty="0">
              <a:solidFill>
                <a:srgbClr val="000000"/>
              </a:solidFill>
              <a:latin typeface="Arial"/>
              <a:ea typeface="Arial Unicode MS"/>
              <a:cs typeface="Arial Unicode MS"/>
            </a:endParaRPr>
          </a:p>
        </p:txBody>
      </p:sp>
      <p:sp>
        <p:nvSpPr>
          <p:cNvPr id="143" name="Freeform 8"/>
          <p:cNvSpPr>
            <a:spLocks/>
          </p:cNvSpPr>
          <p:nvPr/>
        </p:nvSpPr>
        <p:spPr bwMode="gray">
          <a:xfrm>
            <a:off x="7082393" y="4386778"/>
            <a:ext cx="180406" cy="218497"/>
          </a:xfrm>
          <a:custGeom>
            <a:avLst/>
            <a:gdLst>
              <a:gd name="T0" fmla="*/ 137 w 171"/>
              <a:gd name="T1" fmla="*/ 120 h 188"/>
              <a:gd name="T2" fmla="*/ 112 w 171"/>
              <a:gd name="T3" fmla="*/ 130 h 188"/>
              <a:gd name="T4" fmla="*/ 67 w 171"/>
              <a:gd name="T5" fmla="*/ 103 h 188"/>
              <a:gd name="T6" fmla="*/ 68 w 171"/>
              <a:gd name="T7" fmla="*/ 94 h 188"/>
              <a:gd name="T8" fmla="*/ 67 w 171"/>
              <a:gd name="T9" fmla="*/ 85 h 188"/>
              <a:gd name="T10" fmla="*/ 112 w 171"/>
              <a:gd name="T11" fmla="*/ 58 h 188"/>
              <a:gd name="T12" fmla="*/ 137 w 171"/>
              <a:gd name="T13" fmla="*/ 68 h 188"/>
              <a:gd name="T14" fmla="*/ 171 w 171"/>
              <a:gd name="T15" fmla="*/ 34 h 188"/>
              <a:gd name="T16" fmla="*/ 137 w 171"/>
              <a:gd name="T17" fmla="*/ 0 h 188"/>
              <a:gd name="T18" fmla="*/ 103 w 171"/>
              <a:gd name="T19" fmla="*/ 34 h 188"/>
              <a:gd name="T20" fmla="*/ 104 w 171"/>
              <a:gd name="T21" fmla="*/ 43 h 188"/>
              <a:gd name="T22" fmla="*/ 59 w 171"/>
              <a:gd name="T23" fmla="*/ 70 h 188"/>
              <a:gd name="T24" fmla="*/ 34 w 171"/>
              <a:gd name="T25" fmla="*/ 60 h 188"/>
              <a:gd name="T26" fmla="*/ 0 w 171"/>
              <a:gd name="T27" fmla="*/ 94 h 188"/>
              <a:gd name="T28" fmla="*/ 34 w 171"/>
              <a:gd name="T29" fmla="*/ 128 h 188"/>
              <a:gd name="T30" fmla="*/ 59 w 171"/>
              <a:gd name="T31" fmla="*/ 118 h 188"/>
              <a:gd name="T32" fmla="*/ 104 w 171"/>
              <a:gd name="T33" fmla="*/ 145 h 188"/>
              <a:gd name="T34" fmla="*/ 103 w 171"/>
              <a:gd name="T35" fmla="*/ 154 h 188"/>
              <a:gd name="T36" fmla="*/ 137 w 171"/>
              <a:gd name="T37" fmla="*/ 188 h 188"/>
              <a:gd name="T38" fmla="*/ 171 w 171"/>
              <a:gd name="T39" fmla="*/ 154 h 188"/>
              <a:gd name="T40" fmla="*/ 137 w 171"/>
              <a:gd name="T41" fmla="*/ 12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88">
                <a:moveTo>
                  <a:pt x="137" y="120"/>
                </a:moveTo>
                <a:cubicBezTo>
                  <a:pt x="127" y="120"/>
                  <a:pt x="118" y="124"/>
                  <a:pt x="112" y="130"/>
                </a:cubicBezTo>
                <a:cubicBezTo>
                  <a:pt x="67" y="103"/>
                  <a:pt x="67" y="103"/>
                  <a:pt x="67" y="103"/>
                </a:cubicBezTo>
                <a:cubicBezTo>
                  <a:pt x="68" y="100"/>
                  <a:pt x="68" y="97"/>
                  <a:pt x="68" y="94"/>
                </a:cubicBezTo>
                <a:cubicBezTo>
                  <a:pt x="68" y="91"/>
                  <a:pt x="68" y="88"/>
                  <a:pt x="67" y="85"/>
                </a:cubicBezTo>
                <a:cubicBezTo>
                  <a:pt x="112" y="58"/>
                  <a:pt x="112" y="58"/>
                  <a:pt x="112" y="58"/>
                </a:cubicBezTo>
                <a:cubicBezTo>
                  <a:pt x="118" y="64"/>
                  <a:pt x="127" y="68"/>
                  <a:pt x="137" y="68"/>
                </a:cubicBezTo>
                <a:cubicBezTo>
                  <a:pt x="156" y="68"/>
                  <a:pt x="171" y="53"/>
                  <a:pt x="171" y="34"/>
                </a:cubicBezTo>
                <a:cubicBezTo>
                  <a:pt x="171" y="15"/>
                  <a:pt x="156" y="0"/>
                  <a:pt x="137" y="0"/>
                </a:cubicBezTo>
                <a:cubicBezTo>
                  <a:pt x="118" y="0"/>
                  <a:pt x="103" y="15"/>
                  <a:pt x="103" y="34"/>
                </a:cubicBezTo>
                <a:cubicBezTo>
                  <a:pt x="103" y="37"/>
                  <a:pt x="103" y="40"/>
                  <a:pt x="104" y="43"/>
                </a:cubicBezTo>
                <a:cubicBezTo>
                  <a:pt x="59" y="70"/>
                  <a:pt x="59" y="70"/>
                  <a:pt x="59" y="70"/>
                </a:cubicBezTo>
                <a:cubicBezTo>
                  <a:pt x="53" y="64"/>
                  <a:pt x="44" y="60"/>
                  <a:pt x="34" y="60"/>
                </a:cubicBezTo>
                <a:cubicBezTo>
                  <a:pt x="15" y="60"/>
                  <a:pt x="0" y="75"/>
                  <a:pt x="0" y="94"/>
                </a:cubicBezTo>
                <a:cubicBezTo>
                  <a:pt x="0" y="113"/>
                  <a:pt x="15" y="128"/>
                  <a:pt x="34" y="128"/>
                </a:cubicBezTo>
                <a:cubicBezTo>
                  <a:pt x="44" y="128"/>
                  <a:pt x="53" y="124"/>
                  <a:pt x="59" y="118"/>
                </a:cubicBezTo>
                <a:cubicBezTo>
                  <a:pt x="104" y="145"/>
                  <a:pt x="104" y="145"/>
                  <a:pt x="104" y="145"/>
                </a:cubicBezTo>
                <a:cubicBezTo>
                  <a:pt x="103" y="148"/>
                  <a:pt x="103" y="151"/>
                  <a:pt x="103" y="154"/>
                </a:cubicBezTo>
                <a:cubicBezTo>
                  <a:pt x="103" y="173"/>
                  <a:pt x="118" y="188"/>
                  <a:pt x="137" y="188"/>
                </a:cubicBezTo>
                <a:cubicBezTo>
                  <a:pt x="156" y="188"/>
                  <a:pt x="171" y="173"/>
                  <a:pt x="171" y="154"/>
                </a:cubicBezTo>
                <a:cubicBezTo>
                  <a:pt x="171" y="135"/>
                  <a:pt x="156" y="120"/>
                  <a:pt x="137" y="12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l" eaLnBrk="1" fontAlgn="auto" hangingPunct="1">
              <a:lnSpc>
                <a:spcPct val="100000"/>
              </a:lnSpc>
              <a:spcBef>
                <a:spcPct val="31250"/>
              </a:spcBef>
              <a:spcAft>
                <a:spcPct val="0"/>
              </a:spcAft>
              <a:buClr>
                <a:srgbClr val="00529B"/>
              </a:buClr>
              <a:buSzPct val="100000"/>
              <a:defRPr/>
            </a:pPr>
            <a:endParaRPr lang="en-US" sz="1600" kern="0" dirty="0" smtClean="0">
              <a:solidFill>
                <a:srgbClr val="000000"/>
              </a:solidFill>
              <a:latin typeface="Arial"/>
              <a:ea typeface="Arial Unicode MS"/>
              <a:cs typeface="Arial Unicode MS"/>
            </a:endParaRPr>
          </a:p>
        </p:txBody>
      </p:sp>
      <p:sp>
        <p:nvSpPr>
          <p:cNvPr id="144" name="Freeform 278"/>
          <p:cNvSpPr>
            <a:spLocks noChangeAspect="1" noEditPoints="1"/>
          </p:cNvSpPr>
          <p:nvPr/>
        </p:nvSpPr>
        <p:spPr bwMode="gray">
          <a:xfrm>
            <a:off x="6282158" y="5149232"/>
            <a:ext cx="354118" cy="241102"/>
          </a:xfrm>
          <a:custGeom>
            <a:avLst/>
            <a:gdLst>
              <a:gd name="T0" fmla="*/ 1389 w 1389"/>
              <a:gd name="T1" fmla="*/ 722 h 944"/>
              <a:gd name="T2" fmla="*/ 1389 w 1389"/>
              <a:gd name="T3" fmla="*/ 722 h 944"/>
              <a:gd name="T4" fmla="*/ 1111 w 1389"/>
              <a:gd name="T5" fmla="*/ 486 h 944"/>
              <a:gd name="T6" fmla="*/ 1111 w 1389"/>
              <a:gd name="T7" fmla="*/ 625 h 944"/>
              <a:gd name="T8" fmla="*/ 417 w 1389"/>
              <a:gd name="T9" fmla="*/ 625 h 944"/>
              <a:gd name="T10" fmla="*/ 417 w 1389"/>
              <a:gd name="T11" fmla="*/ 819 h 944"/>
              <a:gd name="T12" fmla="*/ 1111 w 1389"/>
              <a:gd name="T13" fmla="*/ 819 h 944"/>
              <a:gd name="T14" fmla="*/ 1111 w 1389"/>
              <a:gd name="T15" fmla="*/ 944 h 944"/>
              <a:gd name="T16" fmla="*/ 1389 w 1389"/>
              <a:gd name="T17" fmla="*/ 722 h 944"/>
              <a:gd name="T18" fmla="*/ 1389 w 1389"/>
              <a:gd name="T19" fmla="*/ 722 h 944"/>
              <a:gd name="T20" fmla="*/ 972 w 1389"/>
              <a:gd name="T21" fmla="*/ 139 h 944"/>
              <a:gd name="T22" fmla="*/ 972 w 1389"/>
              <a:gd name="T23" fmla="*/ 139 h 944"/>
              <a:gd name="T24" fmla="*/ 278 w 1389"/>
              <a:gd name="T25" fmla="*/ 139 h 944"/>
              <a:gd name="T26" fmla="*/ 278 w 1389"/>
              <a:gd name="T27" fmla="*/ 0 h 944"/>
              <a:gd name="T28" fmla="*/ 0 w 1389"/>
              <a:gd name="T29" fmla="*/ 236 h 944"/>
              <a:gd name="T30" fmla="*/ 278 w 1389"/>
              <a:gd name="T31" fmla="*/ 458 h 944"/>
              <a:gd name="T32" fmla="*/ 278 w 1389"/>
              <a:gd name="T33" fmla="*/ 333 h 944"/>
              <a:gd name="T34" fmla="*/ 972 w 1389"/>
              <a:gd name="T35" fmla="*/ 333 h 944"/>
              <a:gd name="T36" fmla="*/ 972 w 1389"/>
              <a:gd name="T37" fmla="*/ 139 h 944"/>
              <a:gd name="T38" fmla="*/ 972 w 1389"/>
              <a:gd name="T39" fmla="*/ 139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9" h="944">
                <a:moveTo>
                  <a:pt x="1389" y="722"/>
                </a:moveTo>
                <a:lnTo>
                  <a:pt x="1389" y="722"/>
                </a:lnTo>
                <a:lnTo>
                  <a:pt x="1111" y="486"/>
                </a:lnTo>
                <a:lnTo>
                  <a:pt x="1111" y="625"/>
                </a:lnTo>
                <a:lnTo>
                  <a:pt x="417" y="625"/>
                </a:lnTo>
                <a:lnTo>
                  <a:pt x="417" y="819"/>
                </a:lnTo>
                <a:lnTo>
                  <a:pt x="1111" y="819"/>
                </a:lnTo>
                <a:lnTo>
                  <a:pt x="1111" y="944"/>
                </a:lnTo>
                <a:lnTo>
                  <a:pt x="1389" y="722"/>
                </a:lnTo>
                <a:lnTo>
                  <a:pt x="1389" y="722"/>
                </a:lnTo>
                <a:close/>
                <a:moveTo>
                  <a:pt x="972" y="139"/>
                </a:moveTo>
                <a:lnTo>
                  <a:pt x="972" y="139"/>
                </a:lnTo>
                <a:lnTo>
                  <a:pt x="278" y="139"/>
                </a:lnTo>
                <a:lnTo>
                  <a:pt x="278" y="0"/>
                </a:lnTo>
                <a:lnTo>
                  <a:pt x="0" y="236"/>
                </a:lnTo>
                <a:lnTo>
                  <a:pt x="278" y="458"/>
                </a:lnTo>
                <a:lnTo>
                  <a:pt x="278" y="333"/>
                </a:lnTo>
                <a:lnTo>
                  <a:pt x="972" y="333"/>
                </a:lnTo>
                <a:lnTo>
                  <a:pt x="972" y="139"/>
                </a:lnTo>
                <a:lnTo>
                  <a:pt x="972" y="13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fontAlgn="auto" hangingPunct="1">
              <a:lnSpc>
                <a:spcPct val="100000"/>
              </a:lnSpc>
              <a:spcBef>
                <a:spcPct val="31250"/>
              </a:spcBef>
              <a:spcAft>
                <a:spcPct val="0"/>
              </a:spcAft>
              <a:buClr>
                <a:srgbClr val="00529B"/>
              </a:buClr>
              <a:buSzPct val="100000"/>
              <a:defRPr/>
            </a:pPr>
            <a:endParaRPr lang="en-US" sz="1600" kern="0" dirty="0" smtClean="0">
              <a:solidFill>
                <a:srgbClr val="000000"/>
              </a:solidFill>
              <a:latin typeface="Arial"/>
              <a:ea typeface="Arial Unicode MS"/>
              <a:cs typeface="Arial Unicode MS"/>
            </a:endParaRPr>
          </a:p>
        </p:txBody>
      </p:sp>
      <p:sp>
        <p:nvSpPr>
          <p:cNvPr id="146" name="Freeform 34"/>
          <p:cNvSpPr>
            <a:spLocks noEditPoints="1"/>
          </p:cNvSpPr>
          <p:nvPr/>
        </p:nvSpPr>
        <p:spPr bwMode="gray">
          <a:xfrm>
            <a:off x="7086341" y="3336331"/>
            <a:ext cx="252000" cy="251014"/>
          </a:xfrm>
          <a:custGeom>
            <a:avLst/>
            <a:gdLst/>
            <a:ahLst/>
            <a:cxnLst>
              <a:cxn ang="0">
                <a:pos x="96" y="0"/>
              </a:cxn>
              <a:cxn ang="0">
                <a:pos x="165" y="31"/>
              </a:cxn>
              <a:cxn ang="0">
                <a:pos x="155" y="37"/>
              </a:cxn>
              <a:cxn ang="0">
                <a:pos x="127" y="18"/>
              </a:cxn>
              <a:cxn ang="0">
                <a:pos x="141" y="45"/>
              </a:cxn>
              <a:cxn ang="0">
                <a:pos x="122" y="55"/>
              </a:cxn>
              <a:cxn ang="0">
                <a:pos x="102" y="55"/>
              </a:cxn>
              <a:cxn ang="0">
                <a:pos x="102" y="87"/>
              </a:cxn>
              <a:cxn ang="0">
                <a:pos x="127" y="87"/>
              </a:cxn>
              <a:cxn ang="0">
                <a:pos x="118" y="97"/>
              </a:cxn>
              <a:cxn ang="0">
                <a:pos x="102" y="97"/>
              </a:cxn>
              <a:cxn ang="0">
                <a:pos x="102" y="111"/>
              </a:cxn>
              <a:cxn ang="0">
                <a:pos x="92" y="117"/>
              </a:cxn>
              <a:cxn ang="0">
                <a:pos x="92" y="97"/>
              </a:cxn>
              <a:cxn ang="0">
                <a:pos x="56" y="97"/>
              </a:cxn>
              <a:cxn ang="0">
                <a:pos x="60" y="126"/>
              </a:cxn>
              <a:cxn ang="0">
                <a:pos x="49" y="126"/>
              </a:cxn>
              <a:cxn ang="0">
                <a:pos x="46" y="97"/>
              </a:cxn>
              <a:cxn ang="0">
                <a:pos x="16" y="97"/>
              </a:cxn>
              <a:cxn ang="0">
                <a:pos x="21" y="120"/>
              </a:cxn>
              <a:cxn ang="0">
                <a:pos x="6" y="109"/>
              </a:cxn>
              <a:cxn ang="0">
                <a:pos x="4" y="92"/>
              </a:cxn>
              <a:cxn ang="0">
                <a:pos x="96" y="0"/>
              </a:cxn>
              <a:cxn ang="0">
                <a:pos x="203" y="23"/>
              </a:cxn>
              <a:cxn ang="0">
                <a:pos x="127" y="67"/>
              </a:cxn>
              <a:cxn ang="0">
                <a:pos x="147" y="79"/>
              </a:cxn>
              <a:cxn ang="0">
                <a:pos x="0" y="116"/>
              </a:cxn>
              <a:cxn ang="0">
                <a:pos x="182" y="99"/>
              </a:cxn>
              <a:cxn ang="0">
                <a:pos x="203" y="110"/>
              </a:cxn>
              <a:cxn ang="0">
                <a:pos x="203" y="23"/>
              </a:cxn>
              <a:cxn ang="0">
                <a:pos x="185" y="114"/>
              </a:cxn>
              <a:cxn ang="0">
                <a:pos x="96" y="183"/>
              </a:cxn>
              <a:cxn ang="0">
                <a:pos x="58" y="176"/>
              </a:cxn>
              <a:cxn ang="0">
                <a:pos x="184" y="114"/>
              </a:cxn>
              <a:cxn ang="0">
                <a:pos x="185" y="114"/>
              </a:cxn>
              <a:cxn ang="0">
                <a:pos x="102" y="13"/>
              </a:cxn>
              <a:cxn ang="0">
                <a:pos x="130" y="45"/>
              </a:cxn>
              <a:cxn ang="0">
                <a:pos x="102" y="45"/>
              </a:cxn>
              <a:cxn ang="0">
                <a:pos x="102" y="13"/>
              </a:cxn>
              <a:cxn ang="0">
                <a:pos x="16" y="87"/>
              </a:cxn>
              <a:cxn ang="0">
                <a:pos x="24" y="55"/>
              </a:cxn>
              <a:cxn ang="0">
                <a:pos x="50" y="55"/>
              </a:cxn>
              <a:cxn ang="0">
                <a:pos x="46" y="87"/>
              </a:cxn>
              <a:cxn ang="0">
                <a:pos x="16" y="87"/>
              </a:cxn>
              <a:cxn ang="0">
                <a:pos x="30" y="45"/>
              </a:cxn>
              <a:cxn ang="0">
                <a:pos x="68" y="17"/>
              </a:cxn>
              <a:cxn ang="0">
                <a:pos x="53" y="45"/>
              </a:cxn>
              <a:cxn ang="0">
                <a:pos x="30" y="45"/>
              </a:cxn>
              <a:cxn ang="0">
                <a:pos x="92" y="12"/>
              </a:cxn>
              <a:cxn ang="0">
                <a:pos x="92" y="45"/>
              </a:cxn>
              <a:cxn ang="0">
                <a:pos x="64" y="45"/>
              </a:cxn>
              <a:cxn ang="0">
                <a:pos x="92" y="12"/>
              </a:cxn>
              <a:cxn ang="0">
                <a:pos x="92" y="87"/>
              </a:cxn>
              <a:cxn ang="0">
                <a:pos x="56" y="87"/>
              </a:cxn>
              <a:cxn ang="0">
                <a:pos x="61" y="55"/>
              </a:cxn>
              <a:cxn ang="0">
                <a:pos x="92" y="55"/>
              </a:cxn>
              <a:cxn ang="0">
                <a:pos x="92" y="87"/>
              </a:cxn>
            </a:cxnLst>
            <a:rect l="0" t="0" r="r" b="b"/>
            <a:pathLst>
              <a:path w="203" h="192">
                <a:moveTo>
                  <a:pt x="96" y="0"/>
                </a:moveTo>
                <a:cubicBezTo>
                  <a:pt x="124" y="0"/>
                  <a:pt x="149" y="12"/>
                  <a:pt x="165" y="31"/>
                </a:cubicBezTo>
                <a:cubicBezTo>
                  <a:pt x="155" y="37"/>
                  <a:pt x="155" y="37"/>
                  <a:pt x="155" y="37"/>
                </a:cubicBezTo>
                <a:cubicBezTo>
                  <a:pt x="147" y="29"/>
                  <a:pt x="138" y="22"/>
                  <a:pt x="127" y="18"/>
                </a:cubicBezTo>
                <a:cubicBezTo>
                  <a:pt x="133" y="26"/>
                  <a:pt x="137" y="35"/>
                  <a:pt x="141" y="45"/>
                </a:cubicBezTo>
                <a:cubicBezTo>
                  <a:pt x="122" y="55"/>
                  <a:pt x="122" y="55"/>
                  <a:pt x="122" y="55"/>
                </a:cubicBezTo>
                <a:cubicBezTo>
                  <a:pt x="102" y="55"/>
                  <a:pt x="102" y="55"/>
                  <a:pt x="102" y="55"/>
                </a:cubicBezTo>
                <a:cubicBezTo>
                  <a:pt x="102" y="87"/>
                  <a:pt x="102" y="87"/>
                  <a:pt x="102" y="87"/>
                </a:cubicBezTo>
                <a:cubicBezTo>
                  <a:pt x="127" y="87"/>
                  <a:pt x="127" y="87"/>
                  <a:pt x="127" y="87"/>
                </a:cubicBezTo>
                <a:cubicBezTo>
                  <a:pt x="124" y="90"/>
                  <a:pt x="121" y="94"/>
                  <a:pt x="118" y="97"/>
                </a:cubicBezTo>
                <a:cubicBezTo>
                  <a:pt x="102" y="97"/>
                  <a:pt x="102" y="97"/>
                  <a:pt x="102" y="97"/>
                </a:cubicBezTo>
                <a:cubicBezTo>
                  <a:pt x="102" y="111"/>
                  <a:pt x="102" y="111"/>
                  <a:pt x="102" y="111"/>
                </a:cubicBezTo>
                <a:cubicBezTo>
                  <a:pt x="99" y="113"/>
                  <a:pt x="95" y="115"/>
                  <a:pt x="92" y="117"/>
                </a:cubicBezTo>
                <a:cubicBezTo>
                  <a:pt x="92" y="97"/>
                  <a:pt x="92" y="97"/>
                  <a:pt x="92" y="97"/>
                </a:cubicBezTo>
                <a:cubicBezTo>
                  <a:pt x="56" y="97"/>
                  <a:pt x="56" y="97"/>
                  <a:pt x="56" y="97"/>
                </a:cubicBezTo>
                <a:cubicBezTo>
                  <a:pt x="57" y="107"/>
                  <a:pt x="58" y="116"/>
                  <a:pt x="60" y="126"/>
                </a:cubicBezTo>
                <a:cubicBezTo>
                  <a:pt x="57" y="126"/>
                  <a:pt x="53" y="126"/>
                  <a:pt x="49" y="126"/>
                </a:cubicBezTo>
                <a:cubicBezTo>
                  <a:pt x="47" y="116"/>
                  <a:pt x="46" y="107"/>
                  <a:pt x="46" y="97"/>
                </a:cubicBezTo>
                <a:cubicBezTo>
                  <a:pt x="16" y="97"/>
                  <a:pt x="16" y="97"/>
                  <a:pt x="16" y="97"/>
                </a:cubicBezTo>
                <a:cubicBezTo>
                  <a:pt x="17" y="105"/>
                  <a:pt x="18" y="113"/>
                  <a:pt x="21" y="120"/>
                </a:cubicBezTo>
                <a:cubicBezTo>
                  <a:pt x="15" y="117"/>
                  <a:pt x="10" y="113"/>
                  <a:pt x="6" y="109"/>
                </a:cubicBezTo>
                <a:cubicBezTo>
                  <a:pt x="5" y="104"/>
                  <a:pt x="4" y="98"/>
                  <a:pt x="4" y="92"/>
                </a:cubicBezTo>
                <a:cubicBezTo>
                  <a:pt x="4" y="39"/>
                  <a:pt x="43" y="0"/>
                  <a:pt x="96" y="0"/>
                </a:cubicBezTo>
                <a:close/>
                <a:moveTo>
                  <a:pt x="203" y="23"/>
                </a:moveTo>
                <a:cubicBezTo>
                  <a:pt x="127" y="67"/>
                  <a:pt x="127" y="67"/>
                  <a:pt x="127" y="67"/>
                </a:cubicBezTo>
                <a:cubicBezTo>
                  <a:pt x="147" y="79"/>
                  <a:pt x="147" y="79"/>
                  <a:pt x="147" y="79"/>
                </a:cubicBezTo>
                <a:cubicBezTo>
                  <a:pt x="103" y="158"/>
                  <a:pt x="16" y="142"/>
                  <a:pt x="0" y="116"/>
                </a:cubicBezTo>
                <a:cubicBezTo>
                  <a:pt x="37" y="192"/>
                  <a:pt x="141" y="178"/>
                  <a:pt x="182" y="99"/>
                </a:cubicBezTo>
                <a:cubicBezTo>
                  <a:pt x="203" y="110"/>
                  <a:pt x="203" y="110"/>
                  <a:pt x="203" y="110"/>
                </a:cubicBezTo>
                <a:cubicBezTo>
                  <a:pt x="203" y="23"/>
                  <a:pt x="203" y="23"/>
                  <a:pt x="203" y="23"/>
                </a:cubicBezTo>
                <a:close/>
                <a:moveTo>
                  <a:pt x="185" y="114"/>
                </a:moveTo>
                <a:cubicBezTo>
                  <a:pt x="175" y="155"/>
                  <a:pt x="141" y="183"/>
                  <a:pt x="96" y="183"/>
                </a:cubicBezTo>
                <a:cubicBezTo>
                  <a:pt x="82" y="183"/>
                  <a:pt x="69" y="181"/>
                  <a:pt x="58" y="176"/>
                </a:cubicBezTo>
                <a:cubicBezTo>
                  <a:pt x="109" y="185"/>
                  <a:pt x="158" y="156"/>
                  <a:pt x="184" y="114"/>
                </a:cubicBezTo>
                <a:cubicBezTo>
                  <a:pt x="185" y="114"/>
                  <a:pt x="185" y="114"/>
                  <a:pt x="185" y="114"/>
                </a:cubicBezTo>
                <a:close/>
                <a:moveTo>
                  <a:pt x="102" y="13"/>
                </a:moveTo>
                <a:cubicBezTo>
                  <a:pt x="118" y="14"/>
                  <a:pt x="126" y="33"/>
                  <a:pt x="130" y="45"/>
                </a:cubicBezTo>
                <a:cubicBezTo>
                  <a:pt x="102" y="45"/>
                  <a:pt x="102" y="45"/>
                  <a:pt x="102" y="45"/>
                </a:cubicBezTo>
                <a:cubicBezTo>
                  <a:pt x="102" y="13"/>
                  <a:pt x="102" y="13"/>
                  <a:pt x="102" y="13"/>
                </a:cubicBezTo>
                <a:close/>
                <a:moveTo>
                  <a:pt x="16" y="87"/>
                </a:moveTo>
                <a:cubicBezTo>
                  <a:pt x="17" y="75"/>
                  <a:pt x="20" y="65"/>
                  <a:pt x="24" y="55"/>
                </a:cubicBezTo>
                <a:cubicBezTo>
                  <a:pt x="50" y="55"/>
                  <a:pt x="50" y="55"/>
                  <a:pt x="50" y="55"/>
                </a:cubicBezTo>
                <a:cubicBezTo>
                  <a:pt x="48" y="66"/>
                  <a:pt x="46" y="76"/>
                  <a:pt x="46" y="87"/>
                </a:cubicBezTo>
                <a:cubicBezTo>
                  <a:pt x="16" y="87"/>
                  <a:pt x="16" y="87"/>
                  <a:pt x="16" y="87"/>
                </a:cubicBezTo>
                <a:close/>
                <a:moveTo>
                  <a:pt x="30" y="45"/>
                </a:moveTo>
                <a:cubicBezTo>
                  <a:pt x="39" y="32"/>
                  <a:pt x="52" y="22"/>
                  <a:pt x="68" y="17"/>
                </a:cubicBezTo>
                <a:cubicBezTo>
                  <a:pt x="61" y="25"/>
                  <a:pt x="56" y="35"/>
                  <a:pt x="53" y="45"/>
                </a:cubicBezTo>
                <a:cubicBezTo>
                  <a:pt x="30" y="45"/>
                  <a:pt x="30" y="45"/>
                  <a:pt x="30" y="45"/>
                </a:cubicBezTo>
                <a:close/>
                <a:moveTo>
                  <a:pt x="92" y="12"/>
                </a:moveTo>
                <a:cubicBezTo>
                  <a:pt x="92" y="45"/>
                  <a:pt x="92" y="45"/>
                  <a:pt x="92" y="45"/>
                </a:cubicBezTo>
                <a:cubicBezTo>
                  <a:pt x="64" y="45"/>
                  <a:pt x="64" y="45"/>
                  <a:pt x="64" y="45"/>
                </a:cubicBezTo>
                <a:cubicBezTo>
                  <a:pt x="67" y="34"/>
                  <a:pt x="76" y="13"/>
                  <a:pt x="92" y="12"/>
                </a:cubicBezTo>
                <a:close/>
                <a:moveTo>
                  <a:pt x="92" y="87"/>
                </a:moveTo>
                <a:cubicBezTo>
                  <a:pt x="56" y="87"/>
                  <a:pt x="56" y="87"/>
                  <a:pt x="56" y="87"/>
                </a:cubicBezTo>
                <a:cubicBezTo>
                  <a:pt x="57" y="76"/>
                  <a:pt x="58" y="66"/>
                  <a:pt x="61" y="55"/>
                </a:cubicBezTo>
                <a:cubicBezTo>
                  <a:pt x="92" y="55"/>
                  <a:pt x="92" y="55"/>
                  <a:pt x="92" y="55"/>
                </a:cubicBezTo>
                <a:cubicBezTo>
                  <a:pt x="92" y="87"/>
                  <a:pt x="92" y="87"/>
                  <a:pt x="92" y="8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eaLnBrk="1" hangingPunct="1">
              <a:lnSpc>
                <a:spcPct val="100000"/>
              </a:lnSpc>
              <a:spcBef>
                <a:spcPct val="31250"/>
              </a:spcBef>
              <a:spcAft>
                <a:spcPct val="0"/>
              </a:spcAft>
              <a:buClr>
                <a:srgbClr val="00529B"/>
              </a:buClr>
              <a:buSzPct val="100000"/>
            </a:pPr>
            <a:endParaRPr lang="en-US" sz="1600" kern="0" dirty="0">
              <a:solidFill>
                <a:srgbClr val="000000"/>
              </a:solidFill>
              <a:latin typeface="Arial"/>
              <a:ea typeface="Arial Unicode MS"/>
              <a:cs typeface="Arial Unicode MS"/>
            </a:endParaRPr>
          </a:p>
        </p:txBody>
      </p:sp>
      <p:sp>
        <p:nvSpPr>
          <p:cNvPr id="147" name="Freeform 34"/>
          <p:cNvSpPr>
            <a:spLocks noEditPoints="1"/>
          </p:cNvSpPr>
          <p:nvPr/>
        </p:nvSpPr>
        <p:spPr bwMode="gray">
          <a:xfrm>
            <a:off x="6348965" y="2578704"/>
            <a:ext cx="288000" cy="288000"/>
          </a:xfrm>
          <a:custGeom>
            <a:avLst/>
            <a:gdLst/>
            <a:ahLst/>
            <a:cxnLst>
              <a:cxn ang="0">
                <a:pos x="102" y="16"/>
              </a:cxn>
              <a:cxn ang="0">
                <a:pos x="5" y="21"/>
              </a:cxn>
              <a:cxn ang="0">
                <a:pos x="0" y="5"/>
              </a:cxn>
              <a:cxn ang="0">
                <a:pos x="97" y="0"/>
              </a:cxn>
              <a:cxn ang="0">
                <a:pos x="102" y="43"/>
              </a:cxn>
              <a:cxn ang="0">
                <a:pos x="97" y="58"/>
              </a:cxn>
              <a:cxn ang="0">
                <a:pos x="0" y="54"/>
              </a:cxn>
              <a:cxn ang="0">
                <a:pos x="5" y="38"/>
              </a:cxn>
              <a:cxn ang="0">
                <a:pos x="102" y="43"/>
              </a:cxn>
              <a:cxn ang="0">
                <a:pos x="5" y="96"/>
              </a:cxn>
              <a:cxn ang="0">
                <a:pos x="0" y="81"/>
              </a:cxn>
              <a:cxn ang="0">
                <a:pos x="78" y="76"/>
              </a:cxn>
              <a:cxn ang="0">
                <a:pos x="60" y="134"/>
              </a:cxn>
              <a:cxn ang="0">
                <a:pos x="0" y="129"/>
              </a:cxn>
              <a:cxn ang="0">
                <a:pos x="5" y="114"/>
              </a:cxn>
              <a:cxn ang="0">
                <a:pos x="60" y="134"/>
              </a:cxn>
              <a:cxn ang="0">
                <a:pos x="5" y="172"/>
              </a:cxn>
              <a:cxn ang="0">
                <a:pos x="0" y="156"/>
              </a:cxn>
              <a:cxn ang="0">
                <a:pos x="67" y="151"/>
              </a:cxn>
              <a:cxn ang="0">
                <a:pos x="107" y="72"/>
              </a:cxn>
              <a:cxn ang="0">
                <a:pos x="133" y="170"/>
              </a:cxn>
              <a:cxn ang="0">
                <a:pos x="107" y="72"/>
              </a:cxn>
              <a:cxn ang="0">
                <a:pos x="159" y="111"/>
              </a:cxn>
              <a:cxn ang="0">
                <a:pos x="81" y="131"/>
              </a:cxn>
              <a:cxn ang="0">
                <a:pos x="116" y="90"/>
              </a:cxn>
              <a:cxn ang="0">
                <a:pos x="108" y="98"/>
              </a:cxn>
              <a:cxn ang="0">
                <a:pos x="118" y="125"/>
              </a:cxn>
              <a:cxn ang="0">
                <a:pos x="124" y="137"/>
              </a:cxn>
              <a:cxn ang="0">
                <a:pos x="101" y="136"/>
              </a:cxn>
              <a:cxn ang="0">
                <a:pos x="123" y="152"/>
              </a:cxn>
              <a:cxn ang="0">
                <a:pos x="131" y="144"/>
              </a:cxn>
              <a:cxn ang="0">
                <a:pos x="123" y="114"/>
              </a:cxn>
              <a:cxn ang="0">
                <a:pos x="115" y="103"/>
              </a:cxn>
              <a:cxn ang="0">
                <a:pos x="136" y="105"/>
              </a:cxn>
              <a:cxn ang="0">
                <a:pos x="116" y="90"/>
              </a:cxn>
            </a:cxnLst>
            <a:rect l="0" t="0" r="r" b="b"/>
            <a:pathLst>
              <a:path w="176" h="177">
                <a:moveTo>
                  <a:pt x="102" y="5"/>
                </a:moveTo>
                <a:cubicBezTo>
                  <a:pt x="102" y="16"/>
                  <a:pt x="102" y="16"/>
                  <a:pt x="102" y="16"/>
                </a:cubicBezTo>
                <a:cubicBezTo>
                  <a:pt x="102" y="18"/>
                  <a:pt x="100" y="21"/>
                  <a:pt x="97" y="21"/>
                </a:cubicBezTo>
                <a:cubicBezTo>
                  <a:pt x="5" y="21"/>
                  <a:pt x="5" y="21"/>
                  <a:pt x="5" y="21"/>
                </a:cubicBezTo>
                <a:cubicBezTo>
                  <a:pt x="2" y="21"/>
                  <a:pt x="0" y="18"/>
                  <a:pt x="0" y="16"/>
                </a:cubicBezTo>
                <a:cubicBezTo>
                  <a:pt x="0" y="5"/>
                  <a:pt x="0" y="5"/>
                  <a:pt x="0" y="5"/>
                </a:cubicBezTo>
                <a:cubicBezTo>
                  <a:pt x="0" y="2"/>
                  <a:pt x="2" y="0"/>
                  <a:pt x="5" y="0"/>
                </a:cubicBezTo>
                <a:cubicBezTo>
                  <a:pt x="97" y="0"/>
                  <a:pt x="97" y="0"/>
                  <a:pt x="97" y="0"/>
                </a:cubicBezTo>
                <a:cubicBezTo>
                  <a:pt x="100" y="0"/>
                  <a:pt x="102" y="2"/>
                  <a:pt x="102" y="5"/>
                </a:cubicBezTo>
                <a:close/>
                <a:moveTo>
                  <a:pt x="102" y="43"/>
                </a:moveTo>
                <a:cubicBezTo>
                  <a:pt x="102" y="54"/>
                  <a:pt x="102" y="54"/>
                  <a:pt x="102" y="54"/>
                </a:cubicBezTo>
                <a:cubicBezTo>
                  <a:pt x="102" y="56"/>
                  <a:pt x="100" y="58"/>
                  <a:pt x="97" y="58"/>
                </a:cubicBezTo>
                <a:cubicBezTo>
                  <a:pt x="5" y="58"/>
                  <a:pt x="5" y="58"/>
                  <a:pt x="5" y="58"/>
                </a:cubicBezTo>
                <a:cubicBezTo>
                  <a:pt x="2" y="58"/>
                  <a:pt x="0" y="56"/>
                  <a:pt x="0" y="54"/>
                </a:cubicBezTo>
                <a:cubicBezTo>
                  <a:pt x="0" y="43"/>
                  <a:pt x="0" y="43"/>
                  <a:pt x="0" y="43"/>
                </a:cubicBezTo>
                <a:cubicBezTo>
                  <a:pt x="0" y="40"/>
                  <a:pt x="2" y="38"/>
                  <a:pt x="5" y="38"/>
                </a:cubicBezTo>
                <a:cubicBezTo>
                  <a:pt x="97" y="38"/>
                  <a:pt x="97" y="38"/>
                  <a:pt x="97" y="38"/>
                </a:cubicBezTo>
                <a:cubicBezTo>
                  <a:pt x="100" y="38"/>
                  <a:pt x="102" y="40"/>
                  <a:pt x="102" y="43"/>
                </a:cubicBezTo>
                <a:close/>
                <a:moveTo>
                  <a:pt x="64" y="96"/>
                </a:moveTo>
                <a:cubicBezTo>
                  <a:pt x="5" y="96"/>
                  <a:pt x="5" y="96"/>
                  <a:pt x="5" y="96"/>
                </a:cubicBezTo>
                <a:cubicBezTo>
                  <a:pt x="2" y="96"/>
                  <a:pt x="0" y="94"/>
                  <a:pt x="0" y="92"/>
                </a:cubicBezTo>
                <a:cubicBezTo>
                  <a:pt x="0" y="81"/>
                  <a:pt x="0" y="81"/>
                  <a:pt x="0" y="81"/>
                </a:cubicBezTo>
                <a:cubicBezTo>
                  <a:pt x="0" y="78"/>
                  <a:pt x="2" y="76"/>
                  <a:pt x="5" y="76"/>
                </a:cubicBezTo>
                <a:cubicBezTo>
                  <a:pt x="78" y="76"/>
                  <a:pt x="78" y="76"/>
                  <a:pt x="78" y="76"/>
                </a:cubicBezTo>
                <a:cubicBezTo>
                  <a:pt x="72" y="82"/>
                  <a:pt x="67" y="89"/>
                  <a:pt x="64" y="96"/>
                </a:cubicBezTo>
                <a:close/>
                <a:moveTo>
                  <a:pt x="60" y="134"/>
                </a:moveTo>
                <a:cubicBezTo>
                  <a:pt x="5" y="134"/>
                  <a:pt x="5" y="134"/>
                  <a:pt x="5" y="134"/>
                </a:cubicBezTo>
                <a:cubicBezTo>
                  <a:pt x="2" y="134"/>
                  <a:pt x="0" y="132"/>
                  <a:pt x="0" y="129"/>
                </a:cubicBezTo>
                <a:cubicBezTo>
                  <a:pt x="0" y="118"/>
                  <a:pt x="0" y="118"/>
                  <a:pt x="0" y="118"/>
                </a:cubicBezTo>
                <a:cubicBezTo>
                  <a:pt x="0" y="116"/>
                  <a:pt x="2" y="114"/>
                  <a:pt x="5" y="114"/>
                </a:cubicBezTo>
                <a:cubicBezTo>
                  <a:pt x="59" y="114"/>
                  <a:pt x="59" y="114"/>
                  <a:pt x="59" y="114"/>
                </a:cubicBezTo>
                <a:cubicBezTo>
                  <a:pt x="58" y="120"/>
                  <a:pt x="59" y="127"/>
                  <a:pt x="60" y="134"/>
                </a:cubicBezTo>
                <a:close/>
                <a:moveTo>
                  <a:pt x="86" y="172"/>
                </a:moveTo>
                <a:cubicBezTo>
                  <a:pt x="5" y="172"/>
                  <a:pt x="5" y="172"/>
                  <a:pt x="5" y="172"/>
                </a:cubicBezTo>
                <a:cubicBezTo>
                  <a:pt x="2" y="172"/>
                  <a:pt x="0" y="170"/>
                  <a:pt x="0" y="167"/>
                </a:cubicBezTo>
                <a:cubicBezTo>
                  <a:pt x="0" y="156"/>
                  <a:pt x="0" y="156"/>
                  <a:pt x="0" y="156"/>
                </a:cubicBezTo>
                <a:cubicBezTo>
                  <a:pt x="0" y="154"/>
                  <a:pt x="2" y="151"/>
                  <a:pt x="5" y="151"/>
                </a:cubicBezTo>
                <a:cubicBezTo>
                  <a:pt x="67" y="151"/>
                  <a:pt x="67" y="151"/>
                  <a:pt x="67" y="151"/>
                </a:cubicBezTo>
                <a:cubicBezTo>
                  <a:pt x="72" y="160"/>
                  <a:pt x="78" y="167"/>
                  <a:pt x="86" y="172"/>
                </a:cubicBezTo>
                <a:close/>
                <a:moveTo>
                  <a:pt x="107" y="72"/>
                </a:moveTo>
                <a:cubicBezTo>
                  <a:pt x="134" y="64"/>
                  <a:pt x="162" y="80"/>
                  <a:pt x="169" y="108"/>
                </a:cubicBezTo>
                <a:cubicBezTo>
                  <a:pt x="176" y="135"/>
                  <a:pt x="160" y="163"/>
                  <a:pt x="133" y="170"/>
                </a:cubicBezTo>
                <a:cubicBezTo>
                  <a:pt x="106" y="177"/>
                  <a:pt x="78" y="161"/>
                  <a:pt x="71" y="134"/>
                </a:cubicBezTo>
                <a:cubicBezTo>
                  <a:pt x="63" y="107"/>
                  <a:pt x="79" y="79"/>
                  <a:pt x="107" y="72"/>
                </a:cubicBezTo>
                <a:close/>
                <a:moveTo>
                  <a:pt x="109" y="82"/>
                </a:moveTo>
                <a:cubicBezTo>
                  <a:pt x="131" y="76"/>
                  <a:pt x="153" y="89"/>
                  <a:pt x="159" y="111"/>
                </a:cubicBezTo>
                <a:cubicBezTo>
                  <a:pt x="164" y="132"/>
                  <a:pt x="152" y="154"/>
                  <a:pt x="130" y="160"/>
                </a:cubicBezTo>
                <a:cubicBezTo>
                  <a:pt x="109" y="165"/>
                  <a:pt x="87" y="153"/>
                  <a:pt x="81" y="131"/>
                </a:cubicBezTo>
                <a:cubicBezTo>
                  <a:pt x="75" y="110"/>
                  <a:pt x="88" y="88"/>
                  <a:pt x="109" y="82"/>
                </a:cubicBezTo>
                <a:close/>
                <a:moveTo>
                  <a:pt x="116" y="90"/>
                </a:moveTo>
                <a:cubicBezTo>
                  <a:pt x="115" y="87"/>
                  <a:pt x="106" y="90"/>
                  <a:pt x="107" y="93"/>
                </a:cubicBezTo>
                <a:cubicBezTo>
                  <a:pt x="108" y="98"/>
                  <a:pt x="108" y="98"/>
                  <a:pt x="108" y="98"/>
                </a:cubicBezTo>
                <a:cubicBezTo>
                  <a:pt x="101" y="101"/>
                  <a:pt x="93" y="106"/>
                  <a:pt x="96" y="116"/>
                </a:cubicBezTo>
                <a:cubicBezTo>
                  <a:pt x="99" y="126"/>
                  <a:pt x="110" y="125"/>
                  <a:pt x="118" y="125"/>
                </a:cubicBezTo>
                <a:cubicBezTo>
                  <a:pt x="122" y="125"/>
                  <a:pt x="128" y="124"/>
                  <a:pt x="129" y="130"/>
                </a:cubicBezTo>
                <a:cubicBezTo>
                  <a:pt x="130" y="134"/>
                  <a:pt x="128" y="136"/>
                  <a:pt x="124" y="137"/>
                </a:cubicBezTo>
                <a:cubicBezTo>
                  <a:pt x="120" y="139"/>
                  <a:pt x="117" y="136"/>
                  <a:pt x="116" y="132"/>
                </a:cubicBezTo>
                <a:cubicBezTo>
                  <a:pt x="101" y="136"/>
                  <a:pt x="101" y="136"/>
                  <a:pt x="101" y="136"/>
                </a:cubicBezTo>
                <a:cubicBezTo>
                  <a:pt x="104" y="146"/>
                  <a:pt x="112" y="148"/>
                  <a:pt x="122" y="147"/>
                </a:cubicBezTo>
                <a:cubicBezTo>
                  <a:pt x="123" y="152"/>
                  <a:pt x="123" y="152"/>
                  <a:pt x="123" y="152"/>
                </a:cubicBezTo>
                <a:cubicBezTo>
                  <a:pt x="124" y="155"/>
                  <a:pt x="133" y="152"/>
                  <a:pt x="132" y="149"/>
                </a:cubicBezTo>
                <a:cubicBezTo>
                  <a:pt x="131" y="144"/>
                  <a:pt x="131" y="144"/>
                  <a:pt x="131" y="144"/>
                </a:cubicBezTo>
                <a:cubicBezTo>
                  <a:pt x="139" y="140"/>
                  <a:pt x="146" y="134"/>
                  <a:pt x="144" y="124"/>
                </a:cubicBezTo>
                <a:cubicBezTo>
                  <a:pt x="141" y="114"/>
                  <a:pt x="132" y="114"/>
                  <a:pt x="123" y="114"/>
                </a:cubicBezTo>
                <a:cubicBezTo>
                  <a:pt x="119" y="114"/>
                  <a:pt x="112" y="115"/>
                  <a:pt x="110" y="110"/>
                </a:cubicBezTo>
                <a:cubicBezTo>
                  <a:pt x="109" y="106"/>
                  <a:pt x="112" y="104"/>
                  <a:pt x="115" y="103"/>
                </a:cubicBezTo>
                <a:cubicBezTo>
                  <a:pt x="119" y="102"/>
                  <a:pt x="122" y="105"/>
                  <a:pt x="123" y="108"/>
                </a:cubicBezTo>
                <a:cubicBezTo>
                  <a:pt x="136" y="105"/>
                  <a:pt x="136" y="105"/>
                  <a:pt x="136" y="105"/>
                </a:cubicBezTo>
                <a:cubicBezTo>
                  <a:pt x="133" y="95"/>
                  <a:pt x="126" y="94"/>
                  <a:pt x="118" y="95"/>
                </a:cubicBezTo>
                <a:cubicBezTo>
                  <a:pt x="116" y="90"/>
                  <a:pt x="116" y="90"/>
                  <a:pt x="116" y="9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eaLnBrk="1" hangingPunct="1">
              <a:lnSpc>
                <a:spcPct val="100000"/>
              </a:lnSpc>
              <a:spcBef>
                <a:spcPct val="31250"/>
              </a:spcBef>
              <a:spcAft>
                <a:spcPct val="0"/>
              </a:spcAft>
              <a:buClr>
                <a:srgbClr val="00529B"/>
              </a:buClr>
              <a:buSzPct val="100000"/>
            </a:pPr>
            <a:endParaRPr lang="en-US" sz="1600" kern="0" dirty="0">
              <a:solidFill>
                <a:srgbClr val="000000"/>
              </a:solidFill>
              <a:latin typeface="Arial"/>
              <a:ea typeface="Arial Unicode MS"/>
              <a:cs typeface="Arial Unicode MS"/>
            </a:endParaRPr>
          </a:p>
        </p:txBody>
      </p:sp>
      <p:sp>
        <p:nvSpPr>
          <p:cNvPr id="85" name="Rectangle 84"/>
          <p:cNvSpPr/>
          <p:nvPr/>
        </p:nvSpPr>
        <p:spPr>
          <a:xfrm>
            <a:off x="304801" y="1460500"/>
            <a:ext cx="3856228" cy="677108"/>
          </a:xfrm>
          <a:prstGeom prst="rect">
            <a:avLst/>
          </a:prstGeom>
        </p:spPr>
        <p:txBody>
          <a:bodyPr wrap="square" lIns="45720" tIns="45720" rIns="45720" bIns="45720">
            <a:spAutoFit/>
          </a:bodyPr>
          <a:lstStyle/>
          <a:p>
            <a:pPr algn="r">
              <a:buClr>
                <a:srgbClr val="000000"/>
              </a:buClr>
              <a:defRPr/>
            </a:pPr>
            <a:r>
              <a:rPr lang="en-US" sz="1400" kern="0" dirty="0" err="1" smtClean="0">
                <a:solidFill>
                  <a:srgbClr val="00529B"/>
                </a:solidFill>
                <a:latin typeface="Arial"/>
                <a:ea typeface="Arial Unicode MS"/>
                <a:cs typeface="Arial Unicode MS"/>
              </a:rPr>
              <a:t>Estratégias</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Negócio</a:t>
            </a:r>
            <a:r>
              <a:rPr lang="en-US" sz="1400" kern="0" dirty="0" smtClean="0">
                <a:solidFill>
                  <a:srgbClr val="00529B"/>
                </a:solidFill>
                <a:latin typeface="Arial"/>
                <a:ea typeface="Arial Unicode MS"/>
                <a:cs typeface="Arial Unicode MS"/>
              </a:rPr>
              <a:t> Digital </a:t>
            </a:r>
            <a:r>
              <a:rPr lang="en-US" sz="1400" kern="0" dirty="0" smtClean="0">
                <a:solidFill>
                  <a:srgbClr val="000000"/>
                </a:solidFill>
                <a:latin typeface="Arial"/>
                <a:ea typeface="Arial Unicode MS"/>
                <a:cs typeface="Arial Unicode MS"/>
              </a:rPr>
              <a:t/>
            </a:r>
            <a:br>
              <a:rPr lang="en-US" sz="1400" kern="0" dirty="0" smtClean="0">
                <a:solidFill>
                  <a:srgbClr val="000000"/>
                </a:solidFill>
                <a:latin typeface="Arial"/>
                <a:ea typeface="Arial Unicode MS"/>
                <a:cs typeface="Arial Unicode MS"/>
              </a:rPr>
            </a:br>
            <a:r>
              <a:rPr lang="pt-BR" sz="1200" dirty="0" smtClean="0"/>
              <a:t>Identifique </a:t>
            </a:r>
            <a:r>
              <a:rPr lang="pt-BR" sz="1200" dirty="0"/>
              <a:t>oportunidades de inovação e transformação através de modelos de negócios digitais</a:t>
            </a:r>
            <a:r>
              <a:rPr lang="en-US" sz="1200" dirty="0" smtClean="0">
                <a:solidFill>
                  <a:srgbClr val="000000"/>
                </a:solidFill>
              </a:rPr>
              <a:t>.</a:t>
            </a:r>
            <a:endParaRPr lang="en-US" sz="1200" dirty="0">
              <a:solidFill>
                <a:srgbClr val="000000"/>
              </a:solidFill>
            </a:endParaRPr>
          </a:p>
        </p:txBody>
      </p:sp>
      <p:sp>
        <p:nvSpPr>
          <p:cNvPr id="89" name="Rectangle 88"/>
          <p:cNvSpPr/>
          <p:nvPr/>
        </p:nvSpPr>
        <p:spPr>
          <a:xfrm>
            <a:off x="7975820" y="5336083"/>
            <a:ext cx="3557008" cy="677108"/>
          </a:xfrm>
          <a:prstGeom prst="rect">
            <a:avLst/>
          </a:prstGeom>
        </p:spPr>
        <p:txBody>
          <a:bodyPr wrap="square" lIns="45720" tIns="45720" rIns="45720" bIns="45720">
            <a:spAutoFit/>
          </a:bodyPr>
          <a:lstStyle/>
          <a:p>
            <a:pPr>
              <a:spcBef>
                <a:spcPct val="31250"/>
              </a:spcBef>
              <a:spcAft>
                <a:spcPct val="0"/>
              </a:spcAft>
              <a:buClr>
                <a:srgbClr val="00529B"/>
              </a:buClr>
              <a:buSzPct val="100000"/>
            </a:pPr>
            <a:r>
              <a:rPr lang="en-US" sz="1400" kern="0" dirty="0" err="1" smtClean="0">
                <a:solidFill>
                  <a:srgbClr val="00529B"/>
                </a:solidFill>
                <a:latin typeface="Arial"/>
                <a:ea typeface="Arial Unicode MS"/>
                <a:cs typeface="Arial Unicode MS"/>
              </a:rPr>
              <a:t>Gerenciamento</a:t>
            </a:r>
            <a:r>
              <a:rPr lang="en-US" sz="1400" kern="0" dirty="0" smtClean="0">
                <a:solidFill>
                  <a:srgbClr val="00529B"/>
                </a:solidFill>
                <a:latin typeface="Arial"/>
                <a:ea typeface="Arial Unicode MS"/>
                <a:cs typeface="Arial Unicode MS"/>
              </a:rPr>
              <a:t> dos </a:t>
            </a:r>
            <a:r>
              <a:rPr lang="en-US" sz="1400" kern="0" dirty="0" err="1" smtClean="0">
                <a:solidFill>
                  <a:srgbClr val="00529B"/>
                </a:solidFill>
                <a:latin typeface="Arial"/>
                <a:ea typeface="Arial Unicode MS"/>
                <a:cs typeface="Arial Unicode MS"/>
              </a:rPr>
              <a:t>Processos</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Negócio</a:t>
            </a:r>
            <a:r>
              <a:rPr lang="en-US" sz="1200" kern="0" dirty="0" smtClean="0">
                <a:solidFill>
                  <a:srgbClr val="000000"/>
                </a:solidFill>
                <a:latin typeface="Arial"/>
                <a:ea typeface="Arial Unicode MS"/>
                <a:cs typeface="Arial Unicode MS"/>
              </a:rPr>
              <a:t/>
            </a:r>
            <a:br>
              <a:rPr lang="en-US" sz="1200" kern="0" dirty="0" smtClean="0">
                <a:solidFill>
                  <a:srgbClr val="000000"/>
                </a:solidFill>
                <a:latin typeface="Arial"/>
                <a:ea typeface="Arial Unicode MS"/>
                <a:cs typeface="Arial Unicode MS"/>
              </a:rPr>
            </a:br>
            <a:r>
              <a:rPr lang="pt-BR" sz="1200" dirty="0"/>
              <a:t>Padronize e otimize os processos de negócios para melhorar a eficiência e os resultados</a:t>
            </a:r>
            <a:r>
              <a:rPr lang="en-US" sz="1200" kern="0" dirty="0" smtClean="0">
                <a:solidFill>
                  <a:srgbClr val="000000"/>
                </a:solidFill>
                <a:latin typeface="Arial"/>
                <a:ea typeface="Arial Unicode MS"/>
                <a:cs typeface="Arial Unicode MS"/>
              </a:rPr>
              <a:t>.</a:t>
            </a:r>
            <a:endParaRPr lang="en-US" sz="1200" kern="0" dirty="0">
              <a:solidFill>
                <a:srgbClr val="000000"/>
              </a:solidFill>
              <a:latin typeface="Arial"/>
              <a:ea typeface="Arial Unicode MS"/>
              <a:cs typeface="Arial Unicode MS"/>
            </a:endParaRPr>
          </a:p>
        </p:txBody>
      </p:sp>
      <p:sp>
        <p:nvSpPr>
          <p:cNvPr id="117" name="Rectangle 116"/>
          <p:cNvSpPr/>
          <p:nvPr/>
        </p:nvSpPr>
        <p:spPr>
          <a:xfrm>
            <a:off x="132080" y="4470508"/>
            <a:ext cx="3445392" cy="492443"/>
          </a:xfrm>
          <a:prstGeom prst="rect">
            <a:avLst/>
          </a:prstGeom>
        </p:spPr>
        <p:txBody>
          <a:bodyPr wrap="square" lIns="45720" tIns="45720" rIns="45720" bIns="45720">
            <a:spAutoFit/>
          </a:bodyPr>
          <a:lstStyle/>
          <a:p>
            <a:pPr algn="r">
              <a:spcBef>
                <a:spcPct val="31250"/>
              </a:spcBef>
              <a:spcAft>
                <a:spcPct val="0"/>
              </a:spcAft>
              <a:buClr>
                <a:srgbClr val="00529B"/>
              </a:buClr>
              <a:buSzPct val="100000"/>
            </a:pPr>
            <a:r>
              <a:rPr lang="en-US" sz="1400" dirty="0" err="1" smtClean="0">
                <a:solidFill>
                  <a:srgbClr val="00529B"/>
                </a:solidFill>
              </a:rPr>
              <a:t>Digitalização</a:t>
            </a:r>
            <a:r>
              <a:rPr lang="en-US" sz="1400" dirty="0" smtClean="0">
                <a:solidFill>
                  <a:srgbClr val="00529B"/>
                </a:solidFill>
              </a:rPr>
              <a:t> das </a:t>
            </a:r>
            <a:r>
              <a:rPr lang="en-US" sz="1400" dirty="0" err="1" smtClean="0">
                <a:solidFill>
                  <a:srgbClr val="00529B"/>
                </a:solidFill>
              </a:rPr>
              <a:t>Operações</a:t>
            </a:r>
            <a:r>
              <a:rPr lang="en-US" sz="1400" dirty="0" smtClean="0">
                <a:solidFill>
                  <a:srgbClr val="00529B"/>
                </a:solidFill>
              </a:rPr>
              <a:t> de </a:t>
            </a:r>
            <a:r>
              <a:rPr lang="en-US" sz="1400" dirty="0" err="1" smtClean="0">
                <a:solidFill>
                  <a:srgbClr val="00529B"/>
                </a:solidFill>
              </a:rPr>
              <a:t>Negócio</a:t>
            </a:r>
            <a:r>
              <a:rPr lang="en-US" sz="1200" kern="0" dirty="0" smtClean="0">
                <a:solidFill>
                  <a:srgbClr val="00529B"/>
                </a:solidFill>
                <a:latin typeface="Arial"/>
                <a:ea typeface="Arial Unicode MS"/>
                <a:cs typeface="Arial Unicode MS"/>
              </a:rPr>
              <a:t/>
            </a:r>
            <a:br>
              <a:rPr lang="en-US" sz="1200" kern="0" dirty="0" smtClean="0">
                <a:solidFill>
                  <a:srgbClr val="00529B"/>
                </a:solidFill>
                <a:latin typeface="Arial"/>
                <a:ea typeface="Arial Unicode MS"/>
                <a:cs typeface="Arial Unicode MS"/>
              </a:rPr>
            </a:br>
            <a:r>
              <a:rPr lang="pt-BR" sz="1200" dirty="0"/>
              <a:t>Automatize as funções manuais do negócio.</a:t>
            </a:r>
            <a:r>
              <a:rPr lang="en-US" sz="1200" kern="0" dirty="0" smtClean="0">
                <a:solidFill>
                  <a:srgbClr val="000000"/>
                </a:solidFill>
                <a:latin typeface="Arial"/>
                <a:ea typeface="Arial Unicode MS"/>
                <a:cs typeface="Arial Unicode MS"/>
              </a:rPr>
              <a:t> </a:t>
            </a:r>
            <a:endParaRPr lang="en-US" sz="1200" kern="0" dirty="0">
              <a:solidFill>
                <a:srgbClr val="000000"/>
              </a:solidFill>
              <a:latin typeface="Arial"/>
              <a:ea typeface="Arial Unicode MS"/>
              <a:cs typeface="Arial Unicode MS"/>
            </a:endParaRPr>
          </a:p>
        </p:txBody>
      </p:sp>
      <p:grpSp>
        <p:nvGrpSpPr>
          <p:cNvPr id="5" name="Group 4"/>
          <p:cNvGrpSpPr/>
          <p:nvPr/>
        </p:nvGrpSpPr>
        <p:grpSpPr>
          <a:xfrm>
            <a:off x="5923248" y="916190"/>
            <a:ext cx="369101" cy="274320"/>
            <a:chOff x="3773010" y="3074017"/>
            <a:chExt cx="369101" cy="274320"/>
          </a:xfrm>
        </p:grpSpPr>
        <p:grpSp>
          <p:nvGrpSpPr>
            <p:cNvPr id="4" name="Group 3"/>
            <p:cNvGrpSpPr/>
            <p:nvPr/>
          </p:nvGrpSpPr>
          <p:grpSpPr>
            <a:xfrm>
              <a:off x="3833365" y="3201263"/>
              <a:ext cx="94781" cy="94127"/>
              <a:chOff x="3833365" y="3201263"/>
              <a:chExt cx="94781" cy="94127"/>
            </a:xfrm>
          </p:grpSpPr>
          <p:sp>
            <p:nvSpPr>
              <p:cNvPr id="9" name="Oval 60"/>
              <p:cNvSpPr>
                <a:spLocks noChangeArrowheads="1"/>
              </p:cNvSpPr>
              <p:nvPr/>
            </p:nvSpPr>
            <p:spPr bwMode="auto">
              <a:xfrm>
                <a:off x="3833365" y="3201263"/>
                <a:ext cx="94781" cy="34513"/>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Freeform 61"/>
              <p:cNvSpPr>
                <a:spLocks/>
              </p:cNvSpPr>
              <p:nvPr/>
            </p:nvSpPr>
            <p:spPr bwMode="auto">
              <a:xfrm>
                <a:off x="3833365" y="3267152"/>
                <a:ext cx="94781" cy="28238"/>
              </a:xfrm>
              <a:custGeom>
                <a:avLst/>
                <a:gdLst>
                  <a:gd name="T0" fmla="*/ 92 w 183"/>
                  <a:gd name="T1" fmla="*/ 42 h 42"/>
                  <a:gd name="T2" fmla="*/ 181 w 183"/>
                  <a:gd name="T3" fmla="*/ 25 h 42"/>
                  <a:gd name="T4" fmla="*/ 183 w 183"/>
                  <a:gd name="T5" fmla="*/ 24 h 42"/>
                  <a:gd name="T6" fmla="*/ 183 w 183"/>
                  <a:gd name="T7" fmla="*/ 0 h 42"/>
                  <a:gd name="T8" fmla="*/ 92 w 183"/>
                  <a:gd name="T9" fmla="*/ 16 h 42"/>
                  <a:gd name="T10" fmla="*/ 0 w 183"/>
                  <a:gd name="T11" fmla="*/ 0 h 42"/>
                  <a:gd name="T12" fmla="*/ 0 w 183"/>
                  <a:gd name="T13" fmla="*/ 24 h 42"/>
                  <a:gd name="T14" fmla="*/ 2 w 183"/>
                  <a:gd name="T15" fmla="*/ 25 h 42"/>
                  <a:gd name="T16" fmla="*/ 92 w 183"/>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2">
                    <a:moveTo>
                      <a:pt x="92" y="42"/>
                    </a:moveTo>
                    <a:cubicBezTo>
                      <a:pt x="130" y="42"/>
                      <a:pt x="165" y="36"/>
                      <a:pt x="181" y="25"/>
                    </a:cubicBezTo>
                    <a:cubicBezTo>
                      <a:pt x="183" y="24"/>
                      <a:pt x="183" y="24"/>
                      <a:pt x="183" y="24"/>
                    </a:cubicBezTo>
                    <a:cubicBezTo>
                      <a:pt x="183" y="0"/>
                      <a:pt x="183" y="0"/>
                      <a:pt x="183" y="0"/>
                    </a:cubicBezTo>
                    <a:cubicBezTo>
                      <a:pt x="164" y="10"/>
                      <a:pt x="129" y="16"/>
                      <a:pt x="92" y="16"/>
                    </a:cubicBezTo>
                    <a:cubicBezTo>
                      <a:pt x="54" y="16"/>
                      <a:pt x="20" y="10"/>
                      <a:pt x="0" y="0"/>
                    </a:cubicBezTo>
                    <a:cubicBezTo>
                      <a:pt x="0" y="24"/>
                      <a:pt x="0" y="24"/>
                      <a:pt x="0" y="24"/>
                    </a:cubicBezTo>
                    <a:cubicBezTo>
                      <a:pt x="2" y="25"/>
                      <a:pt x="2" y="25"/>
                      <a:pt x="2" y="25"/>
                    </a:cubicBezTo>
                    <a:cubicBezTo>
                      <a:pt x="19" y="36"/>
                      <a:pt x="54" y="42"/>
                      <a:pt x="92" y="4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 name="Freeform 62"/>
              <p:cNvSpPr>
                <a:spLocks/>
              </p:cNvSpPr>
              <p:nvPr/>
            </p:nvSpPr>
            <p:spPr bwMode="auto">
              <a:xfrm>
                <a:off x="3833365" y="3235777"/>
                <a:ext cx="94781" cy="31376"/>
              </a:xfrm>
              <a:custGeom>
                <a:avLst/>
                <a:gdLst>
                  <a:gd name="T0" fmla="*/ 2 w 183"/>
                  <a:gd name="T1" fmla="*/ 29 h 46"/>
                  <a:gd name="T2" fmla="*/ 92 w 183"/>
                  <a:gd name="T3" fmla="*/ 46 h 46"/>
                  <a:gd name="T4" fmla="*/ 181 w 183"/>
                  <a:gd name="T5" fmla="*/ 29 h 46"/>
                  <a:gd name="T6" fmla="*/ 183 w 183"/>
                  <a:gd name="T7" fmla="*/ 27 h 46"/>
                  <a:gd name="T8" fmla="*/ 183 w 183"/>
                  <a:gd name="T9" fmla="*/ 0 h 46"/>
                  <a:gd name="T10" fmla="*/ 92 w 183"/>
                  <a:gd name="T11" fmla="*/ 18 h 46"/>
                  <a:gd name="T12" fmla="*/ 0 w 183"/>
                  <a:gd name="T13" fmla="*/ 0 h 46"/>
                  <a:gd name="T14" fmla="*/ 0 w 183"/>
                  <a:gd name="T15" fmla="*/ 27 h 46"/>
                  <a:gd name="T16" fmla="*/ 2 w 183"/>
                  <a:gd name="T17"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6">
                    <a:moveTo>
                      <a:pt x="2" y="29"/>
                    </a:moveTo>
                    <a:cubicBezTo>
                      <a:pt x="19" y="39"/>
                      <a:pt x="54" y="46"/>
                      <a:pt x="92" y="46"/>
                    </a:cubicBezTo>
                    <a:cubicBezTo>
                      <a:pt x="130" y="46"/>
                      <a:pt x="165" y="39"/>
                      <a:pt x="181" y="29"/>
                    </a:cubicBezTo>
                    <a:cubicBezTo>
                      <a:pt x="183" y="27"/>
                      <a:pt x="183" y="27"/>
                      <a:pt x="183" y="27"/>
                    </a:cubicBezTo>
                    <a:cubicBezTo>
                      <a:pt x="183" y="0"/>
                      <a:pt x="183" y="0"/>
                      <a:pt x="183" y="0"/>
                    </a:cubicBezTo>
                    <a:cubicBezTo>
                      <a:pt x="167" y="11"/>
                      <a:pt x="132" y="18"/>
                      <a:pt x="92" y="18"/>
                    </a:cubicBezTo>
                    <a:cubicBezTo>
                      <a:pt x="51" y="18"/>
                      <a:pt x="17" y="11"/>
                      <a:pt x="0" y="0"/>
                    </a:cubicBezTo>
                    <a:cubicBezTo>
                      <a:pt x="0" y="27"/>
                      <a:pt x="0" y="27"/>
                      <a:pt x="0" y="27"/>
                    </a:cubicBezTo>
                    <a:lnTo>
                      <a:pt x="2" y="2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2" name="Freeform 63"/>
            <p:cNvSpPr>
              <a:spLocks noEditPoints="1"/>
            </p:cNvSpPr>
            <p:nvPr/>
          </p:nvSpPr>
          <p:spPr bwMode="auto">
            <a:xfrm>
              <a:off x="3773010" y="3074017"/>
              <a:ext cx="369101" cy="274320"/>
            </a:xfrm>
            <a:custGeom>
              <a:avLst/>
              <a:gdLst>
                <a:gd name="T0" fmla="*/ 646 w 714"/>
                <a:gd name="T1" fmla="*/ 530 h 530"/>
                <a:gd name="T2" fmla="*/ 68 w 714"/>
                <a:gd name="T3" fmla="*/ 530 h 530"/>
                <a:gd name="T4" fmla="*/ 0 w 714"/>
                <a:gd name="T5" fmla="*/ 461 h 530"/>
                <a:gd name="T6" fmla="*/ 0 w 714"/>
                <a:gd name="T7" fmla="*/ 69 h 530"/>
                <a:gd name="T8" fmla="*/ 68 w 714"/>
                <a:gd name="T9" fmla="*/ 0 h 530"/>
                <a:gd name="T10" fmla="*/ 646 w 714"/>
                <a:gd name="T11" fmla="*/ 0 h 530"/>
                <a:gd name="T12" fmla="*/ 714 w 714"/>
                <a:gd name="T13" fmla="*/ 69 h 530"/>
                <a:gd name="T14" fmla="*/ 714 w 714"/>
                <a:gd name="T15" fmla="*/ 461 h 530"/>
                <a:gd name="T16" fmla="*/ 646 w 714"/>
                <a:gd name="T17" fmla="*/ 530 h 530"/>
                <a:gd name="T18" fmla="*/ 72 w 714"/>
                <a:gd name="T19" fmla="*/ 458 h 530"/>
                <a:gd name="T20" fmla="*/ 642 w 714"/>
                <a:gd name="T21" fmla="*/ 458 h 530"/>
                <a:gd name="T22" fmla="*/ 642 w 714"/>
                <a:gd name="T23" fmla="*/ 72 h 530"/>
                <a:gd name="T24" fmla="*/ 72 w 714"/>
                <a:gd name="T25" fmla="*/ 72 h 530"/>
                <a:gd name="T26" fmla="*/ 72 w 714"/>
                <a:gd name="T27" fmla="*/ 45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4" h="530">
                  <a:moveTo>
                    <a:pt x="646" y="530"/>
                  </a:moveTo>
                  <a:cubicBezTo>
                    <a:pt x="68" y="530"/>
                    <a:pt x="68" y="530"/>
                    <a:pt x="68" y="530"/>
                  </a:cubicBezTo>
                  <a:cubicBezTo>
                    <a:pt x="31" y="530"/>
                    <a:pt x="0" y="499"/>
                    <a:pt x="0" y="461"/>
                  </a:cubicBezTo>
                  <a:cubicBezTo>
                    <a:pt x="0" y="69"/>
                    <a:pt x="0" y="69"/>
                    <a:pt x="0" y="69"/>
                  </a:cubicBezTo>
                  <a:cubicBezTo>
                    <a:pt x="0" y="31"/>
                    <a:pt x="31" y="0"/>
                    <a:pt x="68" y="0"/>
                  </a:cubicBezTo>
                  <a:cubicBezTo>
                    <a:pt x="646" y="0"/>
                    <a:pt x="646" y="0"/>
                    <a:pt x="646" y="0"/>
                  </a:cubicBezTo>
                  <a:cubicBezTo>
                    <a:pt x="683" y="0"/>
                    <a:pt x="714" y="31"/>
                    <a:pt x="714" y="69"/>
                  </a:cubicBezTo>
                  <a:cubicBezTo>
                    <a:pt x="714" y="461"/>
                    <a:pt x="714" y="461"/>
                    <a:pt x="714" y="461"/>
                  </a:cubicBezTo>
                  <a:cubicBezTo>
                    <a:pt x="714" y="499"/>
                    <a:pt x="683" y="530"/>
                    <a:pt x="646" y="530"/>
                  </a:cubicBezTo>
                  <a:close/>
                  <a:moveTo>
                    <a:pt x="72" y="458"/>
                  </a:moveTo>
                  <a:cubicBezTo>
                    <a:pt x="642" y="458"/>
                    <a:pt x="642" y="458"/>
                    <a:pt x="642" y="458"/>
                  </a:cubicBezTo>
                  <a:cubicBezTo>
                    <a:pt x="642" y="72"/>
                    <a:pt x="642" y="72"/>
                    <a:pt x="642" y="72"/>
                  </a:cubicBezTo>
                  <a:cubicBezTo>
                    <a:pt x="72" y="72"/>
                    <a:pt x="72" y="72"/>
                    <a:pt x="72" y="72"/>
                  </a:cubicBezTo>
                  <a:lnTo>
                    <a:pt x="72" y="45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 name="Rectangle 64"/>
            <p:cNvSpPr>
              <a:spLocks noChangeArrowheads="1"/>
            </p:cNvSpPr>
            <p:nvPr/>
          </p:nvSpPr>
          <p:spPr bwMode="auto">
            <a:xfrm>
              <a:off x="3835979" y="3128925"/>
              <a:ext cx="45103" cy="2157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 name="Rectangle 65"/>
            <p:cNvSpPr>
              <a:spLocks noChangeArrowheads="1"/>
            </p:cNvSpPr>
            <p:nvPr/>
          </p:nvSpPr>
          <p:spPr bwMode="auto">
            <a:xfrm>
              <a:off x="3835979" y="3157904"/>
              <a:ext cx="45103" cy="2157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 name="Rectangle 66"/>
            <p:cNvSpPr>
              <a:spLocks noChangeArrowheads="1"/>
            </p:cNvSpPr>
            <p:nvPr/>
          </p:nvSpPr>
          <p:spPr bwMode="auto">
            <a:xfrm>
              <a:off x="3889798" y="3128925"/>
              <a:ext cx="101971" cy="2157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 name="Rectangle 67"/>
            <p:cNvSpPr>
              <a:spLocks noChangeArrowheads="1"/>
            </p:cNvSpPr>
            <p:nvPr/>
          </p:nvSpPr>
          <p:spPr bwMode="auto">
            <a:xfrm>
              <a:off x="3889798" y="3157904"/>
              <a:ext cx="101971" cy="2157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68"/>
            <p:cNvSpPr>
              <a:spLocks noChangeArrowheads="1"/>
            </p:cNvSpPr>
            <p:nvPr/>
          </p:nvSpPr>
          <p:spPr bwMode="auto">
            <a:xfrm>
              <a:off x="4002010" y="3128925"/>
              <a:ext cx="84758" cy="2157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 name="Rectangle 69"/>
            <p:cNvSpPr>
              <a:spLocks noChangeArrowheads="1"/>
            </p:cNvSpPr>
            <p:nvPr/>
          </p:nvSpPr>
          <p:spPr bwMode="auto">
            <a:xfrm>
              <a:off x="4002010" y="3157904"/>
              <a:ext cx="84758" cy="21571"/>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 name="Rectangle 70"/>
            <p:cNvSpPr>
              <a:spLocks noChangeArrowheads="1"/>
            </p:cNvSpPr>
            <p:nvPr/>
          </p:nvSpPr>
          <p:spPr bwMode="auto">
            <a:xfrm>
              <a:off x="4060403" y="3201263"/>
              <a:ext cx="26364" cy="94127"/>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 name="Rectangle 71"/>
            <p:cNvSpPr>
              <a:spLocks noChangeArrowheads="1"/>
            </p:cNvSpPr>
            <p:nvPr/>
          </p:nvSpPr>
          <p:spPr bwMode="auto">
            <a:xfrm>
              <a:off x="4022709" y="3229806"/>
              <a:ext cx="26364" cy="65584"/>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 name="Rectangle 72"/>
            <p:cNvSpPr>
              <a:spLocks noChangeArrowheads="1"/>
            </p:cNvSpPr>
            <p:nvPr/>
          </p:nvSpPr>
          <p:spPr bwMode="auto">
            <a:xfrm>
              <a:off x="3985450" y="3258785"/>
              <a:ext cx="26364" cy="36605"/>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23" name="Freeform 278"/>
          <p:cNvSpPr>
            <a:spLocks noChangeAspect="1" noEditPoints="1"/>
          </p:cNvSpPr>
          <p:nvPr/>
        </p:nvSpPr>
        <p:spPr bwMode="gray">
          <a:xfrm>
            <a:off x="3682011" y="2481410"/>
            <a:ext cx="354118" cy="241102"/>
          </a:xfrm>
          <a:custGeom>
            <a:avLst/>
            <a:gdLst>
              <a:gd name="T0" fmla="*/ 1389 w 1389"/>
              <a:gd name="T1" fmla="*/ 722 h 944"/>
              <a:gd name="T2" fmla="*/ 1389 w 1389"/>
              <a:gd name="T3" fmla="*/ 722 h 944"/>
              <a:gd name="T4" fmla="*/ 1111 w 1389"/>
              <a:gd name="T5" fmla="*/ 486 h 944"/>
              <a:gd name="T6" fmla="*/ 1111 w 1389"/>
              <a:gd name="T7" fmla="*/ 625 h 944"/>
              <a:gd name="T8" fmla="*/ 417 w 1389"/>
              <a:gd name="T9" fmla="*/ 625 h 944"/>
              <a:gd name="T10" fmla="*/ 417 w 1389"/>
              <a:gd name="T11" fmla="*/ 819 h 944"/>
              <a:gd name="T12" fmla="*/ 1111 w 1389"/>
              <a:gd name="T13" fmla="*/ 819 h 944"/>
              <a:gd name="T14" fmla="*/ 1111 w 1389"/>
              <a:gd name="T15" fmla="*/ 944 h 944"/>
              <a:gd name="T16" fmla="*/ 1389 w 1389"/>
              <a:gd name="T17" fmla="*/ 722 h 944"/>
              <a:gd name="T18" fmla="*/ 1389 w 1389"/>
              <a:gd name="T19" fmla="*/ 722 h 944"/>
              <a:gd name="T20" fmla="*/ 972 w 1389"/>
              <a:gd name="T21" fmla="*/ 139 h 944"/>
              <a:gd name="T22" fmla="*/ 972 w 1389"/>
              <a:gd name="T23" fmla="*/ 139 h 944"/>
              <a:gd name="T24" fmla="*/ 278 w 1389"/>
              <a:gd name="T25" fmla="*/ 139 h 944"/>
              <a:gd name="T26" fmla="*/ 278 w 1389"/>
              <a:gd name="T27" fmla="*/ 0 h 944"/>
              <a:gd name="T28" fmla="*/ 0 w 1389"/>
              <a:gd name="T29" fmla="*/ 236 h 944"/>
              <a:gd name="T30" fmla="*/ 278 w 1389"/>
              <a:gd name="T31" fmla="*/ 458 h 944"/>
              <a:gd name="T32" fmla="*/ 278 w 1389"/>
              <a:gd name="T33" fmla="*/ 333 h 944"/>
              <a:gd name="T34" fmla="*/ 972 w 1389"/>
              <a:gd name="T35" fmla="*/ 333 h 944"/>
              <a:gd name="T36" fmla="*/ 972 w 1389"/>
              <a:gd name="T37" fmla="*/ 139 h 944"/>
              <a:gd name="T38" fmla="*/ 972 w 1389"/>
              <a:gd name="T39" fmla="*/ 139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9" h="944">
                <a:moveTo>
                  <a:pt x="1389" y="722"/>
                </a:moveTo>
                <a:lnTo>
                  <a:pt x="1389" y="722"/>
                </a:lnTo>
                <a:lnTo>
                  <a:pt x="1111" y="486"/>
                </a:lnTo>
                <a:lnTo>
                  <a:pt x="1111" y="625"/>
                </a:lnTo>
                <a:lnTo>
                  <a:pt x="417" y="625"/>
                </a:lnTo>
                <a:lnTo>
                  <a:pt x="417" y="819"/>
                </a:lnTo>
                <a:lnTo>
                  <a:pt x="1111" y="819"/>
                </a:lnTo>
                <a:lnTo>
                  <a:pt x="1111" y="944"/>
                </a:lnTo>
                <a:lnTo>
                  <a:pt x="1389" y="722"/>
                </a:lnTo>
                <a:lnTo>
                  <a:pt x="1389" y="722"/>
                </a:lnTo>
                <a:close/>
                <a:moveTo>
                  <a:pt x="972" y="139"/>
                </a:moveTo>
                <a:lnTo>
                  <a:pt x="972" y="139"/>
                </a:lnTo>
                <a:lnTo>
                  <a:pt x="278" y="139"/>
                </a:lnTo>
                <a:lnTo>
                  <a:pt x="278" y="0"/>
                </a:lnTo>
                <a:lnTo>
                  <a:pt x="0" y="236"/>
                </a:lnTo>
                <a:lnTo>
                  <a:pt x="278" y="458"/>
                </a:lnTo>
                <a:lnTo>
                  <a:pt x="278" y="333"/>
                </a:lnTo>
                <a:lnTo>
                  <a:pt x="972" y="333"/>
                </a:lnTo>
                <a:lnTo>
                  <a:pt x="972" y="139"/>
                </a:lnTo>
                <a:lnTo>
                  <a:pt x="972" y="13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l" eaLnBrk="1" hangingPunct="1">
              <a:lnSpc>
                <a:spcPct val="100000"/>
              </a:lnSpc>
              <a:spcBef>
                <a:spcPct val="31250"/>
              </a:spcBef>
              <a:spcAft>
                <a:spcPct val="0"/>
              </a:spcAft>
              <a:buClr>
                <a:srgbClr val="00529B"/>
              </a:buClr>
              <a:buSzPct val="100000"/>
            </a:pPr>
            <a:endParaRPr lang="en-US" sz="1600" kern="0" dirty="0">
              <a:solidFill>
                <a:srgbClr val="000000"/>
              </a:solidFill>
              <a:latin typeface="Arial"/>
              <a:ea typeface="Arial Unicode MS"/>
              <a:cs typeface="Arial Unicode MS"/>
            </a:endParaRPr>
          </a:p>
        </p:txBody>
      </p:sp>
      <p:grpSp>
        <p:nvGrpSpPr>
          <p:cNvPr id="124" name="Group 123"/>
          <p:cNvGrpSpPr>
            <a:grpSpLocks noChangeAspect="1"/>
          </p:cNvGrpSpPr>
          <p:nvPr/>
        </p:nvGrpSpPr>
        <p:grpSpPr>
          <a:xfrm>
            <a:off x="3412121" y="3521859"/>
            <a:ext cx="269773" cy="269773"/>
            <a:chOff x="566658" y="1091505"/>
            <a:chExt cx="1323925" cy="1323928"/>
          </a:xfrm>
          <a:solidFill>
            <a:schemeClr val="accent1"/>
          </a:solidFill>
        </p:grpSpPr>
        <p:sp>
          <p:nvSpPr>
            <p:cNvPr id="125" name="Freeform 5"/>
            <p:cNvSpPr>
              <a:spLocks/>
            </p:cNvSpPr>
            <p:nvPr/>
          </p:nvSpPr>
          <p:spPr bwMode="auto">
            <a:xfrm>
              <a:off x="566658" y="1091505"/>
              <a:ext cx="1323925" cy="870796"/>
            </a:xfrm>
            <a:custGeom>
              <a:avLst/>
              <a:gdLst>
                <a:gd name="T0" fmla="*/ 358 w 358"/>
                <a:gd name="T1" fmla="*/ 156 h 236"/>
                <a:gd name="T2" fmla="*/ 350 w 358"/>
                <a:gd name="T3" fmla="*/ 126 h 236"/>
                <a:gd name="T4" fmla="*/ 301 w 358"/>
                <a:gd name="T5" fmla="*/ 86 h 236"/>
                <a:gd name="T6" fmla="*/ 242 w 358"/>
                <a:gd name="T7" fmla="*/ 34 h 236"/>
                <a:gd name="T8" fmla="*/ 205 w 358"/>
                <a:gd name="T9" fmla="*/ 47 h 236"/>
                <a:gd name="T10" fmla="*/ 128 w 358"/>
                <a:gd name="T11" fmla="*/ 0 h 236"/>
                <a:gd name="T12" fmla="*/ 42 w 358"/>
                <a:gd name="T13" fmla="*/ 86 h 236"/>
                <a:gd name="T14" fmla="*/ 45 w 358"/>
                <a:gd name="T15" fmla="*/ 107 h 236"/>
                <a:gd name="T16" fmla="*/ 1 w 358"/>
                <a:gd name="T17" fmla="*/ 157 h 236"/>
                <a:gd name="T18" fmla="*/ 0 w 358"/>
                <a:gd name="T19" fmla="*/ 168 h 236"/>
                <a:gd name="T20" fmla="*/ 0 w 358"/>
                <a:gd name="T21" fmla="*/ 169 h 236"/>
                <a:gd name="T22" fmla="*/ 0 w 358"/>
                <a:gd name="T23" fmla="*/ 170 h 236"/>
                <a:gd name="T24" fmla="*/ 66 w 358"/>
                <a:gd name="T25" fmla="*/ 236 h 236"/>
                <a:gd name="T26" fmla="*/ 282 w 358"/>
                <a:gd name="T27" fmla="*/ 236 h 236"/>
                <a:gd name="T28" fmla="*/ 282 w 358"/>
                <a:gd name="T29" fmla="*/ 236 h 236"/>
                <a:gd name="T30" fmla="*/ 282 w 358"/>
                <a:gd name="T31" fmla="*/ 236 h 236"/>
                <a:gd name="T32" fmla="*/ 358 w 358"/>
                <a:gd name="T33" fmla="*/ 160 h 236"/>
                <a:gd name="T34" fmla="*/ 358 w 358"/>
                <a:gd name="T35" fmla="*/ 158 h 236"/>
                <a:gd name="T36" fmla="*/ 358 w 358"/>
                <a:gd name="T37" fmla="*/ 15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 h="236">
                  <a:moveTo>
                    <a:pt x="358" y="156"/>
                  </a:moveTo>
                  <a:cubicBezTo>
                    <a:pt x="358" y="145"/>
                    <a:pt x="355" y="135"/>
                    <a:pt x="350" y="126"/>
                  </a:cubicBezTo>
                  <a:cubicBezTo>
                    <a:pt x="340" y="106"/>
                    <a:pt x="322" y="92"/>
                    <a:pt x="301" y="86"/>
                  </a:cubicBezTo>
                  <a:cubicBezTo>
                    <a:pt x="297" y="57"/>
                    <a:pt x="273" y="34"/>
                    <a:pt x="242" y="34"/>
                  </a:cubicBezTo>
                  <a:cubicBezTo>
                    <a:pt x="228" y="34"/>
                    <a:pt x="215" y="39"/>
                    <a:pt x="205" y="47"/>
                  </a:cubicBezTo>
                  <a:cubicBezTo>
                    <a:pt x="191" y="19"/>
                    <a:pt x="162" y="0"/>
                    <a:pt x="128" y="0"/>
                  </a:cubicBezTo>
                  <a:cubicBezTo>
                    <a:pt x="81" y="0"/>
                    <a:pt x="42" y="38"/>
                    <a:pt x="42" y="86"/>
                  </a:cubicBezTo>
                  <a:cubicBezTo>
                    <a:pt x="42" y="93"/>
                    <a:pt x="43" y="100"/>
                    <a:pt x="45" y="107"/>
                  </a:cubicBezTo>
                  <a:cubicBezTo>
                    <a:pt x="23" y="114"/>
                    <a:pt x="6" y="133"/>
                    <a:pt x="1" y="157"/>
                  </a:cubicBezTo>
                  <a:cubicBezTo>
                    <a:pt x="0" y="160"/>
                    <a:pt x="0" y="164"/>
                    <a:pt x="0" y="168"/>
                  </a:cubicBezTo>
                  <a:cubicBezTo>
                    <a:pt x="0" y="168"/>
                    <a:pt x="0" y="168"/>
                    <a:pt x="0" y="169"/>
                  </a:cubicBezTo>
                  <a:cubicBezTo>
                    <a:pt x="0" y="169"/>
                    <a:pt x="0" y="169"/>
                    <a:pt x="0" y="170"/>
                  </a:cubicBezTo>
                  <a:cubicBezTo>
                    <a:pt x="0" y="206"/>
                    <a:pt x="29" y="236"/>
                    <a:pt x="66" y="236"/>
                  </a:cubicBezTo>
                  <a:cubicBezTo>
                    <a:pt x="282" y="236"/>
                    <a:pt x="282" y="236"/>
                    <a:pt x="282" y="236"/>
                  </a:cubicBezTo>
                  <a:cubicBezTo>
                    <a:pt x="282" y="236"/>
                    <a:pt x="282" y="236"/>
                    <a:pt x="282" y="236"/>
                  </a:cubicBezTo>
                  <a:cubicBezTo>
                    <a:pt x="282" y="236"/>
                    <a:pt x="282" y="236"/>
                    <a:pt x="282" y="236"/>
                  </a:cubicBezTo>
                  <a:cubicBezTo>
                    <a:pt x="324" y="236"/>
                    <a:pt x="358" y="202"/>
                    <a:pt x="358" y="160"/>
                  </a:cubicBezTo>
                  <a:cubicBezTo>
                    <a:pt x="358" y="159"/>
                    <a:pt x="358" y="158"/>
                    <a:pt x="358" y="158"/>
                  </a:cubicBezTo>
                  <a:cubicBezTo>
                    <a:pt x="358" y="157"/>
                    <a:pt x="358" y="156"/>
                    <a:pt x="358" y="15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800" dirty="0">
                <a:solidFill>
                  <a:srgbClr val="000000"/>
                </a:solidFill>
              </a:endParaRPr>
            </a:p>
          </p:txBody>
        </p:sp>
        <p:sp>
          <p:nvSpPr>
            <p:cNvPr id="126" name="Freeform 6"/>
            <p:cNvSpPr>
              <a:spLocks/>
            </p:cNvSpPr>
            <p:nvPr/>
          </p:nvSpPr>
          <p:spPr bwMode="auto">
            <a:xfrm>
              <a:off x="901578" y="2005644"/>
              <a:ext cx="319161" cy="409786"/>
            </a:xfrm>
            <a:custGeom>
              <a:avLst/>
              <a:gdLst>
                <a:gd name="T0" fmla="*/ 25 w 81"/>
                <a:gd name="T1" fmla="*/ 104 h 104"/>
                <a:gd name="T2" fmla="*/ 57 w 81"/>
                <a:gd name="T3" fmla="*/ 104 h 104"/>
                <a:gd name="T4" fmla="*/ 57 w 81"/>
                <a:gd name="T5" fmla="*/ 64 h 104"/>
                <a:gd name="T6" fmla="*/ 81 w 81"/>
                <a:gd name="T7" fmla="*/ 64 h 104"/>
                <a:gd name="T8" fmla="*/ 41 w 81"/>
                <a:gd name="T9" fmla="*/ 0 h 104"/>
                <a:gd name="T10" fmla="*/ 0 w 81"/>
                <a:gd name="T11" fmla="*/ 64 h 104"/>
                <a:gd name="T12" fmla="*/ 25 w 81"/>
                <a:gd name="T13" fmla="*/ 64 h 104"/>
                <a:gd name="T14" fmla="*/ 25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25" y="104"/>
                  </a:moveTo>
                  <a:lnTo>
                    <a:pt x="57" y="104"/>
                  </a:lnTo>
                  <a:lnTo>
                    <a:pt x="57" y="64"/>
                  </a:lnTo>
                  <a:lnTo>
                    <a:pt x="81" y="64"/>
                  </a:lnTo>
                  <a:lnTo>
                    <a:pt x="41" y="0"/>
                  </a:lnTo>
                  <a:lnTo>
                    <a:pt x="0" y="64"/>
                  </a:lnTo>
                  <a:lnTo>
                    <a:pt x="25" y="64"/>
                  </a:lnTo>
                  <a:lnTo>
                    <a:pt x="2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000000"/>
                </a:solidFill>
              </a:endParaRPr>
            </a:p>
          </p:txBody>
        </p:sp>
        <p:sp>
          <p:nvSpPr>
            <p:cNvPr id="127" name="Freeform 7"/>
            <p:cNvSpPr>
              <a:spLocks/>
            </p:cNvSpPr>
            <p:nvPr/>
          </p:nvSpPr>
          <p:spPr bwMode="auto">
            <a:xfrm>
              <a:off x="1248321" y="1962301"/>
              <a:ext cx="315220" cy="453132"/>
            </a:xfrm>
            <a:custGeom>
              <a:avLst/>
              <a:gdLst>
                <a:gd name="T0" fmla="*/ 56 w 80"/>
                <a:gd name="T1" fmla="*/ 0 h 115"/>
                <a:gd name="T2" fmla="*/ 24 w 80"/>
                <a:gd name="T3" fmla="*/ 0 h 115"/>
                <a:gd name="T4" fmla="*/ 24 w 80"/>
                <a:gd name="T5" fmla="*/ 50 h 115"/>
                <a:gd name="T6" fmla="*/ 0 w 80"/>
                <a:gd name="T7" fmla="*/ 50 h 115"/>
                <a:gd name="T8" fmla="*/ 40 w 80"/>
                <a:gd name="T9" fmla="*/ 115 h 115"/>
                <a:gd name="T10" fmla="*/ 80 w 80"/>
                <a:gd name="T11" fmla="*/ 50 h 115"/>
                <a:gd name="T12" fmla="*/ 56 w 80"/>
                <a:gd name="T13" fmla="*/ 50 h 115"/>
                <a:gd name="T14" fmla="*/ 56 w 80"/>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15">
                  <a:moveTo>
                    <a:pt x="56" y="0"/>
                  </a:moveTo>
                  <a:lnTo>
                    <a:pt x="24" y="0"/>
                  </a:lnTo>
                  <a:lnTo>
                    <a:pt x="24" y="50"/>
                  </a:lnTo>
                  <a:lnTo>
                    <a:pt x="0" y="50"/>
                  </a:lnTo>
                  <a:lnTo>
                    <a:pt x="40" y="115"/>
                  </a:lnTo>
                  <a:lnTo>
                    <a:pt x="80" y="50"/>
                  </a:lnTo>
                  <a:lnTo>
                    <a:pt x="56" y="5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000000"/>
                </a:solidFill>
              </a:endParaRPr>
            </a:p>
          </p:txBody>
        </p:sp>
      </p:grpSp>
      <p:grpSp>
        <p:nvGrpSpPr>
          <p:cNvPr id="31" name="Group 30"/>
          <p:cNvGrpSpPr>
            <a:grpSpLocks noChangeAspect="1"/>
          </p:cNvGrpSpPr>
          <p:nvPr/>
        </p:nvGrpSpPr>
        <p:grpSpPr>
          <a:xfrm>
            <a:off x="8264317" y="2414557"/>
            <a:ext cx="228600" cy="307541"/>
            <a:chOff x="3889375" y="5076826"/>
            <a:chExt cx="1103313" cy="1484313"/>
          </a:xfrm>
          <a:solidFill>
            <a:schemeClr val="accent1"/>
          </a:solidFill>
        </p:grpSpPr>
        <p:sp>
          <p:nvSpPr>
            <p:cNvPr id="29" name="Freeform 79"/>
            <p:cNvSpPr>
              <a:spLocks/>
            </p:cNvSpPr>
            <p:nvPr/>
          </p:nvSpPr>
          <p:spPr bwMode="auto">
            <a:xfrm>
              <a:off x="3889375" y="5076826"/>
              <a:ext cx="246063" cy="241300"/>
            </a:xfrm>
            <a:custGeom>
              <a:avLst/>
              <a:gdLst>
                <a:gd name="T0" fmla="*/ 65 w 65"/>
                <a:gd name="T1" fmla="*/ 53 h 64"/>
                <a:gd name="T2" fmla="*/ 65 w 65"/>
                <a:gd name="T3" fmla="*/ 0 h 64"/>
                <a:gd name="T4" fmla="*/ 0 w 65"/>
                <a:gd name="T5" fmla="*/ 64 h 64"/>
                <a:gd name="T6" fmla="*/ 53 w 65"/>
                <a:gd name="T7" fmla="*/ 64 h 64"/>
                <a:gd name="T8" fmla="*/ 65 w 65"/>
                <a:gd name="T9" fmla="*/ 53 h 64"/>
              </a:gdLst>
              <a:ahLst/>
              <a:cxnLst>
                <a:cxn ang="0">
                  <a:pos x="T0" y="T1"/>
                </a:cxn>
                <a:cxn ang="0">
                  <a:pos x="T2" y="T3"/>
                </a:cxn>
                <a:cxn ang="0">
                  <a:pos x="T4" y="T5"/>
                </a:cxn>
                <a:cxn ang="0">
                  <a:pos x="T6" y="T7"/>
                </a:cxn>
                <a:cxn ang="0">
                  <a:pos x="T8" y="T9"/>
                </a:cxn>
              </a:cxnLst>
              <a:rect l="0" t="0" r="r" b="b"/>
              <a:pathLst>
                <a:path w="65" h="64">
                  <a:moveTo>
                    <a:pt x="65" y="53"/>
                  </a:moveTo>
                  <a:cubicBezTo>
                    <a:pt x="65" y="0"/>
                    <a:pt x="65" y="0"/>
                    <a:pt x="65" y="0"/>
                  </a:cubicBezTo>
                  <a:cubicBezTo>
                    <a:pt x="0" y="64"/>
                    <a:pt x="0" y="64"/>
                    <a:pt x="0" y="64"/>
                  </a:cubicBezTo>
                  <a:cubicBezTo>
                    <a:pt x="53" y="64"/>
                    <a:pt x="53" y="64"/>
                    <a:pt x="53" y="64"/>
                  </a:cubicBezTo>
                  <a:cubicBezTo>
                    <a:pt x="60" y="64"/>
                    <a:pt x="65" y="59"/>
                    <a:pt x="6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 name="Freeform 80"/>
            <p:cNvSpPr>
              <a:spLocks noEditPoints="1"/>
            </p:cNvSpPr>
            <p:nvPr/>
          </p:nvSpPr>
          <p:spPr bwMode="auto">
            <a:xfrm>
              <a:off x="3889375" y="5076826"/>
              <a:ext cx="1103313" cy="1484313"/>
            </a:xfrm>
            <a:custGeom>
              <a:avLst/>
              <a:gdLst>
                <a:gd name="T0" fmla="*/ 280 w 291"/>
                <a:gd name="T1" fmla="*/ 0 h 393"/>
                <a:gd name="T2" fmla="*/ 83 w 291"/>
                <a:gd name="T3" fmla="*/ 0 h 393"/>
                <a:gd name="T4" fmla="*/ 83 w 291"/>
                <a:gd name="T5" fmla="*/ 66 h 393"/>
                <a:gd name="T6" fmla="*/ 66 w 291"/>
                <a:gd name="T7" fmla="*/ 83 h 393"/>
                <a:gd name="T8" fmla="*/ 0 w 291"/>
                <a:gd name="T9" fmla="*/ 83 h 393"/>
                <a:gd name="T10" fmla="*/ 0 w 291"/>
                <a:gd name="T11" fmla="*/ 382 h 393"/>
                <a:gd name="T12" fmla="*/ 11 w 291"/>
                <a:gd name="T13" fmla="*/ 393 h 393"/>
                <a:gd name="T14" fmla="*/ 280 w 291"/>
                <a:gd name="T15" fmla="*/ 393 h 393"/>
                <a:gd name="T16" fmla="*/ 291 w 291"/>
                <a:gd name="T17" fmla="*/ 382 h 393"/>
                <a:gd name="T18" fmla="*/ 291 w 291"/>
                <a:gd name="T19" fmla="*/ 11 h 393"/>
                <a:gd name="T20" fmla="*/ 280 w 291"/>
                <a:gd name="T21" fmla="*/ 0 h 393"/>
                <a:gd name="T22" fmla="*/ 207 w 291"/>
                <a:gd name="T23" fmla="*/ 344 h 393"/>
                <a:gd name="T24" fmla="*/ 181 w 291"/>
                <a:gd name="T25" fmla="*/ 363 h 393"/>
                <a:gd name="T26" fmla="*/ 187 w 291"/>
                <a:gd name="T27" fmla="*/ 316 h 393"/>
                <a:gd name="T28" fmla="*/ 206 w 291"/>
                <a:gd name="T29" fmla="*/ 320 h 393"/>
                <a:gd name="T30" fmla="*/ 228 w 291"/>
                <a:gd name="T31" fmla="*/ 314 h 393"/>
                <a:gd name="T32" fmla="*/ 233 w 291"/>
                <a:gd name="T33" fmla="*/ 363 h 393"/>
                <a:gd name="T34" fmla="*/ 207 w 291"/>
                <a:gd name="T35" fmla="*/ 344 h 393"/>
                <a:gd name="T36" fmla="*/ 206 w 291"/>
                <a:gd name="T37" fmla="*/ 302 h 393"/>
                <a:gd name="T38" fmla="*/ 166 w 291"/>
                <a:gd name="T39" fmla="*/ 262 h 393"/>
                <a:gd name="T40" fmla="*/ 206 w 291"/>
                <a:gd name="T41" fmla="*/ 223 h 393"/>
                <a:gd name="T42" fmla="*/ 245 w 291"/>
                <a:gd name="T43" fmla="*/ 262 h 393"/>
                <a:gd name="T44" fmla="*/ 206 w 291"/>
                <a:gd name="T45" fmla="*/ 30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393">
                  <a:moveTo>
                    <a:pt x="280" y="0"/>
                  </a:moveTo>
                  <a:cubicBezTo>
                    <a:pt x="83" y="0"/>
                    <a:pt x="83" y="0"/>
                    <a:pt x="83" y="0"/>
                  </a:cubicBezTo>
                  <a:cubicBezTo>
                    <a:pt x="83" y="66"/>
                    <a:pt x="83" y="66"/>
                    <a:pt x="83" y="66"/>
                  </a:cubicBezTo>
                  <a:cubicBezTo>
                    <a:pt x="83" y="75"/>
                    <a:pt x="76" y="83"/>
                    <a:pt x="66" y="83"/>
                  </a:cubicBezTo>
                  <a:cubicBezTo>
                    <a:pt x="0" y="83"/>
                    <a:pt x="0" y="83"/>
                    <a:pt x="0" y="83"/>
                  </a:cubicBezTo>
                  <a:cubicBezTo>
                    <a:pt x="0" y="382"/>
                    <a:pt x="0" y="382"/>
                    <a:pt x="0" y="382"/>
                  </a:cubicBezTo>
                  <a:cubicBezTo>
                    <a:pt x="0" y="388"/>
                    <a:pt x="5" y="393"/>
                    <a:pt x="11" y="393"/>
                  </a:cubicBezTo>
                  <a:cubicBezTo>
                    <a:pt x="280" y="393"/>
                    <a:pt x="280" y="393"/>
                    <a:pt x="280" y="393"/>
                  </a:cubicBezTo>
                  <a:cubicBezTo>
                    <a:pt x="286" y="393"/>
                    <a:pt x="291" y="388"/>
                    <a:pt x="291" y="382"/>
                  </a:cubicBezTo>
                  <a:cubicBezTo>
                    <a:pt x="291" y="11"/>
                    <a:pt x="291" y="11"/>
                    <a:pt x="291" y="11"/>
                  </a:cubicBezTo>
                  <a:cubicBezTo>
                    <a:pt x="291" y="5"/>
                    <a:pt x="286" y="0"/>
                    <a:pt x="280" y="0"/>
                  </a:cubicBezTo>
                  <a:close/>
                  <a:moveTo>
                    <a:pt x="207" y="344"/>
                  </a:moveTo>
                  <a:cubicBezTo>
                    <a:pt x="181" y="363"/>
                    <a:pt x="181" y="363"/>
                    <a:pt x="181" y="363"/>
                  </a:cubicBezTo>
                  <a:cubicBezTo>
                    <a:pt x="187" y="316"/>
                    <a:pt x="187" y="316"/>
                    <a:pt x="187" y="316"/>
                  </a:cubicBezTo>
                  <a:cubicBezTo>
                    <a:pt x="193" y="320"/>
                    <a:pt x="198" y="320"/>
                    <a:pt x="206" y="320"/>
                  </a:cubicBezTo>
                  <a:cubicBezTo>
                    <a:pt x="213" y="320"/>
                    <a:pt x="220" y="318"/>
                    <a:pt x="228" y="314"/>
                  </a:cubicBezTo>
                  <a:cubicBezTo>
                    <a:pt x="233" y="363"/>
                    <a:pt x="233" y="363"/>
                    <a:pt x="233" y="363"/>
                  </a:cubicBezTo>
                  <a:cubicBezTo>
                    <a:pt x="207" y="344"/>
                    <a:pt x="207" y="344"/>
                    <a:pt x="207" y="344"/>
                  </a:cubicBezTo>
                  <a:close/>
                  <a:moveTo>
                    <a:pt x="206" y="302"/>
                  </a:moveTo>
                  <a:cubicBezTo>
                    <a:pt x="184" y="302"/>
                    <a:pt x="166" y="284"/>
                    <a:pt x="166" y="262"/>
                  </a:cubicBezTo>
                  <a:cubicBezTo>
                    <a:pt x="166" y="240"/>
                    <a:pt x="184" y="223"/>
                    <a:pt x="206" y="223"/>
                  </a:cubicBezTo>
                  <a:cubicBezTo>
                    <a:pt x="228" y="223"/>
                    <a:pt x="245" y="240"/>
                    <a:pt x="245" y="262"/>
                  </a:cubicBezTo>
                  <a:cubicBezTo>
                    <a:pt x="245" y="284"/>
                    <a:pt x="228" y="302"/>
                    <a:pt x="206"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28" name="Group 127"/>
          <p:cNvGrpSpPr/>
          <p:nvPr/>
        </p:nvGrpSpPr>
        <p:grpSpPr>
          <a:xfrm>
            <a:off x="3645794" y="4596087"/>
            <a:ext cx="423870" cy="311148"/>
            <a:chOff x="4388930" y="2599985"/>
            <a:chExt cx="867375" cy="636710"/>
          </a:xfrm>
          <a:solidFill>
            <a:schemeClr val="accent1"/>
          </a:solidFill>
        </p:grpSpPr>
        <p:sp>
          <p:nvSpPr>
            <p:cNvPr id="145" name="Freeform 144"/>
            <p:cNvSpPr>
              <a:spLocks noChangeAspect="1" noEditPoints="1"/>
            </p:cNvSpPr>
            <p:nvPr/>
          </p:nvSpPr>
          <p:spPr bwMode="auto">
            <a:xfrm>
              <a:off x="4388930" y="2779495"/>
              <a:ext cx="454289" cy="45720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7F7F7F"/>
                </a:solidFill>
              </a:endParaRPr>
            </a:p>
          </p:txBody>
        </p:sp>
        <p:sp>
          <p:nvSpPr>
            <p:cNvPr id="148" name="Freeform 147"/>
            <p:cNvSpPr>
              <a:spLocks noChangeAspect="1" noEditPoints="1"/>
            </p:cNvSpPr>
            <p:nvPr/>
          </p:nvSpPr>
          <p:spPr bwMode="auto">
            <a:xfrm rot="1363046">
              <a:off x="4802016" y="2599985"/>
              <a:ext cx="454289" cy="45720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7F7F7F"/>
                </a:solidFill>
              </a:endParaRPr>
            </a:p>
          </p:txBody>
        </p:sp>
      </p:grpSp>
      <p:grpSp>
        <p:nvGrpSpPr>
          <p:cNvPr id="37" name="Group 36"/>
          <p:cNvGrpSpPr/>
          <p:nvPr/>
        </p:nvGrpSpPr>
        <p:grpSpPr>
          <a:xfrm>
            <a:off x="7638932" y="5460726"/>
            <a:ext cx="331787" cy="319088"/>
            <a:chOff x="7439026" y="5270501"/>
            <a:chExt cx="331787" cy="319088"/>
          </a:xfrm>
          <a:solidFill>
            <a:schemeClr val="accent1"/>
          </a:solidFill>
        </p:grpSpPr>
        <p:sp>
          <p:nvSpPr>
            <p:cNvPr id="34" name="Oval 85"/>
            <p:cNvSpPr>
              <a:spLocks noChangeArrowheads="1"/>
            </p:cNvSpPr>
            <p:nvPr/>
          </p:nvSpPr>
          <p:spPr bwMode="auto">
            <a:xfrm>
              <a:off x="7594600" y="5330826"/>
              <a:ext cx="49212"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 name="Oval 86"/>
            <p:cNvSpPr>
              <a:spLocks noChangeArrowheads="1"/>
            </p:cNvSpPr>
            <p:nvPr/>
          </p:nvSpPr>
          <p:spPr bwMode="auto">
            <a:xfrm>
              <a:off x="7529513" y="5454651"/>
              <a:ext cx="49212"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Freeform 87"/>
            <p:cNvSpPr>
              <a:spLocks/>
            </p:cNvSpPr>
            <p:nvPr/>
          </p:nvSpPr>
          <p:spPr bwMode="auto">
            <a:xfrm>
              <a:off x="7439026" y="5270501"/>
              <a:ext cx="331787" cy="319088"/>
            </a:xfrm>
            <a:custGeom>
              <a:avLst/>
              <a:gdLst>
                <a:gd name="T0" fmla="*/ 357 w 357"/>
                <a:gd name="T1" fmla="*/ 290 h 344"/>
                <a:gd name="T2" fmla="*/ 272 w 357"/>
                <a:gd name="T3" fmla="*/ 237 h 344"/>
                <a:gd name="T4" fmla="*/ 272 w 357"/>
                <a:gd name="T5" fmla="*/ 266 h 344"/>
                <a:gd name="T6" fmla="*/ 123 w 357"/>
                <a:gd name="T7" fmla="*/ 266 h 344"/>
                <a:gd name="T8" fmla="*/ 81 w 357"/>
                <a:gd name="T9" fmla="*/ 224 h 344"/>
                <a:gd name="T10" fmla="*/ 123 w 357"/>
                <a:gd name="T11" fmla="*/ 181 h 344"/>
                <a:gd name="T12" fmla="*/ 197 w 357"/>
                <a:gd name="T13" fmla="*/ 181 h 344"/>
                <a:gd name="T14" fmla="*/ 288 w 357"/>
                <a:gd name="T15" fmla="*/ 91 h 344"/>
                <a:gd name="T16" fmla="*/ 197 w 357"/>
                <a:gd name="T17" fmla="*/ 0 h 344"/>
                <a:gd name="T18" fmla="*/ 197 w 357"/>
                <a:gd name="T19" fmla="*/ 0 h 344"/>
                <a:gd name="T20" fmla="*/ 0 w 357"/>
                <a:gd name="T21" fmla="*/ 0 h 344"/>
                <a:gd name="T22" fmla="*/ 24 w 357"/>
                <a:gd name="T23" fmla="*/ 24 h 344"/>
                <a:gd name="T24" fmla="*/ 0 w 357"/>
                <a:gd name="T25" fmla="*/ 48 h 344"/>
                <a:gd name="T26" fmla="*/ 197 w 357"/>
                <a:gd name="T27" fmla="*/ 48 h 344"/>
                <a:gd name="T28" fmla="*/ 197 w 357"/>
                <a:gd name="T29" fmla="*/ 48 h 344"/>
                <a:gd name="T30" fmla="*/ 240 w 357"/>
                <a:gd name="T31" fmla="*/ 91 h 344"/>
                <a:gd name="T32" fmla="*/ 197 w 357"/>
                <a:gd name="T33" fmla="*/ 133 h 344"/>
                <a:gd name="T34" fmla="*/ 123 w 357"/>
                <a:gd name="T35" fmla="*/ 133 h 344"/>
                <a:gd name="T36" fmla="*/ 33 w 357"/>
                <a:gd name="T37" fmla="*/ 224 h 344"/>
                <a:gd name="T38" fmla="*/ 123 w 357"/>
                <a:gd name="T39" fmla="*/ 314 h 344"/>
                <a:gd name="T40" fmla="*/ 272 w 357"/>
                <a:gd name="T41" fmla="*/ 314 h 344"/>
                <a:gd name="T42" fmla="*/ 272 w 357"/>
                <a:gd name="T43" fmla="*/ 344 h 344"/>
                <a:gd name="T44" fmla="*/ 357 w 357"/>
                <a:gd name="T45" fmla="*/ 29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344">
                  <a:moveTo>
                    <a:pt x="357" y="290"/>
                  </a:moveTo>
                  <a:cubicBezTo>
                    <a:pt x="272" y="237"/>
                    <a:pt x="272" y="237"/>
                    <a:pt x="272" y="237"/>
                  </a:cubicBezTo>
                  <a:cubicBezTo>
                    <a:pt x="272" y="266"/>
                    <a:pt x="272" y="266"/>
                    <a:pt x="272" y="266"/>
                  </a:cubicBezTo>
                  <a:cubicBezTo>
                    <a:pt x="123" y="266"/>
                    <a:pt x="123" y="266"/>
                    <a:pt x="123" y="266"/>
                  </a:cubicBezTo>
                  <a:cubicBezTo>
                    <a:pt x="100" y="266"/>
                    <a:pt x="81" y="247"/>
                    <a:pt x="81" y="224"/>
                  </a:cubicBezTo>
                  <a:cubicBezTo>
                    <a:pt x="81" y="200"/>
                    <a:pt x="100" y="181"/>
                    <a:pt x="123" y="181"/>
                  </a:cubicBezTo>
                  <a:cubicBezTo>
                    <a:pt x="197" y="181"/>
                    <a:pt x="197" y="181"/>
                    <a:pt x="197" y="181"/>
                  </a:cubicBezTo>
                  <a:cubicBezTo>
                    <a:pt x="247" y="181"/>
                    <a:pt x="288" y="141"/>
                    <a:pt x="288" y="91"/>
                  </a:cubicBezTo>
                  <a:cubicBezTo>
                    <a:pt x="288" y="41"/>
                    <a:pt x="247" y="0"/>
                    <a:pt x="197" y="0"/>
                  </a:cubicBezTo>
                  <a:cubicBezTo>
                    <a:pt x="197" y="0"/>
                    <a:pt x="197" y="0"/>
                    <a:pt x="197" y="0"/>
                  </a:cubicBezTo>
                  <a:cubicBezTo>
                    <a:pt x="0" y="0"/>
                    <a:pt x="0" y="0"/>
                    <a:pt x="0" y="0"/>
                  </a:cubicBezTo>
                  <a:cubicBezTo>
                    <a:pt x="24" y="24"/>
                    <a:pt x="24" y="24"/>
                    <a:pt x="24" y="24"/>
                  </a:cubicBezTo>
                  <a:cubicBezTo>
                    <a:pt x="0" y="48"/>
                    <a:pt x="0" y="48"/>
                    <a:pt x="0" y="48"/>
                  </a:cubicBezTo>
                  <a:cubicBezTo>
                    <a:pt x="197" y="48"/>
                    <a:pt x="197" y="48"/>
                    <a:pt x="197" y="48"/>
                  </a:cubicBezTo>
                  <a:cubicBezTo>
                    <a:pt x="197" y="48"/>
                    <a:pt x="197" y="48"/>
                    <a:pt x="197" y="48"/>
                  </a:cubicBezTo>
                  <a:cubicBezTo>
                    <a:pt x="220" y="48"/>
                    <a:pt x="240" y="68"/>
                    <a:pt x="240" y="91"/>
                  </a:cubicBezTo>
                  <a:cubicBezTo>
                    <a:pt x="240" y="114"/>
                    <a:pt x="220" y="133"/>
                    <a:pt x="197" y="133"/>
                  </a:cubicBezTo>
                  <a:cubicBezTo>
                    <a:pt x="123" y="133"/>
                    <a:pt x="123" y="133"/>
                    <a:pt x="123" y="133"/>
                  </a:cubicBezTo>
                  <a:cubicBezTo>
                    <a:pt x="73" y="133"/>
                    <a:pt x="33" y="174"/>
                    <a:pt x="33" y="224"/>
                  </a:cubicBezTo>
                  <a:cubicBezTo>
                    <a:pt x="33" y="274"/>
                    <a:pt x="73" y="314"/>
                    <a:pt x="123" y="314"/>
                  </a:cubicBezTo>
                  <a:cubicBezTo>
                    <a:pt x="272" y="314"/>
                    <a:pt x="272" y="314"/>
                    <a:pt x="272" y="314"/>
                  </a:cubicBezTo>
                  <a:cubicBezTo>
                    <a:pt x="272" y="344"/>
                    <a:pt x="272" y="344"/>
                    <a:pt x="272" y="344"/>
                  </a:cubicBezTo>
                  <a:lnTo>
                    <a:pt x="357"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50" name="Group 149"/>
          <p:cNvGrpSpPr>
            <a:grpSpLocks noChangeAspect="1"/>
          </p:cNvGrpSpPr>
          <p:nvPr/>
        </p:nvGrpSpPr>
        <p:grpSpPr>
          <a:xfrm>
            <a:off x="4303931" y="5460121"/>
            <a:ext cx="361598" cy="320298"/>
            <a:chOff x="2390763" y="1120771"/>
            <a:chExt cx="1306507" cy="1157285"/>
          </a:xfrm>
          <a:solidFill>
            <a:schemeClr val="accent1"/>
          </a:solidFill>
        </p:grpSpPr>
        <p:sp>
          <p:nvSpPr>
            <p:cNvPr id="151" name="Oval 12"/>
            <p:cNvSpPr>
              <a:spLocks noChangeArrowheads="1"/>
            </p:cNvSpPr>
            <p:nvPr/>
          </p:nvSpPr>
          <p:spPr bwMode="auto">
            <a:xfrm>
              <a:off x="3355959" y="1477957"/>
              <a:ext cx="341311" cy="3428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2" name="Freeform 13"/>
            <p:cNvSpPr>
              <a:spLocks noEditPoints="1"/>
            </p:cNvSpPr>
            <p:nvPr/>
          </p:nvSpPr>
          <p:spPr bwMode="auto">
            <a:xfrm>
              <a:off x="2390763" y="1120771"/>
              <a:ext cx="908047" cy="1157285"/>
            </a:xfrm>
            <a:custGeom>
              <a:avLst/>
              <a:gdLst>
                <a:gd name="T0" fmla="*/ 406 w 532"/>
                <a:gd name="T1" fmla="*/ 516 h 676"/>
                <a:gd name="T2" fmla="*/ 400 w 532"/>
                <a:gd name="T3" fmla="*/ 516 h 676"/>
                <a:gd name="T4" fmla="*/ 371 w 532"/>
                <a:gd name="T5" fmla="*/ 426 h 676"/>
                <a:gd name="T6" fmla="*/ 426 w 532"/>
                <a:gd name="T7" fmla="*/ 338 h 676"/>
                <a:gd name="T8" fmla="*/ 384 w 532"/>
                <a:gd name="T9" fmla="*/ 256 h 676"/>
                <a:gd name="T10" fmla="*/ 433 w 532"/>
                <a:gd name="T11" fmla="*/ 158 h 676"/>
                <a:gd name="T12" fmla="*/ 452 w 532"/>
                <a:gd name="T13" fmla="*/ 161 h 676"/>
                <a:gd name="T14" fmla="*/ 532 w 532"/>
                <a:gd name="T15" fmla="*/ 81 h 676"/>
                <a:gd name="T16" fmla="*/ 452 w 532"/>
                <a:gd name="T17" fmla="*/ 0 h 676"/>
                <a:gd name="T18" fmla="*/ 372 w 532"/>
                <a:gd name="T19" fmla="*/ 81 h 676"/>
                <a:gd name="T20" fmla="*/ 404 w 532"/>
                <a:gd name="T21" fmla="*/ 145 h 676"/>
                <a:gd name="T22" fmla="*/ 355 w 532"/>
                <a:gd name="T23" fmla="*/ 242 h 676"/>
                <a:gd name="T24" fmla="*/ 327 w 532"/>
                <a:gd name="T25" fmla="*/ 238 h 676"/>
                <a:gd name="T26" fmla="*/ 254 w 532"/>
                <a:gd name="T27" fmla="*/ 270 h 676"/>
                <a:gd name="T28" fmla="*/ 155 w 532"/>
                <a:gd name="T29" fmla="*/ 204 h 676"/>
                <a:gd name="T30" fmla="*/ 161 w 532"/>
                <a:gd name="T31" fmla="*/ 174 h 676"/>
                <a:gd name="T32" fmla="*/ 80 w 532"/>
                <a:gd name="T33" fmla="*/ 93 h 676"/>
                <a:gd name="T34" fmla="*/ 0 w 532"/>
                <a:gd name="T35" fmla="*/ 174 h 676"/>
                <a:gd name="T36" fmla="*/ 80 w 532"/>
                <a:gd name="T37" fmla="*/ 254 h 676"/>
                <a:gd name="T38" fmla="*/ 137 w 532"/>
                <a:gd name="T39" fmla="*/ 230 h 676"/>
                <a:gd name="T40" fmla="*/ 236 w 532"/>
                <a:gd name="T41" fmla="*/ 296 h 676"/>
                <a:gd name="T42" fmla="*/ 227 w 532"/>
                <a:gd name="T43" fmla="*/ 338 h 676"/>
                <a:gd name="T44" fmla="*/ 327 w 532"/>
                <a:gd name="T45" fmla="*/ 437 h 676"/>
                <a:gd name="T46" fmla="*/ 341 w 532"/>
                <a:gd name="T47" fmla="*/ 436 h 676"/>
                <a:gd name="T48" fmla="*/ 369 w 532"/>
                <a:gd name="T49" fmla="*/ 525 h 676"/>
                <a:gd name="T50" fmla="*/ 326 w 532"/>
                <a:gd name="T51" fmla="*/ 596 h 676"/>
                <a:gd name="T52" fmla="*/ 406 w 532"/>
                <a:gd name="T53" fmla="*/ 676 h 676"/>
                <a:gd name="T54" fmla="*/ 486 w 532"/>
                <a:gd name="T55" fmla="*/ 596 h 676"/>
                <a:gd name="T56" fmla="*/ 406 w 532"/>
                <a:gd name="T57" fmla="*/ 516 h 676"/>
                <a:gd name="T58" fmla="*/ 452 w 532"/>
                <a:gd name="T59" fmla="*/ 32 h 676"/>
                <a:gd name="T60" fmla="*/ 501 w 532"/>
                <a:gd name="T61" fmla="*/ 81 h 676"/>
                <a:gd name="T62" fmla="*/ 452 w 532"/>
                <a:gd name="T63" fmla="*/ 129 h 676"/>
                <a:gd name="T64" fmla="*/ 404 w 532"/>
                <a:gd name="T65" fmla="*/ 81 h 676"/>
                <a:gd name="T66" fmla="*/ 452 w 532"/>
                <a:gd name="T67" fmla="*/ 32 h 676"/>
                <a:gd name="T68" fmla="*/ 80 w 532"/>
                <a:gd name="T69" fmla="*/ 222 h 676"/>
                <a:gd name="T70" fmla="*/ 32 w 532"/>
                <a:gd name="T71" fmla="*/ 174 h 676"/>
                <a:gd name="T72" fmla="*/ 80 w 532"/>
                <a:gd name="T73" fmla="*/ 125 h 676"/>
                <a:gd name="T74" fmla="*/ 129 w 532"/>
                <a:gd name="T75" fmla="*/ 174 h 676"/>
                <a:gd name="T76" fmla="*/ 80 w 532"/>
                <a:gd name="T77" fmla="*/ 222 h 676"/>
                <a:gd name="T78" fmla="*/ 406 w 532"/>
                <a:gd name="T79" fmla="*/ 644 h 676"/>
                <a:gd name="T80" fmla="*/ 358 w 532"/>
                <a:gd name="T81" fmla="*/ 596 h 676"/>
                <a:gd name="T82" fmla="*/ 406 w 532"/>
                <a:gd name="T83" fmla="*/ 548 h 676"/>
                <a:gd name="T84" fmla="*/ 454 w 532"/>
                <a:gd name="T85" fmla="*/ 596 h 676"/>
                <a:gd name="T86" fmla="*/ 406 w 532"/>
                <a:gd name="T87" fmla="*/ 644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2" h="676">
                  <a:moveTo>
                    <a:pt x="406" y="516"/>
                  </a:moveTo>
                  <a:cubicBezTo>
                    <a:pt x="404" y="516"/>
                    <a:pt x="402" y="516"/>
                    <a:pt x="400" y="516"/>
                  </a:cubicBezTo>
                  <a:cubicBezTo>
                    <a:pt x="371" y="426"/>
                    <a:pt x="371" y="426"/>
                    <a:pt x="371" y="426"/>
                  </a:cubicBezTo>
                  <a:cubicBezTo>
                    <a:pt x="404" y="410"/>
                    <a:pt x="426" y="376"/>
                    <a:pt x="426" y="338"/>
                  </a:cubicBezTo>
                  <a:cubicBezTo>
                    <a:pt x="426" y="304"/>
                    <a:pt x="410" y="274"/>
                    <a:pt x="384" y="256"/>
                  </a:cubicBezTo>
                  <a:cubicBezTo>
                    <a:pt x="433" y="158"/>
                    <a:pt x="433" y="158"/>
                    <a:pt x="433" y="158"/>
                  </a:cubicBezTo>
                  <a:cubicBezTo>
                    <a:pt x="439" y="160"/>
                    <a:pt x="446" y="161"/>
                    <a:pt x="452" y="161"/>
                  </a:cubicBezTo>
                  <a:cubicBezTo>
                    <a:pt x="496" y="161"/>
                    <a:pt x="532" y="125"/>
                    <a:pt x="532" y="81"/>
                  </a:cubicBezTo>
                  <a:cubicBezTo>
                    <a:pt x="532" y="36"/>
                    <a:pt x="496" y="0"/>
                    <a:pt x="452" y="0"/>
                  </a:cubicBezTo>
                  <a:cubicBezTo>
                    <a:pt x="408" y="0"/>
                    <a:pt x="372" y="36"/>
                    <a:pt x="372" y="81"/>
                  </a:cubicBezTo>
                  <a:cubicBezTo>
                    <a:pt x="372" y="107"/>
                    <a:pt x="385" y="130"/>
                    <a:pt x="404" y="145"/>
                  </a:cubicBezTo>
                  <a:cubicBezTo>
                    <a:pt x="355" y="242"/>
                    <a:pt x="355" y="242"/>
                    <a:pt x="355" y="242"/>
                  </a:cubicBezTo>
                  <a:cubicBezTo>
                    <a:pt x="346" y="239"/>
                    <a:pt x="337" y="238"/>
                    <a:pt x="327" y="238"/>
                  </a:cubicBezTo>
                  <a:cubicBezTo>
                    <a:pt x="298" y="238"/>
                    <a:pt x="272" y="250"/>
                    <a:pt x="254" y="270"/>
                  </a:cubicBezTo>
                  <a:cubicBezTo>
                    <a:pt x="155" y="204"/>
                    <a:pt x="155" y="204"/>
                    <a:pt x="155" y="204"/>
                  </a:cubicBezTo>
                  <a:cubicBezTo>
                    <a:pt x="158" y="195"/>
                    <a:pt x="161" y="184"/>
                    <a:pt x="161" y="174"/>
                  </a:cubicBezTo>
                  <a:cubicBezTo>
                    <a:pt x="161" y="129"/>
                    <a:pt x="125" y="93"/>
                    <a:pt x="80" y="93"/>
                  </a:cubicBezTo>
                  <a:cubicBezTo>
                    <a:pt x="36" y="93"/>
                    <a:pt x="0" y="129"/>
                    <a:pt x="0" y="174"/>
                  </a:cubicBezTo>
                  <a:cubicBezTo>
                    <a:pt x="0" y="218"/>
                    <a:pt x="36" y="254"/>
                    <a:pt x="80" y="254"/>
                  </a:cubicBezTo>
                  <a:cubicBezTo>
                    <a:pt x="102" y="254"/>
                    <a:pt x="122" y="245"/>
                    <a:pt x="137" y="230"/>
                  </a:cubicBezTo>
                  <a:cubicBezTo>
                    <a:pt x="236" y="296"/>
                    <a:pt x="236" y="296"/>
                    <a:pt x="236" y="296"/>
                  </a:cubicBezTo>
                  <a:cubicBezTo>
                    <a:pt x="230" y="309"/>
                    <a:pt x="227" y="323"/>
                    <a:pt x="227" y="338"/>
                  </a:cubicBezTo>
                  <a:cubicBezTo>
                    <a:pt x="227" y="393"/>
                    <a:pt x="272" y="437"/>
                    <a:pt x="327" y="437"/>
                  </a:cubicBezTo>
                  <a:cubicBezTo>
                    <a:pt x="332" y="437"/>
                    <a:pt x="336" y="437"/>
                    <a:pt x="341" y="436"/>
                  </a:cubicBezTo>
                  <a:cubicBezTo>
                    <a:pt x="369" y="525"/>
                    <a:pt x="369" y="525"/>
                    <a:pt x="369" y="525"/>
                  </a:cubicBezTo>
                  <a:cubicBezTo>
                    <a:pt x="343" y="538"/>
                    <a:pt x="326" y="565"/>
                    <a:pt x="326" y="596"/>
                  </a:cubicBezTo>
                  <a:cubicBezTo>
                    <a:pt x="326" y="640"/>
                    <a:pt x="362" y="676"/>
                    <a:pt x="406" y="676"/>
                  </a:cubicBezTo>
                  <a:cubicBezTo>
                    <a:pt x="450" y="676"/>
                    <a:pt x="486" y="640"/>
                    <a:pt x="486" y="596"/>
                  </a:cubicBezTo>
                  <a:cubicBezTo>
                    <a:pt x="486" y="552"/>
                    <a:pt x="450" y="516"/>
                    <a:pt x="406" y="516"/>
                  </a:cubicBezTo>
                  <a:close/>
                  <a:moveTo>
                    <a:pt x="452" y="32"/>
                  </a:moveTo>
                  <a:cubicBezTo>
                    <a:pt x="479" y="32"/>
                    <a:pt x="501" y="54"/>
                    <a:pt x="501" y="81"/>
                  </a:cubicBezTo>
                  <a:cubicBezTo>
                    <a:pt x="501" y="107"/>
                    <a:pt x="479" y="129"/>
                    <a:pt x="452" y="129"/>
                  </a:cubicBezTo>
                  <a:cubicBezTo>
                    <a:pt x="426" y="129"/>
                    <a:pt x="404" y="107"/>
                    <a:pt x="404" y="81"/>
                  </a:cubicBezTo>
                  <a:cubicBezTo>
                    <a:pt x="404" y="54"/>
                    <a:pt x="426" y="32"/>
                    <a:pt x="452" y="32"/>
                  </a:cubicBezTo>
                  <a:close/>
                  <a:moveTo>
                    <a:pt x="80" y="222"/>
                  </a:moveTo>
                  <a:cubicBezTo>
                    <a:pt x="54" y="222"/>
                    <a:pt x="32" y="200"/>
                    <a:pt x="32" y="174"/>
                  </a:cubicBezTo>
                  <a:cubicBezTo>
                    <a:pt x="32" y="147"/>
                    <a:pt x="54" y="125"/>
                    <a:pt x="80" y="125"/>
                  </a:cubicBezTo>
                  <a:cubicBezTo>
                    <a:pt x="107" y="125"/>
                    <a:pt x="129" y="147"/>
                    <a:pt x="129" y="174"/>
                  </a:cubicBezTo>
                  <a:cubicBezTo>
                    <a:pt x="129" y="200"/>
                    <a:pt x="107" y="222"/>
                    <a:pt x="80" y="222"/>
                  </a:cubicBezTo>
                  <a:close/>
                  <a:moveTo>
                    <a:pt x="406" y="644"/>
                  </a:moveTo>
                  <a:cubicBezTo>
                    <a:pt x="379" y="644"/>
                    <a:pt x="358" y="623"/>
                    <a:pt x="358" y="596"/>
                  </a:cubicBezTo>
                  <a:cubicBezTo>
                    <a:pt x="358" y="569"/>
                    <a:pt x="379" y="548"/>
                    <a:pt x="406" y="548"/>
                  </a:cubicBezTo>
                  <a:cubicBezTo>
                    <a:pt x="433" y="548"/>
                    <a:pt x="454" y="569"/>
                    <a:pt x="454" y="596"/>
                  </a:cubicBezTo>
                  <a:cubicBezTo>
                    <a:pt x="454" y="623"/>
                    <a:pt x="433" y="644"/>
                    <a:pt x="406" y="6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 name="Oval 14"/>
            <p:cNvSpPr>
              <a:spLocks noChangeArrowheads="1"/>
            </p:cNvSpPr>
            <p:nvPr/>
          </p:nvSpPr>
          <p:spPr bwMode="auto">
            <a:xfrm>
              <a:off x="2436798" y="1811332"/>
              <a:ext cx="217488" cy="220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4" name="Freeform 15"/>
            <p:cNvSpPr>
              <a:spLocks/>
            </p:cNvSpPr>
            <p:nvPr/>
          </p:nvSpPr>
          <p:spPr bwMode="auto">
            <a:xfrm>
              <a:off x="2717785" y="1777994"/>
              <a:ext cx="65088" cy="60324"/>
            </a:xfrm>
            <a:custGeom>
              <a:avLst/>
              <a:gdLst>
                <a:gd name="T0" fmla="*/ 13 w 38"/>
                <a:gd name="T1" fmla="*/ 4 h 35"/>
                <a:gd name="T2" fmla="*/ 12 w 38"/>
                <a:gd name="T3" fmla="*/ 4 h 35"/>
                <a:gd name="T4" fmla="*/ 4 w 38"/>
                <a:gd name="T5" fmla="*/ 26 h 35"/>
                <a:gd name="T6" fmla="*/ 19 w 38"/>
                <a:gd name="T7" fmla="*/ 35 h 35"/>
                <a:gd name="T8" fmla="*/ 25 w 38"/>
                <a:gd name="T9" fmla="*/ 33 h 35"/>
                <a:gd name="T10" fmla="*/ 27 w 38"/>
                <a:gd name="T11" fmla="*/ 33 h 35"/>
                <a:gd name="T12" fmla="*/ 34 w 38"/>
                <a:gd name="T13" fmla="*/ 11 h 35"/>
                <a:gd name="T14" fmla="*/ 13 w 38"/>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5">
                  <a:moveTo>
                    <a:pt x="13" y="4"/>
                  </a:moveTo>
                  <a:cubicBezTo>
                    <a:pt x="12" y="4"/>
                    <a:pt x="12" y="4"/>
                    <a:pt x="12" y="4"/>
                  </a:cubicBezTo>
                  <a:cubicBezTo>
                    <a:pt x="4" y="8"/>
                    <a:pt x="0" y="18"/>
                    <a:pt x="4" y="26"/>
                  </a:cubicBezTo>
                  <a:cubicBezTo>
                    <a:pt x="7" y="31"/>
                    <a:pt x="13" y="35"/>
                    <a:pt x="19" y="35"/>
                  </a:cubicBezTo>
                  <a:cubicBezTo>
                    <a:pt x="21" y="35"/>
                    <a:pt x="23" y="34"/>
                    <a:pt x="25" y="33"/>
                  </a:cubicBezTo>
                  <a:cubicBezTo>
                    <a:pt x="27" y="33"/>
                    <a:pt x="27" y="33"/>
                    <a:pt x="27" y="33"/>
                  </a:cubicBezTo>
                  <a:cubicBezTo>
                    <a:pt x="35" y="29"/>
                    <a:pt x="38" y="19"/>
                    <a:pt x="34" y="11"/>
                  </a:cubicBezTo>
                  <a:cubicBezTo>
                    <a:pt x="30" y="3"/>
                    <a:pt x="21" y="0"/>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5" name="Freeform 16"/>
            <p:cNvSpPr>
              <a:spLocks/>
            </p:cNvSpPr>
            <p:nvPr/>
          </p:nvSpPr>
          <p:spPr bwMode="auto">
            <a:xfrm>
              <a:off x="2641586" y="1816096"/>
              <a:ext cx="63499" cy="58737"/>
            </a:xfrm>
            <a:custGeom>
              <a:avLst/>
              <a:gdLst>
                <a:gd name="T0" fmla="*/ 12 w 37"/>
                <a:gd name="T1" fmla="*/ 3 h 34"/>
                <a:gd name="T2" fmla="*/ 11 w 37"/>
                <a:gd name="T3" fmla="*/ 4 h 34"/>
                <a:gd name="T4" fmla="*/ 4 w 37"/>
                <a:gd name="T5" fmla="*/ 25 h 34"/>
                <a:gd name="T6" fmla="*/ 18 w 37"/>
                <a:gd name="T7" fmla="*/ 34 h 34"/>
                <a:gd name="T8" fmla="*/ 25 w 37"/>
                <a:gd name="T9" fmla="*/ 33 h 34"/>
                <a:gd name="T10" fmla="*/ 26 w 37"/>
                <a:gd name="T11" fmla="*/ 32 h 34"/>
                <a:gd name="T12" fmla="*/ 34 w 37"/>
                <a:gd name="T13" fmla="*/ 11 h 34"/>
                <a:gd name="T14" fmla="*/ 12 w 37"/>
                <a:gd name="T15" fmla="*/ 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4">
                  <a:moveTo>
                    <a:pt x="12" y="3"/>
                  </a:moveTo>
                  <a:cubicBezTo>
                    <a:pt x="11" y="4"/>
                    <a:pt x="11" y="4"/>
                    <a:pt x="11" y="4"/>
                  </a:cubicBezTo>
                  <a:cubicBezTo>
                    <a:pt x="3" y="8"/>
                    <a:pt x="0" y="17"/>
                    <a:pt x="4" y="25"/>
                  </a:cubicBezTo>
                  <a:cubicBezTo>
                    <a:pt x="6" y="31"/>
                    <a:pt x="12" y="34"/>
                    <a:pt x="18" y="34"/>
                  </a:cubicBezTo>
                  <a:cubicBezTo>
                    <a:pt x="20" y="34"/>
                    <a:pt x="23" y="34"/>
                    <a:pt x="25" y="33"/>
                  </a:cubicBezTo>
                  <a:cubicBezTo>
                    <a:pt x="26" y="32"/>
                    <a:pt x="26" y="32"/>
                    <a:pt x="26" y="32"/>
                  </a:cubicBezTo>
                  <a:cubicBezTo>
                    <a:pt x="34" y="28"/>
                    <a:pt x="37" y="19"/>
                    <a:pt x="34" y="11"/>
                  </a:cubicBezTo>
                  <a:cubicBezTo>
                    <a:pt x="30" y="3"/>
                    <a:pt x="20" y="0"/>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6" name="Freeform 17"/>
            <p:cNvSpPr>
              <a:spLocks/>
            </p:cNvSpPr>
            <p:nvPr/>
          </p:nvSpPr>
          <p:spPr bwMode="auto">
            <a:xfrm>
              <a:off x="3297213" y="1643063"/>
              <a:ext cx="58737" cy="57150"/>
            </a:xfrm>
            <a:custGeom>
              <a:avLst/>
              <a:gdLst>
                <a:gd name="T0" fmla="*/ 17 w 35"/>
                <a:gd name="T1" fmla="*/ 1 h 33"/>
                <a:gd name="T2" fmla="*/ 16 w 35"/>
                <a:gd name="T3" fmla="*/ 1 h 33"/>
                <a:gd name="T4" fmla="*/ 1 w 35"/>
                <a:gd name="T5" fmla="*/ 18 h 33"/>
                <a:gd name="T6" fmla="*/ 17 w 35"/>
                <a:gd name="T7" fmla="*/ 33 h 33"/>
                <a:gd name="T8" fmla="*/ 18 w 35"/>
                <a:gd name="T9" fmla="*/ 32 h 33"/>
                <a:gd name="T10" fmla="*/ 20 w 35"/>
                <a:gd name="T11" fmla="*/ 32 h 33"/>
                <a:gd name="T12" fmla="*/ 34 w 35"/>
                <a:gd name="T13" fmla="*/ 15 h 33"/>
                <a:gd name="T14" fmla="*/ 17 w 35"/>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17" y="1"/>
                  </a:moveTo>
                  <a:cubicBezTo>
                    <a:pt x="16" y="1"/>
                    <a:pt x="16" y="1"/>
                    <a:pt x="16" y="1"/>
                  </a:cubicBezTo>
                  <a:cubicBezTo>
                    <a:pt x="7" y="1"/>
                    <a:pt x="0" y="9"/>
                    <a:pt x="1" y="18"/>
                  </a:cubicBezTo>
                  <a:cubicBezTo>
                    <a:pt x="2" y="26"/>
                    <a:pt x="9" y="33"/>
                    <a:pt x="17" y="33"/>
                  </a:cubicBezTo>
                  <a:cubicBezTo>
                    <a:pt x="17" y="33"/>
                    <a:pt x="18" y="32"/>
                    <a:pt x="18" y="32"/>
                  </a:cubicBezTo>
                  <a:cubicBezTo>
                    <a:pt x="20" y="32"/>
                    <a:pt x="20" y="32"/>
                    <a:pt x="20" y="32"/>
                  </a:cubicBezTo>
                  <a:cubicBezTo>
                    <a:pt x="28" y="32"/>
                    <a:pt x="35" y="24"/>
                    <a:pt x="34" y="15"/>
                  </a:cubicBezTo>
                  <a:cubicBezTo>
                    <a:pt x="34" y="6"/>
                    <a:pt x="26" y="0"/>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7" name="Freeform 18"/>
            <p:cNvSpPr>
              <a:spLocks/>
            </p:cNvSpPr>
            <p:nvPr/>
          </p:nvSpPr>
          <p:spPr bwMode="auto">
            <a:xfrm>
              <a:off x="3208321" y="1649425"/>
              <a:ext cx="58737" cy="57150"/>
            </a:xfrm>
            <a:custGeom>
              <a:avLst/>
              <a:gdLst>
                <a:gd name="T0" fmla="*/ 17 w 35"/>
                <a:gd name="T1" fmla="*/ 1 h 33"/>
                <a:gd name="T2" fmla="*/ 16 w 35"/>
                <a:gd name="T3" fmla="*/ 1 h 33"/>
                <a:gd name="T4" fmla="*/ 1 w 35"/>
                <a:gd name="T5" fmla="*/ 18 h 33"/>
                <a:gd name="T6" fmla="*/ 17 w 35"/>
                <a:gd name="T7" fmla="*/ 33 h 33"/>
                <a:gd name="T8" fmla="*/ 18 w 35"/>
                <a:gd name="T9" fmla="*/ 33 h 33"/>
                <a:gd name="T10" fmla="*/ 20 w 35"/>
                <a:gd name="T11" fmla="*/ 33 h 33"/>
                <a:gd name="T12" fmla="*/ 34 w 35"/>
                <a:gd name="T13" fmla="*/ 15 h 33"/>
                <a:gd name="T14" fmla="*/ 17 w 35"/>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17" y="1"/>
                  </a:moveTo>
                  <a:cubicBezTo>
                    <a:pt x="16" y="1"/>
                    <a:pt x="16" y="1"/>
                    <a:pt x="16" y="1"/>
                  </a:cubicBezTo>
                  <a:cubicBezTo>
                    <a:pt x="7" y="2"/>
                    <a:pt x="0" y="9"/>
                    <a:pt x="1" y="18"/>
                  </a:cubicBezTo>
                  <a:cubicBezTo>
                    <a:pt x="2" y="26"/>
                    <a:pt x="9" y="33"/>
                    <a:pt x="17" y="33"/>
                  </a:cubicBezTo>
                  <a:cubicBezTo>
                    <a:pt x="17" y="33"/>
                    <a:pt x="18" y="33"/>
                    <a:pt x="18" y="33"/>
                  </a:cubicBezTo>
                  <a:cubicBezTo>
                    <a:pt x="20" y="33"/>
                    <a:pt x="20" y="33"/>
                    <a:pt x="20" y="33"/>
                  </a:cubicBezTo>
                  <a:cubicBezTo>
                    <a:pt x="28" y="32"/>
                    <a:pt x="35" y="24"/>
                    <a:pt x="34" y="15"/>
                  </a:cubicBezTo>
                  <a:cubicBezTo>
                    <a:pt x="33" y="7"/>
                    <a:pt x="26" y="0"/>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8" name="Freeform 19"/>
            <p:cNvSpPr>
              <a:spLocks/>
            </p:cNvSpPr>
            <p:nvPr/>
          </p:nvSpPr>
          <p:spPr bwMode="auto">
            <a:xfrm>
              <a:off x="3119437" y="1657350"/>
              <a:ext cx="58737" cy="55563"/>
            </a:xfrm>
            <a:custGeom>
              <a:avLst/>
              <a:gdLst>
                <a:gd name="T0" fmla="*/ 15 w 35"/>
                <a:gd name="T1" fmla="*/ 1 h 33"/>
                <a:gd name="T2" fmla="*/ 1 w 35"/>
                <a:gd name="T3" fmla="*/ 18 h 33"/>
                <a:gd name="T4" fmla="*/ 17 w 35"/>
                <a:gd name="T5" fmla="*/ 33 h 33"/>
                <a:gd name="T6" fmla="*/ 18 w 35"/>
                <a:gd name="T7" fmla="*/ 33 h 33"/>
                <a:gd name="T8" fmla="*/ 19 w 35"/>
                <a:gd name="T9" fmla="*/ 33 h 33"/>
                <a:gd name="T10" fmla="*/ 34 w 35"/>
                <a:gd name="T11" fmla="*/ 16 h 33"/>
                <a:gd name="T12" fmla="*/ 17 w 35"/>
                <a:gd name="T13" fmla="*/ 1 h 33"/>
                <a:gd name="T14" fmla="*/ 15 w 35"/>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15" y="1"/>
                  </a:moveTo>
                  <a:cubicBezTo>
                    <a:pt x="7" y="2"/>
                    <a:pt x="0" y="10"/>
                    <a:pt x="1" y="18"/>
                  </a:cubicBezTo>
                  <a:cubicBezTo>
                    <a:pt x="2" y="27"/>
                    <a:pt x="9" y="33"/>
                    <a:pt x="17" y="33"/>
                  </a:cubicBezTo>
                  <a:cubicBezTo>
                    <a:pt x="17" y="33"/>
                    <a:pt x="18" y="33"/>
                    <a:pt x="18" y="33"/>
                  </a:cubicBezTo>
                  <a:cubicBezTo>
                    <a:pt x="19" y="33"/>
                    <a:pt x="19" y="33"/>
                    <a:pt x="19" y="33"/>
                  </a:cubicBezTo>
                  <a:cubicBezTo>
                    <a:pt x="28" y="32"/>
                    <a:pt x="35" y="24"/>
                    <a:pt x="34" y="16"/>
                  </a:cubicBezTo>
                  <a:cubicBezTo>
                    <a:pt x="33" y="7"/>
                    <a:pt x="26" y="0"/>
                    <a:pt x="17" y="1"/>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9" name="Freeform 158"/>
          <p:cNvSpPr>
            <a:spLocks/>
          </p:cNvSpPr>
          <p:nvPr/>
        </p:nvSpPr>
        <p:spPr bwMode="auto">
          <a:xfrm>
            <a:off x="4276704" y="1700236"/>
            <a:ext cx="314311" cy="222228"/>
          </a:xfrm>
          <a:custGeom>
            <a:avLst/>
            <a:gdLst>
              <a:gd name="connsiteX0" fmla="*/ 274320 w 548640"/>
              <a:gd name="connsiteY0" fmla="*/ 123012 h 387907"/>
              <a:gd name="connsiteX1" fmla="*/ 320433 w 548640"/>
              <a:gd name="connsiteY1" fmla="*/ 142744 h 387907"/>
              <a:gd name="connsiteX2" fmla="*/ 320433 w 548640"/>
              <a:gd name="connsiteY2" fmla="*/ 239526 h 387907"/>
              <a:gd name="connsiteX3" fmla="*/ 229095 w 548640"/>
              <a:gd name="connsiteY3" fmla="*/ 239526 h 387907"/>
              <a:gd name="connsiteX4" fmla="*/ 229095 w 548640"/>
              <a:gd name="connsiteY4" fmla="*/ 142744 h 387907"/>
              <a:gd name="connsiteX5" fmla="*/ 274320 w 548640"/>
              <a:gd name="connsiteY5" fmla="*/ 123012 h 387907"/>
              <a:gd name="connsiteX6" fmla="*/ 274321 w 548640"/>
              <a:gd name="connsiteY6" fmla="*/ 42803 h 387907"/>
              <a:gd name="connsiteX7" fmla="*/ 167506 w 548640"/>
              <a:gd name="connsiteY7" fmla="*/ 87054 h 387907"/>
              <a:gd name="connsiteX8" fmla="*/ 167506 w 548640"/>
              <a:gd name="connsiteY8" fmla="*/ 300855 h 387907"/>
              <a:gd name="connsiteX9" fmla="*/ 381135 w 548640"/>
              <a:gd name="connsiteY9" fmla="*/ 300855 h 387907"/>
              <a:gd name="connsiteX10" fmla="*/ 381135 w 548640"/>
              <a:gd name="connsiteY10" fmla="*/ 87054 h 387907"/>
              <a:gd name="connsiteX11" fmla="*/ 274321 w 548640"/>
              <a:gd name="connsiteY11" fmla="*/ 42803 h 387907"/>
              <a:gd name="connsiteX12" fmla="*/ 274320 w 548640"/>
              <a:gd name="connsiteY12" fmla="*/ 0 h 387907"/>
              <a:gd name="connsiteX13" fmla="*/ 411163 w 548640"/>
              <a:gd name="connsiteY13" fmla="*/ 56616 h 387907"/>
              <a:gd name="connsiteX14" fmla="*/ 548640 w 548640"/>
              <a:gd name="connsiteY14" fmla="*/ 193636 h 387907"/>
              <a:gd name="connsiteX15" fmla="*/ 411163 w 548640"/>
              <a:gd name="connsiteY15" fmla="*/ 331291 h 387907"/>
              <a:gd name="connsiteX16" fmla="*/ 137477 w 548640"/>
              <a:gd name="connsiteY16" fmla="*/ 331291 h 387907"/>
              <a:gd name="connsiteX17" fmla="*/ 0 w 548640"/>
              <a:gd name="connsiteY17" fmla="*/ 193636 h 387907"/>
              <a:gd name="connsiteX18" fmla="*/ 137477 w 548640"/>
              <a:gd name="connsiteY18" fmla="*/ 56616 h 387907"/>
              <a:gd name="connsiteX19" fmla="*/ 274320 w 548640"/>
              <a:gd name="connsiteY19" fmla="*/ 0 h 3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8640" h="387907">
                <a:moveTo>
                  <a:pt x="274320" y="123012"/>
                </a:moveTo>
                <a:cubicBezTo>
                  <a:pt x="292056" y="123012"/>
                  <a:pt x="308018" y="129590"/>
                  <a:pt x="320433" y="142744"/>
                </a:cubicBezTo>
                <a:cubicBezTo>
                  <a:pt x="345262" y="169054"/>
                  <a:pt x="345262" y="212277"/>
                  <a:pt x="320433" y="239526"/>
                </a:cubicBezTo>
                <a:cubicBezTo>
                  <a:pt x="295603" y="264896"/>
                  <a:pt x="253038" y="264896"/>
                  <a:pt x="229095" y="239526"/>
                </a:cubicBezTo>
                <a:cubicBezTo>
                  <a:pt x="203378" y="212277"/>
                  <a:pt x="203378" y="169054"/>
                  <a:pt x="229095" y="142744"/>
                </a:cubicBezTo>
                <a:cubicBezTo>
                  <a:pt x="241510" y="129590"/>
                  <a:pt x="257472" y="123012"/>
                  <a:pt x="274320" y="123012"/>
                </a:cubicBezTo>
                <a:close/>
                <a:moveTo>
                  <a:pt x="274321" y="42803"/>
                </a:moveTo>
                <a:cubicBezTo>
                  <a:pt x="235652" y="42803"/>
                  <a:pt x="196983" y="57553"/>
                  <a:pt x="167506" y="87054"/>
                </a:cubicBezTo>
                <a:cubicBezTo>
                  <a:pt x="108552" y="146055"/>
                  <a:pt x="108552" y="241853"/>
                  <a:pt x="167506" y="300855"/>
                </a:cubicBezTo>
                <a:cubicBezTo>
                  <a:pt x="226460" y="359856"/>
                  <a:pt x="322181" y="359856"/>
                  <a:pt x="381135" y="300855"/>
                </a:cubicBezTo>
                <a:cubicBezTo>
                  <a:pt x="440089" y="241853"/>
                  <a:pt x="439455" y="146055"/>
                  <a:pt x="381135" y="87054"/>
                </a:cubicBezTo>
                <a:cubicBezTo>
                  <a:pt x="351658" y="57553"/>
                  <a:pt x="312990" y="42803"/>
                  <a:pt x="274321" y="42803"/>
                </a:cubicBezTo>
                <a:close/>
                <a:moveTo>
                  <a:pt x="274320" y="0"/>
                </a:moveTo>
                <a:cubicBezTo>
                  <a:pt x="323894" y="0"/>
                  <a:pt x="373468" y="18872"/>
                  <a:pt x="411163" y="56616"/>
                </a:cubicBezTo>
                <a:lnTo>
                  <a:pt x="548640" y="193636"/>
                </a:lnTo>
                <a:cubicBezTo>
                  <a:pt x="548640" y="193636"/>
                  <a:pt x="548640" y="193636"/>
                  <a:pt x="411163" y="331291"/>
                </a:cubicBezTo>
                <a:cubicBezTo>
                  <a:pt x="335773" y="406779"/>
                  <a:pt x="212867" y="406779"/>
                  <a:pt x="137477" y="331291"/>
                </a:cubicBezTo>
                <a:cubicBezTo>
                  <a:pt x="137477" y="331291"/>
                  <a:pt x="137477" y="331291"/>
                  <a:pt x="0" y="193636"/>
                </a:cubicBezTo>
                <a:cubicBezTo>
                  <a:pt x="0" y="193636"/>
                  <a:pt x="0" y="193636"/>
                  <a:pt x="137477" y="56616"/>
                </a:cubicBezTo>
                <a:cubicBezTo>
                  <a:pt x="175172" y="18872"/>
                  <a:pt x="224746" y="0"/>
                  <a:pt x="27432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grpSp>
        <p:nvGrpSpPr>
          <p:cNvPr id="38" name="Group 37"/>
          <p:cNvGrpSpPr/>
          <p:nvPr/>
        </p:nvGrpSpPr>
        <p:grpSpPr>
          <a:xfrm>
            <a:off x="7612564" y="1637879"/>
            <a:ext cx="277278" cy="278312"/>
            <a:chOff x="11419049" y="4150270"/>
            <a:chExt cx="923601" cy="927048"/>
          </a:xfrm>
          <a:solidFill>
            <a:schemeClr val="accent1"/>
          </a:solidFill>
        </p:grpSpPr>
        <p:grpSp>
          <p:nvGrpSpPr>
            <p:cNvPr id="160" name="Group 159"/>
            <p:cNvGrpSpPr>
              <a:grpSpLocks noChangeAspect="1"/>
            </p:cNvGrpSpPr>
            <p:nvPr/>
          </p:nvGrpSpPr>
          <p:grpSpPr>
            <a:xfrm>
              <a:off x="11748412" y="4241643"/>
              <a:ext cx="498537" cy="499291"/>
              <a:chOff x="-2225675" y="1855788"/>
              <a:chExt cx="3141663" cy="3146426"/>
            </a:xfrm>
            <a:grpFill/>
          </p:grpSpPr>
          <p:sp>
            <p:nvSpPr>
              <p:cNvPr id="161" name="Freeform 34"/>
              <p:cNvSpPr>
                <a:spLocks/>
              </p:cNvSpPr>
              <p:nvPr/>
            </p:nvSpPr>
            <p:spPr bwMode="auto">
              <a:xfrm>
                <a:off x="-2225675" y="1855788"/>
                <a:ext cx="1573213" cy="2687638"/>
              </a:xfrm>
              <a:custGeom>
                <a:avLst/>
                <a:gdLst>
                  <a:gd name="T0" fmla="*/ 0 w 418"/>
                  <a:gd name="T1" fmla="*/ 418 h 714"/>
                  <a:gd name="T2" fmla="*/ 122 w 418"/>
                  <a:gd name="T3" fmla="*/ 714 h 714"/>
                  <a:gd name="T4" fmla="*/ 418 w 418"/>
                  <a:gd name="T5" fmla="*/ 418 h 714"/>
                  <a:gd name="T6" fmla="*/ 418 w 418"/>
                  <a:gd name="T7" fmla="*/ 0 h 714"/>
                  <a:gd name="T8" fmla="*/ 0 w 418"/>
                  <a:gd name="T9" fmla="*/ 418 h 714"/>
                </a:gdLst>
                <a:ahLst/>
                <a:cxnLst>
                  <a:cxn ang="0">
                    <a:pos x="T0" y="T1"/>
                  </a:cxn>
                  <a:cxn ang="0">
                    <a:pos x="T2" y="T3"/>
                  </a:cxn>
                  <a:cxn ang="0">
                    <a:pos x="T4" y="T5"/>
                  </a:cxn>
                  <a:cxn ang="0">
                    <a:pos x="T6" y="T7"/>
                  </a:cxn>
                  <a:cxn ang="0">
                    <a:pos x="T8" y="T9"/>
                  </a:cxn>
                </a:cxnLst>
                <a:rect l="0" t="0" r="r" b="b"/>
                <a:pathLst>
                  <a:path w="418" h="714">
                    <a:moveTo>
                      <a:pt x="0" y="418"/>
                    </a:moveTo>
                    <a:cubicBezTo>
                      <a:pt x="0" y="534"/>
                      <a:pt x="46" y="638"/>
                      <a:pt x="122" y="714"/>
                    </a:cubicBezTo>
                    <a:cubicBezTo>
                      <a:pt x="418" y="418"/>
                      <a:pt x="418" y="418"/>
                      <a:pt x="418" y="418"/>
                    </a:cubicBezTo>
                    <a:cubicBezTo>
                      <a:pt x="418" y="0"/>
                      <a:pt x="418" y="0"/>
                      <a:pt x="418" y="0"/>
                    </a:cubicBezTo>
                    <a:cubicBezTo>
                      <a:pt x="187" y="0"/>
                      <a:pt x="0" y="188"/>
                      <a:pt x="0" y="4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2" name="Freeform 35"/>
              <p:cNvSpPr>
                <a:spLocks noEditPoints="1"/>
              </p:cNvSpPr>
              <p:nvPr/>
            </p:nvSpPr>
            <p:spPr bwMode="auto">
              <a:xfrm>
                <a:off x="-454025" y="1919288"/>
                <a:ext cx="1362075" cy="1377950"/>
              </a:xfrm>
              <a:custGeom>
                <a:avLst/>
                <a:gdLst>
                  <a:gd name="T0" fmla="*/ 0 w 362"/>
                  <a:gd name="T1" fmla="*/ 52 h 366"/>
                  <a:gd name="T2" fmla="*/ 0 w 362"/>
                  <a:gd name="T3" fmla="*/ 0 h 366"/>
                  <a:gd name="T4" fmla="*/ 155 w 362"/>
                  <a:gd name="T5" fmla="*/ 52 h 366"/>
                  <a:gd name="T6" fmla="*/ 0 w 362"/>
                  <a:gd name="T7" fmla="*/ 52 h 366"/>
                  <a:gd name="T8" fmla="*/ 0 w 362"/>
                  <a:gd name="T9" fmla="*/ 157 h 366"/>
                  <a:gd name="T10" fmla="*/ 276 w 362"/>
                  <a:gd name="T11" fmla="*/ 157 h 366"/>
                  <a:gd name="T12" fmla="*/ 227 w 362"/>
                  <a:gd name="T13" fmla="*/ 105 h 366"/>
                  <a:gd name="T14" fmla="*/ 0 w 362"/>
                  <a:gd name="T15" fmla="*/ 105 h 366"/>
                  <a:gd name="T16" fmla="*/ 0 w 362"/>
                  <a:gd name="T17" fmla="*/ 157 h 366"/>
                  <a:gd name="T18" fmla="*/ 0 w 362"/>
                  <a:gd name="T19" fmla="*/ 314 h 366"/>
                  <a:gd name="T20" fmla="*/ 0 w 362"/>
                  <a:gd name="T21" fmla="*/ 366 h 366"/>
                  <a:gd name="T22" fmla="*/ 362 w 362"/>
                  <a:gd name="T23" fmla="*/ 366 h 366"/>
                  <a:gd name="T24" fmla="*/ 353 w 362"/>
                  <a:gd name="T25" fmla="*/ 314 h 366"/>
                  <a:gd name="T26" fmla="*/ 0 w 362"/>
                  <a:gd name="T27" fmla="*/ 314 h 366"/>
                  <a:gd name="T28" fmla="*/ 0 w 362"/>
                  <a:gd name="T29" fmla="*/ 209 h 366"/>
                  <a:gd name="T30" fmla="*/ 0 w 362"/>
                  <a:gd name="T31" fmla="*/ 261 h 366"/>
                  <a:gd name="T32" fmla="*/ 336 w 362"/>
                  <a:gd name="T33" fmla="*/ 261 h 366"/>
                  <a:gd name="T34" fmla="*/ 311 w 362"/>
                  <a:gd name="T35" fmla="*/ 209 h 366"/>
                  <a:gd name="T36" fmla="*/ 0 w 362"/>
                  <a:gd name="T37" fmla="*/ 20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366">
                    <a:moveTo>
                      <a:pt x="0" y="52"/>
                    </a:moveTo>
                    <a:cubicBezTo>
                      <a:pt x="0" y="0"/>
                      <a:pt x="0" y="0"/>
                      <a:pt x="0" y="0"/>
                    </a:cubicBezTo>
                    <a:cubicBezTo>
                      <a:pt x="56" y="7"/>
                      <a:pt x="108" y="26"/>
                      <a:pt x="155" y="52"/>
                    </a:cubicBezTo>
                    <a:lnTo>
                      <a:pt x="0" y="52"/>
                    </a:lnTo>
                    <a:close/>
                    <a:moveTo>
                      <a:pt x="0" y="157"/>
                    </a:moveTo>
                    <a:cubicBezTo>
                      <a:pt x="276" y="157"/>
                      <a:pt x="276" y="157"/>
                      <a:pt x="276" y="157"/>
                    </a:cubicBezTo>
                    <a:cubicBezTo>
                      <a:pt x="261" y="138"/>
                      <a:pt x="245" y="121"/>
                      <a:pt x="227" y="105"/>
                    </a:cubicBezTo>
                    <a:cubicBezTo>
                      <a:pt x="0" y="105"/>
                      <a:pt x="0" y="105"/>
                      <a:pt x="0" y="105"/>
                    </a:cubicBezTo>
                    <a:lnTo>
                      <a:pt x="0" y="157"/>
                    </a:lnTo>
                    <a:close/>
                    <a:moveTo>
                      <a:pt x="0" y="314"/>
                    </a:moveTo>
                    <a:cubicBezTo>
                      <a:pt x="0" y="366"/>
                      <a:pt x="0" y="366"/>
                      <a:pt x="0" y="366"/>
                    </a:cubicBezTo>
                    <a:cubicBezTo>
                      <a:pt x="362" y="366"/>
                      <a:pt x="362" y="366"/>
                      <a:pt x="362" y="366"/>
                    </a:cubicBezTo>
                    <a:cubicBezTo>
                      <a:pt x="360" y="348"/>
                      <a:pt x="357" y="331"/>
                      <a:pt x="353" y="314"/>
                    </a:cubicBezTo>
                    <a:lnTo>
                      <a:pt x="0" y="314"/>
                    </a:lnTo>
                    <a:close/>
                    <a:moveTo>
                      <a:pt x="0" y="209"/>
                    </a:moveTo>
                    <a:cubicBezTo>
                      <a:pt x="0" y="261"/>
                      <a:pt x="0" y="261"/>
                      <a:pt x="0" y="261"/>
                    </a:cubicBezTo>
                    <a:cubicBezTo>
                      <a:pt x="336" y="261"/>
                      <a:pt x="336" y="261"/>
                      <a:pt x="336" y="261"/>
                    </a:cubicBezTo>
                    <a:cubicBezTo>
                      <a:pt x="329" y="243"/>
                      <a:pt x="320" y="226"/>
                      <a:pt x="311" y="209"/>
                    </a:cubicBezTo>
                    <a:lnTo>
                      <a:pt x="0" y="20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3" name="Freeform 36"/>
              <p:cNvSpPr>
                <a:spLocks/>
              </p:cNvSpPr>
              <p:nvPr/>
            </p:nvSpPr>
            <p:spPr bwMode="auto">
              <a:xfrm>
                <a:off x="-1620837" y="3533776"/>
                <a:ext cx="2536825" cy="1468438"/>
              </a:xfrm>
              <a:custGeom>
                <a:avLst/>
                <a:gdLst>
                  <a:gd name="T0" fmla="*/ 304 w 674"/>
                  <a:gd name="T1" fmla="*/ 0 h 390"/>
                  <a:gd name="T2" fmla="*/ 0 w 674"/>
                  <a:gd name="T3" fmla="*/ 303 h 390"/>
                  <a:gd name="T4" fmla="*/ 257 w 674"/>
                  <a:gd name="T5" fmla="*/ 390 h 390"/>
                  <a:gd name="T6" fmla="*/ 674 w 674"/>
                  <a:gd name="T7" fmla="*/ 0 h 390"/>
                  <a:gd name="T8" fmla="*/ 304 w 674"/>
                  <a:gd name="T9" fmla="*/ 0 h 390"/>
                </a:gdLst>
                <a:ahLst/>
                <a:cxnLst>
                  <a:cxn ang="0">
                    <a:pos x="T0" y="T1"/>
                  </a:cxn>
                  <a:cxn ang="0">
                    <a:pos x="T2" y="T3"/>
                  </a:cxn>
                  <a:cxn ang="0">
                    <a:pos x="T4" y="T5"/>
                  </a:cxn>
                  <a:cxn ang="0">
                    <a:pos x="T6" y="T7"/>
                  </a:cxn>
                  <a:cxn ang="0">
                    <a:pos x="T8" y="T9"/>
                  </a:cxn>
                </a:cxnLst>
                <a:rect l="0" t="0" r="r" b="b"/>
                <a:pathLst>
                  <a:path w="674" h="390">
                    <a:moveTo>
                      <a:pt x="304" y="0"/>
                    </a:moveTo>
                    <a:cubicBezTo>
                      <a:pt x="0" y="303"/>
                      <a:pt x="0" y="303"/>
                      <a:pt x="0" y="303"/>
                    </a:cubicBezTo>
                    <a:cubicBezTo>
                      <a:pt x="71" y="358"/>
                      <a:pt x="160" y="390"/>
                      <a:pt x="257" y="390"/>
                    </a:cubicBezTo>
                    <a:cubicBezTo>
                      <a:pt x="478" y="390"/>
                      <a:pt x="659" y="218"/>
                      <a:pt x="674" y="0"/>
                    </a:cubicBezTo>
                    <a:lnTo>
                      <a:pt x="30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64" name="Freeform 29"/>
            <p:cNvSpPr>
              <a:spLocks noChangeAspect="1" noEditPoints="1"/>
            </p:cNvSpPr>
            <p:nvPr/>
          </p:nvSpPr>
          <p:spPr bwMode="auto">
            <a:xfrm>
              <a:off x="11419049" y="4150270"/>
              <a:ext cx="923601" cy="927048"/>
            </a:xfrm>
            <a:custGeom>
              <a:avLst/>
              <a:gdLst>
                <a:gd name="T0" fmla="*/ 422 w 474"/>
                <a:gd name="T1" fmla="*/ 51 h 474"/>
                <a:gd name="T2" fmla="*/ 299 w 474"/>
                <a:gd name="T3" fmla="*/ 0 h 474"/>
                <a:gd name="T4" fmla="*/ 175 w 474"/>
                <a:gd name="T5" fmla="*/ 51 h 474"/>
                <a:gd name="T6" fmla="*/ 164 w 474"/>
                <a:gd name="T7" fmla="*/ 287 h 474"/>
                <a:gd name="T8" fmla="*/ 142 w 474"/>
                <a:gd name="T9" fmla="*/ 309 h 474"/>
                <a:gd name="T10" fmla="*/ 131 w 474"/>
                <a:gd name="T11" fmla="*/ 298 h 474"/>
                <a:gd name="T12" fmla="*/ 0 w 474"/>
                <a:gd name="T13" fmla="*/ 428 h 474"/>
                <a:gd name="T14" fmla="*/ 45 w 474"/>
                <a:gd name="T15" fmla="*/ 474 h 474"/>
                <a:gd name="T16" fmla="*/ 176 w 474"/>
                <a:gd name="T17" fmla="*/ 343 h 474"/>
                <a:gd name="T18" fmla="*/ 165 w 474"/>
                <a:gd name="T19" fmla="*/ 332 h 474"/>
                <a:gd name="T20" fmla="*/ 187 w 474"/>
                <a:gd name="T21" fmla="*/ 310 h 474"/>
                <a:gd name="T22" fmla="*/ 299 w 474"/>
                <a:gd name="T23" fmla="*/ 350 h 474"/>
                <a:gd name="T24" fmla="*/ 422 w 474"/>
                <a:gd name="T25" fmla="*/ 299 h 474"/>
                <a:gd name="T26" fmla="*/ 474 w 474"/>
                <a:gd name="T27" fmla="*/ 175 h 474"/>
                <a:gd name="T28" fmla="*/ 422 w 474"/>
                <a:gd name="T29" fmla="*/ 51 h 474"/>
                <a:gd name="T30" fmla="*/ 400 w 474"/>
                <a:gd name="T31" fmla="*/ 276 h 474"/>
                <a:gd name="T32" fmla="*/ 299 w 474"/>
                <a:gd name="T33" fmla="*/ 318 h 474"/>
                <a:gd name="T34" fmla="*/ 197 w 474"/>
                <a:gd name="T35" fmla="*/ 276 h 474"/>
                <a:gd name="T36" fmla="*/ 197 w 474"/>
                <a:gd name="T37" fmla="*/ 74 h 474"/>
                <a:gd name="T38" fmla="*/ 299 w 474"/>
                <a:gd name="T39" fmla="*/ 32 h 474"/>
                <a:gd name="T40" fmla="*/ 400 w 474"/>
                <a:gd name="T41" fmla="*/ 74 h 474"/>
                <a:gd name="T42" fmla="*/ 442 w 474"/>
                <a:gd name="T43" fmla="*/ 175 h 474"/>
                <a:gd name="T44" fmla="*/ 400 w 474"/>
                <a:gd name="T45" fmla="*/ 2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474">
                  <a:moveTo>
                    <a:pt x="422" y="51"/>
                  </a:moveTo>
                  <a:cubicBezTo>
                    <a:pt x="389" y="18"/>
                    <a:pt x="345" y="0"/>
                    <a:pt x="299" y="0"/>
                  </a:cubicBezTo>
                  <a:cubicBezTo>
                    <a:pt x="252" y="0"/>
                    <a:pt x="208" y="18"/>
                    <a:pt x="175" y="51"/>
                  </a:cubicBezTo>
                  <a:cubicBezTo>
                    <a:pt x="110" y="116"/>
                    <a:pt x="107" y="218"/>
                    <a:pt x="164" y="287"/>
                  </a:cubicBezTo>
                  <a:cubicBezTo>
                    <a:pt x="142" y="309"/>
                    <a:pt x="142" y="309"/>
                    <a:pt x="142" y="309"/>
                  </a:cubicBezTo>
                  <a:cubicBezTo>
                    <a:pt x="131" y="298"/>
                    <a:pt x="131" y="298"/>
                    <a:pt x="131" y="298"/>
                  </a:cubicBezTo>
                  <a:cubicBezTo>
                    <a:pt x="0" y="428"/>
                    <a:pt x="0" y="428"/>
                    <a:pt x="0" y="428"/>
                  </a:cubicBezTo>
                  <a:cubicBezTo>
                    <a:pt x="45" y="474"/>
                    <a:pt x="45" y="474"/>
                    <a:pt x="45" y="474"/>
                  </a:cubicBezTo>
                  <a:cubicBezTo>
                    <a:pt x="176" y="343"/>
                    <a:pt x="176" y="343"/>
                    <a:pt x="176" y="343"/>
                  </a:cubicBezTo>
                  <a:cubicBezTo>
                    <a:pt x="165" y="332"/>
                    <a:pt x="165" y="332"/>
                    <a:pt x="165" y="332"/>
                  </a:cubicBezTo>
                  <a:cubicBezTo>
                    <a:pt x="187" y="310"/>
                    <a:pt x="187" y="310"/>
                    <a:pt x="187" y="310"/>
                  </a:cubicBezTo>
                  <a:cubicBezTo>
                    <a:pt x="218" y="336"/>
                    <a:pt x="257" y="350"/>
                    <a:pt x="299" y="350"/>
                  </a:cubicBezTo>
                  <a:cubicBezTo>
                    <a:pt x="345" y="350"/>
                    <a:pt x="389" y="332"/>
                    <a:pt x="422" y="299"/>
                  </a:cubicBezTo>
                  <a:cubicBezTo>
                    <a:pt x="455" y="266"/>
                    <a:pt x="474" y="222"/>
                    <a:pt x="474" y="175"/>
                  </a:cubicBezTo>
                  <a:cubicBezTo>
                    <a:pt x="474" y="128"/>
                    <a:pt x="455" y="84"/>
                    <a:pt x="422" y="51"/>
                  </a:cubicBezTo>
                  <a:close/>
                  <a:moveTo>
                    <a:pt x="400" y="276"/>
                  </a:moveTo>
                  <a:cubicBezTo>
                    <a:pt x="373" y="303"/>
                    <a:pt x="337" y="318"/>
                    <a:pt x="299" y="318"/>
                  </a:cubicBezTo>
                  <a:cubicBezTo>
                    <a:pt x="260" y="318"/>
                    <a:pt x="224" y="303"/>
                    <a:pt x="197" y="276"/>
                  </a:cubicBezTo>
                  <a:cubicBezTo>
                    <a:pt x="142" y="220"/>
                    <a:pt x="142" y="130"/>
                    <a:pt x="197" y="74"/>
                  </a:cubicBezTo>
                  <a:cubicBezTo>
                    <a:pt x="224" y="47"/>
                    <a:pt x="260" y="32"/>
                    <a:pt x="299" y="32"/>
                  </a:cubicBezTo>
                  <a:cubicBezTo>
                    <a:pt x="337" y="32"/>
                    <a:pt x="373" y="47"/>
                    <a:pt x="400" y="74"/>
                  </a:cubicBezTo>
                  <a:cubicBezTo>
                    <a:pt x="427" y="101"/>
                    <a:pt x="442" y="137"/>
                    <a:pt x="442" y="175"/>
                  </a:cubicBezTo>
                  <a:cubicBezTo>
                    <a:pt x="442" y="213"/>
                    <a:pt x="427" y="249"/>
                    <a:pt x="400"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7F7F7F"/>
                </a:solidFill>
              </a:endParaRPr>
            </a:p>
          </p:txBody>
        </p:sp>
      </p:grpSp>
      <p:sp>
        <p:nvSpPr>
          <p:cNvPr id="114" name="Rectangle 113"/>
          <p:cNvSpPr/>
          <p:nvPr/>
        </p:nvSpPr>
        <p:spPr>
          <a:xfrm>
            <a:off x="4447288" y="5735396"/>
            <a:ext cx="3233870" cy="677108"/>
          </a:xfrm>
          <a:prstGeom prst="rect">
            <a:avLst/>
          </a:prstGeom>
        </p:spPr>
        <p:txBody>
          <a:bodyPr wrap="square" lIns="45720" tIns="45720" rIns="45720" bIns="45720">
            <a:spAutoFit/>
          </a:bodyPr>
          <a:lstStyle/>
          <a:p>
            <a:pPr algn="ctr">
              <a:spcBef>
                <a:spcPct val="31250"/>
              </a:spcBef>
              <a:spcAft>
                <a:spcPct val="0"/>
              </a:spcAft>
              <a:buClr>
                <a:srgbClr val="00529B"/>
              </a:buClr>
              <a:buSzPct val="100000"/>
            </a:pPr>
            <a:r>
              <a:rPr lang="en-US" sz="1400" kern="0" dirty="0" err="1" smtClean="0">
                <a:solidFill>
                  <a:srgbClr val="00529B"/>
                </a:solidFill>
                <a:latin typeface="Arial"/>
                <a:ea typeface="Arial Unicode MS"/>
                <a:cs typeface="Arial Unicode MS"/>
              </a:rPr>
              <a:t>Gerenciamento</a:t>
            </a:r>
            <a:r>
              <a:rPr lang="en-US" sz="1400" kern="0" dirty="0" smtClean="0">
                <a:solidFill>
                  <a:srgbClr val="00529B"/>
                </a:solidFill>
                <a:latin typeface="Arial"/>
                <a:ea typeface="Arial Unicode MS"/>
                <a:cs typeface="Arial Unicode MS"/>
              </a:rPr>
              <a:t> do </a:t>
            </a:r>
            <a:r>
              <a:rPr lang="en-US" sz="1400" kern="0" dirty="0" err="1" smtClean="0">
                <a:solidFill>
                  <a:srgbClr val="00529B"/>
                </a:solidFill>
                <a:latin typeface="Arial"/>
                <a:ea typeface="Arial Unicode MS"/>
                <a:cs typeface="Arial Unicode MS"/>
              </a:rPr>
              <a:t>Portfólio</a:t>
            </a:r>
            <a:r>
              <a:rPr lang="en-US" sz="1400" kern="0" dirty="0" smtClean="0">
                <a:solidFill>
                  <a:srgbClr val="00529B"/>
                </a:solidFill>
                <a:latin typeface="Arial"/>
                <a:ea typeface="Arial Unicode MS"/>
                <a:cs typeface="Arial Unicode MS"/>
              </a:rPr>
              <a:t> de </a:t>
            </a:r>
            <a:r>
              <a:rPr lang="en-US" sz="1400" kern="0" dirty="0" err="1" smtClean="0">
                <a:solidFill>
                  <a:srgbClr val="00529B"/>
                </a:solidFill>
                <a:latin typeface="Arial"/>
                <a:ea typeface="Arial Unicode MS"/>
                <a:cs typeface="Arial Unicode MS"/>
              </a:rPr>
              <a:t>Projetos</a:t>
            </a:r>
            <a:r>
              <a:rPr lang="en-US" sz="1200" kern="0" dirty="0" smtClean="0">
                <a:solidFill>
                  <a:srgbClr val="000000"/>
                </a:solidFill>
                <a:latin typeface="Arial"/>
                <a:ea typeface="Arial Unicode MS"/>
                <a:cs typeface="Arial Unicode MS"/>
              </a:rPr>
              <a:t/>
            </a:r>
            <a:br>
              <a:rPr lang="en-US" sz="1200" kern="0" dirty="0" smtClean="0">
                <a:solidFill>
                  <a:srgbClr val="000000"/>
                </a:solidFill>
                <a:latin typeface="Arial"/>
                <a:ea typeface="Arial Unicode MS"/>
                <a:cs typeface="Arial Unicode MS"/>
              </a:rPr>
            </a:br>
            <a:r>
              <a:rPr lang="pt-BR" sz="1200" dirty="0"/>
              <a:t>Alinhe as iniciativas de TI com a estratégia de negócios para o </a:t>
            </a:r>
            <a:r>
              <a:rPr lang="pt-BR" sz="1200" dirty="0" smtClean="0"/>
              <a:t>maximizar o </a:t>
            </a:r>
            <a:r>
              <a:rPr lang="pt-BR" sz="1200" dirty="0"/>
              <a:t>impacto</a:t>
            </a:r>
            <a:r>
              <a:rPr lang="en-US" sz="1200" kern="0" dirty="0" smtClean="0">
                <a:solidFill>
                  <a:srgbClr val="000000"/>
                </a:solidFill>
                <a:latin typeface="Arial"/>
                <a:ea typeface="Arial Unicode MS"/>
                <a:cs typeface="Arial Unicode MS"/>
              </a:rPr>
              <a:t>.</a:t>
            </a:r>
            <a:endParaRPr lang="en-US" sz="1200" kern="0" dirty="0">
              <a:solidFill>
                <a:srgbClr val="000000"/>
              </a:solidFill>
              <a:latin typeface="Arial"/>
              <a:ea typeface="Arial Unicode MS"/>
              <a:cs typeface="Arial Unicode MS"/>
            </a:endParaRPr>
          </a:p>
        </p:txBody>
      </p:sp>
      <p:sp>
        <p:nvSpPr>
          <p:cNvPr id="115" name="Freeform 86"/>
          <p:cNvSpPr>
            <a:spLocks noChangeAspect="1"/>
          </p:cNvSpPr>
          <p:nvPr/>
        </p:nvSpPr>
        <p:spPr bwMode="auto">
          <a:xfrm>
            <a:off x="5970638" y="5504889"/>
            <a:ext cx="274320" cy="235786"/>
          </a:xfrm>
          <a:custGeom>
            <a:avLst/>
            <a:gdLst>
              <a:gd name="T0" fmla="*/ 0 w 237"/>
              <a:gd name="T1" fmla="*/ 31 h 203"/>
              <a:gd name="T2" fmla="*/ 11 w 237"/>
              <a:gd name="T3" fmla="*/ 20 h 203"/>
              <a:gd name="T4" fmla="*/ 104 w 237"/>
              <a:gd name="T5" fmla="*/ 20 h 203"/>
              <a:gd name="T6" fmla="*/ 111 w 237"/>
              <a:gd name="T7" fmla="*/ 23 h 203"/>
              <a:gd name="T8" fmla="*/ 125 w 237"/>
              <a:gd name="T9" fmla="*/ 37 h 203"/>
              <a:gd name="T10" fmla="*/ 133 w 237"/>
              <a:gd name="T11" fmla="*/ 40 h 203"/>
              <a:gd name="T12" fmla="*/ 206 w 237"/>
              <a:gd name="T13" fmla="*/ 40 h 203"/>
              <a:gd name="T14" fmla="*/ 213 w 237"/>
              <a:gd name="T15" fmla="*/ 33 h 203"/>
              <a:gd name="T16" fmla="*/ 213 w 237"/>
              <a:gd name="T17" fmla="*/ 27 h 203"/>
              <a:gd name="T18" fmla="*/ 206 w 237"/>
              <a:gd name="T19" fmla="*/ 20 h 203"/>
              <a:gd name="T20" fmla="*/ 206 w 237"/>
              <a:gd name="T21" fmla="*/ 20 h 203"/>
              <a:gd name="T22" fmla="*/ 138 w 237"/>
              <a:gd name="T23" fmla="*/ 20 h 203"/>
              <a:gd name="T24" fmla="*/ 154 w 237"/>
              <a:gd name="T25" fmla="*/ 3 h 203"/>
              <a:gd name="T26" fmla="*/ 154 w 237"/>
              <a:gd name="T27" fmla="*/ 3 h 203"/>
              <a:gd name="T28" fmla="*/ 162 w 237"/>
              <a:gd name="T29" fmla="*/ 0 h 203"/>
              <a:gd name="T30" fmla="*/ 226 w 237"/>
              <a:gd name="T31" fmla="*/ 0 h 203"/>
              <a:gd name="T32" fmla="*/ 237 w 237"/>
              <a:gd name="T33" fmla="*/ 11 h 203"/>
              <a:gd name="T34" fmla="*/ 237 w 237"/>
              <a:gd name="T35" fmla="*/ 192 h 203"/>
              <a:gd name="T36" fmla="*/ 225 w 237"/>
              <a:gd name="T37" fmla="*/ 203 h 203"/>
              <a:gd name="T38" fmla="*/ 12 w 237"/>
              <a:gd name="T39" fmla="*/ 203 h 203"/>
              <a:gd name="T40" fmla="*/ 0 w 237"/>
              <a:gd name="T41" fmla="*/ 192 h 203"/>
              <a:gd name="T42" fmla="*/ 0 w 237"/>
              <a:gd name="T43"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03">
                <a:moveTo>
                  <a:pt x="0" y="31"/>
                </a:moveTo>
                <a:cubicBezTo>
                  <a:pt x="0" y="25"/>
                  <a:pt x="5" y="20"/>
                  <a:pt x="11" y="20"/>
                </a:cubicBezTo>
                <a:cubicBezTo>
                  <a:pt x="104" y="20"/>
                  <a:pt x="104" y="20"/>
                  <a:pt x="104" y="20"/>
                </a:cubicBezTo>
                <a:cubicBezTo>
                  <a:pt x="107" y="20"/>
                  <a:pt x="109" y="21"/>
                  <a:pt x="111" y="23"/>
                </a:cubicBezTo>
                <a:cubicBezTo>
                  <a:pt x="125" y="37"/>
                  <a:pt x="125" y="37"/>
                  <a:pt x="125" y="37"/>
                </a:cubicBezTo>
                <a:cubicBezTo>
                  <a:pt x="127" y="39"/>
                  <a:pt x="130" y="40"/>
                  <a:pt x="133" y="40"/>
                </a:cubicBezTo>
                <a:cubicBezTo>
                  <a:pt x="206" y="40"/>
                  <a:pt x="206" y="40"/>
                  <a:pt x="206" y="40"/>
                </a:cubicBezTo>
                <a:cubicBezTo>
                  <a:pt x="210" y="40"/>
                  <a:pt x="213" y="37"/>
                  <a:pt x="213" y="33"/>
                </a:cubicBezTo>
                <a:cubicBezTo>
                  <a:pt x="213" y="27"/>
                  <a:pt x="213" y="27"/>
                  <a:pt x="213" y="27"/>
                </a:cubicBezTo>
                <a:cubicBezTo>
                  <a:pt x="213" y="23"/>
                  <a:pt x="210" y="20"/>
                  <a:pt x="206" y="20"/>
                </a:cubicBezTo>
                <a:cubicBezTo>
                  <a:pt x="206" y="20"/>
                  <a:pt x="206" y="20"/>
                  <a:pt x="206" y="20"/>
                </a:cubicBezTo>
                <a:cubicBezTo>
                  <a:pt x="138" y="20"/>
                  <a:pt x="138" y="20"/>
                  <a:pt x="138" y="20"/>
                </a:cubicBezTo>
                <a:cubicBezTo>
                  <a:pt x="154" y="3"/>
                  <a:pt x="154" y="3"/>
                  <a:pt x="154" y="3"/>
                </a:cubicBezTo>
                <a:cubicBezTo>
                  <a:pt x="154" y="3"/>
                  <a:pt x="154" y="3"/>
                  <a:pt x="154" y="3"/>
                </a:cubicBezTo>
                <a:cubicBezTo>
                  <a:pt x="156" y="2"/>
                  <a:pt x="159" y="0"/>
                  <a:pt x="162" y="0"/>
                </a:cubicBezTo>
                <a:cubicBezTo>
                  <a:pt x="226" y="0"/>
                  <a:pt x="226" y="0"/>
                  <a:pt x="226" y="0"/>
                </a:cubicBezTo>
                <a:cubicBezTo>
                  <a:pt x="232" y="0"/>
                  <a:pt x="237" y="5"/>
                  <a:pt x="237" y="11"/>
                </a:cubicBezTo>
                <a:cubicBezTo>
                  <a:pt x="237" y="192"/>
                  <a:pt x="237" y="192"/>
                  <a:pt x="237" y="192"/>
                </a:cubicBezTo>
                <a:cubicBezTo>
                  <a:pt x="237" y="198"/>
                  <a:pt x="231" y="203"/>
                  <a:pt x="225" y="203"/>
                </a:cubicBezTo>
                <a:cubicBezTo>
                  <a:pt x="12" y="203"/>
                  <a:pt x="12" y="203"/>
                  <a:pt x="12" y="203"/>
                </a:cubicBezTo>
                <a:cubicBezTo>
                  <a:pt x="5" y="203"/>
                  <a:pt x="0" y="198"/>
                  <a:pt x="0" y="192"/>
                </a:cubicBezTo>
                <a:lnTo>
                  <a:pt x="0" y="31"/>
                </a:lnTo>
                <a:close/>
              </a:path>
            </a:pathLst>
          </a:custGeom>
          <a:solidFill>
            <a:srgbClr val="005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116" name="Group 115"/>
          <p:cNvGrpSpPr/>
          <p:nvPr/>
        </p:nvGrpSpPr>
        <p:grpSpPr>
          <a:xfrm>
            <a:off x="4629968" y="1961933"/>
            <a:ext cx="3117110" cy="3367892"/>
            <a:chOff x="1380661" y="1408511"/>
            <a:chExt cx="3805778" cy="4111965"/>
          </a:xfrm>
        </p:grpSpPr>
        <p:sp>
          <p:nvSpPr>
            <p:cNvPr id="122" name="TextBox 121"/>
            <p:cNvSpPr txBox="1"/>
            <p:nvPr/>
          </p:nvSpPr>
          <p:spPr>
            <a:xfrm>
              <a:off x="2630421" y="1408511"/>
              <a:ext cx="1059213" cy="563661"/>
            </a:xfrm>
            <a:prstGeom prst="rect">
              <a:avLst/>
            </a:prstGeom>
            <a:noFill/>
          </p:spPr>
          <p:txBody>
            <a:bodyPr wrap="none" rtlCol="0">
              <a:spAutoFit/>
            </a:bodyPr>
            <a:lstStyle/>
            <a:p>
              <a:pPr algn="ctr"/>
              <a:r>
                <a:rPr lang="en-US" sz="1200" b="1" dirty="0" smtClean="0">
                  <a:solidFill>
                    <a:srgbClr val="6697C3">
                      <a:lumMod val="75000"/>
                    </a:srgbClr>
                  </a:solidFill>
                </a:rPr>
                <a:t>Digital</a:t>
              </a:r>
              <a:br>
                <a:rPr lang="en-US" sz="1200" b="1" dirty="0" smtClean="0">
                  <a:solidFill>
                    <a:srgbClr val="6697C3">
                      <a:lumMod val="75000"/>
                    </a:srgbClr>
                  </a:solidFill>
                </a:rPr>
              </a:br>
              <a:r>
                <a:rPr lang="en-US" sz="1200" b="1" dirty="0" smtClean="0">
                  <a:solidFill>
                    <a:srgbClr val="6697C3">
                      <a:lumMod val="75000"/>
                    </a:srgbClr>
                  </a:solidFill>
                </a:rPr>
                <a:t>Business</a:t>
              </a:r>
              <a:endParaRPr lang="en-US" sz="1200" b="1" dirty="0">
                <a:solidFill>
                  <a:srgbClr val="6697C3">
                    <a:lumMod val="75000"/>
                  </a:srgbClr>
                </a:solidFill>
              </a:endParaRPr>
            </a:p>
          </p:txBody>
        </p:sp>
        <p:sp>
          <p:nvSpPr>
            <p:cNvPr id="132" name="TextBox 131"/>
            <p:cNvSpPr txBox="1"/>
            <p:nvPr/>
          </p:nvSpPr>
          <p:spPr>
            <a:xfrm>
              <a:off x="1380661" y="4967723"/>
              <a:ext cx="1366487" cy="518569"/>
            </a:xfrm>
            <a:prstGeom prst="rect">
              <a:avLst/>
            </a:prstGeom>
            <a:noFill/>
          </p:spPr>
          <p:txBody>
            <a:bodyPr wrap="none" rtlCol="0">
              <a:spAutoFit/>
            </a:bodyPr>
            <a:lstStyle/>
            <a:p>
              <a:r>
                <a:rPr lang="en-US" sz="1200" b="1" dirty="0" smtClean="0">
                  <a:solidFill>
                    <a:srgbClr val="3E9038"/>
                  </a:solidFill>
                </a:rPr>
                <a:t>IT Cost</a:t>
              </a:r>
              <a:br>
                <a:rPr lang="en-US" sz="1200" b="1" dirty="0" smtClean="0">
                  <a:solidFill>
                    <a:srgbClr val="3E9038"/>
                  </a:solidFill>
                </a:rPr>
              </a:br>
              <a:r>
                <a:rPr lang="en-US" sz="1200" b="1" dirty="0" smtClean="0">
                  <a:solidFill>
                    <a:srgbClr val="3E9038"/>
                  </a:solidFill>
                </a:rPr>
                <a:t>Optimization</a:t>
              </a:r>
              <a:endParaRPr lang="en-US" sz="1200" b="1" dirty="0">
                <a:solidFill>
                  <a:srgbClr val="3E9038"/>
                </a:solidFill>
              </a:endParaRPr>
            </a:p>
          </p:txBody>
        </p:sp>
        <p:sp>
          <p:nvSpPr>
            <p:cNvPr id="134" name="TextBox 133"/>
            <p:cNvSpPr txBox="1"/>
            <p:nvPr/>
          </p:nvSpPr>
          <p:spPr>
            <a:xfrm>
              <a:off x="3338909" y="4956815"/>
              <a:ext cx="1847530" cy="563661"/>
            </a:xfrm>
            <a:prstGeom prst="rect">
              <a:avLst/>
            </a:prstGeom>
            <a:noFill/>
          </p:spPr>
          <p:txBody>
            <a:bodyPr wrap="square" rtlCol="0">
              <a:spAutoFit/>
            </a:bodyPr>
            <a:lstStyle/>
            <a:p>
              <a:pPr algn="ctr"/>
              <a:r>
                <a:rPr lang="en-US" sz="1200" b="1" dirty="0" smtClean="0">
                  <a:solidFill>
                    <a:srgbClr val="C5490B"/>
                  </a:solidFill>
                </a:rPr>
                <a:t>Business Cost Optimization</a:t>
              </a:r>
            </a:p>
          </p:txBody>
        </p:sp>
        <p:sp>
          <p:nvSpPr>
            <p:cNvPr id="135" name="Freeform 5"/>
            <p:cNvSpPr>
              <a:spLocks noChangeAspect="1"/>
            </p:cNvSpPr>
            <p:nvPr/>
          </p:nvSpPr>
          <p:spPr bwMode="auto">
            <a:xfrm>
              <a:off x="1473804" y="1944607"/>
              <a:ext cx="3419856" cy="2967815"/>
            </a:xfrm>
            <a:custGeom>
              <a:avLst/>
              <a:gdLst>
                <a:gd name="T0" fmla="*/ 1492 w 2489"/>
                <a:gd name="T1" fmla="*/ 0 h 2160"/>
                <a:gd name="T2" fmla="*/ 995 w 2489"/>
                <a:gd name="T3" fmla="*/ 0 h 2160"/>
                <a:gd name="T4" fmla="*/ 0 w 2489"/>
                <a:gd name="T5" fmla="*/ 1729 h 2160"/>
                <a:gd name="T6" fmla="*/ 249 w 2489"/>
                <a:gd name="T7" fmla="*/ 2160 h 2160"/>
                <a:gd name="T8" fmla="*/ 2241 w 2489"/>
                <a:gd name="T9" fmla="*/ 2160 h 2160"/>
                <a:gd name="T10" fmla="*/ 2489 w 2489"/>
                <a:gd name="T11" fmla="*/ 1729 h 2160"/>
                <a:gd name="T12" fmla="*/ 1492 w 248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2489" h="2160">
                  <a:moveTo>
                    <a:pt x="1492" y="0"/>
                  </a:moveTo>
                  <a:lnTo>
                    <a:pt x="995" y="0"/>
                  </a:lnTo>
                  <a:lnTo>
                    <a:pt x="0" y="1729"/>
                  </a:lnTo>
                  <a:lnTo>
                    <a:pt x="249" y="2160"/>
                  </a:lnTo>
                  <a:lnTo>
                    <a:pt x="2241" y="2160"/>
                  </a:lnTo>
                  <a:lnTo>
                    <a:pt x="2489" y="1729"/>
                  </a:lnTo>
                  <a:lnTo>
                    <a:pt x="1492" y="0"/>
                  </a:lnTo>
                  <a:close/>
                </a:path>
              </a:pathLst>
            </a:custGeom>
            <a:solidFill>
              <a:schemeClr val="tx2">
                <a:lumMod val="8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139" name="Group 138"/>
            <p:cNvGrpSpPr/>
            <p:nvPr/>
          </p:nvGrpSpPr>
          <p:grpSpPr>
            <a:xfrm>
              <a:off x="1463211" y="1937488"/>
              <a:ext cx="3441042" cy="2982053"/>
              <a:chOff x="3501080" y="1937488"/>
              <a:chExt cx="3441042" cy="2982053"/>
            </a:xfrm>
          </p:grpSpPr>
          <p:sp>
            <p:nvSpPr>
              <p:cNvPr id="142" name="Freeform 9"/>
              <p:cNvSpPr>
                <a:spLocks/>
              </p:cNvSpPr>
              <p:nvPr/>
            </p:nvSpPr>
            <p:spPr bwMode="auto">
              <a:xfrm>
                <a:off x="4532425" y="1937488"/>
                <a:ext cx="1378353" cy="1193098"/>
              </a:xfrm>
              <a:custGeom>
                <a:avLst/>
                <a:gdLst>
                  <a:gd name="T0" fmla="*/ 249 w 997"/>
                  <a:gd name="T1" fmla="*/ 863 h 863"/>
                  <a:gd name="T2" fmla="*/ 0 w 997"/>
                  <a:gd name="T3" fmla="*/ 432 h 863"/>
                  <a:gd name="T4" fmla="*/ 249 w 997"/>
                  <a:gd name="T5" fmla="*/ 0 h 863"/>
                  <a:gd name="T6" fmla="*/ 748 w 997"/>
                  <a:gd name="T7" fmla="*/ 0 h 863"/>
                  <a:gd name="T8" fmla="*/ 997 w 997"/>
                  <a:gd name="T9" fmla="*/ 432 h 863"/>
                  <a:gd name="T10" fmla="*/ 748 w 997"/>
                  <a:gd name="T11" fmla="*/ 863 h 863"/>
                  <a:gd name="T12" fmla="*/ 249 w 997"/>
                  <a:gd name="T13" fmla="*/ 863 h 863"/>
                </a:gdLst>
                <a:ahLst/>
                <a:cxnLst>
                  <a:cxn ang="0">
                    <a:pos x="T0" y="T1"/>
                  </a:cxn>
                  <a:cxn ang="0">
                    <a:pos x="T2" y="T3"/>
                  </a:cxn>
                  <a:cxn ang="0">
                    <a:pos x="T4" y="T5"/>
                  </a:cxn>
                  <a:cxn ang="0">
                    <a:pos x="T6" y="T7"/>
                  </a:cxn>
                  <a:cxn ang="0">
                    <a:pos x="T8" y="T9"/>
                  </a:cxn>
                  <a:cxn ang="0">
                    <a:pos x="T10" y="T11"/>
                  </a:cxn>
                  <a:cxn ang="0">
                    <a:pos x="T12" y="T13"/>
                  </a:cxn>
                </a:cxnLst>
                <a:rect l="0" t="0" r="r" b="b"/>
                <a:pathLst>
                  <a:path w="997" h="863">
                    <a:moveTo>
                      <a:pt x="249" y="863"/>
                    </a:moveTo>
                    <a:lnTo>
                      <a:pt x="0" y="432"/>
                    </a:lnTo>
                    <a:lnTo>
                      <a:pt x="249" y="0"/>
                    </a:lnTo>
                    <a:lnTo>
                      <a:pt x="748" y="0"/>
                    </a:lnTo>
                    <a:lnTo>
                      <a:pt x="997" y="432"/>
                    </a:lnTo>
                    <a:lnTo>
                      <a:pt x="748" y="863"/>
                    </a:lnTo>
                    <a:lnTo>
                      <a:pt x="249" y="863"/>
                    </a:lnTo>
                    <a:close/>
                  </a:path>
                </a:pathLst>
              </a:custGeom>
              <a:gradFill>
                <a:gsLst>
                  <a:gs pos="100000">
                    <a:schemeClr val="bg2">
                      <a:lumMod val="50000"/>
                    </a:schemeClr>
                  </a:gs>
                  <a:gs pos="50000">
                    <a:srgbClr val="6697C3"/>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9" name="Freeform 10"/>
              <p:cNvSpPr>
                <a:spLocks/>
              </p:cNvSpPr>
              <p:nvPr/>
            </p:nvSpPr>
            <p:spPr bwMode="auto">
              <a:xfrm>
                <a:off x="3501080" y="3727826"/>
                <a:ext cx="1375588" cy="1191715"/>
              </a:xfrm>
              <a:custGeom>
                <a:avLst/>
                <a:gdLst>
                  <a:gd name="T0" fmla="*/ 249 w 995"/>
                  <a:gd name="T1" fmla="*/ 862 h 862"/>
                  <a:gd name="T2" fmla="*/ 0 w 995"/>
                  <a:gd name="T3" fmla="*/ 431 h 862"/>
                  <a:gd name="T4" fmla="*/ 249 w 995"/>
                  <a:gd name="T5" fmla="*/ 0 h 862"/>
                  <a:gd name="T6" fmla="*/ 746 w 995"/>
                  <a:gd name="T7" fmla="*/ 0 h 862"/>
                  <a:gd name="T8" fmla="*/ 995 w 995"/>
                  <a:gd name="T9" fmla="*/ 431 h 862"/>
                  <a:gd name="T10" fmla="*/ 746 w 995"/>
                  <a:gd name="T11" fmla="*/ 862 h 862"/>
                  <a:gd name="T12" fmla="*/ 249 w 995"/>
                  <a:gd name="T13" fmla="*/ 862 h 862"/>
                </a:gdLst>
                <a:ahLst/>
                <a:cxnLst>
                  <a:cxn ang="0">
                    <a:pos x="T0" y="T1"/>
                  </a:cxn>
                  <a:cxn ang="0">
                    <a:pos x="T2" y="T3"/>
                  </a:cxn>
                  <a:cxn ang="0">
                    <a:pos x="T4" y="T5"/>
                  </a:cxn>
                  <a:cxn ang="0">
                    <a:pos x="T6" y="T7"/>
                  </a:cxn>
                  <a:cxn ang="0">
                    <a:pos x="T8" y="T9"/>
                  </a:cxn>
                  <a:cxn ang="0">
                    <a:pos x="T10" y="T11"/>
                  </a:cxn>
                  <a:cxn ang="0">
                    <a:pos x="T12" y="T13"/>
                  </a:cxn>
                </a:cxnLst>
                <a:rect l="0" t="0" r="r" b="b"/>
                <a:pathLst>
                  <a:path w="995" h="862">
                    <a:moveTo>
                      <a:pt x="249" y="862"/>
                    </a:moveTo>
                    <a:lnTo>
                      <a:pt x="0" y="431"/>
                    </a:lnTo>
                    <a:lnTo>
                      <a:pt x="249" y="0"/>
                    </a:lnTo>
                    <a:lnTo>
                      <a:pt x="746" y="0"/>
                    </a:lnTo>
                    <a:lnTo>
                      <a:pt x="995" y="431"/>
                    </a:lnTo>
                    <a:lnTo>
                      <a:pt x="746" y="862"/>
                    </a:lnTo>
                    <a:lnTo>
                      <a:pt x="249" y="862"/>
                    </a:lnTo>
                    <a:close/>
                  </a:path>
                </a:pathLst>
              </a:custGeom>
              <a:gradFill>
                <a:gsLst>
                  <a:gs pos="100000">
                    <a:schemeClr val="accent2">
                      <a:lumMod val="50000"/>
                    </a:schemeClr>
                  </a:gs>
                  <a:gs pos="50000">
                    <a:srgbClr val="46A33F"/>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5" name="Freeform 11"/>
              <p:cNvSpPr>
                <a:spLocks/>
              </p:cNvSpPr>
              <p:nvPr/>
            </p:nvSpPr>
            <p:spPr bwMode="auto">
              <a:xfrm>
                <a:off x="5566534" y="3727826"/>
                <a:ext cx="1375588" cy="1191715"/>
              </a:xfrm>
              <a:custGeom>
                <a:avLst/>
                <a:gdLst>
                  <a:gd name="T0" fmla="*/ 249 w 995"/>
                  <a:gd name="T1" fmla="*/ 862 h 862"/>
                  <a:gd name="T2" fmla="*/ 0 w 995"/>
                  <a:gd name="T3" fmla="*/ 431 h 862"/>
                  <a:gd name="T4" fmla="*/ 249 w 995"/>
                  <a:gd name="T5" fmla="*/ 0 h 862"/>
                  <a:gd name="T6" fmla="*/ 747 w 995"/>
                  <a:gd name="T7" fmla="*/ 0 h 862"/>
                  <a:gd name="T8" fmla="*/ 995 w 995"/>
                  <a:gd name="T9" fmla="*/ 431 h 862"/>
                  <a:gd name="T10" fmla="*/ 747 w 995"/>
                  <a:gd name="T11" fmla="*/ 862 h 862"/>
                  <a:gd name="T12" fmla="*/ 249 w 995"/>
                  <a:gd name="T13" fmla="*/ 862 h 862"/>
                </a:gdLst>
                <a:ahLst/>
                <a:cxnLst>
                  <a:cxn ang="0">
                    <a:pos x="T0" y="T1"/>
                  </a:cxn>
                  <a:cxn ang="0">
                    <a:pos x="T2" y="T3"/>
                  </a:cxn>
                  <a:cxn ang="0">
                    <a:pos x="T4" y="T5"/>
                  </a:cxn>
                  <a:cxn ang="0">
                    <a:pos x="T6" y="T7"/>
                  </a:cxn>
                  <a:cxn ang="0">
                    <a:pos x="T8" y="T9"/>
                  </a:cxn>
                  <a:cxn ang="0">
                    <a:pos x="T10" y="T11"/>
                  </a:cxn>
                  <a:cxn ang="0">
                    <a:pos x="T12" y="T13"/>
                  </a:cxn>
                </a:cxnLst>
                <a:rect l="0" t="0" r="r" b="b"/>
                <a:pathLst>
                  <a:path w="995" h="862">
                    <a:moveTo>
                      <a:pt x="249" y="862"/>
                    </a:moveTo>
                    <a:lnTo>
                      <a:pt x="0" y="431"/>
                    </a:lnTo>
                    <a:lnTo>
                      <a:pt x="249" y="0"/>
                    </a:lnTo>
                    <a:lnTo>
                      <a:pt x="747" y="0"/>
                    </a:lnTo>
                    <a:lnTo>
                      <a:pt x="995" y="431"/>
                    </a:lnTo>
                    <a:lnTo>
                      <a:pt x="747" y="862"/>
                    </a:lnTo>
                    <a:lnTo>
                      <a:pt x="249" y="862"/>
                    </a:lnTo>
                    <a:close/>
                  </a:path>
                </a:pathLst>
              </a:custGeom>
              <a:gradFill>
                <a:gsLst>
                  <a:gs pos="100000">
                    <a:schemeClr val="accent3">
                      <a:lumMod val="50000"/>
                    </a:schemeClr>
                  </a:gs>
                  <a:gs pos="50000">
                    <a:srgbClr val="E5550D"/>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6" name="Freeform 12"/>
              <p:cNvSpPr>
                <a:spLocks/>
              </p:cNvSpPr>
              <p:nvPr/>
            </p:nvSpPr>
            <p:spPr bwMode="auto">
              <a:xfrm>
                <a:off x="3845323" y="2534728"/>
                <a:ext cx="1031345" cy="1193098"/>
              </a:xfrm>
              <a:custGeom>
                <a:avLst/>
                <a:gdLst>
                  <a:gd name="T0" fmla="*/ 497 w 746"/>
                  <a:gd name="T1" fmla="*/ 0 h 863"/>
                  <a:gd name="T2" fmla="*/ 0 w 746"/>
                  <a:gd name="T3" fmla="*/ 863 h 863"/>
                  <a:gd name="T4" fmla="*/ 497 w 746"/>
                  <a:gd name="T5" fmla="*/ 863 h 863"/>
                  <a:gd name="T6" fmla="*/ 746 w 746"/>
                  <a:gd name="T7" fmla="*/ 431 h 863"/>
                  <a:gd name="T8" fmla="*/ 497 w 746"/>
                  <a:gd name="T9" fmla="*/ 0 h 863"/>
                </a:gdLst>
                <a:ahLst/>
                <a:cxnLst>
                  <a:cxn ang="0">
                    <a:pos x="T0" y="T1"/>
                  </a:cxn>
                  <a:cxn ang="0">
                    <a:pos x="T2" y="T3"/>
                  </a:cxn>
                  <a:cxn ang="0">
                    <a:pos x="T4" y="T5"/>
                  </a:cxn>
                  <a:cxn ang="0">
                    <a:pos x="T6" y="T7"/>
                  </a:cxn>
                  <a:cxn ang="0">
                    <a:pos x="T8" y="T9"/>
                  </a:cxn>
                </a:cxnLst>
                <a:rect l="0" t="0" r="r" b="b"/>
                <a:pathLst>
                  <a:path w="746" h="863">
                    <a:moveTo>
                      <a:pt x="497" y="0"/>
                    </a:moveTo>
                    <a:lnTo>
                      <a:pt x="0" y="863"/>
                    </a:lnTo>
                    <a:lnTo>
                      <a:pt x="497" y="863"/>
                    </a:lnTo>
                    <a:lnTo>
                      <a:pt x="746" y="431"/>
                    </a:lnTo>
                    <a:lnTo>
                      <a:pt x="497" y="0"/>
                    </a:lnTo>
                    <a:close/>
                  </a:path>
                </a:pathLst>
              </a:custGeom>
              <a:gradFill>
                <a:gsLst>
                  <a:gs pos="80000">
                    <a:schemeClr val="tx2">
                      <a:lumMod val="65000"/>
                    </a:schemeClr>
                  </a:gs>
                  <a:gs pos="40000">
                    <a:schemeClr val="tx2">
                      <a:lumMod val="95000"/>
                    </a:schemeClr>
                  </a:gs>
                </a:gsLst>
                <a:lin ang="72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7" name="Freeform 13"/>
              <p:cNvSpPr>
                <a:spLocks/>
              </p:cNvSpPr>
              <p:nvPr/>
            </p:nvSpPr>
            <p:spPr bwMode="auto">
              <a:xfrm>
                <a:off x="5566534" y="2534728"/>
                <a:ext cx="1032728" cy="1193098"/>
              </a:xfrm>
              <a:custGeom>
                <a:avLst/>
                <a:gdLst>
                  <a:gd name="T0" fmla="*/ 249 w 747"/>
                  <a:gd name="T1" fmla="*/ 0 h 863"/>
                  <a:gd name="T2" fmla="*/ 747 w 747"/>
                  <a:gd name="T3" fmla="*/ 863 h 863"/>
                  <a:gd name="T4" fmla="*/ 249 w 747"/>
                  <a:gd name="T5" fmla="*/ 863 h 863"/>
                  <a:gd name="T6" fmla="*/ 0 w 747"/>
                  <a:gd name="T7" fmla="*/ 431 h 863"/>
                  <a:gd name="T8" fmla="*/ 249 w 747"/>
                  <a:gd name="T9" fmla="*/ 0 h 863"/>
                </a:gdLst>
                <a:ahLst/>
                <a:cxnLst>
                  <a:cxn ang="0">
                    <a:pos x="T0" y="T1"/>
                  </a:cxn>
                  <a:cxn ang="0">
                    <a:pos x="T2" y="T3"/>
                  </a:cxn>
                  <a:cxn ang="0">
                    <a:pos x="T4" y="T5"/>
                  </a:cxn>
                  <a:cxn ang="0">
                    <a:pos x="T6" y="T7"/>
                  </a:cxn>
                  <a:cxn ang="0">
                    <a:pos x="T8" y="T9"/>
                  </a:cxn>
                </a:cxnLst>
                <a:rect l="0" t="0" r="r" b="b"/>
                <a:pathLst>
                  <a:path w="747" h="863">
                    <a:moveTo>
                      <a:pt x="249" y="0"/>
                    </a:moveTo>
                    <a:lnTo>
                      <a:pt x="747" y="863"/>
                    </a:lnTo>
                    <a:lnTo>
                      <a:pt x="249" y="863"/>
                    </a:lnTo>
                    <a:lnTo>
                      <a:pt x="0" y="431"/>
                    </a:lnTo>
                    <a:lnTo>
                      <a:pt x="249" y="0"/>
                    </a:lnTo>
                    <a:close/>
                  </a:path>
                </a:pathLst>
              </a:custGeom>
              <a:gradFill>
                <a:gsLst>
                  <a:gs pos="20000">
                    <a:schemeClr val="tx2">
                      <a:lumMod val="65000"/>
                    </a:schemeClr>
                  </a:gs>
                  <a:gs pos="60000">
                    <a:schemeClr val="tx2">
                      <a:lumMod val="95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8" name="Freeform 14"/>
              <p:cNvSpPr>
                <a:spLocks/>
              </p:cNvSpPr>
              <p:nvPr/>
            </p:nvSpPr>
            <p:spPr bwMode="auto">
              <a:xfrm>
                <a:off x="4532425" y="4323683"/>
                <a:ext cx="1378353" cy="595858"/>
              </a:xfrm>
              <a:custGeom>
                <a:avLst/>
                <a:gdLst>
                  <a:gd name="T0" fmla="*/ 249 w 997"/>
                  <a:gd name="T1" fmla="*/ 0 h 431"/>
                  <a:gd name="T2" fmla="*/ 748 w 997"/>
                  <a:gd name="T3" fmla="*/ 0 h 431"/>
                  <a:gd name="T4" fmla="*/ 997 w 997"/>
                  <a:gd name="T5" fmla="*/ 431 h 431"/>
                  <a:gd name="T6" fmla="*/ 0 w 997"/>
                  <a:gd name="T7" fmla="*/ 431 h 431"/>
                  <a:gd name="T8" fmla="*/ 249 w 997"/>
                  <a:gd name="T9" fmla="*/ 0 h 431"/>
                </a:gdLst>
                <a:ahLst/>
                <a:cxnLst>
                  <a:cxn ang="0">
                    <a:pos x="T0" y="T1"/>
                  </a:cxn>
                  <a:cxn ang="0">
                    <a:pos x="T2" y="T3"/>
                  </a:cxn>
                  <a:cxn ang="0">
                    <a:pos x="T4" y="T5"/>
                  </a:cxn>
                  <a:cxn ang="0">
                    <a:pos x="T6" y="T7"/>
                  </a:cxn>
                  <a:cxn ang="0">
                    <a:pos x="T8" y="T9"/>
                  </a:cxn>
                </a:cxnLst>
                <a:rect l="0" t="0" r="r" b="b"/>
                <a:pathLst>
                  <a:path w="997" h="431">
                    <a:moveTo>
                      <a:pt x="249" y="0"/>
                    </a:moveTo>
                    <a:lnTo>
                      <a:pt x="748" y="0"/>
                    </a:lnTo>
                    <a:lnTo>
                      <a:pt x="997" y="431"/>
                    </a:lnTo>
                    <a:lnTo>
                      <a:pt x="0" y="431"/>
                    </a:lnTo>
                    <a:lnTo>
                      <a:pt x="249" y="0"/>
                    </a:lnTo>
                    <a:close/>
                  </a:path>
                </a:pathLst>
              </a:custGeom>
              <a:gradFill>
                <a:gsLst>
                  <a:gs pos="20000">
                    <a:schemeClr val="tx2">
                      <a:lumMod val="65000"/>
                    </a:schemeClr>
                  </a:gs>
                  <a:gs pos="51000">
                    <a:schemeClr val="tx2">
                      <a:lumMod val="95000"/>
                    </a:schemeClr>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9" name="Freeform 15"/>
              <p:cNvSpPr>
                <a:spLocks/>
              </p:cNvSpPr>
              <p:nvPr/>
            </p:nvSpPr>
            <p:spPr bwMode="auto">
              <a:xfrm>
                <a:off x="4876668" y="3130586"/>
                <a:ext cx="689868" cy="597240"/>
              </a:xfrm>
              <a:custGeom>
                <a:avLst/>
                <a:gdLst>
                  <a:gd name="T0" fmla="*/ 499 w 499"/>
                  <a:gd name="T1" fmla="*/ 0 h 432"/>
                  <a:gd name="T2" fmla="*/ 0 w 499"/>
                  <a:gd name="T3" fmla="*/ 0 h 432"/>
                  <a:gd name="T4" fmla="*/ 248 w 499"/>
                  <a:gd name="T5" fmla="*/ 432 h 432"/>
                  <a:gd name="T6" fmla="*/ 499 w 499"/>
                  <a:gd name="T7" fmla="*/ 0 h 432"/>
                </a:gdLst>
                <a:ahLst/>
                <a:cxnLst>
                  <a:cxn ang="0">
                    <a:pos x="T0" y="T1"/>
                  </a:cxn>
                  <a:cxn ang="0">
                    <a:pos x="T2" y="T3"/>
                  </a:cxn>
                  <a:cxn ang="0">
                    <a:pos x="T4" y="T5"/>
                  </a:cxn>
                  <a:cxn ang="0">
                    <a:pos x="T6" y="T7"/>
                  </a:cxn>
                </a:cxnLst>
                <a:rect l="0" t="0" r="r" b="b"/>
                <a:pathLst>
                  <a:path w="499" h="432">
                    <a:moveTo>
                      <a:pt x="499" y="0"/>
                    </a:moveTo>
                    <a:lnTo>
                      <a:pt x="0" y="0"/>
                    </a:lnTo>
                    <a:lnTo>
                      <a:pt x="248" y="432"/>
                    </a:lnTo>
                    <a:lnTo>
                      <a:pt x="499" y="0"/>
                    </a:lnTo>
                    <a:close/>
                  </a:path>
                </a:pathLst>
              </a:custGeom>
              <a:gradFill>
                <a:gsLst>
                  <a:gs pos="75000">
                    <a:schemeClr val="tx2">
                      <a:lumMod val="65000"/>
                    </a:schemeClr>
                  </a:gs>
                  <a:gs pos="25000">
                    <a:schemeClr val="tx2">
                      <a:lumMod val="95000"/>
                    </a:schemeClr>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0" name="Freeform 16"/>
              <p:cNvSpPr>
                <a:spLocks/>
              </p:cNvSpPr>
              <p:nvPr/>
            </p:nvSpPr>
            <p:spPr bwMode="auto">
              <a:xfrm>
                <a:off x="5219527" y="3130586"/>
                <a:ext cx="691250" cy="597240"/>
              </a:xfrm>
              <a:custGeom>
                <a:avLst/>
                <a:gdLst>
                  <a:gd name="T0" fmla="*/ 0 w 500"/>
                  <a:gd name="T1" fmla="*/ 432 h 432"/>
                  <a:gd name="T2" fmla="*/ 500 w 500"/>
                  <a:gd name="T3" fmla="*/ 432 h 432"/>
                  <a:gd name="T4" fmla="*/ 251 w 500"/>
                  <a:gd name="T5" fmla="*/ 0 h 432"/>
                  <a:gd name="T6" fmla="*/ 251 w 500"/>
                  <a:gd name="T7" fmla="*/ 0 h 432"/>
                  <a:gd name="T8" fmla="*/ 0 w 500"/>
                  <a:gd name="T9" fmla="*/ 432 h 432"/>
                  <a:gd name="T10" fmla="*/ 0 w 500"/>
                  <a:gd name="T11" fmla="*/ 432 h 432"/>
                </a:gdLst>
                <a:ahLst/>
                <a:cxnLst>
                  <a:cxn ang="0">
                    <a:pos x="T0" y="T1"/>
                  </a:cxn>
                  <a:cxn ang="0">
                    <a:pos x="T2" y="T3"/>
                  </a:cxn>
                  <a:cxn ang="0">
                    <a:pos x="T4" y="T5"/>
                  </a:cxn>
                  <a:cxn ang="0">
                    <a:pos x="T6" y="T7"/>
                  </a:cxn>
                  <a:cxn ang="0">
                    <a:pos x="T8" y="T9"/>
                  </a:cxn>
                  <a:cxn ang="0">
                    <a:pos x="T10" y="T11"/>
                  </a:cxn>
                </a:cxnLst>
                <a:rect l="0" t="0" r="r" b="b"/>
                <a:pathLst>
                  <a:path w="500" h="432">
                    <a:moveTo>
                      <a:pt x="0" y="432"/>
                    </a:moveTo>
                    <a:lnTo>
                      <a:pt x="500" y="432"/>
                    </a:lnTo>
                    <a:lnTo>
                      <a:pt x="251" y="0"/>
                    </a:lnTo>
                    <a:lnTo>
                      <a:pt x="251" y="0"/>
                    </a:lnTo>
                    <a:lnTo>
                      <a:pt x="0" y="432"/>
                    </a:lnTo>
                    <a:lnTo>
                      <a:pt x="0" y="432"/>
                    </a:lnTo>
                    <a:close/>
                  </a:path>
                </a:pathLst>
              </a:custGeom>
              <a:solidFill>
                <a:schemeClr val="tx2">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1" name="Rectangle 17"/>
              <p:cNvSpPr>
                <a:spLocks noChangeArrowheads="1"/>
              </p:cNvSpPr>
              <p:nvPr/>
            </p:nvSpPr>
            <p:spPr bwMode="auto">
              <a:xfrm>
                <a:off x="5219527" y="3727826"/>
                <a:ext cx="1383" cy="138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2" name="Freeform 18"/>
              <p:cNvSpPr>
                <a:spLocks/>
              </p:cNvSpPr>
              <p:nvPr/>
            </p:nvSpPr>
            <p:spPr bwMode="auto">
              <a:xfrm>
                <a:off x="4532425" y="3727826"/>
                <a:ext cx="687103" cy="595858"/>
              </a:xfrm>
              <a:custGeom>
                <a:avLst/>
                <a:gdLst>
                  <a:gd name="T0" fmla="*/ 0 w 497"/>
                  <a:gd name="T1" fmla="*/ 0 h 431"/>
                  <a:gd name="T2" fmla="*/ 249 w 497"/>
                  <a:gd name="T3" fmla="*/ 431 h 431"/>
                  <a:gd name="T4" fmla="*/ 497 w 497"/>
                  <a:gd name="T5" fmla="*/ 0 h 431"/>
                  <a:gd name="T6" fmla="*/ 0 w 497"/>
                  <a:gd name="T7" fmla="*/ 0 h 431"/>
                </a:gdLst>
                <a:ahLst/>
                <a:cxnLst>
                  <a:cxn ang="0">
                    <a:pos x="T0" y="T1"/>
                  </a:cxn>
                  <a:cxn ang="0">
                    <a:pos x="T2" y="T3"/>
                  </a:cxn>
                  <a:cxn ang="0">
                    <a:pos x="T4" y="T5"/>
                  </a:cxn>
                  <a:cxn ang="0">
                    <a:pos x="T6" y="T7"/>
                  </a:cxn>
                </a:cxnLst>
                <a:rect l="0" t="0" r="r" b="b"/>
                <a:pathLst>
                  <a:path w="497" h="431">
                    <a:moveTo>
                      <a:pt x="0" y="0"/>
                    </a:moveTo>
                    <a:lnTo>
                      <a:pt x="249" y="431"/>
                    </a:lnTo>
                    <a:lnTo>
                      <a:pt x="497" y="0"/>
                    </a:lnTo>
                    <a:lnTo>
                      <a:pt x="0" y="0"/>
                    </a:lnTo>
                    <a:close/>
                  </a:path>
                </a:pathLst>
              </a:custGeom>
              <a:gradFill>
                <a:gsLst>
                  <a:gs pos="70000">
                    <a:schemeClr val="tx2">
                      <a:lumMod val="65000"/>
                    </a:schemeClr>
                  </a:gs>
                  <a:gs pos="25000">
                    <a:schemeClr val="tx2">
                      <a:lumMod val="95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3" name="Freeform 19"/>
              <p:cNvSpPr>
                <a:spLocks/>
              </p:cNvSpPr>
              <p:nvPr/>
            </p:nvSpPr>
            <p:spPr bwMode="auto">
              <a:xfrm>
                <a:off x="4532425" y="3130586"/>
                <a:ext cx="687103" cy="597240"/>
              </a:xfrm>
              <a:custGeom>
                <a:avLst/>
                <a:gdLst>
                  <a:gd name="T0" fmla="*/ 497 w 497"/>
                  <a:gd name="T1" fmla="*/ 432 h 432"/>
                  <a:gd name="T2" fmla="*/ 249 w 497"/>
                  <a:gd name="T3" fmla="*/ 0 h 432"/>
                  <a:gd name="T4" fmla="*/ 249 w 497"/>
                  <a:gd name="T5" fmla="*/ 0 h 432"/>
                  <a:gd name="T6" fmla="*/ 0 w 497"/>
                  <a:gd name="T7" fmla="*/ 432 h 432"/>
                  <a:gd name="T8" fmla="*/ 497 w 497"/>
                  <a:gd name="T9" fmla="*/ 432 h 432"/>
                  <a:gd name="T10" fmla="*/ 497 w 497"/>
                  <a:gd name="T11" fmla="*/ 432 h 432"/>
                </a:gdLst>
                <a:ahLst/>
                <a:cxnLst>
                  <a:cxn ang="0">
                    <a:pos x="T0" y="T1"/>
                  </a:cxn>
                  <a:cxn ang="0">
                    <a:pos x="T2" y="T3"/>
                  </a:cxn>
                  <a:cxn ang="0">
                    <a:pos x="T4" y="T5"/>
                  </a:cxn>
                  <a:cxn ang="0">
                    <a:pos x="T6" y="T7"/>
                  </a:cxn>
                  <a:cxn ang="0">
                    <a:pos x="T8" y="T9"/>
                  </a:cxn>
                  <a:cxn ang="0">
                    <a:pos x="T10" y="T11"/>
                  </a:cxn>
                </a:cxnLst>
                <a:rect l="0" t="0" r="r" b="b"/>
                <a:pathLst>
                  <a:path w="497" h="432">
                    <a:moveTo>
                      <a:pt x="497" y="432"/>
                    </a:moveTo>
                    <a:lnTo>
                      <a:pt x="249" y="0"/>
                    </a:lnTo>
                    <a:lnTo>
                      <a:pt x="249" y="0"/>
                    </a:lnTo>
                    <a:lnTo>
                      <a:pt x="0" y="432"/>
                    </a:lnTo>
                    <a:lnTo>
                      <a:pt x="497" y="432"/>
                    </a:lnTo>
                    <a:lnTo>
                      <a:pt x="497" y="432"/>
                    </a:lnTo>
                    <a:close/>
                  </a:path>
                </a:pathLst>
              </a:custGeom>
              <a:solidFill>
                <a:schemeClr val="tx2">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4" name="Freeform 20"/>
              <p:cNvSpPr>
                <a:spLocks/>
              </p:cNvSpPr>
              <p:nvPr/>
            </p:nvSpPr>
            <p:spPr bwMode="auto">
              <a:xfrm>
                <a:off x="5219527" y="3727826"/>
                <a:ext cx="691250" cy="595858"/>
              </a:xfrm>
              <a:custGeom>
                <a:avLst/>
                <a:gdLst>
                  <a:gd name="T0" fmla="*/ 0 w 500"/>
                  <a:gd name="T1" fmla="*/ 0 h 431"/>
                  <a:gd name="T2" fmla="*/ 251 w 500"/>
                  <a:gd name="T3" fmla="*/ 431 h 431"/>
                  <a:gd name="T4" fmla="*/ 500 w 500"/>
                  <a:gd name="T5" fmla="*/ 0 h 431"/>
                  <a:gd name="T6" fmla="*/ 0 w 500"/>
                  <a:gd name="T7" fmla="*/ 0 h 431"/>
                </a:gdLst>
                <a:ahLst/>
                <a:cxnLst>
                  <a:cxn ang="0">
                    <a:pos x="T0" y="T1"/>
                  </a:cxn>
                  <a:cxn ang="0">
                    <a:pos x="T2" y="T3"/>
                  </a:cxn>
                  <a:cxn ang="0">
                    <a:pos x="T4" y="T5"/>
                  </a:cxn>
                  <a:cxn ang="0">
                    <a:pos x="T6" y="T7"/>
                  </a:cxn>
                </a:cxnLst>
                <a:rect l="0" t="0" r="r" b="b"/>
                <a:pathLst>
                  <a:path w="500" h="431">
                    <a:moveTo>
                      <a:pt x="0" y="0"/>
                    </a:moveTo>
                    <a:lnTo>
                      <a:pt x="251" y="431"/>
                    </a:lnTo>
                    <a:lnTo>
                      <a:pt x="500" y="0"/>
                    </a:lnTo>
                    <a:lnTo>
                      <a:pt x="0" y="0"/>
                    </a:lnTo>
                    <a:close/>
                  </a:path>
                </a:pathLst>
              </a:custGeom>
              <a:gradFill>
                <a:gsLst>
                  <a:gs pos="5000">
                    <a:schemeClr val="tx2">
                      <a:lumMod val="65000"/>
                    </a:schemeClr>
                  </a:gs>
                  <a:gs pos="50000">
                    <a:schemeClr val="tx2">
                      <a:lumMod val="95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5" name="Freeform 21"/>
              <p:cNvSpPr>
                <a:spLocks/>
              </p:cNvSpPr>
              <p:nvPr/>
            </p:nvSpPr>
            <p:spPr bwMode="auto">
              <a:xfrm>
                <a:off x="4876668" y="3727826"/>
                <a:ext cx="689868" cy="595858"/>
              </a:xfrm>
              <a:custGeom>
                <a:avLst/>
                <a:gdLst>
                  <a:gd name="T0" fmla="*/ 248 w 499"/>
                  <a:gd name="T1" fmla="*/ 0 h 431"/>
                  <a:gd name="T2" fmla="*/ 0 w 499"/>
                  <a:gd name="T3" fmla="*/ 431 h 431"/>
                  <a:gd name="T4" fmla="*/ 0 w 499"/>
                  <a:gd name="T5" fmla="*/ 431 h 431"/>
                  <a:gd name="T6" fmla="*/ 499 w 499"/>
                  <a:gd name="T7" fmla="*/ 431 h 431"/>
                  <a:gd name="T8" fmla="*/ 499 w 499"/>
                  <a:gd name="T9" fmla="*/ 431 h 431"/>
                  <a:gd name="T10" fmla="*/ 248 w 499"/>
                  <a:gd name="T11" fmla="*/ 0 h 431"/>
                  <a:gd name="T12" fmla="*/ 248 w 499"/>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499" h="431">
                    <a:moveTo>
                      <a:pt x="248" y="0"/>
                    </a:moveTo>
                    <a:lnTo>
                      <a:pt x="0" y="431"/>
                    </a:lnTo>
                    <a:lnTo>
                      <a:pt x="0" y="431"/>
                    </a:lnTo>
                    <a:lnTo>
                      <a:pt x="499" y="431"/>
                    </a:lnTo>
                    <a:lnTo>
                      <a:pt x="499" y="431"/>
                    </a:lnTo>
                    <a:lnTo>
                      <a:pt x="248" y="0"/>
                    </a:lnTo>
                    <a:lnTo>
                      <a:pt x="248" y="0"/>
                    </a:lnTo>
                    <a:close/>
                  </a:path>
                </a:pathLst>
              </a:custGeom>
              <a:solidFill>
                <a:schemeClr val="tx2">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176" name="Group 175"/>
              <p:cNvGrpSpPr/>
              <p:nvPr/>
            </p:nvGrpSpPr>
            <p:grpSpPr>
              <a:xfrm>
                <a:off x="4795100" y="2114448"/>
                <a:ext cx="850238" cy="817058"/>
                <a:chOff x="4038600" y="1919288"/>
                <a:chExt cx="976313" cy="938213"/>
              </a:xfrm>
            </p:grpSpPr>
            <p:sp>
              <p:nvSpPr>
                <p:cNvPr id="188" name="Freeform 22"/>
                <p:cNvSpPr>
                  <a:spLocks noEditPoints="1"/>
                </p:cNvSpPr>
                <p:nvPr/>
              </p:nvSpPr>
              <p:spPr bwMode="auto">
                <a:xfrm>
                  <a:off x="4184650" y="2498726"/>
                  <a:ext cx="203200" cy="203200"/>
                </a:xfrm>
                <a:custGeom>
                  <a:avLst/>
                  <a:gdLst>
                    <a:gd name="T0" fmla="*/ 31 w 128"/>
                    <a:gd name="T1" fmla="*/ 60 h 128"/>
                    <a:gd name="T2" fmla="*/ 59 w 128"/>
                    <a:gd name="T3" fmla="*/ 76 h 128"/>
                    <a:gd name="T4" fmla="*/ 31 w 128"/>
                    <a:gd name="T5" fmla="*/ 95 h 128"/>
                    <a:gd name="T6" fmla="*/ 0 w 128"/>
                    <a:gd name="T7" fmla="*/ 76 h 128"/>
                    <a:gd name="T8" fmla="*/ 31 w 128"/>
                    <a:gd name="T9" fmla="*/ 60 h 128"/>
                    <a:gd name="T10" fmla="*/ 31 w 128"/>
                    <a:gd name="T11" fmla="*/ 60 h 128"/>
                    <a:gd name="T12" fmla="*/ 31 w 128"/>
                    <a:gd name="T13" fmla="*/ 60 h 128"/>
                    <a:gd name="T14" fmla="*/ 33 w 128"/>
                    <a:gd name="T15" fmla="*/ 100 h 128"/>
                    <a:gd name="T16" fmla="*/ 33 w 128"/>
                    <a:gd name="T17" fmla="*/ 128 h 128"/>
                    <a:gd name="T18" fmla="*/ 59 w 128"/>
                    <a:gd name="T19" fmla="*/ 114 h 128"/>
                    <a:gd name="T20" fmla="*/ 59 w 128"/>
                    <a:gd name="T21" fmla="*/ 83 h 128"/>
                    <a:gd name="T22" fmla="*/ 33 w 128"/>
                    <a:gd name="T23" fmla="*/ 100 h 128"/>
                    <a:gd name="T24" fmla="*/ 33 w 128"/>
                    <a:gd name="T25" fmla="*/ 100 h 128"/>
                    <a:gd name="T26" fmla="*/ 33 w 128"/>
                    <a:gd name="T27" fmla="*/ 100 h 128"/>
                    <a:gd name="T28" fmla="*/ 0 w 128"/>
                    <a:gd name="T29" fmla="*/ 83 h 128"/>
                    <a:gd name="T30" fmla="*/ 0 w 128"/>
                    <a:gd name="T31" fmla="*/ 114 h 128"/>
                    <a:gd name="T32" fmla="*/ 26 w 128"/>
                    <a:gd name="T33" fmla="*/ 128 h 128"/>
                    <a:gd name="T34" fmla="*/ 26 w 128"/>
                    <a:gd name="T35" fmla="*/ 100 h 128"/>
                    <a:gd name="T36" fmla="*/ 0 w 128"/>
                    <a:gd name="T37" fmla="*/ 83 h 128"/>
                    <a:gd name="T38" fmla="*/ 0 w 128"/>
                    <a:gd name="T39" fmla="*/ 83 h 128"/>
                    <a:gd name="T40" fmla="*/ 0 w 128"/>
                    <a:gd name="T41" fmla="*/ 83 h 128"/>
                    <a:gd name="T42" fmla="*/ 99 w 128"/>
                    <a:gd name="T43" fmla="*/ 60 h 128"/>
                    <a:gd name="T44" fmla="*/ 128 w 128"/>
                    <a:gd name="T45" fmla="*/ 76 h 128"/>
                    <a:gd name="T46" fmla="*/ 99 w 128"/>
                    <a:gd name="T47" fmla="*/ 95 h 128"/>
                    <a:gd name="T48" fmla="*/ 69 w 128"/>
                    <a:gd name="T49" fmla="*/ 76 h 128"/>
                    <a:gd name="T50" fmla="*/ 99 w 128"/>
                    <a:gd name="T51" fmla="*/ 60 h 128"/>
                    <a:gd name="T52" fmla="*/ 99 w 128"/>
                    <a:gd name="T53" fmla="*/ 60 h 128"/>
                    <a:gd name="T54" fmla="*/ 99 w 128"/>
                    <a:gd name="T55" fmla="*/ 60 h 128"/>
                    <a:gd name="T56" fmla="*/ 102 w 128"/>
                    <a:gd name="T57" fmla="*/ 100 h 128"/>
                    <a:gd name="T58" fmla="*/ 102 w 128"/>
                    <a:gd name="T59" fmla="*/ 128 h 128"/>
                    <a:gd name="T60" fmla="*/ 128 w 128"/>
                    <a:gd name="T61" fmla="*/ 114 h 128"/>
                    <a:gd name="T62" fmla="*/ 128 w 128"/>
                    <a:gd name="T63" fmla="*/ 83 h 128"/>
                    <a:gd name="T64" fmla="*/ 102 w 128"/>
                    <a:gd name="T65" fmla="*/ 100 h 128"/>
                    <a:gd name="T66" fmla="*/ 102 w 128"/>
                    <a:gd name="T67" fmla="*/ 100 h 128"/>
                    <a:gd name="T68" fmla="*/ 102 w 128"/>
                    <a:gd name="T69" fmla="*/ 100 h 128"/>
                    <a:gd name="T70" fmla="*/ 69 w 128"/>
                    <a:gd name="T71" fmla="*/ 83 h 128"/>
                    <a:gd name="T72" fmla="*/ 69 w 128"/>
                    <a:gd name="T73" fmla="*/ 114 h 128"/>
                    <a:gd name="T74" fmla="*/ 95 w 128"/>
                    <a:gd name="T75" fmla="*/ 128 h 128"/>
                    <a:gd name="T76" fmla="*/ 95 w 128"/>
                    <a:gd name="T77" fmla="*/ 100 h 128"/>
                    <a:gd name="T78" fmla="*/ 69 w 128"/>
                    <a:gd name="T79" fmla="*/ 83 h 128"/>
                    <a:gd name="T80" fmla="*/ 69 w 128"/>
                    <a:gd name="T81" fmla="*/ 83 h 128"/>
                    <a:gd name="T82" fmla="*/ 69 w 128"/>
                    <a:gd name="T83" fmla="*/ 83 h 128"/>
                    <a:gd name="T84" fmla="*/ 64 w 128"/>
                    <a:gd name="T85" fmla="*/ 0 h 128"/>
                    <a:gd name="T86" fmla="*/ 92 w 128"/>
                    <a:gd name="T87" fmla="*/ 17 h 128"/>
                    <a:gd name="T88" fmla="*/ 64 w 128"/>
                    <a:gd name="T89" fmla="*/ 34 h 128"/>
                    <a:gd name="T90" fmla="*/ 35 w 128"/>
                    <a:gd name="T91" fmla="*/ 17 h 128"/>
                    <a:gd name="T92" fmla="*/ 64 w 128"/>
                    <a:gd name="T93" fmla="*/ 0 h 128"/>
                    <a:gd name="T94" fmla="*/ 64 w 128"/>
                    <a:gd name="T95" fmla="*/ 0 h 128"/>
                    <a:gd name="T96" fmla="*/ 64 w 128"/>
                    <a:gd name="T97" fmla="*/ 0 h 128"/>
                    <a:gd name="T98" fmla="*/ 69 w 128"/>
                    <a:gd name="T99" fmla="*/ 38 h 128"/>
                    <a:gd name="T100" fmla="*/ 69 w 128"/>
                    <a:gd name="T101" fmla="*/ 67 h 128"/>
                    <a:gd name="T102" fmla="*/ 92 w 128"/>
                    <a:gd name="T103" fmla="*/ 52 h 128"/>
                    <a:gd name="T104" fmla="*/ 92 w 128"/>
                    <a:gd name="T105" fmla="*/ 24 h 128"/>
                    <a:gd name="T106" fmla="*/ 69 w 128"/>
                    <a:gd name="T107" fmla="*/ 38 h 128"/>
                    <a:gd name="T108" fmla="*/ 69 w 128"/>
                    <a:gd name="T109" fmla="*/ 38 h 128"/>
                    <a:gd name="T110" fmla="*/ 69 w 128"/>
                    <a:gd name="T111" fmla="*/ 38 h 128"/>
                    <a:gd name="T112" fmla="*/ 35 w 128"/>
                    <a:gd name="T113" fmla="*/ 24 h 128"/>
                    <a:gd name="T114" fmla="*/ 35 w 128"/>
                    <a:gd name="T115" fmla="*/ 52 h 128"/>
                    <a:gd name="T116" fmla="*/ 59 w 128"/>
                    <a:gd name="T117" fmla="*/ 67 h 128"/>
                    <a:gd name="T118" fmla="*/ 59 w 128"/>
                    <a:gd name="T119" fmla="*/ 38 h 128"/>
                    <a:gd name="T120" fmla="*/ 35 w 128"/>
                    <a:gd name="T121" fmla="*/ 24 h 128"/>
                    <a:gd name="T122" fmla="*/ 35 w 128"/>
                    <a:gd name="T123" fmla="*/ 24 h 128"/>
                    <a:gd name="T124" fmla="*/ 35 w 128"/>
                    <a:gd name="T125"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28">
                      <a:moveTo>
                        <a:pt x="31" y="60"/>
                      </a:moveTo>
                      <a:lnTo>
                        <a:pt x="59" y="76"/>
                      </a:lnTo>
                      <a:lnTo>
                        <a:pt x="31" y="95"/>
                      </a:lnTo>
                      <a:lnTo>
                        <a:pt x="0" y="76"/>
                      </a:lnTo>
                      <a:lnTo>
                        <a:pt x="31" y="60"/>
                      </a:lnTo>
                      <a:lnTo>
                        <a:pt x="31" y="60"/>
                      </a:lnTo>
                      <a:lnTo>
                        <a:pt x="31" y="60"/>
                      </a:lnTo>
                      <a:close/>
                      <a:moveTo>
                        <a:pt x="33" y="100"/>
                      </a:moveTo>
                      <a:lnTo>
                        <a:pt x="33" y="128"/>
                      </a:lnTo>
                      <a:lnTo>
                        <a:pt x="59" y="114"/>
                      </a:lnTo>
                      <a:lnTo>
                        <a:pt x="59" y="83"/>
                      </a:lnTo>
                      <a:lnTo>
                        <a:pt x="33" y="100"/>
                      </a:lnTo>
                      <a:lnTo>
                        <a:pt x="33" y="100"/>
                      </a:lnTo>
                      <a:lnTo>
                        <a:pt x="33" y="100"/>
                      </a:lnTo>
                      <a:close/>
                      <a:moveTo>
                        <a:pt x="0" y="83"/>
                      </a:moveTo>
                      <a:lnTo>
                        <a:pt x="0" y="114"/>
                      </a:lnTo>
                      <a:lnTo>
                        <a:pt x="26" y="128"/>
                      </a:lnTo>
                      <a:lnTo>
                        <a:pt x="26" y="100"/>
                      </a:lnTo>
                      <a:lnTo>
                        <a:pt x="0" y="83"/>
                      </a:lnTo>
                      <a:lnTo>
                        <a:pt x="0" y="83"/>
                      </a:lnTo>
                      <a:lnTo>
                        <a:pt x="0" y="83"/>
                      </a:lnTo>
                      <a:close/>
                      <a:moveTo>
                        <a:pt x="99" y="60"/>
                      </a:moveTo>
                      <a:lnTo>
                        <a:pt x="128" y="76"/>
                      </a:lnTo>
                      <a:lnTo>
                        <a:pt x="99" y="95"/>
                      </a:lnTo>
                      <a:lnTo>
                        <a:pt x="69" y="76"/>
                      </a:lnTo>
                      <a:lnTo>
                        <a:pt x="99" y="60"/>
                      </a:lnTo>
                      <a:lnTo>
                        <a:pt x="99" y="60"/>
                      </a:lnTo>
                      <a:lnTo>
                        <a:pt x="99" y="60"/>
                      </a:lnTo>
                      <a:close/>
                      <a:moveTo>
                        <a:pt x="102" y="100"/>
                      </a:moveTo>
                      <a:lnTo>
                        <a:pt x="102" y="128"/>
                      </a:lnTo>
                      <a:lnTo>
                        <a:pt x="128" y="114"/>
                      </a:lnTo>
                      <a:lnTo>
                        <a:pt x="128" y="83"/>
                      </a:lnTo>
                      <a:lnTo>
                        <a:pt x="102" y="100"/>
                      </a:lnTo>
                      <a:lnTo>
                        <a:pt x="102" y="100"/>
                      </a:lnTo>
                      <a:lnTo>
                        <a:pt x="102" y="100"/>
                      </a:lnTo>
                      <a:close/>
                      <a:moveTo>
                        <a:pt x="69" y="83"/>
                      </a:moveTo>
                      <a:lnTo>
                        <a:pt x="69" y="114"/>
                      </a:lnTo>
                      <a:lnTo>
                        <a:pt x="95" y="128"/>
                      </a:lnTo>
                      <a:lnTo>
                        <a:pt x="95" y="100"/>
                      </a:lnTo>
                      <a:lnTo>
                        <a:pt x="69" y="83"/>
                      </a:lnTo>
                      <a:lnTo>
                        <a:pt x="69" y="83"/>
                      </a:lnTo>
                      <a:lnTo>
                        <a:pt x="69" y="83"/>
                      </a:lnTo>
                      <a:close/>
                      <a:moveTo>
                        <a:pt x="64" y="0"/>
                      </a:moveTo>
                      <a:lnTo>
                        <a:pt x="92" y="17"/>
                      </a:lnTo>
                      <a:lnTo>
                        <a:pt x="64" y="34"/>
                      </a:lnTo>
                      <a:lnTo>
                        <a:pt x="35" y="17"/>
                      </a:lnTo>
                      <a:lnTo>
                        <a:pt x="64" y="0"/>
                      </a:lnTo>
                      <a:lnTo>
                        <a:pt x="64" y="0"/>
                      </a:lnTo>
                      <a:lnTo>
                        <a:pt x="64" y="0"/>
                      </a:lnTo>
                      <a:close/>
                      <a:moveTo>
                        <a:pt x="69" y="38"/>
                      </a:moveTo>
                      <a:lnTo>
                        <a:pt x="69" y="67"/>
                      </a:lnTo>
                      <a:lnTo>
                        <a:pt x="92" y="52"/>
                      </a:lnTo>
                      <a:lnTo>
                        <a:pt x="92" y="24"/>
                      </a:lnTo>
                      <a:lnTo>
                        <a:pt x="69" y="38"/>
                      </a:lnTo>
                      <a:lnTo>
                        <a:pt x="69" y="38"/>
                      </a:lnTo>
                      <a:lnTo>
                        <a:pt x="69" y="38"/>
                      </a:lnTo>
                      <a:close/>
                      <a:moveTo>
                        <a:pt x="35" y="24"/>
                      </a:moveTo>
                      <a:lnTo>
                        <a:pt x="35" y="52"/>
                      </a:lnTo>
                      <a:lnTo>
                        <a:pt x="59" y="67"/>
                      </a:lnTo>
                      <a:lnTo>
                        <a:pt x="59" y="38"/>
                      </a:lnTo>
                      <a:lnTo>
                        <a:pt x="35" y="24"/>
                      </a:lnTo>
                      <a:lnTo>
                        <a:pt x="35" y="24"/>
                      </a:lnTo>
                      <a:lnTo>
                        <a:pt x="3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9" name="Freeform 23"/>
                <p:cNvSpPr>
                  <a:spLocks noEditPoints="1"/>
                </p:cNvSpPr>
                <p:nvPr/>
              </p:nvSpPr>
              <p:spPr bwMode="auto">
                <a:xfrm>
                  <a:off x="4668838" y="2514601"/>
                  <a:ext cx="207963" cy="180975"/>
                </a:xfrm>
                <a:custGeom>
                  <a:avLst/>
                  <a:gdLst>
                    <a:gd name="T0" fmla="*/ 131 w 131"/>
                    <a:gd name="T1" fmla="*/ 0 h 114"/>
                    <a:gd name="T2" fmla="*/ 114 w 131"/>
                    <a:gd name="T3" fmla="*/ 0 h 114"/>
                    <a:gd name="T4" fmla="*/ 109 w 131"/>
                    <a:gd name="T5" fmla="*/ 47 h 114"/>
                    <a:gd name="T6" fmla="*/ 74 w 131"/>
                    <a:gd name="T7" fmla="*/ 24 h 114"/>
                    <a:gd name="T8" fmla="*/ 74 w 131"/>
                    <a:gd name="T9" fmla="*/ 47 h 114"/>
                    <a:gd name="T10" fmla="*/ 38 w 131"/>
                    <a:gd name="T11" fmla="*/ 24 h 114"/>
                    <a:gd name="T12" fmla="*/ 38 w 131"/>
                    <a:gd name="T13" fmla="*/ 47 h 114"/>
                    <a:gd name="T14" fmla="*/ 0 w 131"/>
                    <a:gd name="T15" fmla="*/ 24 h 114"/>
                    <a:gd name="T16" fmla="*/ 0 w 131"/>
                    <a:gd name="T17" fmla="*/ 114 h 114"/>
                    <a:gd name="T18" fmla="*/ 131 w 131"/>
                    <a:gd name="T19" fmla="*/ 114 h 114"/>
                    <a:gd name="T20" fmla="*/ 131 w 131"/>
                    <a:gd name="T21" fmla="*/ 0 h 114"/>
                    <a:gd name="T22" fmla="*/ 31 w 131"/>
                    <a:gd name="T23" fmla="*/ 102 h 114"/>
                    <a:gd name="T24" fmla="*/ 15 w 131"/>
                    <a:gd name="T25" fmla="*/ 102 h 114"/>
                    <a:gd name="T26" fmla="*/ 15 w 131"/>
                    <a:gd name="T27" fmla="*/ 85 h 114"/>
                    <a:gd name="T28" fmla="*/ 31 w 131"/>
                    <a:gd name="T29" fmla="*/ 85 h 114"/>
                    <a:gd name="T30" fmla="*/ 31 w 131"/>
                    <a:gd name="T31" fmla="*/ 102 h 114"/>
                    <a:gd name="T32" fmla="*/ 31 w 131"/>
                    <a:gd name="T33" fmla="*/ 76 h 114"/>
                    <a:gd name="T34" fmla="*/ 15 w 131"/>
                    <a:gd name="T35" fmla="*/ 76 h 114"/>
                    <a:gd name="T36" fmla="*/ 15 w 131"/>
                    <a:gd name="T37" fmla="*/ 59 h 114"/>
                    <a:gd name="T38" fmla="*/ 31 w 131"/>
                    <a:gd name="T39" fmla="*/ 59 h 114"/>
                    <a:gd name="T40" fmla="*/ 31 w 131"/>
                    <a:gd name="T41" fmla="*/ 76 h 114"/>
                    <a:gd name="T42" fmla="*/ 60 w 131"/>
                    <a:gd name="T43" fmla="*/ 102 h 114"/>
                    <a:gd name="T44" fmla="*/ 43 w 131"/>
                    <a:gd name="T45" fmla="*/ 102 h 114"/>
                    <a:gd name="T46" fmla="*/ 43 w 131"/>
                    <a:gd name="T47" fmla="*/ 85 h 114"/>
                    <a:gd name="T48" fmla="*/ 60 w 131"/>
                    <a:gd name="T49" fmla="*/ 85 h 114"/>
                    <a:gd name="T50" fmla="*/ 60 w 131"/>
                    <a:gd name="T51" fmla="*/ 102 h 114"/>
                    <a:gd name="T52" fmla="*/ 60 w 131"/>
                    <a:gd name="T53" fmla="*/ 76 h 114"/>
                    <a:gd name="T54" fmla="*/ 43 w 131"/>
                    <a:gd name="T55" fmla="*/ 76 h 114"/>
                    <a:gd name="T56" fmla="*/ 43 w 131"/>
                    <a:gd name="T57" fmla="*/ 59 h 114"/>
                    <a:gd name="T58" fmla="*/ 60 w 131"/>
                    <a:gd name="T59" fmla="*/ 59 h 114"/>
                    <a:gd name="T60" fmla="*/ 60 w 131"/>
                    <a:gd name="T61" fmla="*/ 76 h 114"/>
                    <a:gd name="T62" fmla="*/ 88 w 131"/>
                    <a:gd name="T63" fmla="*/ 102 h 114"/>
                    <a:gd name="T64" fmla="*/ 71 w 131"/>
                    <a:gd name="T65" fmla="*/ 102 h 114"/>
                    <a:gd name="T66" fmla="*/ 71 w 131"/>
                    <a:gd name="T67" fmla="*/ 85 h 114"/>
                    <a:gd name="T68" fmla="*/ 88 w 131"/>
                    <a:gd name="T69" fmla="*/ 85 h 114"/>
                    <a:gd name="T70" fmla="*/ 88 w 131"/>
                    <a:gd name="T71" fmla="*/ 102 h 114"/>
                    <a:gd name="T72" fmla="*/ 88 w 131"/>
                    <a:gd name="T73" fmla="*/ 76 h 114"/>
                    <a:gd name="T74" fmla="*/ 71 w 131"/>
                    <a:gd name="T75" fmla="*/ 76 h 114"/>
                    <a:gd name="T76" fmla="*/ 71 w 131"/>
                    <a:gd name="T77" fmla="*/ 59 h 114"/>
                    <a:gd name="T78" fmla="*/ 88 w 131"/>
                    <a:gd name="T79" fmla="*/ 59 h 114"/>
                    <a:gd name="T80" fmla="*/ 88 w 131"/>
                    <a:gd name="T81" fmla="*/ 76 h 114"/>
                    <a:gd name="T82" fmla="*/ 114 w 131"/>
                    <a:gd name="T83" fmla="*/ 102 h 114"/>
                    <a:gd name="T84" fmla="*/ 98 w 131"/>
                    <a:gd name="T85" fmla="*/ 102 h 114"/>
                    <a:gd name="T86" fmla="*/ 98 w 131"/>
                    <a:gd name="T87" fmla="*/ 85 h 114"/>
                    <a:gd name="T88" fmla="*/ 114 w 131"/>
                    <a:gd name="T89" fmla="*/ 85 h 114"/>
                    <a:gd name="T90" fmla="*/ 114 w 131"/>
                    <a:gd name="T91" fmla="*/ 102 h 114"/>
                    <a:gd name="T92" fmla="*/ 114 w 131"/>
                    <a:gd name="T93" fmla="*/ 76 h 114"/>
                    <a:gd name="T94" fmla="*/ 98 w 131"/>
                    <a:gd name="T95" fmla="*/ 76 h 114"/>
                    <a:gd name="T96" fmla="*/ 98 w 131"/>
                    <a:gd name="T97" fmla="*/ 59 h 114"/>
                    <a:gd name="T98" fmla="*/ 114 w 131"/>
                    <a:gd name="T99" fmla="*/ 59 h 114"/>
                    <a:gd name="T100" fmla="*/ 114 w 131"/>
                    <a:gd name="T101"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114">
                      <a:moveTo>
                        <a:pt x="131" y="0"/>
                      </a:moveTo>
                      <a:lnTo>
                        <a:pt x="114" y="0"/>
                      </a:lnTo>
                      <a:lnTo>
                        <a:pt x="109" y="47"/>
                      </a:lnTo>
                      <a:lnTo>
                        <a:pt x="74" y="24"/>
                      </a:lnTo>
                      <a:lnTo>
                        <a:pt x="74" y="47"/>
                      </a:lnTo>
                      <a:lnTo>
                        <a:pt x="38" y="24"/>
                      </a:lnTo>
                      <a:lnTo>
                        <a:pt x="38" y="47"/>
                      </a:lnTo>
                      <a:lnTo>
                        <a:pt x="0" y="24"/>
                      </a:lnTo>
                      <a:lnTo>
                        <a:pt x="0" y="114"/>
                      </a:lnTo>
                      <a:lnTo>
                        <a:pt x="131" y="114"/>
                      </a:lnTo>
                      <a:lnTo>
                        <a:pt x="131" y="0"/>
                      </a:lnTo>
                      <a:close/>
                      <a:moveTo>
                        <a:pt x="31" y="102"/>
                      </a:moveTo>
                      <a:lnTo>
                        <a:pt x="15" y="102"/>
                      </a:lnTo>
                      <a:lnTo>
                        <a:pt x="15" y="85"/>
                      </a:lnTo>
                      <a:lnTo>
                        <a:pt x="31" y="85"/>
                      </a:lnTo>
                      <a:lnTo>
                        <a:pt x="31" y="102"/>
                      </a:lnTo>
                      <a:close/>
                      <a:moveTo>
                        <a:pt x="31" y="76"/>
                      </a:moveTo>
                      <a:lnTo>
                        <a:pt x="15" y="76"/>
                      </a:lnTo>
                      <a:lnTo>
                        <a:pt x="15" y="59"/>
                      </a:lnTo>
                      <a:lnTo>
                        <a:pt x="31" y="59"/>
                      </a:lnTo>
                      <a:lnTo>
                        <a:pt x="31" y="76"/>
                      </a:lnTo>
                      <a:close/>
                      <a:moveTo>
                        <a:pt x="60" y="102"/>
                      </a:moveTo>
                      <a:lnTo>
                        <a:pt x="43" y="102"/>
                      </a:lnTo>
                      <a:lnTo>
                        <a:pt x="43" y="85"/>
                      </a:lnTo>
                      <a:lnTo>
                        <a:pt x="60" y="85"/>
                      </a:lnTo>
                      <a:lnTo>
                        <a:pt x="60" y="102"/>
                      </a:lnTo>
                      <a:close/>
                      <a:moveTo>
                        <a:pt x="60" y="76"/>
                      </a:moveTo>
                      <a:lnTo>
                        <a:pt x="43" y="76"/>
                      </a:lnTo>
                      <a:lnTo>
                        <a:pt x="43" y="59"/>
                      </a:lnTo>
                      <a:lnTo>
                        <a:pt x="60" y="59"/>
                      </a:lnTo>
                      <a:lnTo>
                        <a:pt x="60" y="76"/>
                      </a:lnTo>
                      <a:close/>
                      <a:moveTo>
                        <a:pt x="88" y="102"/>
                      </a:moveTo>
                      <a:lnTo>
                        <a:pt x="71" y="102"/>
                      </a:lnTo>
                      <a:lnTo>
                        <a:pt x="71" y="85"/>
                      </a:lnTo>
                      <a:lnTo>
                        <a:pt x="88" y="85"/>
                      </a:lnTo>
                      <a:lnTo>
                        <a:pt x="88" y="102"/>
                      </a:lnTo>
                      <a:close/>
                      <a:moveTo>
                        <a:pt x="88" y="76"/>
                      </a:moveTo>
                      <a:lnTo>
                        <a:pt x="71" y="76"/>
                      </a:lnTo>
                      <a:lnTo>
                        <a:pt x="71" y="59"/>
                      </a:lnTo>
                      <a:lnTo>
                        <a:pt x="88" y="59"/>
                      </a:lnTo>
                      <a:lnTo>
                        <a:pt x="88" y="76"/>
                      </a:lnTo>
                      <a:close/>
                      <a:moveTo>
                        <a:pt x="114" y="102"/>
                      </a:moveTo>
                      <a:lnTo>
                        <a:pt x="98" y="102"/>
                      </a:lnTo>
                      <a:lnTo>
                        <a:pt x="98" y="85"/>
                      </a:lnTo>
                      <a:lnTo>
                        <a:pt x="114" y="85"/>
                      </a:lnTo>
                      <a:lnTo>
                        <a:pt x="114" y="102"/>
                      </a:lnTo>
                      <a:close/>
                      <a:moveTo>
                        <a:pt x="114" y="76"/>
                      </a:moveTo>
                      <a:lnTo>
                        <a:pt x="98" y="76"/>
                      </a:lnTo>
                      <a:lnTo>
                        <a:pt x="98" y="59"/>
                      </a:lnTo>
                      <a:lnTo>
                        <a:pt x="114" y="59"/>
                      </a:lnTo>
                      <a:lnTo>
                        <a:pt x="1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0" name="Freeform 24"/>
                <p:cNvSpPr>
                  <a:spLocks noEditPoints="1"/>
                </p:cNvSpPr>
                <p:nvPr/>
              </p:nvSpPr>
              <p:spPr bwMode="auto">
                <a:xfrm>
                  <a:off x="4432300" y="2078038"/>
                  <a:ext cx="195263" cy="222250"/>
                </a:xfrm>
                <a:custGeom>
                  <a:avLst/>
                  <a:gdLst>
                    <a:gd name="T0" fmla="*/ 20 w 52"/>
                    <a:gd name="T1" fmla="*/ 12 h 59"/>
                    <a:gd name="T2" fmla="*/ 24 w 52"/>
                    <a:gd name="T3" fmla="*/ 16 h 59"/>
                    <a:gd name="T4" fmla="*/ 24 w 52"/>
                    <a:gd name="T5" fmla="*/ 35 h 59"/>
                    <a:gd name="T6" fmla="*/ 22 w 52"/>
                    <a:gd name="T7" fmla="*/ 37 h 59"/>
                    <a:gd name="T8" fmla="*/ 21 w 52"/>
                    <a:gd name="T9" fmla="*/ 35 h 59"/>
                    <a:gd name="T10" fmla="*/ 20 w 52"/>
                    <a:gd name="T11" fmla="*/ 17 h 59"/>
                    <a:gd name="T12" fmla="*/ 18 w 52"/>
                    <a:gd name="T13" fmla="*/ 17 h 59"/>
                    <a:gd name="T14" fmla="*/ 18 w 52"/>
                    <a:gd name="T15" fmla="*/ 59 h 59"/>
                    <a:gd name="T16" fmla="*/ 14 w 52"/>
                    <a:gd name="T17" fmla="*/ 59 h 59"/>
                    <a:gd name="T18" fmla="*/ 13 w 52"/>
                    <a:gd name="T19" fmla="*/ 34 h 59"/>
                    <a:gd name="T20" fmla="*/ 11 w 52"/>
                    <a:gd name="T21" fmla="*/ 34 h 59"/>
                    <a:gd name="T22" fmla="*/ 9 w 52"/>
                    <a:gd name="T23" fmla="*/ 59 h 59"/>
                    <a:gd name="T24" fmla="*/ 5 w 52"/>
                    <a:gd name="T25" fmla="*/ 59 h 59"/>
                    <a:gd name="T26" fmla="*/ 5 w 52"/>
                    <a:gd name="T27" fmla="*/ 17 h 59"/>
                    <a:gd name="T28" fmla="*/ 4 w 52"/>
                    <a:gd name="T29" fmla="*/ 17 h 59"/>
                    <a:gd name="T30" fmla="*/ 2 w 52"/>
                    <a:gd name="T31" fmla="*/ 35 h 59"/>
                    <a:gd name="T32" fmla="*/ 1 w 52"/>
                    <a:gd name="T33" fmla="*/ 37 h 59"/>
                    <a:gd name="T34" fmla="*/ 0 w 52"/>
                    <a:gd name="T35" fmla="*/ 35 h 59"/>
                    <a:gd name="T36" fmla="*/ 0 w 52"/>
                    <a:gd name="T37" fmla="*/ 16 h 59"/>
                    <a:gd name="T38" fmla="*/ 3 w 52"/>
                    <a:gd name="T39" fmla="*/ 12 h 59"/>
                    <a:gd name="T40" fmla="*/ 20 w 52"/>
                    <a:gd name="T41" fmla="*/ 12 h 59"/>
                    <a:gd name="T42" fmla="*/ 12 w 52"/>
                    <a:gd name="T43" fmla="*/ 0 h 59"/>
                    <a:gd name="T44" fmla="*/ 17 w 52"/>
                    <a:gd name="T45" fmla="*/ 5 h 59"/>
                    <a:gd name="T46" fmla="*/ 12 w 52"/>
                    <a:gd name="T47" fmla="*/ 10 h 59"/>
                    <a:gd name="T48" fmla="*/ 7 w 52"/>
                    <a:gd name="T49" fmla="*/ 5 h 59"/>
                    <a:gd name="T50" fmla="*/ 12 w 52"/>
                    <a:gd name="T51" fmla="*/ 0 h 59"/>
                    <a:gd name="T52" fmla="*/ 49 w 52"/>
                    <a:gd name="T53" fmla="*/ 12 h 59"/>
                    <a:gd name="T54" fmla="*/ 52 w 52"/>
                    <a:gd name="T55" fmla="*/ 16 h 59"/>
                    <a:gd name="T56" fmla="*/ 52 w 52"/>
                    <a:gd name="T57" fmla="*/ 35 h 59"/>
                    <a:gd name="T58" fmla="*/ 51 w 52"/>
                    <a:gd name="T59" fmla="*/ 37 h 59"/>
                    <a:gd name="T60" fmla="*/ 49 w 52"/>
                    <a:gd name="T61" fmla="*/ 35 h 59"/>
                    <a:gd name="T62" fmla="*/ 48 w 52"/>
                    <a:gd name="T63" fmla="*/ 17 h 59"/>
                    <a:gd name="T64" fmla="*/ 47 w 52"/>
                    <a:gd name="T65" fmla="*/ 17 h 59"/>
                    <a:gd name="T66" fmla="*/ 47 w 52"/>
                    <a:gd name="T67" fmla="*/ 59 h 59"/>
                    <a:gd name="T68" fmla="*/ 42 w 52"/>
                    <a:gd name="T69" fmla="*/ 59 h 59"/>
                    <a:gd name="T70" fmla="*/ 41 w 52"/>
                    <a:gd name="T71" fmla="*/ 34 h 59"/>
                    <a:gd name="T72" fmla="*/ 39 w 52"/>
                    <a:gd name="T73" fmla="*/ 34 h 59"/>
                    <a:gd name="T74" fmla="*/ 38 w 52"/>
                    <a:gd name="T75" fmla="*/ 59 h 59"/>
                    <a:gd name="T76" fmla="*/ 33 w 52"/>
                    <a:gd name="T77" fmla="*/ 59 h 59"/>
                    <a:gd name="T78" fmla="*/ 33 w 52"/>
                    <a:gd name="T79" fmla="*/ 17 h 59"/>
                    <a:gd name="T80" fmla="*/ 32 w 52"/>
                    <a:gd name="T81" fmla="*/ 17 h 59"/>
                    <a:gd name="T82" fmla="*/ 31 w 52"/>
                    <a:gd name="T83" fmla="*/ 35 h 59"/>
                    <a:gd name="T84" fmla="*/ 29 w 52"/>
                    <a:gd name="T85" fmla="*/ 37 h 59"/>
                    <a:gd name="T86" fmla="*/ 28 w 52"/>
                    <a:gd name="T87" fmla="*/ 35 h 59"/>
                    <a:gd name="T88" fmla="*/ 28 w 52"/>
                    <a:gd name="T89" fmla="*/ 16 h 59"/>
                    <a:gd name="T90" fmla="*/ 32 w 52"/>
                    <a:gd name="T91" fmla="*/ 12 h 59"/>
                    <a:gd name="T92" fmla="*/ 49 w 52"/>
                    <a:gd name="T93" fmla="*/ 12 h 59"/>
                    <a:gd name="T94" fmla="*/ 40 w 52"/>
                    <a:gd name="T95" fmla="*/ 0 h 59"/>
                    <a:gd name="T96" fmla="*/ 45 w 52"/>
                    <a:gd name="T97" fmla="*/ 5 h 59"/>
                    <a:gd name="T98" fmla="*/ 40 w 52"/>
                    <a:gd name="T99" fmla="*/ 10 h 59"/>
                    <a:gd name="T100" fmla="*/ 35 w 52"/>
                    <a:gd name="T101" fmla="*/ 5 h 59"/>
                    <a:gd name="T102" fmla="*/ 40 w 52"/>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59">
                      <a:moveTo>
                        <a:pt x="20" y="12"/>
                      </a:moveTo>
                      <a:cubicBezTo>
                        <a:pt x="22" y="12"/>
                        <a:pt x="24" y="13"/>
                        <a:pt x="24" y="16"/>
                      </a:cubicBezTo>
                      <a:cubicBezTo>
                        <a:pt x="24" y="16"/>
                        <a:pt x="24" y="16"/>
                        <a:pt x="24" y="35"/>
                      </a:cubicBezTo>
                      <a:cubicBezTo>
                        <a:pt x="24" y="36"/>
                        <a:pt x="23" y="37"/>
                        <a:pt x="22" y="37"/>
                      </a:cubicBezTo>
                      <a:cubicBezTo>
                        <a:pt x="21" y="37"/>
                        <a:pt x="21" y="36"/>
                        <a:pt x="21" y="35"/>
                      </a:cubicBezTo>
                      <a:cubicBezTo>
                        <a:pt x="20" y="17"/>
                        <a:pt x="20" y="17"/>
                        <a:pt x="20" y="17"/>
                      </a:cubicBezTo>
                      <a:cubicBezTo>
                        <a:pt x="18" y="17"/>
                        <a:pt x="18" y="17"/>
                        <a:pt x="18" y="17"/>
                      </a:cubicBezTo>
                      <a:cubicBezTo>
                        <a:pt x="18" y="59"/>
                        <a:pt x="18" y="59"/>
                        <a:pt x="18" y="59"/>
                      </a:cubicBezTo>
                      <a:cubicBezTo>
                        <a:pt x="14" y="59"/>
                        <a:pt x="14" y="59"/>
                        <a:pt x="14" y="59"/>
                      </a:cubicBezTo>
                      <a:cubicBezTo>
                        <a:pt x="14" y="59"/>
                        <a:pt x="14" y="59"/>
                        <a:pt x="13" y="34"/>
                      </a:cubicBezTo>
                      <a:cubicBezTo>
                        <a:pt x="11" y="34"/>
                        <a:pt x="11" y="34"/>
                        <a:pt x="11" y="34"/>
                      </a:cubicBezTo>
                      <a:cubicBezTo>
                        <a:pt x="9" y="59"/>
                        <a:pt x="9" y="59"/>
                        <a:pt x="9" y="59"/>
                      </a:cubicBezTo>
                      <a:cubicBezTo>
                        <a:pt x="5" y="59"/>
                        <a:pt x="5" y="59"/>
                        <a:pt x="5" y="59"/>
                      </a:cubicBezTo>
                      <a:cubicBezTo>
                        <a:pt x="5" y="17"/>
                        <a:pt x="5" y="17"/>
                        <a:pt x="5" y="17"/>
                      </a:cubicBezTo>
                      <a:cubicBezTo>
                        <a:pt x="4" y="17"/>
                        <a:pt x="4" y="17"/>
                        <a:pt x="4" y="17"/>
                      </a:cubicBezTo>
                      <a:cubicBezTo>
                        <a:pt x="2" y="35"/>
                        <a:pt x="2" y="35"/>
                        <a:pt x="2" y="35"/>
                      </a:cubicBezTo>
                      <a:cubicBezTo>
                        <a:pt x="2" y="36"/>
                        <a:pt x="2" y="37"/>
                        <a:pt x="1" y="37"/>
                      </a:cubicBezTo>
                      <a:cubicBezTo>
                        <a:pt x="0" y="37"/>
                        <a:pt x="0" y="36"/>
                        <a:pt x="0" y="35"/>
                      </a:cubicBezTo>
                      <a:cubicBezTo>
                        <a:pt x="0" y="35"/>
                        <a:pt x="0" y="35"/>
                        <a:pt x="0" y="16"/>
                      </a:cubicBezTo>
                      <a:cubicBezTo>
                        <a:pt x="0" y="13"/>
                        <a:pt x="1" y="12"/>
                        <a:pt x="3" y="12"/>
                      </a:cubicBezTo>
                      <a:lnTo>
                        <a:pt x="20" y="12"/>
                      </a:lnTo>
                      <a:close/>
                      <a:moveTo>
                        <a:pt x="12" y="0"/>
                      </a:moveTo>
                      <a:cubicBezTo>
                        <a:pt x="14" y="0"/>
                        <a:pt x="17" y="3"/>
                        <a:pt x="17" y="5"/>
                      </a:cubicBezTo>
                      <a:cubicBezTo>
                        <a:pt x="17" y="8"/>
                        <a:pt x="14" y="10"/>
                        <a:pt x="12" y="10"/>
                      </a:cubicBezTo>
                      <a:cubicBezTo>
                        <a:pt x="9" y="10"/>
                        <a:pt x="7" y="8"/>
                        <a:pt x="7" y="5"/>
                      </a:cubicBezTo>
                      <a:cubicBezTo>
                        <a:pt x="7" y="3"/>
                        <a:pt x="9" y="0"/>
                        <a:pt x="12" y="0"/>
                      </a:cubicBezTo>
                      <a:close/>
                      <a:moveTo>
                        <a:pt x="49" y="12"/>
                      </a:moveTo>
                      <a:cubicBezTo>
                        <a:pt x="51" y="12"/>
                        <a:pt x="52" y="13"/>
                        <a:pt x="52" y="16"/>
                      </a:cubicBezTo>
                      <a:cubicBezTo>
                        <a:pt x="52" y="16"/>
                        <a:pt x="52" y="16"/>
                        <a:pt x="52" y="35"/>
                      </a:cubicBezTo>
                      <a:cubicBezTo>
                        <a:pt x="52" y="36"/>
                        <a:pt x="52" y="37"/>
                        <a:pt x="51" y="37"/>
                      </a:cubicBezTo>
                      <a:cubicBezTo>
                        <a:pt x="50" y="37"/>
                        <a:pt x="49" y="36"/>
                        <a:pt x="49" y="35"/>
                      </a:cubicBezTo>
                      <a:cubicBezTo>
                        <a:pt x="48" y="17"/>
                        <a:pt x="48" y="17"/>
                        <a:pt x="48" y="17"/>
                      </a:cubicBezTo>
                      <a:cubicBezTo>
                        <a:pt x="47" y="17"/>
                        <a:pt x="47" y="17"/>
                        <a:pt x="47" y="17"/>
                      </a:cubicBezTo>
                      <a:cubicBezTo>
                        <a:pt x="47" y="59"/>
                        <a:pt x="47" y="59"/>
                        <a:pt x="47" y="59"/>
                      </a:cubicBezTo>
                      <a:cubicBezTo>
                        <a:pt x="42" y="59"/>
                        <a:pt x="42" y="59"/>
                        <a:pt x="42" y="59"/>
                      </a:cubicBezTo>
                      <a:cubicBezTo>
                        <a:pt x="42" y="59"/>
                        <a:pt x="42" y="59"/>
                        <a:pt x="41" y="34"/>
                      </a:cubicBezTo>
                      <a:cubicBezTo>
                        <a:pt x="39" y="34"/>
                        <a:pt x="39" y="34"/>
                        <a:pt x="39" y="34"/>
                      </a:cubicBezTo>
                      <a:cubicBezTo>
                        <a:pt x="38" y="59"/>
                        <a:pt x="38" y="59"/>
                        <a:pt x="38" y="59"/>
                      </a:cubicBezTo>
                      <a:cubicBezTo>
                        <a:pt x="33" y="59"/>
                        <a:pt x="33" y="59"/>
                        <a:pt x="33" y="59"/>
                      </a:cubicBezTo>
                      <a:cubicBezTo>
                        <a:pt x="33" y="17"/>
                        <a:pt x="33" y="17"/>
                        <a:pt x="33" y="17"/>
                      </a:cubicBezTo>
                      <a:cubicBezTo>
                        <a:pt x="32" y="17"/>
                        <a:pt x="32" y="17"/>
                        <a:pt x="32" y="17"/>
                      </a:cubicBezTo>
                      <a:cubicBezTo>
                        <a:pt x="31" y="35"/>
                        <a:pt x="31" y="35"/>
                        <a:pt x="31" y="35"/>
                      </a:cubicBezTo>
                      <a:cubicBezTo>
                        <a:pt x="31" y="36"/>
                        <a:pt x="31" y="37"/>
                        <a:pt x="29" y="37"/>
                      </a:cubicBezTo>
                      <a:cubicBezTo>
                        <a:pt x="28" y="37"/>
                        <a:pt x="28" y="36"/>
                        <a:pt x="28" y="35"/>
                      </a:cubicBezTo>
                      <a:cubicBezTo>
                        <a:pt x="28" y="35"/>
                        <a:pt x="28" y="35"/>
                        <a:pt x="28" y="16"/>
                      </a:cubicBezTo>
                      <a:cubicBezTo>
                        <a:pt x="28" y="13"/>
                        <a:pt x="30" y="12"/>
                        <a:pt x="32" y="12"/>
                      </a:cubicBezTo>
                      <a:lnTo>
                        <a:pt x="49" y="12"/>
                      </a:lnTo>
                      <a:close/>
                      <a:moveTo>
                        <a:pt x="40" y="0"/>
                      </a:moveTo>
                      <a:cubicBezTo>
                        <a:pt x="43" y="0"/>
                        <a:pt x="45" y="3"/>
                        <a:pt x="45" y="5"/>
                      </a:cubicBezTo>
                      <a:cubicBezTo>
                        <a:pt x="45" y="8"/>
                        <a:pt x="43" y="10"/>
                        <a:pt x="40" y="10"/>
                      </a:cubicBezTo>
                      <a:cubicBezTo>
                        <a:pt x="37" y="10"/>
                        <a:pt x="35" y="8"/>
                        <a:pt x="35" y="5"/>
                      </a:cubicBezTo>
                      <a:cubicBezTo>
                        <a:pt x="35" y="3"/>
                        <a:pt x="3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1" name="Freeform 25"/>
                <p:cNvSpPr>
                  <a:spLocks/>
                </p:cNvSpPr>
                <p:nvPr/>
              </p:nvSpPr>
              <p:spPr bwMode="auto">
                <a:xfrm>
                  <a:off x="4467225" y="2363788"/>
                  <a:ext cx="547688" cy="493713"/>
                </a:xfrm>
                <a:custGeom>
                  <a:avLst/>
                  <a:gdLst>
                    <a:gd name="T0" fmla="*/ 81 w 146"/>
                    <a:gd name="T1" fmla="*/ 0 h 131"/>
                    <a:gd name="T2" fmla="*/ 0 w 146"/>
                    <a:gd name="T3" fmla="*/ 0 h 131"/>
                    <a:gd name="T4" fmla="*/ 11 w 146"/>
                    <a:gd name="T5" fmla="*/ 19 h 131"/>
                    <a:gd name="T6" fmla="*/ 28 w 146"/>
                    <a:gd name="T7" fmla="*/ 19 h 131"/>
                    <a:gd name="T8" fmla="*/ 58 w 146"/>
                    <a:gd name="T9" fmla="*/ 19 h 131"/>
                    <a:gd name="T10" fmla="*/ 81 w 146"/>
                    <a:gd name="T11" fmla="*/ 19 h 131"/>
                    <a:gd name="T12" fmla="*/ 127 w 146"/>
                    <a:gd name="T13" fmla="*/ 65 h 131"/>
                    <a:gd name="T14" fmla="*/ 81 w 146"/>
                    <a:gd name="T15" fmla="*/ 112 h 131"/>
                    <a:gd name="T16" fmla="*/ 41 w 146"/>
                    <a:gd name="T17" fmla="*/ 89 h 131"/>
                    <a:gd name="T18" fmla="*/ 41 w 146"/>
                    <a:gd name="T19" fmla="*/ 89 h 131"/>
                    <a:gd name="T20" fmla="*/ 32 w 146"/>
                    <a:gd name="T21" fmla="*/ 73 h 131"/>
                    <a:gd name="T22" fmla="*/ 21 w 146"/>
                    <a:gd name="T23" fmla="*/ 92 h 131"/>
                    <a:gd name="T24" fmla="*/ 24 w 146"/>
                    <a:gd name="T25" fmla="*/ 98 h 131"/>
                    <a:gd name="T26" fmla="*/ 81 w 146"/>
                    <a:gd name="T27" fmla="*/ 131 h 131"/>
                    <a:gd name="T28" fmla="*/ 146 w 146"/>
                    <a:gd name="T29" fmla="*/ 65 h 131"/>
                    <a:gd name="T30" fmla="*/ 81 w 146"/>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31">
                      <a:moveTo>
                        <a:pt x="81" y="0"/>
                      </a:moveTo>
                      <a:cubicBezTo>
                        <a:pt x="0" y="0"/>
                        <a:pt x="0" y="0"/>
                        <a:pt x="0" y="0"/>
                      </a:cubicBezTo>
                      <a:cubicBezTo>
                        <a:pt x="11" y="19"/>
                        <a:pt x="11" y="19"/>
                        <a:pt x="11" y="19"/>
                      </a:cubicBezTo>
                      <a:cubicBezTo>
                        <a:pt x="28" y="19"/>
                        <a:pt x="28" y="19"/>
                        <a:pt x="28" y="19"/>
                      </a:cubicBezTo>
                      <a:cubicBezTo>
                        <a:pt x="58" y="19"/>
                        <a:pt x="58" y="19"/>
                        <a:pt x="58" y="19"/>
                      </a:cubicBezTo>
                      <a:cubicBezTo>
                        <a:pt x="81" y="19"/>
                        <a:pt x="81" y="19"/>
                        <a:pt x="81" y="19"/>
                      </a:cubicBezTo>
                      <a:cubicBezTo>
                        <a:pt x="106" y="19"/>
                        <a:pt x="127" y="40"/>
                        <a:pt x="127" y="65"/>
                      </a:cubicBezTo>
                      <a:cubicBezTo>
                        <a:pt x="127" y="91"/>
                        <a:pt x="106" y="112"/>
                        <a:pt x="81" y="112"/>
                      </a:cubicBezTo>
                      <a:cubicBezTo>
                        <a:pt x="65" y="112"/>
                        <a:pt x="49" y="103"/>
                        <a:pt x="41" y="89"/>
                      </a:cubicBezTo>
                      <a:cubicBezTo>
                        <a:pt x="41" y="89"/>
                        <a:pt x="41" y="89"/>
                        <a:pt x="41" y="89"/>
                      </a:cubicBezTo>
                      <a:cubicBezTo>
                        <a:pt x="32" y="73"/>
                        <a:pt x="32" y="73"/>
                        <a:pt x="32" y="73"/>
                      </a:cubicBezTo>
                      <a:cubicBezTo>
                        <a:pt x="21" y="92"/>
                        <a:pt x="21" y="92"/>
                        <a:pt x="21" y="92"/>
                      </a:cubicBezTo>
                      <a:cubicBezTo>
                        <a:pt x="24" y="98"/>
                        <a:pt x="24" y="98"/>
                        <a:pt x="24" y="98"/>
                      </a:cubicBezTo>
                      <a:cubicBezTo>
                        <a:pt x="36" y="118"/>
                        <a:pt x="58" y="131"/>
                        <a:pt x="81" y="131"/>
                      </a:cubicBezTo>
                      <a:cubicBezTo>
                        <a:pt x="117" y="131"/>
                        <a:pt x="146" y="102"/>
                        <a:pt x="146" y="65"/>
                      </a:cubicBezTo>
                      <a:cubicBezTo>
                        <a:pt x="146" y="29"/>
                        <a:pt x="117" y="0"/>
                        <a:pt x="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2" name="Freeform 26"/>
                <p:cNvSpPr>
                  <a:spLocks/>
                </p:cNvSpPr>
                <p:nvPr/>
              </p:nvSpPr>
              <p:spPr bwMode="auto">
                <a:xfrm>
                  <a:off x="4038600" y="2363788"/>
                  <a:ext cx="612775" cy="493713"/>
                </a:xfrm>
                <a:custGeom>
                  <a:avLst/>
                  <a:gdLst>
                    <a:gd name="T0" fmla="*/ 141 w 163"/>
                    <a:gd name="T1" fmla="*/ 28 h 131"/>
                    <a:gd name="T2" fmla="*/ 106 w 163"/>
                    <a:gd name="T3" fmla="*/ 89 h 131"/>
                    <a:gd name="T4" fmla="*/ 106 w 163"/>
                    <a:gd name="T5" fmla="*/ 89 h 131"/>
                    <a:gd name="T6" fmla="*/ 66 w 163"/>
                    <a:gd name="T7" fmla="*/ 112 h 131"/>
                    <a:gd name="T8" fmla="*/ 20 w 163"/>
                    <a:gd name="T9" fmla="*/ 65 h 131"/>
                    <a:gd name="T10" fmla="*/ 66 w 163"/>
                    <a:gd name="T11" fmla="*/ 19 h 131"/>
                    <a:gd name="T12" fmla="*/ 83 w 163"/>
                    <a:gd name="T13" fmla="*/ 19 h 131"/>
                    <a:gd name="T14" fmla="*/ 72 w 163"/>
                    <a:gd name="T15" fmla="*/ 0 h 131"/>
                    <a:gd name="T16" fmla="*/ 66 w 163"/>
                    <a:gd name="T17" fmla="*/ 0 h 131"/>
                    <a:gd name="T18" fmla="*/ 0 w 163"/>
                    <a:gd name="T19" fmla="*/ 65 h 131"/>
                    <a:gd name="T20" fmla="*/ 66 w 163"/>
                    <a:gd name="T21" fmla="*/ 131 h 131"/>
                    <a:gd name="T22" fmla="*/ 122 w 163"/>
                    <a:gd name="T23" fmla="*/ 99 h 131"/>
                    <a:gd name="T24" fmla="*/ 163 w 163"/>
                    <a:gd name="T25" fmla="*/ 28 h 131"/>
                    <a:gd name="T26" fmla="*/ 141 w 163"/>
                    <a:gd name="T27"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31">
                      <a:moveTo>
                        <a:pt x="141" y="28"/>
                      </a:moveTo>
                      <a:cubicBezTo>
                        <a:pt x="106" y="89"/>
                        <a:pt x="106" y="89"/>
                        <a:pt x="106" y="89"/>
                      </a:cubicBezTo>
                      <a:cubicBezTo>
                        <a:pt x="106" y="89"/>
                        <a:pt x="106" y="89"/>
                        <a:pt x="106" y="89"/>
                      </a:cubicBezTo>
                      <a:cubicBezTo>
                        <a:pt x="97" y="103"/>
                        <a:pt x="82" y="112"/>
                        <a:pt x="66" y="112"/>
                      </a:cubicBezTo>
                      <a:cubicBezTo>
                        <a:pt x="41" y="112"/>
                        <a:pt x="20" y="91"/>
                        <a:pt x="20" y="65"/>
                      </a:cubicBezTo>
                      <a:cubicBezTo>
                        <a:pt x="20" y="40"/>
                        <a:pt x="41" y="19"/>
                        <a:pt x="66" y="19"/>
                      </a:cubicBezTo>
                      <a:cubicBezTo>
                        <a:pt x="83" y="19"/>
                        <a:pt x="83" y="19"/>
                        <a:pt x="83" y="19"/>
                      </a:cubicBezTo>
                      <a:cubicBezTo>
                        <a:pt x="72" y="0"/>
                        <a:pt x="72" y="0"/>
                        <a:pt x="72" y="0"/>
                      </a:cubicBezTo>
                      <a:cubicBezTo>
                        <a:pt x="66" y="0"/>
                        <a:pt x="66" y="0"/>
                        <a:pt x="66" y="0"/>
                      </a:cubicBezTo>
                      <a:cubicBezTo>
                        <a:pt x="30" y="0"/>
                        <a:pt x="0" y="29"/>
                        <a:pt x="0" y="65"/>
                      </a:cubicBezTo>
                      <a:cubicBezTo>
                        <a:pt x="0" y="102"/>
                        <a:pt x="30" y="131"/>
                        <a:pt x="66" y="131"/>
                      </a:cubicBezTo>
                      <a:cubicBezTo>
                        <a:pt x="89" y="131"/>
                        <a:pt x="111" y="119"/>
                        <a:pt x="122" y="99"/>
                      </a:cubicBezTo>
                      <a:cubicBezTo>
                        <a:pt x="163" y="28"/>
                        <a:pt x="163" y="28"/>
                        <a:pt x="163" y="28"/>
                      </a:cubicBezTo>
                      <a:lnTo>
                        <a:pt x="14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3" name="Freeform 27"/>
                <p:cNvSpPr>
                  <a:spLocks/>
                </p:cNvSpPr>
                <p:nvPr/>
              </p:nvSpPr>
              <p:spPr bwMode="auto">
                <a:xfrm>
                  <a:off x="4259263" y="1919288"/>
                  <a:ext cx="538163" cy="655638"/>
                </a:xfrm>
                <a:custGeom>
                  <a:avLst/>
                  <a:gdLst>
                    <a:gd name="T0" fmla="*/ 32 w 143"/>
                    <a:gd name="T1" fmla="*/ 95 h 174"/>
                    <a:gd name="T2" fmla="*/ 39 w 143"/>
                    <a:gd name="T3" fmla="*/ 39 h 174"/>
                    <a:gd name="T4" fmla="*/ 104 w 143"/>
                    <a:gd name="T5" fmla="*/ 39 h 174"/>
                    <a:gd name="T6" fmla="*/ 111 w 143"/>
                    <a:gd name="T7" fmla="*/ 95 h 174"/>
                    <a:gd name="T8" fmla="*/ 102 w 143"/>
                    <a:gd name="T9" fmla="*/ 111 h 174"/>
                    <a:gd name="T10" fmla="*/ 125 w 143"/>
                    <a:gd name="T11" fmla="*/ 111 h 174"/>
                    <a:gd name="T12" fmla="*/ 128 w 143"/>
                    <a:gd name="T13" fmla="*/ 105 h 174"/>
                    <a:gd name="T14" fmla="*/ 128 w 143"/>
                    <a:gd name="T15" fmla="*/ 105 h 174"/>
                    <a:gd name="T16" fmla="*/ 118 w 143"/>
                    <a:gd name="T17" fmla="*/ 25 h 174"/>
                    <a:gd name="T18" fmla="*/ 25 w 143"/>
                    <a:gd name="T19" fmla="*/ 25 h 174"/>
                    <a:gd name="T20" fmla="*/ 15 w 143"/>
                    <a:gd name="T21" fmla="*/ 105 h 174"/>
                    <a:gd name="T22" fmla="*/ 15 w 143"/>
                    <a:gd name="T23" fmla="*/ 105 h 174"/>
                    <a:gd name="T24" fmla="*/ 55 w 143"/>
                    <a:gd name="T25" fmla="*/ 174 h 174"/>
                    <a:gd name="T26" fmla="*/ 66 w 143"/>
                    <a:gd name="T27" fmla="*/ 154 h 174"/>
                    <a:gd name="T28" fmla="*/ 32 w 143"/>
                    <a:gd name="T29"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74">
                      <a:moveTo>
                        <a:pt x="32" y="95"/>
                      </a:moveTo>
                      <a:cubicBezTo>
                        <a:pt x="21" y="77"/>
                        <a:pt x="24" y="54"/>
                        <a:pt x="39" y="39"/>
                      </a:cubicBezTo>
                      <a:cubicBezTo>
                        <a:pt x="57" y="21"/>
                        <a:pt x="86" y="21"/>
                        <a:pt x="104" y="39"/>
                      </a:cubicBezTo>
                      <a:cubicBezTo>
                        <a:pt x="119" y="54"/>
                        <a:pt x="122" y="77"/>
                        <a:pt x="111" y="95"/>
                      </a:cubicBezTo>
                      <a:cubicBezTo>
                        <a:pt x="102" y="111"/>
                        <a:pt x="102" y="111"/>
                        <a:pt x="102" y="111"/>
                      </a:cubicBezTo>
                      <a:cubicBezTo>
                        <a:pt x="125" y="111"/>
                        <a:pt x="125" y="111"/>
                        <a:pt x="125" y="111"/>
                      </a:cubicBezTo>
                      <a:cubicBezTo>
                        <a:pt x="128" y="105"/>
                        <a:pt x="128" y="105"/>
                        <a:pt x="128" y="105"/>
                      </a:cubicBezTo>
                      <a:cubicBezTo>
                        <a:pt x="128" y="105"/>
                        <a:pt x="128" y="105"/>
                        <a:pt x="128" y="105"/>
                      </a:cubicBezTo>
                      <a:cubicBezTo>
                        <a:pt x="143" y="79"/>
                        <a:pt x="139" y="47"/>
                        <a:pt x="118" y="25"/>
                      </a:cubicBezTo>
                      <a:cubicBezTo>
                        <a:pt x="92" y="0"/>
                        <a:pt x="51" y="0"/>
                        <a:pt x="25" y="25"/>
                      </a:cubicBezTo>
                      <a:cubicBezTo>
                        <a:pt x="4" y="47"/>
                        <a:pt x="0" y="79"/>
                        <a:pt x="15" y="105"/>
                      </a:cubicBezTo>
                      <a:cubicBezTo>
                        <a:pt x="15" y="105"/>
                        <a:pt x="15" y="105"/>
                        <a:pt x="15" y="105"/>
                      </a:cubicBezTo>
                      <a:cubicBezTo>
                        <a:pt x="55" y="174"/>
                        <a:pt x="55" y="174"/>
                        <a:pt x="55" y="174"/>
                      </a:cubicBezTo>
                      <a:cubicBezTo>
                        <a:pt x="66" y="154"/>
                        <a:pt x="66" y="154"/>
                        <a:pt x="66" y="154"/>
                      </a:cubicBezTo>
                      <a:cubicBezTo>
                        <a:pt x="32" y="95"/>
                        <a:pt x="32" y="95"/>
                        <a:pt x="3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77" name="Group 176"/>
              <p:cNvGrpSpPr/>
              <p:nvPr/>
            </p:nvGrpSpPr>
            <p:grpSpPr>
              <a:xfrm>
                <a:off x="5986814" y="3871606"/>
                <a:ext cx="533645" cy="904155"/>
                <a:chOff x="5407025" y="3937001"/>
                <a:chExt cx="612775" cy="1038225"/>
              </a:xfrm>
            </p:grpSpPr>
            <p:sp>
              <p:nvSpPr>
                <p:cNvPr id="186" name="Freeform 28"/>
                <p:cNvSpPr>
                  <a:spLocks/>
                </p:cNvSpPr>
                <p:nvPr/>
              </p:nvSpPr>
              <p:spPr bwMode="auto">
                <a:xfrm>
                  <a:off x="5610225" y="3937001"/>
                  <a:ext cx="409575" cy="774700"/>
                </a:xfrm>
                <a:custGeom>
                  <a:avLst/>
                  <a:gdLst>
                    <a:gd name="T0" fmla="*/ 81 w 109"/>
                    <a:gd name="T1" fmla="*/ 0 h 206"/>
                    <a:gd name="T2" fmla="*/ 53 w 109"/>
                    <a:gd name="T3" fmla="*/ 40 h 206"/>
                    <a:gd name="T4" fmla="*/ 67 w 109"/>
                    <a:gd name="T5" fmla="*/ 40 h 206"/>
                    <a:gd name="T6" fmla="*/ 67 w 109"/>
                    <a:gd name="T7" fmla="*/ 82 h 206"/>
                    <a:gd name="T8" fmla="*/ 67 w 109"/>
                    <a:gd name="T9" fmla="*/ 138 h 206"/>
                    <a:gd name="T10" fmla="*/ 28 w 109"/>
                    <a:gd name="T11" fmla="*/ 177 h 206"/>
                    <a:gd name="T12" fmla="*/ 0 w 109"/>
                    <a:gd name="T13" fmla="*/ 165 h 206"/>
                    <a:gd name="T14" fmla="*/ 0 w 109"/>
                    <a:gd name="T15" fmla="*/ 200 h 206"/>
                    <a:gd name="T16" fmla="*/ 28 w 109"/>
                    <a:gd name="T17" fmla="*/ 206 h 206"/>
                    <a:gd name="T18" fmla="*/ 96 w 109"/>
                    <a:gd name="T19" fmla="*/ 138 h 206"/>
                    <a:gd name="T20" fmla="*/ 96 w 109"/>
                    <a:gd name="T21" fmla="*/ 40 h 206"/>
                    <a:gd name="T22" fmla="*/ 109 w 109"/>
                    <a:gd name="T23" fmla="*/ 40 h 206"/>
                    <a:gd name="T24" fmla="*/ 81 w 109"/>
                    <a:gd name="T2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206">
                      <a:moveTo>
                        <a:pt x="81" y="0"/>
                      </a:moveTo>
                      <a:cubicBezTo>
                        <a:pt x="53" y="40"/>
                        <a:pt x="53" y="40"/>
                        <a:pt x="53" y="40"/>
                      </a:cubicBezTo>
                      <a:cubicBezTo>
                        <a:pt x="67" y="40"/>
                        <a:pt x="67" y="40"/>
                        <a:pt x="67" y="40"/>
                      </a:cubicBezTo>
                      <a:cubicBezTo>
                        <a:pt x="67" y="82"/>
                        <a:pt x="67" y="82"/>
                        <a:pt x="67" y="82"/>
                      </a:cubicBezTo>
                      <a:cubicBezTo>
                        <a:pt x="67" y="138"/>
                        <a:pt x="67" y="138"/>
                        <a:pt x="67" y="138"/>
                      </a:cubicBezTo>
                      <a:cubicBezTo>
                        <a:pt x="67" y="159"/>
                        <a:pt x="49" y="177"/>
                        <a:pt x="28" y="177"/>
                      </a:cubicBezTo>
                      <a:cubicBezTo>
                        <a:pt x="17" y="177"/>
                        <a:pt x="7" y="172"/>
                        <a:pt x="0" y="165"/>
                      </a:cubicBezTo>
                      <a:cubicBezTo>
                        <a:pt x="0" y="200"/>
                        <a:pt x="0" y="200"/>
                        <a:pt x="0" y="200"/>
                      </a:cubicBezTo>
                      <a:cubicBezTo>
                        <a:pt x="8" y="204"/>
                        <a:pt x="18" y="206"/>
                        <a:pt x="28" y="206"/>
                      </a:cubicBezTo>
                      <a:cubicBezTo>
                        <a:pt x="65" y="206"/>
                        <a:pt x="96" y="175"/>
                        <a:pt x="96" y="138"/>
                      </a:cubicBezTo>
                      <a:cubicBezTo>
                        <a:pt x="96" y="40"/>
                        <a:pt x="96" y="40"/>
                        <a:pt x="96" y="40"/>
                      </a:cubicBezTo>
                      <a:cubicBezTo>
                        <a:pt x="109" y="40"/>
                        <a:pt x="109" y="40"/>
                        <a:pt x="109" y="40"/>
                      </a:cubicBez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7" name="Freeform 29"/>
                <p:cNvSpPr>
                  <a:spLocks/>
                </p:cNvSpPr>
                <p:nvPr/>
              </p:nvSpPr>
              <p:spPr bwMode="auto">
                <a:xfrm>
                  <a:off x="5407025" y="4200526"/>
                  <a:ext cx="412750" cy="774700"/>
                </a:xfrm>
                <a:custGeom>
                  <a:avLst/>
                  <a:gdLst>
                    <a:gd name="T0" fmla="*/ 82 w 110"/>
                    <a:gd name="T1" fmla="*/ 0 h 206"/>
                    <a:gd name="T2" fmla="*/ 14 w 110"/>
                    <a:gd name="T3" fmla="*/ 68 h 206"/>
                    <a:gd name="T4" fmla="*/ 14 w 110"/>
                    <a:gd name="T5" fmla="*/ 166 h 206"/>
                    <a:gd name="T6" fmla="*/ 0 w 110"/>
                    <a:gd name="T7" fmla="*/ 166 h 206"/>
                    <a:gd name="T8" fmla="*/ 28 w 110"/>
                    <a:gd name="T9" fmla="*/ 206 h 206"/>
                    <a:gd name="T10" fmla="*/ 56 w 110"/>
                    <a:gd name="T11" fmla="*/ 166 h 206"/>
                    <a:gd name="T12" fmla="*/ 43 w 110"/>
                    <a:gd name="T13" fmla="*/ 166 h 206"/>
                    <a:gd name="T14" fmla="*/ 43 w 110"/>
                    <a:gd name="T15" fmla="*/ 123 h 206"/>
                    <a:gd name="T16" fmla="*/ 43 w 110"/>
                    <a:gd name="T17" fmla="*/ 68 h 206"/>
                    <a:gd name="T18" fmla="*/ 82 w 110"/>
                    <a:gd name="T19" fmla="*/ 29 h 206"/>
                    <a:gd name="T20" fmla="*/ 110 w 110"/>
                    <a:gd name="T21" fmla="*/ 41 h 206"/>
                    <a:gd name="T22" fmla="*/ 110 w 110"/>
                    <a:gd name="T23" fmla="*/ 6 h 206"/>
                    <a:gd name="T24" fmla="*/ 82 w 110"/>
                    <a:gd name="T2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206">
                      <a:moveTo>
                        <a:pt x="82" y="0"/>
                      </a:moveTo>
                      <a:cubicBezTo>
                        <a:pt x="44" y="0"/>
                        <a:pt x="14" y="30"/>
                        <a:pt x="14" y="68"/>
                      </a:cubicBezTo>
                      <a:cubicBezTo>
                        <a:pt x="14" y="166"/>
                        <a:pt x="14" y="166"/>
                        <a:pt x="14" y="166"/>
                      </a:cubicBezTo>
                      <a:cubicBezTo>
                        <a:pt x="0" y="166"/>
                        <a:pt x="0" y="166"/>
                        <a:pt x="0" y="166"/>
                      </a:cubicBezTo>
                      <a:cubicBezTo>
                        <a:pt x="28" y="206"/>
                        <a:pt x="28" y="206"/>
                        <a:pt x="28" y="206"/>
                      </a:cubicBezTo>
                      <a:cubicBezTo>
                        <a:pt x="56" y="166"/>
                        <a:pt x="56" y="166"/>
                        <a:pt x="56" y="166"/>
                      </a:cubicBezTo>
                      <a:cubicBezTo>
                        <a:pt x="43" y="166"/>
                        <a:pt x="43" y="166"/>
                        <a:pt x="43" y="166"/>
                      </a:cubicBezTo>
                      <a:cubicBezTo>
                        <a:pt x="43" y="123"/>
                        <a:pt x="43" y="123"/>
                        <a:pt x="43" y="123"/>
                      </a:cubicBezTo>
                      <a:cubicBezTo>
                        <a:pt x="43" y="68"/>
                        <a:pt x="43" y="68"/>
                        <a:pt x="43" y="68"/>
                      </a:cubicBezTo>
                      <a:cubicBezTo>
                        <a:pt x="43" y="46"/>
                        <a:pt x="60" y="29"/>
                        <a:pt x="82" y="29"/>
                      </a:cubicBezTo>
                      <a:cubicBezTo>
                        <a:pt x="93" y="29"/>
                        <a:pt x="103" y="34"/>
                        <a:pt x="110" y="41"/>
                      </a:cubicBezTo>
                      <a:cubicBezTo>
                        <a:pt x="110" y="6"/>
                        <a:pt x="110" y="6"/>
                        <a:pt x="110" y="6"/>
                      </a:cubicBezTo>
                      <a:cubicBezTo>
                        <a:pt x="101" y="2"/>
                        <a:pt x="92"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78" name="Group 177"/>
              <p:cNvGrpSpPr/>
              <p:nvPr/>
            </p:nvGrpSpPr>
            <p:grpSpPr>
              <a:xfrm>
                <a:off x="3769285" y="3993266"/>
                <a:ext cx="839178" cy="660835"/>
                <a:chOff x="2860675" y="4076701"/>
                <a:chExt cx="963613" cy="758825"/>
              </a:xfrm>
            </p:grpSpPr>
            <p:sp>
              <p:nvSpPr>
                <p:cNvPr id="182" name="Freeform 30"/>
                <p:cNvSpPr>
                  <a:spLocks noEditPoints="1"/>
                </p:cNvSpPr>
                <p:nvPr/>
              </p:nvSpPr>
              <p:spPr bwMode="auto">
                <a:xfrm>
                  <a:off x="2860675" y="4208463"/>
                  <a:ext cx="763588" cy="627063"/>
                </a:xfrm>
                <a:custGeom>
                  <a:avLst/>
                  <a:gdLst>
                    <a:gd name="T0" fmla="*/ 80 w 203"/>
                    <a:gd name="T1" fmla="*/ 97 h 167"/>
                    <a:gd name="T2" fmla="*/ 203 w 203"/>
                    <a:gd name="T3" fmla="*/ 0 h 167"/>
                    <a:gd name="T4" fmla="*/ 183 w 203"/>
                    <a:gd name="T5" fmla="*/ 0 h 167"/>
                    <a:gd name="T6" fmla="*/ 165 w 203"/>
                    <a:gd name="T7" fmla="*/ 5 h 167"/>
                    <a:gd name="T8" fmla="*/ 11 w 203"/>
                    <a:gd name="T9" fmla="*/ 119 h 167"/>
                    <a:gd name="T10" fmla="*/ 1 w 203"/>
                    <a:gd name="T11" fmla="*/ 137 h 167"/>
                    <a:gd name="T12" fmla="*/ 6 w 203"/>
                    <a:gd name="T13" fmla="*/ 156 h 167"/>
                    <a:gd name="T14" fmla="*/ 28 w 203"/>
                    <a:gd name="T15" fmla="*/ 167 h 167"/>
                    <a:gd name="T16" fmla="*/ 42 w 203"/>
                    <a:gd name="T17" fmla="*/ 162 h 167"/>
                    <a:gd name="T18" fmla="*/ 77 w 203"/>
                    <a:gd name="T19" fmla="*/ 137 h 167"/>
                    <a:gd name="T20" fmla="*/ 87 w 203"/>
                    <a:gd name="T21" fmla="*/ 120 h 167"/>
                    <a:gd name="T22" fmla="*/ 82 w 203"/>
                    <a:gd name="T23" fmla="*/ 100 h 167"/>
                    <a:gd name="T24" fmla="*/ 80 w 203"/>
                    <a:gd name="T25" fmla="*/ 97 h 167"/>
                    <a:gd name="T26" fmla="*/ 68 w 203"/>
                    <a:gd name="T27" fmla="*/ 125 h 167"/>
                    <a:gd name="T28" fmla="*/ 34 w 203"/>
                    <a:gd name="T29" fmla="*/ 150 h 167"/>
                    <a:gd name="T30" fmla="*/ 17 w 203"/>
                    <a:gd name="T31" fmla="*/ 148 h 167"/>
                    <a:gd name="T32" fmla="*/ 15 w 203"/>
                    <a:gd name="T33" fmla="*/ 139 h 167"/>
                    <a:gd name="T34" fmla="*/ 20 w 203"/>
                    <a:gd name="T35" fmla="*/ 131 h 167"/>
                    <a:gd name="T36" fmla="*/ 54 w 203"/>
                    <a:gd name="T37" fmla="*/ 106 h 167"/>
                    <a:gd name="T38" fmla="*/ 61 w 203"/>
                    <a:gd name="T39" fmla="*/ 104 h 167"/>
                    <a:gd name="T40" fmla="*/ 71 w 203"/>
                    <a:gd name="T41" fmla="*/ 108 h 167"/>
                    <a:gd name="T42" fmla="*/ 68 w 203"/>
                    <a:gd name="T43" fmla="*/ 1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67">
                      <a:moveTo>
                        <a:pt x="80" y="97"/>
                      </a:moveTo>
                      <a:cubicBezTo>
                        <a:pt x="203" y="0"/>
                        <a:pt x="203" y="0"/>
                        <a:pt x="203" y="0"/>
                      </a:cubicBezTo>
                      <a:cubicBezTo>
                        <a:pt x="203" y="0"/>
                        <a:pt x="189" y="0"/>
                        <a:pt x="183" y="0"/>
                      </a:cubicBezTo>
                      <a:cubicBezTo>
                        <a:pt x="177" y="0"/>
                        <a:pt x="171" y="1"/>
                        <a:pt x="165" y="5"/>
                      </a:cubicBezTo>
                      <a:cubicBezTo>
                        <a:pt x="159" y="10"/>
                        <a:pt x="11" y="119"/>
                        <a:pt x="11" y="119"/>
                      </a:cubicBezTo>
                      <a:cubicBezTo>
                        <a:pt x="6" y="123"/>
                        <a:pt x="2" y="130"/>
                        <a:pt x="1" y="137"/>
                      </a:cubicBezTo>
                      <a:cubicBezTo>
                        <a:pt x="0" y="143"/>
                        <a:pt x="1" y="150"/>
                        <a:pt x="6" y="156"/>
                      </a:cubicBezTo>
                      <a:cubicBezTo>
                        <a:pt x="11" y="163"/>
                        <a:pt x="19" y="167"/>
                        <a:pt x="28" y="167"/>
                      </a:cubicBezTo>
                      <a:cubicBezTo>
                        <a:pt x="33" y="167"/>
                        <a:pt x="38" y="165"/>
                        <a:pt x="42" y="162"/>
                      </a:cubicBezTo>
                      <a:cubicBezTo>
                        <a:pt x="77" y="137"/>
                        <a:pt x="77" y="137"/>
                        <a:pt x="77" y="137"/>
                      </a:cubicBezTo>
                      <a:cubicBezTo>
                        <a:pt x="82" y="133"/>
                        <a:pt x="86" y="127"/>
                        <a:pt x="87" y="120"/>
                      </a:cubicBezTo>
                      <a:cubicBezTo>
                        <a:pt x="88" y="113"/>
                        <a:pt x="87" y="106"/>
                        <a:pt x="82" y="100"/>
                      </a:cubicBezTo>
                      <a:cubicBezTo>
                        <a:pt x="82" y="99"/>
                        <a:pt x="81" y="98"/>
                        <a:pt x="80" y="97"/>
                      </a:cubicBezTo>
                      <a:close/>
                      <a:moveTo>
                        <a:pt x="68" y="125"/>
                      </a:moveTo>
                      <a:cubicBezTo>
                        <a:pt x="34" y="150"/>
                        <a:pt x="34" y="150"/>
                        <a:pt x="34" y="150"/>
                      </a:cubicBezTo>
                      <a:cubicBezTo>
                        <a:pt x="29" y="154"/>
                        <a:pt x="21" y="153"/>
                        <a:pt x="17" y="148"/>
                      </a:cubicBezTo>
                      <a:cubicBezTo>
                        <a:pt x="15" y="145"/>
                        <a:pt x="14" y="142"/>
                        <a:pt x="15" y="139"/>
                      </a:cubicBezTo>
                      <a:cubicBezTo>
                        <a:pt x="15" y="136"/>
                        <a:pt x="17" y="133"/>
                        <a:pt x="20" y="131"/>
                      </a:cubicBezTo>
                      <a:cubicBezTo>
                        <a:pt x="54" y="106"/>
                        <a:pt x="54" y="106"/>
                        <a:pt x="54" y="106"/>
                      </a:cubicBezTo>
                      <a:cubicBezTo>
                        <a:pt x="56" y="104"/>
                        <a:pt x="58" y="104"/>
                        <a:pt x="61" y="104"/>
                      </a:cubicBezTo>
                      <a:cubicBezTo>
                        <a:pt x="65" y="103"/>
                        <a:pt x="68" y="105"/>
                        <a:pt x="71" y="108"/>
                      </a:cubicBezTo>
                      <a:cubicBezTo>
                        <a:pt x="75" y="114"/>
                        <a:pt x="74" y="121"/>
                        <a:pt x="6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3" name="Freeform 31"/>
                <p:cNvSpPr>
                  <a:spLocks/>
                </p:cNvSpPr>
                <p:nvPr/>
              </p:nvSpPr>
              <p:spPr bwMode="auto">
                <a:xfrm>
                  <a:off x="3270250" y="4483101"/>
                  <a:ext cx="354013" cy="228600"/>
                </a:xfrm>
                <a:custGeom>
                  <a:avLst/>
                  <a:gdLst>
                    <a:gd name="T0" fmla="*/ 17 w 94"/>
                    <a:gd name="T1" fmla="*/ 0 h 61"/>
                    <a:gd name="T2" fmla="*/ 0 w 94"/>
                    <a:gd name="T3" fmla="*/ 13 h 61"/>
                    <a:gd name="T4" fmla="*/ 52 w 94"/>
                    <a:gd name="T5" fmla="*/ 52 h 61"/>
                    <a:gd name="T6" fmla="*/ 73 w 94"/>
                    <a:gd name="T7" fmla="*/ 61 h 61"/>
                    <a:gd name="T8" fmla="*/ 94 w 94"/>
                    <a:gd name="T9" fmla="*/ 61 h 61"/>
                    <a:gd name="T10" fmla="*/ 17 w 94"/>
                    <a:gd name="T11" fmla="*/ 0 h 61"/>
                  </a:gdLst>
                  <a:ahLst/>
                  <a:cxnLst>
                    <a:cxn ang="0">
                      <a:pos x="T0" y="T1"/>
                    </a:cxn>
                    <a:cxn ang="0">
                      <a:pos x="T2" y="T3"/>
                    </a:cxn>
                    <a:cxn ang="0">
                      <a:pos x="T4" y="T5"/>
                    </a:cxn>
                    <a:cxn ang="0">
                      <a:pos x="T6" y="T7"/>
                    </a:cxn>
                    <a:cxn ang="0">
                      <a:pos x="T8" y="T9"/>
                    </a:cxn>
                    <a:cxn ang="0">
                      <a:pos x="T10" y="T11"/>
                    </a:cxn>
                  </a:cxnLst>
                  <a:rect l="0" t="0" r="r" b="b"/>
                  <a:pathLst>
                    <a:path w="94" h="61">
                      <a:moveTo>
                        <a:pt x="17" y="0"/>
                      </a:moveTo>
                      <a:cubicBezTo>
                        <a:pt x="0" y="13"/>
                        <a:pt x="0" y="13"/>
                        <a:pt x="0" y="13"/>
                      </a:cubicBezTo>
                      <a:cubicBezTo>
                        <a:pt x="27" y="34"/>
                        <a:pt x="50" y="51"/>
                        <a:pt x="52" y="52"/>
                      </a:cubicBezTo>
                      <a:cubicBezTo>
                        <a:pt x="56" y="56"/>
                        <a:pt x="63" y="61"/>
                        <a:pt x="73" y="61"/>
                      </a:cubicBezTo>
                      <a:cubicBezTo>
                        <a:pt x="94" y="61"/>
                        <a:pt x="94" y="61"/>
                        <a:pt x="94" y="61"/>
                      </a:cubicBez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4" name="Freeform 32"/>
                <p:cNvSpPr>
                  <a:spLocks noEditPoints="1"/>
                </p:cNvSpPr>
                <p:nvPr/>
              </p:nvSpPr>
              <p:spPr bwMode="auto">
                <a:xfrm>
                  <a:off x="2973388" y="4076701"/>
                  <a:ext cx="241300" cy="365125"/>
                </a:xfrm>
                <a:custGeom>
                  <a:avLst/>
                  <a:gdLst>
                    <a:gd name="T0" fmla="*/ 64 w 64"/>
                    <a:gd name="T1" fmla="*/ 83 h 97"/>
                    <a:gd name="T2" fmla="*/ 37 w 64"/>
                    <a:gd name="T3" fmla="*/ 62 h 97"/>
                    <a:gd name="T4" fmla="*/ 62 w 64"/>
                    <a:gd name="T5" fmla="*/ 31 h 97"/>
                    <a:gd name="T6" fmla="*/ 31 w 64"/>
                    <a:gd name="T7" fmla="*/ 0 h 97"/>
                    <a:gd name="T8" fmla="*/ 0 w 64"/>
                    <a:gd name="T9" fmla="*/ 31 h 97"/>
                    <a:gd name="T10" fmla="*/ 9 w 64"/>
                    <a:gd name="T11" fmla="*/ 52 h 97"/>
                    <a:gd name="T12" fmla="*/ 47 w 64"/>
                    <a:gd name="T13" fmla="*/ 97 h 97"/>
                    <a:gd name="T14" fmla="*/ 64 w 64"/>
                    <a:gd name="T15" fmla="*/ 83 h 97"/>
                    <a:gd name="T16" fmla="*/ 31 w 64"/>
                    <a:gd name="T17" fmla="*/ 14 h 97"/>
                    <a:gd name="T18" fmla="*/ 48 w 64"/>
                    <a:gd name="T19" fmla="*/ 31 h 97"/>
                    <a:gd name="T20" fmla="*/ 31 w 64"/>
                    <a:gd name="T21" fmla="*/ 48 h 97"/>
                    <a:gd name="T22" fmla="*/ 15 w 64"/>
                    <a:gd name="T23" fmla="*/ 31 h 97"/>
                    <a:gd name="T24" fmla="*/ 31 w 64"/>
                    <a:gd name="T25"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7">
                      <a:moveTo>
                        <a:pt x="64" y="83"/>
                      </a:moveTo>
                      <a:cubicBezTo>
                        <a:pt x="37" y="62"/>
                        <a:pt x="37" y="62"/>
                        <a:pt x="37" y="62"/>
                      </a:cubicBezTo>
                      <a:cubicBezTo>
                        <a:pt x="51" y="59"/>
                        <a:pt x="62" y="46"/>
                        <a:pt x="62" y="31"/>
                      </a:cubicBezTo>
                      <a:cubicBezTo>
                        <a:pt x="62" y="14"/>
                        <a:pt x="48" y="0"/>
                        <a:pt x="31" y="0"/>
                      </a:cubicBezTo>
                      <a:cubicBezTo>
                        <a:pt x="14" y="0"/>
                        <a:pt x="0" y="14"/>
                        <a:pt x="0" y="31"/>
                      </a:cubicBezTo>
                      <a:cubicBezTo>
                        <a:pt x="0" y="39"/>
                        <a:pt x="3" y="47"/>
                        <a:pt x="9" y="52"/>
                      </a:cubicBezTo>
                      <a:cubicBezTo>
                        <a:pt x="47" y="97"/>
                        <a:pt x="47" y="97"/>
                        <a:pt x="47" y="97"/>
                      </a:cubicBezTo>
                      <a:lnTo>
                        <a:pt x="64" y="83"/>
                      </a:lnTo>
                      <a:close/>
                      <a:moveTo>
                        <a:pt x="31" y="14"/>
                      </a:moveTo>
                      <a:cubicBezTo>
                        <a:pt x="41" y="14"/>
                        <a:pt x="48" y="22"/>
                        <a:pt x="48" y="31"/>
                      </a:cubicBezTo>
                      <a:cubicBezTo>
                        <a:pt x="48" y="40"/>
                        <a:pt x="41" y="48"/>
                        <a:pt x="31" y="48"/>
                      </a:cubicBezTo>
                      <a:cubicBezTo>
                        <a:pt x="22" y="48"/>
                        <a:pt x="15" y="40"/>
                        <a:pt x="15" y="31"/>
                      </a:cubicBezTo>
                      <a:cubicBezTo>
                        <a:pt x="15" y="22"/>
                        <a:pt x="22" y="14"/>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5" name="Freeform 33"/>
                <p:cNvSpPr>
                  <a:spLocks noEditPoints="1"/>
                </p:cNvSpPr>
                <p:nvPr/>
              </p:nvSpPr>
              <p:spPr bwMode="auto">
                <a:xfrm>
                  <a:off x="3556000" y="4244976"/>
                  <a:ext cx="268288" cy="430213"/>
                </a:xfrm>
                <a:custGeom>
                  <a:avLst/>
                  <a:gdLst>
                    <a:gd name="T0" fmla="*/ 18 w 71"/>
                    <a:gd name="T1" fmla="*/ 72 h 114"/>
                    <a:gd name="T2" fmla="*/ 32 w 71"/>
                    <a:gd name="T3" fmla="*/ 89 h 114"/>
                    <a:gd name="T4" fmla="*/ 32 w 71"/>
                    <a:gd name="T5" fmla="*/ 63 h 114"/>
                    <a:gd name="T6" fmla="*/ 28 w 71"/>
                    <a:gd name="T7" fmla="*/ 61 h 114"/>
                    <a:gd name="T8" fmla="*/ 3 w 71"/>
                    <a:gd name="T9" fmla="*/ 36 h 114"/>
                    <a:gd name="T10" fmla="*/ 32 w 71"/>
                    <a:gd name="T11" fmla="*/ 9 h 114"/>
                    <a:gd name="T12" fmla="*/ 32 w 71"/>
                    <a:gd name="T13" fmla="*/ 0 h 114"/>
                    <a:gd name="T14" fmla="*/ 39 w 71"/>
                    <a:gd name="T15" fmla="*/ 0 h 114"/>
                    <a:gd name="T16" fmla="*/ 39 w 71"/>
                    <a:gd name="T17" fmla="*/ 9 h 114"/>
                    <a:gd name="T18" fmla="*/ 68 w 71"/>
                    <a:gd name="T19" fmla="*/ 36 h 114"/>
                    <a:gd name="T20" fmla="*/ 50 w 71"/>
                    <a:gd name="T21" fmla="*/ 36 h 114"/>
                    <a:gd name="T22" fmla="*/ 39 w 71"/>
                    <a:gd name="T23" fmla="*/ 24 h 114"/>
                    <a:gd name="T24" fmla="*/ 39 w 71"/>
                    <a:gd name="T25" fmla="*/ 46 h 114"/>
                    <a:gd name="T26" fmla="*/ 46 w 71"/>
                    <a:gd name="T27" fmla="*/ 48 h 114"/>
                    <a:gd name="T28" fmla="*/ 71 w 71"/>
                    <a:gd name="T29" fmla="*/ 77 h 114"/>
                    <a:gd name="T30" fmla="*/ 39 w 71"/>
                    <a:gd name="T31" fmla="*/ 104 h 114"/>
                    <a:gd name="T32" fmla="*/ 39 w 71"/>
                    <a:gd name="T33" fmla="*/ 114 h 114"/>
                    <a:gd name="T34" fmla="*/ 32 w 71"/>
                    <a:gd name="T35" fmla="*/ 114 h 114"/>
                    <a:gd name="T36" fmla="*/ 32 w 71"/>
                    <a:gd name="T37" fmla="*/ 104 h 114"/>
                    <a:gd name="T38" fmla="*/ 0 w 71"/>
                    <a:gd name="T39" fmla="*/ 72 h 114"/>
                    <a:gd name="T40" fmla="*/ 18 w 71"/>
                    <a:gd name="T41" fmla="*/ 72 h 114"/>
                    <a:gd name="T42" fmla="*/ 32 w 71"/>
                    <a:gd name="T43" fmla="*/ 24 h 114"/>
                    <a:gd name="T44" fmla="*/ 20 w 71"/>
                    <a:gd name="T45" fmla="*/ 35 h 114"/>
                    <a:gd name="T46" fmla="*/ 32 w 71"/>
                    <a:gd name="T47" fmla="*/ 45 h 114"/>
                    <a:gd name="T48" fmla="*/ 32 w 71"/>
                    <a:gd name="T49" fmla="*/ 24 h 114"/>
                    <a:gd name="T50" fmla="*/ 39 w 71"/>
                    <a:gd name="T51" fmla="*/ 89 h 114"/>
                    <a:gd name="T52" fmla="*/ 53 w 71"/>
                    <a:gd name="T53" fmla="*/ 77 h 114"/>
                    <a:gd name="T54" fmla="*/ 39 w 71"/>
                    <a:gd name="T55" fmla="*/ 65 h 114"/>
                    <a:gd name="T56" fmla="*/ 39 w 71"/>
                    <a:gd name="T57"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114">
                      <a:moveTo>
                        <a:pt x="18" y="72"/>
                      </a:moveTo>
                      <a:cubicBezTo>
                        <a:pt x="18" y="82"/>
                        <a:pt x="24" y="87"/>
                        <a:pt x="32" y="89"/>
                      </a:cubicBezTo>
                      <a:cubicBezTo>
                        <a:pt x="32" y="63"/>
                        <a:pt x="32" y="63"/>
                        <a:pt x="32" y="63"/>
                      </a:cubicBezTo>
                      <a:cubicBezTo>
                        <a:pt x="31" y="62"/>
                        <a:pt x="29" y="62"/>
                        <a:pt x="28" y="61"/>
                      </a:cubicBezTo>
                      <a:cubicBezTo>
                        <a:pt x="15" y="58"/>
                        <a:pt x="3" y="53"/>
                        <a:pt x="3" y="36"/>
                      </a:cubicBezTo>
                      <a:cubicBezTo>
                        <a:pt x="3" y="19"/>
                        <a:pt x="17" y="10"/>
                        <a:pt x="32" y="9"/>
                      </a:cubicBezTo>
                      <a:cubicBezTo>
                        <a:pt x="32" y="0"/>
                        <a:pt x="32" y="0"/>
                        <a:pt x="32" y="0"/>
                      </a:cubicBezTo>
                      <a:cubicBezTo>
                        <a:pt x="39" y="0"/>
                        <a:pt x="39" y="0"/>
                        <a:pt x="39" y="0"/>
                      </a:cubicBezTo>
                      <a:cubicBezTo>
                        <a:pt x="39" y="9"/>
                        <a:pt x="39" y="9"/>
                        <a:pt x="39" y="9"/>
                      </a:cubicBezTo>
                      <a:cubicBezTo>
                        <a:pt x="54" y="11"/>
                        <a:pt x="67" y="19"/>
                        <a:pt x="68" y="36"/>
                      </a:cubicBezTo>
                      <a:cubicBezTo>
                        <a:pt x="50" y="36"/>
                        <a:pt x="50" y="36"/>
                        <a:pt x="50" y="36"/>
                      </a:cubicBezTo>
                      <a:cubicBezTo>
                        <a:pt x="50" y="30"/>
                        <a:pt x="45" y="24"/>
                        <a:pt x="39" y="24"/>
                      </a:cubicBezTo>
                      <a:cubicBezTo>
                        <a:pt x="39" y="46"/>
                        <a:pt x="39" y="46"/>
                        <a:pt x="39" y="46"/>
                      </a:cubicBezTo>
                      <a:cubicBezTo>
                        <a:pt x="41" y="47"/>
                        <a:pt x="43" y="47"/>
                        <a:pt x="46" y="48"/>
                      </a:cubicBezTo>
                      <a:cubicBezTo>
                        <a:pt x="70" y="55"/>
                        <a:pt x="71" y="69"/>
                        <a:pt x="71" y="77"/>
                      </a:cubicBezTo>
                      <a:cubicBezTo>
                        <a:pt x="71" y="84"/>
                        <a:pt x="64" y="102"/>
                        <a:pt x="39" y="104"/>
                      </a:cubicBezTo>
                      <a:cubicBezTo>
                        <a:pt x="39" y="114"/>
                        <a:pt x="39" y="114"/>
                        <a:pt x="39" y="114"/>
                      </a:cubicBezTo>
                      <a:cubicBezTo>
                        <a:pt x="32" y="114"/>
                        <a:pt x="32" y="114"/>
                        <a:pt x="32" y="114"/>
                      </a:cubicBezTo>
                      <a:cubicBezTo>
                        <a:pt x="32" y="104"/>
                        <a:pt x="32" y="104"/>
                        <a:pt x="32" y="104"/>
                      </a:cubicBezTo>
                      <a:cubicBezTo>
                        <a:pt x="13" y="102"/>
                        <a:pt x="2" y="92"/>
                        <a:pt x="0" y="72"/>
                      </a:cubicBezTo>
                      <a:lnTo>
                        <a:pt x="18" y="72"/>
                      </a:lnTo>
                      <a:close/>
                      <a:moveTo>
                        <a:pt x="32" y="24"/>
                      </a:moveTo>
                      <a:cubicBezTo>
                        <a:pt x="26" y="24"/>
                        <a:pt x="20" y="28"/>
                        <a:pt x="20" y="35"/>
                      </a:cubicBezTo>
                      <a:cubicBezTo>
                        <a:pt x="20" y="40"/>
                        <a:pt x="24" y="43"/>
                        <a:pt x="32" y="45"/>
                      </a:cubicBezTo>
                      <a:lnTo>
                        <a:pt x="32" y="24"/>
                      </a:lnTo>
                      <a:close/>
                      <a:moveTo>
                        <a:pt x="39" y="89"/>
                      </a:moveTo>
                      <a:cubicBezTo>
                        <a:pt x="45" y="88"/>
                        <a:pt x="53" y="85"/>
                        <a:pt x="53" y="77"/>
                      </a:cubicBezTo>
                      <a:cubicBezTo>
                        <a:pt x="53" y="70"/>
                        <a:pt x="49" y="67"/>
                        <a:pt x="39" y="65"/>
                      </a:cubicBezTo>
                      <a:lnTo>
                        <a:pt x="39"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79" name="Group 178"/>
              <p:cNvGrpSpPr/>
              <p:nvPr/>
            </p:nvGrpSpPr>
            <p:grpSpPr>
              <a:xfrm>
                <a:off x="4957893" y="3248092"/>
                <a:ext cx="537253" cy="959454"/>
                <a:chOff x="8781082" y="3317876"/>
                <a:chExt cx="568724" cy="1015662"/>
              </a:xfrm>
            </p:grpSpPr>
            <p:sp>
              <p:nvSpPr>
                <p:cNvPr id="180" name="Oval 5"/>
                <p:cNvSpPr>
                  <a:spLocks noChangeArrowheads="1"/>
                </p:cNvSpPr>
                <p:nvPr/>
              </p:nvSpPr>
              <p:spPr bwMode="auto">
                <a:xfrm flipH="1">
                  <a:off x="8979848" y="3317876"/>
                  <a:ext cx="170809" cy="169277"/>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1" name="Freeform 6"/>
                <p:cNvSpPr>
                  <a:spLocks/>
                </p:cNvSpPr>
                <p:nvPr/>
              </p:nvSpPr>
              <p:spPr bwMode="auto">
                <a:xfrm flipH="1">
                  <a:off x="8781082" y="3511664"/>
                  <a:ext cx="568724" cy="821874"/>
                </a:xfrm>
                <a:custGeom>
                  <a:avLst/>
                  <a:gdLst>
                    <a:gd name="T0" fmla="*/ 613 w 626"/>
                    <a:gd name="T1" fmla="*/ 147 h 906"/>
                    <a:gd name="T2" fmla="*/ 611 w 626"/>
                    <a:gd name="T3" fmla="*/ 145 h 906"/>
                    <a:gd name="T4" fmla="*/ 472 w 626"/>
                    <a:gd name="T5" fmla="*/ 12 h 906"/>
                    <a:gd name="T6" fmla="*/ 445 w 626"/>
                    <a:gd name="T7" fmla="*/ 0 h 906"/>
                    <a:gd name="T8" fmla="*/ 445 w 626"/>
                    <a:gd name="T9" fmla="*/ 0 h 906"/>
                    <a:gd name="T10" fmla="*/ 182 w 626"/>
                    <a:gd name="T11" fmla="*/ 0 h 906"/>
                    <a:gd name="T12" fmla="*/ 182 w 626"/>
                    <a:gd name="T13" fmla="*/ 0 h 906"/>
                    <a:gd name="T14" fmla="*/ 154 w 626"/>
                    <a:gd name="T15" fmla="*/ 12 h 906"/>
                    <a:gd name="T16" fmla="*/ 15 w 626"/>
                    <a:gd name="T17" fmla="*/ 145 h 906"/>
                    <a:gd name="T18" fmla="*/ 13 w 626"/>
                    <a:gd name="T19" fmla="*/ 147 h 906"/>
                    <a:gd name="T20" fmla="*/ 10 w 626"/>
                    <a:gd name="T21" fmla="*/ 189 h 906"/>
                    <a:gd name="T22" fmla="*/ 130 w 626"/>
                    <a:gd name="T23" fmla="*/ 351 h 906"/>
                    <a:gd name="T24" fmla="*/ 166 w 626"/>
                    <a:gd name="T25" fmla="*/ 357 h 906"/>
                    <a:gd name="T26" fmla="*/ 174 w 626"/>
                    <a:gd name="T27" fmla="*/ 320 h 906"/>
                    <a:gd name="T28" fmla="*/ 82 w 626"/>
                    <a:gd name="T29" fmla="*/ 177 h 906"/>
                    <a:gd name="T30" fmla="*/ 182 w 626"/>
                    <a:gd name="T31" fmla="*/ 97 h 906"/>
                    <a:gd name="T32" fmla="*/ 182 w 626"/>
                    <a:gd name="T33" fmla="*/ 906 h 906"/>
                    <a:gd name="T34" fmla="*/ 268 w 626"/>
                    <a:gd name="T35" fmla="*/ 906 h 906"/>
                    <a:gd name="T36" fmla="*/ 298 w 626"/>
                    <a:gd name="T37" fmla="*/ 428 h 906"/>
                    <a:gd name="T38" fmla="*/ 330 w 626"/>
                    <a:gd name="T39" fmla="*/ 428 h 906"/>
                    <a:gd name="T40" fmla="*/ 358 w 626"/>
                    <a:gd name="T41" fmla="*/ 906 h 906"/>
                    <a:gd name="T42" fmla="*/ 445 w 626"/>
                    <a:gd name="T43" fmla="*/ 906 h 906"/>
                    <a:gd name="T44" fmla="*/ 445 w 626"/>
                    <a:gd name="T45" fmla="*/ 98 h 906"/>
                    <a:gd name="T46" fmla="*/ 545 w 626"/>
                    <a:gd name="T47" fmla="*/ 177 h 906"/>
                    <a:gd name="T48" fmla="*/ 452 w 626"/>
                    <a:gd name="T49" fmla="*/ 320 h 906"/>
                    <a:gd name="T50" fmla="*/ 460 w 626"/>
                    <a:gd name="T51" fmla="*/ 357 h 906"/>
                    <a:gd name="T52" fmla="*/ 496 w 626"/>
                    <a:gd name="T53" fmla="*/ 351 h 906"/>
                    <a:gd name="T54" fmla="*/ 616 w 626"/>
                    <a:gd name="T55" fmla="*/ 189 h 906"/>
                    <a:gd name="T56" fmla="*/ 613 w 626"/>
                    <a:gd name="T57" fmla="*/ 14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6" h="906">
                      <a:moveTo>
                        <a:pt x="613" y="147"/>
                      </a:moveTo>
                      <a:cubicBezTo>
                        <a:pt x="611" y="145"/>
                        <a:pt x="611" y="145"/>
                        <a:pt x="611" y="145"/>
                      </a:cubicBezTo>
                      <a:cubicBezTo>
                        <a:pt x="472" y="12"/>
                        <a:pt x="472" y="12"/>
                        <a:pt x="472" y="12"/>
                      </a:cubicBezTo>
                      <a:cubicBezTo>
                        <a:pt x="465" y="5"/>
                        <a:pt x="455" y="1"/>
                        <a:pt x="445" y="0"/>
                      </a:cubicBezTo>
                      <a:cubicBezTo>
                        <a:pt x="445" y="0"/>
                        <a:pt x="445" y="0"/>
                        <a:pt x="445" y="0"/>
                      </a:cubicBezTo>
                      <a:cubicBezTo>
                        <a:pt x="182" y="0"/>
                        <a:pt x="182" y="0"/>
                        <a:pt x="182" y="0"/>
                      </a:cubicBezTo>
                      <a:cubicBezTo>
                        <a:pt x="182" y="0"/>
                        <a:pt x="182" y="0"/>
                        <a:pt x="182" y="0"/>
                      </a:cubicBezTo>
                      <a:cubicBezTo>
                        <a:pt x="172" y="1"/>
                        <a:pt x="162" y="4"/>
                        <a:pt x="154" y="12"/>
                      </a:cubicBezTo>
                      <a:cubicBezTo>
                        <a:pt x="154" y="12"/>
                        <a:pt x="154" y="12"/>
                        <a:pt x="15" y="145"/>
                      </a:cubicBezTo>
                      <a:cubicBezTo>
                        <a:pt x="15" y="145"/>
                        <a:pt x="15" y="145"/>
                        <a:pt x="13" y="147"/>
                      </a:cubicBezTo>
                      <a:cubicBezTo>
                        <a:pt x="2" y="158"/>
                        <a:pt x="0" y="176"/>
                        <a:pt x="10" y="189"/>
                      </a:cubicBezTo>
                      <a:cubicBezTo>
                        <a:pt x="10" y="189"/>
                        <a:pt x="10" y="189"/>
                        <a:pt x="130" y="351"/>
                      </a:cubicBezTo>
                      <a:cubicBezTo>
                        <a:pt x="139" y="362"/>
                        <a:pt x="154" y="365"/>
                        <a:pt x="166" y="357"/>
                      </a:cubicBezTo>
                      <a:cubicBezTo>
                        <a:pt x="179" y="349"/>
                        <a:pt x="182" y="333"/>
                        <a:pt x="174" y="320"/>
                      </a:cubicBezTo>
                      <a:cubicBezTo>
                        <a:pt x="174" y="320"/>
                        <a:pt x="104" y="211"/>
                        <a:pt x="82" y="177"/>
                      </a:cubicBezTo>
                      <a:cubicBezTo>
                        <a:pt x="82" y="177"/>
                        <a:pt x="134" y="136"/>
                        <a:pt x="182" y="97"/>
                      </a:cubicBezTo>
                      <a:cubicBezTo>
                        <a:pt x="182" y="906"/>
                        <a:pt x="182" y="906"/>
                        <a:pt x="182" y="906"/>
                      </a:cubicBezTo>
                      <a:cubicBezTo>
                        <a:pt x="268" y="906"/>
                        <a:pt x="268" y="906"/>
                        <a:pt x="268" y="906"/>
                      </a:cubicBezTo>
                      <a:cubicBezTo>
                        <a:pt x="298" y="428"/>
                        <a:pt x="298" y="428"/>
                        <a:pt x="298" y="428"/>
                      </a:cubicBezTo>
                      <a:cubicBezTo>
                        <a:pt x="330" y="428"/>
                        <a:pt x="330" y="428"/>
                        <a:pt x="330" y="428"/>
                      </a:cubicBezTo>
                      <a:cubicBezTo>
                        <a:pt x="358" y="906"/>
                        <a:pt x="358" y="906"/>
                        <a:pt x="358" y="906"/>
                      </a:cubicBezTo>
                      <a:cubicBezTo>
                        <a:pt x="445" y="906"/>
                        <a:pt x="445" y="906"/>
                        <a:pt x="445" y="906"/>
                      </a:cubicBezTo>
                      <a:cubicBezTo>
                        <a:pt x="445" y="98"/>
                        <a:pt x="445" y="98"/>
                        <a:pt x="445" y="98"/>
                      </a:cubicBezTo>
                      <a:cubicBezTo>
                        <a:pt x="494" y="137"/>
                        <a:pt x="545" y="177"/>
                        <a:pt x="545" y="177"/>
                      </a:cubicBezTo>
                      <a:cubicBezTo>
                        <a:pt x="523" y="211"/>
                        <a:pt x="452" y="320"/>
                        <a:pt x="452" y="320"/>
                      </a:cubicBezTo>
                      <a:cubicBezTo>
                        <a:pt x="444" y="333"/>
                        <a:pt x="447" y="349"/>
                        <a:pt x="460" y="357"/>
                      </a:cubicBezTo>
                      <a:cubicBezTo>
                        <a:pt x="472" y="365"/>
                        <a:pt x="487" y="362"/>
                        <a:pt x="496" y="351"/>
                      </a:cubicBezTo>
                      <a:cubicBezTo>
                        <a:pt x="616" y="189"/>
                        <a:pt x="616" y="189"/>
                        <a:pt x="616" y="189"/>
                      </a:cubicBezTo>
                      <a:cubicBezTo>
                        <a:pt x="626" y="176"/>
                        <a:pt x="624" y="158"/>
                        <a:pt x="613" y="147"/>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spTree>
    <p:extLst>
      <p:ext uri="{BB962C8B-B14F-4D97-AF65-F5344CB8AC3E}">
        <p14:creationId xmlns:p14="http://schemas.microsoft.com/office/powerpoint/2010/main" val="279611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err="1" smtClean="0"/>
              <a:t>Principais</a:t>
            </a:r>
            <a:r>
              <a:rPr lang="en-US" dirty="0" smtClean="0"/>
              <a:t> </a:t>
            </a:r>
            <a:r>
              <a:rPr lang="en-US" dirty="0" err="1" smtClean="0"/>
              <a:t>Recomendações</a:t>
            </a:r>
            <a:endParaRPr lang="en-US" dirty="0" smtClean="0"/>
          </a:p>
        </p:txBody>
      </p:sp>
      <p:grpSp>
        <p:nvGrpSpPr>
          <p:cNvPr id="41" name="Group 40"/>
          <p:cNvGrpSpPr/>
          <p:nvPr/>
        </p:nvGrpSpPr>
        <p:grpSpPr>
          <a:xfrm>
            <a:off x="872940" y="1155838"/>
            <a:ext cx="4217939" cy="4652925"/>
            <a:chOff x="1426444" y="1341249"/>
            <a:chExt cx="3759995" cy="4147759"/>
          </a:xfrm>
        </p:grpSpPr>
        <p:sp>
          <p:nvSpPr>
            <p:cNvPr id="42" name="TextBox 41"/>
            <p:cNvSpPr txBox="1"/>
            <p:nvPr/>
          </p:nvSpPr>
          <p:spPr>
            <a:xfrm>
              <a:off x="2700335" y="1341249"/>
              <a:ext cx="1079154" cy="576158"/>
            </a:xfrm>
            <a:prstGeom prst="rect">
              <a:avLst/>
            </a:prstGeom>
            <a:noFill/>
          </p:spPr>
          <p:txBody>
            <a:bodyPr wrap="none" rtlCol="0">
              <a:spAutoFit/>
            </a:bodyPr>
            <a:lstStyle/>
            <a:p>
              <a:pPr algn="ctr"/>
              <a:r>
                <a:rPr lang="en-US" b="1" kern="0" dirty="0">
                  <a:solidFill>
                    <a:srgbClr val="6697C3">
                      <a:lumMod val="75000"/>
                    </a:srgbClr>
                  </a:solidFill>
                  <a:ea typeface="Arial Unicode MS" pitchFamily="34" charset="-128"/>
                  <a:cs typeface="Arial Unicode MS" pitchFamily="34" charset="-128"/>
                </a:rPr>
                <a:t>Digital</a:t>
              </a:r>
              <a:r>
                <a:rPr lang="en-US" sz="1600" b="1" dirty="0" smtClean="0">
                  <a:solidFill>
                    <a:schemeClr val="bg2">
                      <a:lumMod val="75000"/>
                    </a:schemeClr>
                  </a:solidFill>
                </a:rPr>
                <a:t/>
              </a:r>
              <a:br>
                <a:rPr lang="en-US" sz="1600" b="1" dirty="0" smtClean="0">
                  <a:solidFill>
                    <a:schemeClr val="bg2">
                      <a:lumMod val="75000"/>
                    </a:schemeClr>
                  </a:solidFill>
                </a:rPr>
              </a:br>
              <a:r>
                <a:rPr lang="en-US" b="1" kern="0" dirty="0">
                  <a:solidFill>
                    <a:srgbClr val="6697C3">
                      <a:lumMod val="75000"/>
                    </a:srgbClr>
                  </a:solidFill>
                  <a:ea typeface="Arial Unicode MS" pitchFamily="34" charset="-128"/>
                  <a:cs typeface="Arial Unicode MS" pitchFamily="34" charset="-128"/>
                </a:rPr>
                <a:t>Business</a:t>
              </a:r>
            </a:p>
          </p:txBody>
        </p:sp>
        <p:sp>
          <p:nvSpPr>
            <p:cNvPr id="47" name="TextBox 46"/>
            <p:cNvSpPr txBox="1"/>
            <p:nvPr/>
          </p:nvSpPr>
          <p:spPr>
            <a:xfrm>
              <a:off x="1426444" y="4967722"/>
              <a:ext cx="1274922" cy="521286"/>
            </a:xfrm>
            <a:prstGeom prst="rect">
              <a:avLst/>
            </a:prstGeom>
            <a:noFill/>
          </p:spPr>
          <p:txBody>
            <a:bodyPr wrap="none" rtlCol="0">
              <a:spAutoFit/>
            </a:bodyPr>
            <a:lstStyle/>
            <a:p>
              <a:pPr algn="ctr"/>
              <a:r>
                <a:rPr lang="en-US" sz="1600" b="1" dirty="0" smtClean="0">
                  <a:solidFill>
                    <a:srgbClr val="3E9038"/>
                  </a:solidFill>
                </a:rPr>
                <a:t>IT Cost</a:t>
              </a:r>
              <a:br>
                <a:rPr lang="en-US" sz="1600" b="1" dirty="0" smtClean="0">
                  <a:solidFill>
                    <a:srgbClr val="3E9038"/>
                  </a:solidFill>
                </a:rPr>
              </a:br>
              <a:r>
                <a:rPr lang="en-US" sz="1600" b="1" dirty="0" smtClean="0">
                  <a:solidFill>
                    <a:srgbClr val="3E9038"/>
                  </a:solidFill>
                </a:rPr>
                <a:t>Optimization</a:t>
              </a:r>
              <a:endParaRPr lang="en-US" sz="1600" b="1" dirty="0">
                <a:solidFill>
                  <a:srgbClr val="3E9038"/>
                </a:solidFill>
              </a:endParaRPr>
            </a:p>
          </p:txBody>
        </p:sp>
        <p:sp>
          <p:nvSpPr>
            <p:cNvPr id="81" name="TextBox 80"/>
            <p:cNvSpPr txBox="1"/>
            <p:nvPr/>
          </p:nvSpPr>
          <p:spPr>
            <a:xfrm>
              <a:off x="3338910" y="4956815"/>
              <a:ext cx="1847529" cy="521286"/>
            </a:xfrm>
            <a:prstGeom prst="rect">
              <a:avLst/>
            </a:prstGeom>
            <a:noFill/>
          </p:spPr>
          <p:txBody>
            <a:bodyPr wrap="square" rtlCol="0">
              <a:spAutoFit/>
            </a:bodyPr>
            <a:lstStyle/>
            <a:p>
              <a:pPr algn="ctr"/>
              <a:r>
                <a:rPr lang="en-US" sz="1600" b="1" dirty="0" smtClean="0">
                  <a:solidFill>
                    <a:srgbClr val="C5490B"/>
                  </a:solidFill>
                </a:rPr>
                <a:t>Business Cost Optimization</a:t>
              </a:r>
            </a:p>
          </p:txBody>
        </p:sp>
        <p:sp>
          <p:nvSpPr>
            <p:cNvPr id="82" name="Freeform 5"/>
            <p:cNvSpPr>
              <a:spLocks noChangeAspect="1"/>
            </p:cNvSpPr>
            <p:nvPr/>
          </p:nvSpPr>
          <p:spPr bwMode="auto">
            <a:xfrm>
              <a:off x="1473804" y="1944607"/>
              <a:ext cx="3419856" cy="2967815"/>
            </a:xfrm>
            <a:custGeom>
              <a:avLst/>
              <a:gdLst>
                <a:gd name="T0" fmla="*/ 1492 w 2489"/>
                <a:gd name="T1" fmla="*/ 0 h 2160"/>
                <a:gd name="T2" fmla="*/ 995 w 2489"/>
                <a:gd name="T3" fmla="*/ 0 h 2160"/>
                <a:gd name="T4" fmla="*/ 0 w 2489"/>
                <a:gd name="T5" fmla="*/ 1729 h 2160"/>
                <a:gd name="T6" fmla="*/ 249 w 2489"/>
                <a:gd name="T7" fmla="*/ 2160 h 2160"/>
                <a:gd name="T8" fmla="*/ 2241 w 2489"/>
                <a:gd name="T9" fmla="*/ 2160 h 2160"/>
                <a:gd name="T10" fmla="*/ 2489 w 2489"/>
                <a:gd name="T11" fmla="*/ 1729 h 2160"/>
                <a:gd name="T12" fmla="*/ 1492 w 2489"/>
                <a:gd name="T13" fmla="*/ 0 h 2160"/>
              </a:gdLst>
              <a:ahLst/>
              <a:cxnLst>
                <a:cxn ang="0">
                  <a:pos x="T0" y="T1"/>
                </a:cxn>
                <a:cxn ang="0">
                  <a:pos x="T2" y="T3"/>
                </a:cxn>
                <a:cxn ang="0">
                  <a:pos x="T4" y="T5"/>
                </a:cxn>
                <a:cxn ang="0">
                  <a:pos x="T6" y="T7"/>
                </a:cxn>
                <a:cxn ang="0">
                  <a:pos x="T8" y="T9"/>
                </a:cxn>
                <a:cxn ang="0">
                  <a:pos x="T10" y="T11"/>
                </a:cxn>
                <a:cxn ang="0">
                  <a:pos x="T12" y="T13"/>
                </a:cxn>
              </a:cxnLst>
              <a:rect l="0" t="0" r="r" b="b"/>
              <a:pathLst>
                <a:path w="2489" h="2160">
                  <a:moveTo>
                    <a:pt x="1492" y="0"/>
                  </a:moveTo>
                  <a:lnTo>
                    <a:pt x="995" y="0"/>
                  </a:lnTo>
                  <a:lnTo>
                    <a:pt x="0" y="1729"/>
                  </a:lnTo>
                  <a:lnTo>
                    <a:pt x="249" y="2160"/>
                  </a:lnTo>
                  <a:lnTo>
                    <a:pt x="2241" y="2160"/>
                  </a:lnTo>
                  <a:lnTo>
                    <a:pt x="2489" y="1729"/>
                  </a:lnTo>
                  <a:lnTo>
                    <a:pt x="1492" y="0"/>
                  </a:lnTo>
                  <a:close/>
                </a:path>
              </a:pathLst>
            </a:custGeom>
            <a:solidFill>
              <a:schemeClr val="tx2">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3" name="Group 82"/>
            <p:cNvGrpSpPr/>
            <p:nvPr/>
          </p:nvGrpSpPr>
          <p:grpSpPr>
            <a:xfrm>
              <a:off x="1463211" y="1937488"/>
              <a:ext cx="3441042" cy="2982053"/>
              <a:chOff x="3501080" y="1937488"/>
              <a:chExt cx="3441042" cy="2982053"/>
            </a:xfrm>
          </p:grpSpPr>
          <p:sp>
            <p:nvSpPr>
              <p:cNvPr id="84" name="Freeform 9"/>
              <p:cNvSpPr>
                <a:spLocks/>
              </p:cNvSpPr>
              <p:nvPr/>
            </p:nvSpPr>
            <p:spPr bwMode="auto">
              <a:xfrm>
                <a:off x="4532425" y="1937488"/>
                <a:ext cx="1378353" cy="1193098"/>
              </a:xfrm>
              <a:custGeom>
                <a:avLst/>
                <a:gdLst>
                  <a:gd name="T0" fmla="*/ 249 w 997"/>
                  <a:gd name="T1" fmla="*/ 863 h 863"/>
                  <a:gd name="T2" fmla="*/ 0 w 997"/>
                  <a:gd name="T3" fmla="*/ 432 h 863"/>
                  <a:gd name="T4" fmla="*/ 249 w 997"/>
                  <a:gd name="T5" fmla="*/ 0 h 863"/>
                  <a:gd name="T6" fmla="*/ 748 w 997"/>
                  <a:gd name="T7" fmla="*/ 0 h 863"/>
                  <a:gd name="T8" fmla="*/ 997 w 997"/>
                  <a:gd name="T9" fmla="*/ 432 h 863"/>
                  <a:gd name="T10" fmla="*/ 748 w 997"/>
                  <a:gd name="T11" fmla="*/ 863 h 863"/>
                  <a:gd name="T12" fmla="*/ 249 w 997"/>
                  <a:gd name="T13" fmla="*/ 863 h 863"/>
                </a:gdLst>
                <a:ahLst/>
                <a:cxnLst>
                  <a:cxn ang="0">
                    <a:pos x="T0" y="T1"/>
                  </a:cxn>
                  <a:cxn ang="0">
                    <a:pos x="T2" y="T3"/>
                  </a:cxn>
                  <a:cxn ang="0">
                    <a:pos x="T4" y="T5"/>
                  </a:cxn>
                  <a:cxn ang="0">
                    <a:pos x="T6" y="T7"/>
                  </a:cxn>
                  <a:cxn ang="0">
                    <a:pos x="T8" y="T9"/>
                  </a:cxn>
                  <a:cxn ang="0">
                    <a:pos x="T10" y="T11"/>
                  </a:cxn>
                  <a:cxn ang="0">
                    <a:pos x="T12" y="T13"/>
                  </a:cxn>
                </a:cxnLst>
                <a:rect l="0" t="0" r="r" b="b"/>
                <a:pathLst>
                  <a:path w="997" h="863">
                    <a:moveTo>
                      <a:pt x="249" y="863"/>
                    </a:moveTo>
                    <a:lnTo>
                      <a:pt x="0" y="432"/>
                    </a:lnTo>
                    <a:lnTo>
                      <a:pt x="249" y="0"/>
                    </a:lnTo>
                    <a:lnTo>
                      <a:pt x="748" y="0"/>
                    </a:lnTo>
                    <a:lnTo>
                      <a:pt x="997" y="432"/>
                    </a:lnTo>
                    <a:lnTo>
                      <a:pt x="748" y="863"/>
                    </a:lnTo>
                    <a:lnTo>
                      <a:pt x="249" y="863"/>
                    </a:lnTo>
                    <a:close/>
                  </a:path>
                </a:pathLst>
              </a:custGeom>
              <a:gradFill>
                <a:gsLst>
                  <a:gs pos="100000">
                    <a:schemeClr val="bg2">
                      <a:lumMod val="50000"/>
                    </a:schemeClr>
                  </a:gs>
                  <a:gs pos="50000">
                    <a:srgbClr val="6697C3"/>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
              <p:cNvSpPr>
                <a:spLocks/>
              </p:cNvSpPr>
              <p:nvPr/>
            </p:nvSpPr>
            <p:spPr bwMode="auto">
              <a:xfrm>
                <a:off x="3501080" y="3727826"/>
                <a:ext cx="1375588" cy="1191715"/>
              </a:xfrm>
              <a:custGeom>
                <a:avLst/>
                <a:gdLst>
                  <a:gd name="T0" fmla="*/ 249 w 995"/>
                  <a:gd name="T1" fmla="*/ 862 h 862"/>
                  <a:gd name="T2" fmla="*/ 0 w 995"/>
                  <a:gd name="T3" fmla="*/ 431 h 862"/>
                  <a:gd name="T4" fmla="*/ 249 w 995"/>
                  <a:gd name="T5" fmla="*/ 0 h 862"/>
                  <a:gd name="T6" fmla="*/ 746 w 995"/>
                  <a:gd name="T7" fmla="*/ 0 h 862"/>
                  <a:gd name="T8" fmla="*/ 995 w 995"/>
                  <a:gd name="T9" fmla="*/ 431 h 862"/>
                  <a:gd name="T10" fmla="*/ 746 w 995"/>
                  <a:gd name="T11" fmla="*/ 862 h 862"/>
                  <a:gd name="T12" fmla="*/ 249 w 995"/>
                  <a:gd name="T13" fmla="*/ 862 h 862"/>
                </a:gdLst>
                <a:ahLst/>
                <a:cxnLst>
                  <a:cxn ang="0">
                    <a:pos x="T0" y="T1"/>
                  </a:cxn>
                  <a:cxn ang="0">
                    <a:pos x="T2" y="T3"/>
                  </a:cxn>
                  <a:cxn ang="0">
                    <a:pos x="T4" y="T5"/>
                  </a:cxn>
                  <a:cxn ang="0">
                    <a:pos x="T6" y="T7"/>
                  </a:cxn>
                  <a:cxn ang="0">
                    <a:pos x="T8" y="T9"/>
                  </a:cxn>
                  <a:cxn ang="0">
                    <a:pos x="T10" y="T11"/>
                  </a:cxn>
                  <a:cxn ang="0">
                    <a:pos x="T12" y="T13"/>
                  </a:cxn>
                </a:cxnLst>
                <a:rect l="0" t="0" r="r" b="b"/>
                <a:pathLst>
                  <a:path w="995" h="862">
                    <a:moveTo>
                      <a:pt x="249" y="862"/>
                    </a:moveTo>
                    <a:lnTo>
                      <a:pt x="0" y="431"/>
                    </a:lnTo>
                    <a:lnTo>
                      <a:pt x="249" y="0"/>
                    </a:lnTo>
                    <a:lnTo>
                      <a:pt x="746" y="0"/>
                    </a:lnTo>
                    <a:lnTo>
                      <a:pt x="995" y="431"/>
                    </a:lnTo>
                    <a:lnTo>
                      <a:pt x="746" y="862"/>
                    </a:lnTo>
                    <a:lnTo>
                      <a:pt x="249" y="862"/>
                    </a:lnTo>
                    <a:close/>
                  </a:path>
                </a:pathLst>
              </a:custGeom>
              <a:gradFill>
                <a:gsLst>
                  <a:gs pos="100000">
                    <a:schemeClr val="accent2">
                      <a:lumMod val="50000"/>
                    </a:schemeClr>
                  </a:gs>
                  <a:gs pos="50000">
                    <a:srgbClr val="46A33F"/>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1"/>
              <p:cNvSpPr>
                <a:spLocks/>
              </p:cNvSpPr>
              <p:nvPr/>
            </p:nvSpPr>
            <p:spPr bwMode="auto">
              <a:xfrm>
                <a:off x="5566534" y="3727826"/>
                <a:ext cx="1375588" cy="1191715"/>
              </a:xfrm>
              <a:custGeom>
                <a:avLst/>
                <a:gdLst>
                  <a:gd name="T0" fmla="*/ 249 w 995"/>
                  <a:gd name="T1" fmla="*/ 862 h 862"/>
                  <a:gd name="T2" fmla="*/ 0 w 995"/>
                  <a:gd name="T3" fmla="*/ 431 h 862"/>
                  <a:gd name="T4" fmla="*/ 249 w 995"/>
                  <a:gd name="T5" fmla="*/ 0 h 862"/>
                  <a:gd name="T6" fmla="*/ 747 w 995"/>
                  <a:gd name="T7" fmla="*/ 0 h 862"/>
                  <a:gd name="T8" fmla="*/ 995 w 995"/>
                  <a:gd name="T9" fmla="*/ 431 h 862"/>
                  <a:gd name="T10" fmla="*/ 747 w 995"/>
                  <a:gd name="T11" fmla="*/ 862 h 862"/>
                  <a:gd name="T12" fmla="*/ 249 w 995"/>
                  <a:gd name="T13" fmla="*/ 862 h 862"/>
                </a:gdLst>
                <a:ahLst/>
                <a:cxnLst>
                  <a:cxn ang="0">
                    <a:pos x="T0" y="T1"/>
                  </a:cxn>
                  <a:cxn ang="0">
                    <a:pos x="T2" y="T3"/>
                  </a:cxn>
                  <a:cxn ang="0">
                    <a:pos x="T4" y="T5"/>
                  </a:cxn>
                  <a:cxn ang="0">
                    <a:pos x="T6" y="T7"/>
                  </a:cxn>
                  <a:cxn ang="0">
                    <a:pos x="T8" y="T9"/>
                  </a:cxn>
                  <a:cxn ang="0">
                    <a:pos x="T10" y="T11"/>
                  </a:cxn>
                  <a:cxn ang="0">
                    <a:pos x="T12" y="T13"/>
                  </a:cxn>
                </a:cxnLst>
                <a:rect l="0" t="0" r="r" b="b"/>
                <a:pathLst>
                  <a:path w="995" h="862">
                    <a:moveTo>
                      <a:pt x="249" y="862"/>
                    </a:moveTo>
                    <a:lnTo>
                      <a:pt x="0" y="431"/>
                    </a:lnTo>
                    <a:lnTo>
                      <a:pt x="249" y="0"/>
                    </a:lnTo>
                    <a:lnTo>
                      <a:pt x="747" y="0"/>
                    </a:lnTo>
                    <a:lnTo>
                      <a:pt x="995" y="431"/>
                    </a:lnTo>
                    <a:lnTo>
                      <a:pt x="747" y="862"/>
                    </a:lnTo>
                    <a:lnTo>
                      <a:pt x="249" y="862"/>
                    </a:lnTo>
                    <a:close/>
                  </a:path>
                </a:pathLst>
              </a:custGeom>
              <a:gradFill>
                <a:gsLst>
                  <a:gs pos="100000">
                    <a:schemeClr val="accent3">
                      <a:lumMod val="50000"/>
                    </a:schemeClr>
                  </a:gs>
                  <a:gs pos="50000">
                    <a:srgbClr val="E5550D"/>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12"/>
              <p:cNvSpPr>
                <a:spLocks/>
              </p:cNvSpPr>
              <p:nvPr/>
            </p:nvSpPr>
            <p:spPr bwMode="auto">
              <a:xfrm>
                <a:off x="3845323" y="2534728"/>
                <a:ext cx="1031345" cy="1193098"/>
              </a:xfrm>
              <a:custGeom>
                <a:avLst/>
                <a:gdLst>
                  <a:gd name="T0" fmla="*/ 497 w 746"/>
                  <a:gd name="T1" fmla="*/ 0 h 863"/>
                  <a:gd name="T2" fmla="*/ 0 w 746"/>
                  <a:gd name="T3" fmla="*/ 863 h 863"/>
                  <a:gd name="T4" fmla="*/ 497 w 746"/>
                  <a:gd name="T5" fmla="*/ 863 h 863"/>
                  <a:gd name="T6" fmla="*/ 746 w 746"/>
                  <a:gd name="T7" fmla="*/ 431 h 863"/>
                  <a:gd name="T8" fmla="*/ 497 w 746"/>
                  <a:gd name="T9" fmla="*/ 0 h 863"/>
                </a:gdLst>
                <a:ahLst/>
                <a:cxnLst>
                  <a:cxn ang="0">
                    <a:pos x="T0" y="T1"/>
                  </a:cxn>
                  <a:cxn ang="0">
                    <a:pos x="T2" y="T3"/>
                  </a:cxn>
                  <a:cxn ang="0">
                    <a:pos x="T4" y="T5"/>
                  </a:cxn>
                  <a:cxn ang="0">
                    <a:pos x="T6" y="T7"/>
                  </a:cxn>
                  <a:cxn ang="0">
                    <a:pos x="T8" y="T9"/>
                  </a:cxn>
                </a:cxnLst>
                <a:rect l="0" t="0" r="r" b="b"/>
                <a:pathLst>
                  <a:path w="746" h="863">
                    <a:moveTo>
                      <a:pt x="497" y="0"/>
                    </a:moveTo>
                    <a:lnTo>
                      <a:pt x="0" y="863"/>
                    </a:lnTo>
                    <a:lnTo>
                      <a:pt x="497" y="863"/>
                    </a:lnTo>
                    <a:lnTo>
                      <a:pt x="746" y="431"/>
                    </a:lnTo>
                    <a:lnTo>
                      <a:pt x="497" y="0"/>
                    </a:lnTo>
                    <a:close/>
                  </a:path>
                </a:pathLst>
              </a:custGeom>
              <a:gradFill>
                <a:gsLst>
                  <a:gs pos="80000">
                    <a:schemeClr val="tx2">
                      <a:lumMod val="65000"/>
                    </a:schemeClr>
                  </a:gs>
                  <a:gs pos="40000">
                    <a:schemeClr val="tx2">
                      <a:lumMod val="95000"/>
                    </a:schemeClr>
                  </a:gs>
                </a:gsLst>
                <a:lin ang="7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3"/>
              <p:cNvSpPr>
                <a:spLocks/>
              </p:cNvSpPr>
              <p:nvPr/>
            </p:nvSpPr>
            <p:spPr bwMode="auto">
              <a:xfrm>
                <a:off x="5566534" y="2534728"/>
                <a:ext cx="1032728" cy="1193098"/>
              </a:xfrm>
              <a:custGeom>
                <a:avLst/>
                <a:gdLst>
                  <a:gd name="T0" fmla="*/ 249 w 747"/>
                  <a:gd name="T1" fmla="*/ 0 h 863"/>
                  <a:gd name="T2" fmla="*/ 747 w 747"/>
                  <a:gd name="T3" fmla="*/ 863 h 863"/>
                  <a:gd name="T4" fmla="*/ 249 w 747"/>
                  <a:gd name="T5" fmla="*/ 863 h 863"/>
                  <a:gd name="T6" fmla="*/ 0 w 747"/>
                  <a:gd name="T7" fmla="*/ 431 h 863"/>
                  <a:gd name="T8" fmla="*/ 249 w 747"/>
                  <a:gd name="T9" fmla="*/ 0 h 863"/>
                </a:gdLst>
                <a:ahLst/>
                <a:cxnLst>
                  <a:cxn ang="0">
                    <a:pos x="T0" y="T1"/>
                  </a:cxn>
                  <a:cxn ang="0">
                    <a:pos x="T2" y="T3"/>
                  </a:cxn>
                  <a:cxn ang="0">
                    <a:pos x="T4" y="T5"/>
                  </a:cxn>
                  <a:cxn ang="0">
                    <a:pos x="T6" y="T7"/>
                  </a:cxn>
                  <a:cxn ang="0">
                    <a:pos x="T8" y="T9"/>
                  </a:cxn>
                </a:cxnLst>
                <a:rect l="0" t="0" r="r" b="b"/>
                <a:pathLst>
                  <a:path w="747" h="863">
                    <a:moveTo>
                      <a:pt x="249" y="0"/>
                    </a:moveTo>
                    <a:lnTo>
                      <a:pt x="747" y="863"/>
                    </a:lnTo>
                    <a:lnTo>
                      <a:pt x="249" y="863"/>
                    </a:lnTo>
                    <a:lnTo>
                      <a:pt x="0" y="431"/>
                    </a:lnTo>
                    <a:lnTo>
                      <a:pt x="249" y="0"/>
                    </a:lnTo>
                    <a:close/>
                  </a:path>
                </a:pathLst>
              </a:custGeom>
              <a:gradFill>
                <a:gsLst>
                  <a:gs pos="20000">
                    <a:schemeClr val="tx2">
                      <a:lumMod val="65000"/>
                    </a:schemeClr>
                  </a:gs>
                  <a:gs pos="60000">
                    <a:schemeClr val="tx2">
                      <a:lumMod val="95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4"/>
              <p:cNvSpPr>
                <a:spLocks/>
              </p:cNvSpPr>
              <p:nvPr/>
            </p:nvSpPr>
            <p:spPr bwMode="auto">
              <a:xfrm>
                <a:off x="4532425" y="4323683"/>
                <a:ext cx="1378353" cy="595858"/>
              </a:xfrm>
              <a:custGeom>
                <a:avLst/>
                <a:gdLst>
                  <a:gd name="T0" fmla="*/ 249 w 997"/>
                  <a:gd name="T1" fmla="*/ 0 h 431"/>
                  <a:gd name="T2" fmla="*/ 748 w 997"/>
                  <a:gd name="T3" fmla="*/ 0 h 431"/>
                  <a:gd name="T4" fmla="*/ 997 w 997"/>
                  <a:gd name="T5" fmla="*/ 431 h 431"/>
                  <a:gd name="T6" fmla="*/ 0 w 997"/>
                  <a:gd name="T7" fmla="*/ 431 h 431"/>
                  <a:gd name="T8" fmla="*/ 249 w 997"/>
                  <a:gd name="T9" fmla="*/ 0 h 431"/>
                </a:gdLst>
                <a:ahLst/>
                <a:cxnLst>
                  <a:cxn ang="0">
                    <a:pos x="T0" y="T1"/>
                  </a:cxn>
                  <a:cxn ang="0">
                    <a:pos x="T2" y="T3"/>
                  </a:cxn>
                  <a:cxn ang="0">
                    <a:pos x="T4" y="T5"/>
                  </a:cxn>
                  <a:cxn ang="0">
                    <a:pos x="T6" y="T7"/>
                  </a:cxn>
                  <a:cxn ang="0">
                    <a:pos x="T8" y="T9"/>
                  </a:cxn>
                </a:cxnLst>
                <a:rect l="0" t="0" r="r" b="b"/>
                <a:pathLst>
                  <a:path w="997" h="431">
                    <a:moveTo>
                      <a:pt x="249" y="0"/>
                    </a:moveTo>
                    <a:lnTo>
                      <a:pt x="748" y="0"/>
                    </a:lnTo>
                    <a:lnTo>
                      <a:pt x="997" y="431"/>
                    </a:lnTo>
                    <a:lnTo>
                      <a:pt x="0" y="431"/>
                    </a:lnTo>
                    <a:lnTo>
                      <a:pt x="249" y="0"/>
                    </a:lnTo>
                    <a:close/>
                  </a:path>
                </a:pathLst>
              </a:custGeom>
              <a:gradFill>
                <a:gsLst>
                  <a:gs pos="20000">
                    <a:schemeClr val="tx2">
                      <a:lumMod val="65000"/>
                    </a:schemeClr>
                  </a:gs>
                  <a:gs pos="51000">
                    <a:schemeClr val="tx2">
                      <a:lumMod val="95000"/>
                    </a:schemeClr>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5"/>
              <p:cNvSpPr>
                <a:spLocks/>
              </p:cNvSpPr>
              <p:nvPr/>
            </p:nvSpPr>
            <p:spPr bwMode="auto">
              <a:xfrm>
                <a:off x="4876668" y="3130586"/>
                <a:ext cx="689868" cy="597240"/>
              </a:xfrm>
              <a:custGeom>
                <a:avLst/>
                <a:gdLst>
                  <a:gd name="T0" fmla="*/ 499 w 499"/>
                  <a:gd name="T1" fmla="*/ 0 h 432"/>
                  <a:gd name="T2" fmla="*/ 0 w 499"/>
                  <a:gd name="T3" fmla="*/ 0 h 432"/>
                  <a:gd name="T4" fmla="*/ 248 w 499"/>
                  <a:gd name="T5" fmla="*/ 432 h 432"/>
                  <a:gd name="T6" fmla="*/ 499 w 499"/>
                  <a:gd name="T7" fmla="*/ 0 h 432"/>
                </a:gdLst>
                <a:ahLst/>
                <a:cxnLst>
                  <a:cxn ang="0">
                    <a:pos x="T0" y="T1"/>
                  </a:cxn>
                  <a:cxn ang="0">
                    <a:pos x="T2" y="T3"/>
                  </a:cxn>
                  <a:cxn ang="0">
                    <a:pos x="T4" y="T5"/>
                  </a:cxn>
                  <a:cxn ang="0">
                    <a:pos x="T6" y="T7"/>
                  </a:cxn>
                </a:cxnLst>
                <a:rect l="0" t="0" r="r" b="b"/>
                <a:pathLst>
                  <a:path w="499" h="432">
                    <a:moveTo>
                      <a:pt x="499" y="0"/>
                    </a:moveTo>
                    <a:lnTo>
                      <a:pt x="0" y="0"/>
                    </a:lnTo>
                    <a:lnTo>
                      <a:pt x="248" y="432"/>
                    </a:lnTo>
                    <a:lnTo>
                      <a:pt x="499" y="0"/>
                    </a:lnTo>
                    <a:close/>
                  </a:path>
                </a:pathLst>
              </a:custGeom>
              <a:gradFill>
                <a:gsLst>
                  <a:gs pos="75000">
                    <a:schemeClr val="tx2">
                      <a:lumMod val="65000"/>
                    </a:schemeClr>
                  </a:gs>
                  <a:gs pos="25000">
                    <a:schemeClr val="tx2">
                      <a:lumMod val="95000"/>
                    </a:schemeClr>
                  </a:gs>
                </a:gsLst>
                <a:lin ang="90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6"/>
              <p:cNvSpPr>
                <a:spLocks/>
              </p:cNvSpPr>
              <p:nvPr/>
            </p:nvSpPr>
            <p:spPr bwMode="auto">
              <a:xfrm>
                <a:off x="5219527" y="3130586"/>
                <a:ext cx="691250" cy="597240"/>
              </a:xfrm>
              <a:custGeom>
                <a:avLst/>
                <a:gdLst>
                  <a:gd name="T0" fmla="*/ 0 w 500"/>
                  <a:gd name="T1" fmla="*/ 432 h 432"/>
                  <a:gd name="T2" fmla="*/ 500 w 500"/>
                  <a:gd name="T3" fmla="*/ 432 h 432"/>
                  <a:gd name="T4" fmla="*/ 251 w 500"/>
                  <a:gd name="T5" fmla="*/ 0 h 432"/>
                  <a:gd name="T6" fmla="*/ 251 w 500"/>
                  <a:gd name="T7" fmla="*/ 0 h 432"/>
                  <a:gd name="T8" fmla="*/ 0 w 500"/>
                  <a:gd name="T9" fmla="*/ 432 h 432"/>
                  <a:gd name="T10" fmla="*/ 0 w 500"/>
                  <a:gd name="T11" fmla="*/ 432 h 432"/>
                </a:gdLst>
                <a:ahLst/>
                <a:cxnLst>
                  <a:cxn ang="0">
                    <a:pos x="T0" y="T1"/>
                  </a:cxn>
                  <a:cxn ang="0">
                    <a:pos x="T2" y="T3"/>
                  </a:cxn>
                  <a:cxn ang="0">
                    <a:pos x="T4" y="T5"/>
                  </a:cxn>
                  <a:cxn ang="0">
                    <a:pos x="T6" y="T7"/>
                  </a:cxn>
                  <a:cxn ang="0">
                    <a:pos x="T8" y="T9"/>
                  </a:cxn>
                  <a:cxn ang="0">
                    <a:pos x="T10" y="T11"/>
                  </a:cxn>
                </a:cxnLst>
                <a:rect l="0" t="0" r="r" b="b"/>
                <a:pathLst>
                  <a:path w="500" h="432">
                    <a:moveTo>
                      <a:pt x="0" y="432"/>
                    </a:moveTo>
                    <a:lnTo>
                      <a:pt x="500" y="432"/>
                    </a:lnTo>
                    <a:lnTo>
                      <a:pt x="251" y="0"/>
                    </a:lnTo>
                    <a:lnTo>
                      <a:pt x="251" y="0"/>
                    </a:lnTo>
                    <a:lnTo>
                      <a:pt x="0" y="432"/>
                    </a:lnTo>
                    <a:lnTo>
                      <a:pt x="0" y="432"/>
                    </a:lnTo>
                    <a:close/>
                  </a:path>
                </a:pathLst>
              </a:custGeom>
              <a:solidFill>
                <a:schemeClr val="tx2">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Rectangle 17"/>
              <p:cNvSpPr>
                <a:spLocks noChangeArrowheads="1"/>
              </p:cNvSpPr>
              <p:nvPr/>
            </p:nvSpPr>
            <p:spPr bwMode="auto">
              <a:xfrm>
                <a:off x="5219527" y="3727826"/>
                <a:ext cx="1383" cy="138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8"/>
              <p:cNvSpPr>
                <a:spLocks/>
              </p:cNvSpPr>
              <p:nvPr/>
            </p:nvSpPr>
            <p:spPr bwMode="auto">
              <a:xfrm>
                <a:off x="4532425" y="3727826"/>
                <a:ext cx="687103" cy="595858"/>
              </a:xfrm>
              <a:custGeom>
                <a:avLst/>
                <a:gdLst>
                  <a:gd name="T0" fmla="*/ 0 w 497"/>
                  <a:gd name="T1" fmla="*/ 0 h 431"/>
                  <a:gd name="T2" fmla="*/ 249 w 497"/>
                  <a:gd name="T3" fmla="*/ 431 h 431"/>
                  <a:gd name="T4" fmla="*/ 497 w 497"/>
                  <a:gd name="T5" fmla="*/ 0 h 431"/>
                  <a:gd name="T6" fmla="*/ 0 w 497"/>
                  <a:gd name="T7" fmla="*/ 0 h 431"/>
                </a:gdLst>
                <a:ahLst/>
                <a:cxnLst>
                  <a:cxn ang="0">
                    <a:pos x="T0" y="T1"/>
                  </a:cxn>
                  <a:cxn ang="0">
                    <a:pos x="T2" y="T3"/>
                  </a:cxn>
                  <a:cxn ang="0">
                    <a:pos x="T4" y="T5"/>
                  </a:cxn>
                  <a:cxn ang="0">
                    <a:pos x="T6" y="T7"/>
                  </a:cxn>
                </a:cxnLst>
                <a:rect l="0" t="0" r="r" b="b"/>
                <a:pathLst>
                  <a:path w="497" h="431">
                    <a:moveTo>
                      <a:pt x="0" y="0"/>
                    </a:moveTo>
                    <a:lnTo>
                      <a:pt x="249" y="431"/>
                    </a:lnTo>
                    <a:lnTo>
                      <a:pt x="497" y="0"/>
                    </a:lnTo>
                    <a:lnTo>
                      <a:pt x="0" y="0"/>
                    </a:lnTo>
                    <a:close/>
                  </a:path>
                </a:pathLst>
              </a:custGeom>
              <a:gradFill>
                <a:gsLst>
                  <a:gs pos="70000">
                    <a:schemeClr val="tx2">
                      <a:lumMod val="65000"/>
                    </a:schemeClr>
                  </a:gs>
                  <a:gs pos="25000">
                    <a:schemeClr val="tx2">
                      <a:lumMod val="95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19"/>
              <p:cNvSpPr>
                <a:spLocks/>
              </p:cNvSpPr>
              <p:nvPr/>
            </p:nvSpPr>
            <p:spPr bwMode="auto">
              <a:xfrm>
                <a:off x="4532425" y="3130586"/>
                <a:ext cx="687103" cy="597240"/>
              </a:xfrm>
              <a:custGeom>
                <a:avLst/>
                <a:gdLst>
                  <a:gd name="T0" fmla="*/ 497 w 497"/>
                  <a:gd name="T1" fmla="*/ 432 h 432"/>
                  <a:gd name="T2" fmla="*/ 249 w 497"/>
                  <a:gd name="T3" fmla="*/ 0 h 432"/>
                  <a:gd name="T4" fmla="*/ 249 w 497"/>
                  <a:gd name="T5" fmla="*/ 0 h 432"/>
                  <a:gd name="T6" fmla="*/ 0 w 497"/>
                  <a:gd name="T7" fmla="*/ 432 h 432"/>
                  <a:gd name="T8" fmla="*/ 497 w 497"/>
                  <a:gd name="T9" fmla="*/ 432 h 432"/>
                  <a:gd name="T10" fmla="*/ 497 w 497"/>
                  <a:gd name="T11" fmla="*/ 432 h 432"/>
                </a:gdLst>
                <a:ahLst/>
                <a:cxnLst>
                  <a:cxn ang="0">
                    <a:pos x="T0" y="T1"/>
                  </a:cxn>
                  <a:cxn ang="0">
                    <a:pos x="T2" y="T3"/>
                  </a:cxn>
                  <a:cxn ang="0">
                    <a:pos x="T4" y="T5"/>
                  </a:cxn>
                  <a:cxn ang="0">
                    <a:pos x="T6" y="T7"/>
                  </a:cxn>
                  <a:cxn ang="0">
                    <a:pos x="T8" y="T9"/>
                  </a:cxn>
                  <a:cxn ang="0">
                    <a:pos x="T10" y="T11"/>
                  </a:cxn>
                </a:cxnLst>
                <a:rect l="0" t="0" r="r" b="b"/>
                <a:pathLst>
                  <a:path w="497" h="432">
                    <a:moveTo>
                      <a:pt x="497" y="432"/>
                    </a:moveTo>
                    <a:lnTo>
                      <a:pt x="249" y="0"/>
                    </a:lnTo>
                    <a:lnTo>
                      <a:pt x="249" y="0"/>
                    </a:lnTo>
                    <a:lnTo>
                      <a:pt x="0" y="432"/>
                    </a:lnTo>
                    <a:lnTo>
                      <a:pt x="497" y="432"/>
                    </a:lnTo>
                    <a:lnTo>
                      <a:pt x="497" y="432"/>
                    </a:lnTo>
                    <a:close/>
                  </a:path>
                </a:pathLst>
              </a:custGeom>
              <a:solidFill>
                <a:schemeClr val="tx2">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0"/>
              <p:cNvSpPr>
                <a:spLocks/>
              </p:cNvSpPr>
              <p:nvPr/>
            </p:nvSpPr>
            <p:spPr bwMode="auto">
              <a:xfrm>
                <a:off x="5219527" y="3727826"/>
                <a:ext cx="691250" cy="595858"/>
              </a:xfrm>
              <a:custGeom>
                <a:avLst/>
                <a:gdLst>
                  <a:gd name="T0" fmla="*/ 0 w 500"/>
                  <a:gd name="T1" fmla="*/ 0 h 431"/>
                  <a:gd name="T2" fmla="*/ 251 w 500"/>
                  <a:gd name="T3" fmla="*/ 431 h 431"/>
                  <a:gd name="T4" fmla="*/ 500 w 500"/>
                  <a:gd name="T5" fmla="*/ 0 h 431"/>
                  <a:gd name="T6" fmla="*/ 0 w 500"/>
                  <a:gd name="T7" fmla="*/ 0 h 431"/>
                </a:gdLst>
                <a:ahLst/>
                <a:cxnLst>
                  <a:cxn ang="0">
                    <a:pos x="T0" y="T1"/>
                  </a:cxn>
                  <a:cxn ang="0">
                    <a:pos x="T2" y="T3"/>
                  </a:cxn>
                  <a:cxn ang="0">
                    <a:pos x="T4" y="T5"/>
                  </a:cxn>
                  <a:cxn ang="0">
                    <a:pos x="T6" y="T7"/>
                  </a:cxn>
                </a:cxnLst>
                <a:rect l="0" t="0" r="r" b="b"/>
                <a:pathLst>
                  <a:path w="500" h="431">
                    <a:moveTo>
                      <a:pt x="0" y="0"/>
                    </a:moveTo>
                    <a:lnTo>
                      <a:pt x="251" y="431"/>
                    </a:lnTo>
                    <a:lnTo>
                      <a:pt x="500" y="0"/>
                    </a:lnTo>
                    <a:lnTo>
                      <a:pt x="0" y="0"/>
                    </a:lnTo>
                    <a:close/>
                  </a:path>
                </a:pathLst>
              </a:custGeom>
              <a:gradFill>
                <a:gsLst>
                  <a:gs pos="5000">
                    <a:schemeClr val="tx2">
                      <a:lumMod val="65000"/>
                    </a:schemeClr>
                  </a:gs>
                  <a:gs pos="50000">
                    <a:schemeClr val="tx2">
                      <a:lumMod val="95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1"/>
              <p:cNvSpPr>
                <a:spLocks/>
              </p:cNvSpPr>
              <p:nvPr/>
            </p:nvSpPr>
            <p:spPr bwMode="auto">
              <a:xfrm>
                <a:off x="4876668" y="3727826"/>
                <a:ext cx="689868" cy="595858"/>
              </a:xfrm>
              <a:custGeom>
                <a:avLst/>
                <a:gdLst>
                  <a:gd name="T0" fmla="*/ 248 w 499"/>
                  <a:gd name="T1" fmla="*/ 0 h 431"/>
                  <a:gd name="T2" fmla="*/ 0 w 499"/>
                  <a:gd name="T3" fmla="*/ 431 h 431"/>
                  <a:gd name="T4" fmla="*/ 0 w 499"/>
                  <a:gd name="T5" fmla="*/ 431 h 431"/>
                  <a:gd name="T6" fmla="*/ 499 w 499"/>
                  <a:gd name="T7" fmla="*/ 431 h 431"/>
                  <a:gd name="T8" fmla="*/ 499 w 499"/>
                  <a:gd name="T9" fmla="*/ 431 h 431"/>
                  <a:gd name="T10" fmla="*/ 248 w 499"/>
                  <a:gd name="T11" fmla="*/ 0 h 431"/>
                  <a:gd name="T12" fmla="*/ 248 w 499"/>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499" h="431">
                    <a:moveTo>
                      <a:pt x="248" y="0"/>
                    </a:moveTo>
                    <a:lnTo>
                      <a:pt x="0" y="431"/>
                    </a:lnTo>
                    <a:lnTo>
                      <a:pt x="0" y="431"/>
                    </a:lnTo>
                    <a:lnTo>
                      <a:pt x="499" y="431"/>
                    </a:lnTo>
                    <a:lnTo>
                      <a:pt x="499" y="431"/>
                    </a:lnTo>
                    <a:lnTo>
                      <a:pt x="248" y="0"/>
                    </a:lnTo>
                    <a:lnTo>
                      <a:pt x="248" y="0"/>
                    </a:lnTo>
                    <a:close/>
                  </a:path>
                </a:pathLst>
              </a:custGeom>
              <a:solidFill>
                <a:schemeClr val="tx2">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7" name="Group 96"/>
              <p:cNvGrpSpPr/>
              <p:nvPr/>
            </p:nvGrpSpPr>
            <p:grpSpPr>
              <a:xfrm>
                <a:off x="4795100" y="2114448"/>
                <a:ext cx="850238" cy="817058"/>
                <a:chOff x="4038600" y="1919288"/>
                <a:chExt cx="976313" cy="938213"/>
              </a:xfrm>
            </p:grpSpPr>
            <p:sp>
              <p:nvSpPr>
                <p:cNvPr id="109" name="Freeform 22"/>
                <p:cNvSpPr>
                  <a:spLocks noEditPoints="1"/>
                </p:cNvSpPr>
                <p:nvPr/>
              </p:nvSpPr>
              <p:spPr bwMode="auto">
                <a:xfrm>
                  <a:off x="4184650" y="2498726"/>
                  <a:ext cx="203200" cy="203200"/>
                </a:xfrm>
                <a:custGeom>
                  <a:avLst/>
                  <a:gdLst>
                    <a:gd name="T0" fmla="*/ 31 w 128"/>
                    <a:gd name="T1" fmla="*/ 60 h 128"/>
                    <a:gd name="T2" fmla="*/ 59 w 128"/>
                    <a:gd name="T3" fmla="*/ 76 h 128"/>
                    <a:gd name="T4" fmla="*/ 31 w 128"/>
                    <a:gd name="T5" fmla="*/ 95 h 128"/>
                    <a:gd name="T6" fmla="*/ 0 w 128"/>
                    <a:gd name="T7" fmla="*/ 76 h 128"/>
                    <a:gd name="T8" fmla="*/ 31 w 128"/>
                    <a:gd name="T9" fmla="*/ 60 h 128"/>
                    <a:gd name="T10" fmla="*/ 31 w 128"/>
                    <a:gd name="T11" fmla="*/ 60 h 128"/>
                    <a:gd name="T12" fmla="*/ 31 w 128"/>
                    <a:gd name="T13" fmla="*/ 60 h 128"/>
                    <a:gd name="T14" fmla="*/ 33 w 128"/>
                    <a:gd name="T15" fmla="*/ 100 h 128"/>
                    <a:gd name="T16" fmla="*/ 33 w 128"/>
                    <a:gd name="T17" fmla="*/ 128 h 128"/>
                    <a:gd name="T18" fmla="*/ 59 w 128"/>
                    <a:gd name="T19" fmla="*/ 114 h 128"/>
                    <a:gd name="T20" fmla="*/ 59 w 128"/>
                    <a:gd name="T21" fmla="*/ 83 h 128"/>
                    <a:gd name="T22" fmla="*/ 33 w 128"/>
                    <a:gd name="T23" fmla="*/ 100 h 128"/>
                    <a:gd name="T24" fmla="*/ 33 w 128"/>
                    <a:gd name="T25" fmla="*/ 100 h 128"/>
                    <a:gd name="T26" fmla="*/ 33 w 128"/>
                    <a:gd name="T27" fmla="*/ 100 h 128"/>
                    <a:gd name="T28" fmla="*/ 0 w 128"/>
                    <a:gd name="T29" fmla="*/ 83 h 128"/>
                    <a:gd name="T30" fmla="*/ 0 w 128"/>
                    <a:gd name="T31" fmla="*/ 114 h 128"/>
                    <a:gd name="T32" fmla="*/ 26 w 128"/>
                    <a:gd name="T33" fmla="*/ 128 h 128"/>
                    <a:gd name="T34" fmla="*/ 26 w 128"/>
                    <a:gd name="T35" fmla="*/ 100 h 128"/>
                    <a:gd name="T36" fmla="*/ 0 w 128"/>
                    <a:gd name="T37" fmla="*/ 83 h 128"/>
                    <a:gd name="T38" fmla="*/ 0 w 128"/>
                    <a:gd name="T39" fmla="*/ 83 h 128"/>
                    <a:gd name="T40" fmla="*/ 0 w 128"/>
                    <a:gd name="T41" fmla="*/ 83 h 128"/>
                    <a:gd name="T42" fmla="*/ 99 w 128"/>
                    <a:gd name="T43" fmla="*/ 60 h 128"/>
                    <a:gd name="T44" fmla="*/ 128 w 128"/>
                    <a:gd name="T45" fmla="*/ 76 h 128"/>
                    <a:gd name="T46" fmla="*/ 99 w 128"/>
                    <a:gd name="T47" fmla="*/ 95 h 128"/>
                    <a:gd name="T48" fmla="*/ 69 w 128"/>
                    <a:gd name="T49" fmla="*/ 76 h 128"/>
                    <a:gd name="T50" fmla="*/ 99 w 128"/>
                    <a:gd name="T51" fmla="*/ 60 h 128"/>
                    <a:gd name="T52" fmla="*/ 99 w 128"/>
                    <a:gd name="T53" fmla="*/ 60 h 128"/>
                    <a:gd name="T54" fmla="*/ 99 w 128"/>
                    <a:gd name="T55" fmla="*/ 60 h 128"/>
                    <a:gd name="T56" fmla="*/ 102 w 128"/>
                    <a:gd name="T57" fmla="*/ 100 h 128"/>
                    <a:gd name="T58" fmla="*/ 102 w 128"/>
                    <a:gd name="T59" fmla="*/ 128 h 128"/>
                    <a:gd name="T60" fmla="*/ 128 w 128"/>
                    <a:gd name="T61" fmla="*/ 114 h 128"/>
                    <a:gd name="T62" fmla="*/ 128 w 128"/>
                    <a:gd name="T63" fmla="*/ 83 h 128"/>
                    <a:gd name="T64" fmla="*/ 102 w 128"/>
                    <a:gd name="T65" fmla="*/ 100 h 128"/>
                    <a:gd name="T66" fmla="*/ 102 w 128"/>
                    <a:gd name="T67" fmla="*/ 100 h 128"/>
                    <a:gd name="T68" fmla="*/ 102 w 128"/>
                    <a:gd name="T69" fmla="*/ 100 h 128"/>
                    <a:gd name="T70" fmla="*/ 69 w 128"/>
                    <a:gd name="T71" fmla="*/ 83 h 128"/>
                    <a:gd name="T72" fmla="*/ 69 w 128"/>
                    <a:gd name="T73" fmla="*/ 114 h 128"/>
                    <a:gd name="T74" fmla="*/ 95 w 128"/>
                    <a:gd name="T75" fmla="*/ 128 h 128"/>
                    <a:gd name="T76" fmla="*/ 95 w 128"/>
                    <a:gd name="T77" fmla="*/ 100 h 128"/>
                    <a:gd name="T78" fmla="*/ 69 w 128"/>
                    <a:gd name="T79" fmla="*/ 83 h 128"/>
                    <a:gd name="T80" fmla="*/ 69 w 128"/>
                    <a:gd name="T81" fmla="*/ 83 h 128"/>
                    <a:gd name="T82" fmla="*/ 69 w 128"/>
                    <a:gd name="T83" fmla="*/ 83 h 128"/>
                    <a:gd name="T84" fmla="*/ 64 w 128"/>
                    <a:gd name="T85" fmla="*/ 0 h 128"/>
                    <a:gd name="T86" fmla="*/ 92 w 128"/>
                    <a:gd name="T87" fmla="*/ 17 h 128"/>
                    <a:gd name="T88" fmla="*/ 64 w 128"/>
                    <a:gd name="T89" fmla="*/ 34 h 128"/>
                    <a:gd name="T90" fmla="*/ 35 w 128"/>
                    <a:gd name="T91" fmla="*/ 17 h 128"/>
                    <a:gd name="T92" fmla="*/ 64 w 128"/>
                    <a:gd name="T93" fmla="*/ 0 h 128"/>
                    <a:gd name="T94" fmla="*/ 64 w 128"/>
                    <a:gd name="T95" fmla="*/ 0 h 128"/>
                    <a:gd name="T96" fmla="*/ 64 w 128"/>
                    <a:gd name="T97" fmla="*/ 0 h 128"/>
                    <a:gd name="T98" fmla="*/ 69 w 128"/>
                    <a:gd name="T99" fmla="*/ 38 h 128"/>
                    <a:gd name="T100" fmla="*/ 69 w 128"/>
                    <a:gd name="T101" fmla="*/ 67 h 128"/>
                    <a:gd name="T102" fmla="*/ 92 w 128"/>
                    <a:gd name="T103" fmla="*/ 52 h 128"/>
                    <a:gd name="T104" fmla="*/ 92 w 128"/>
                    <a:gd name="T105" fmla="*/ 24 h 128"/>
                    <a:gd name="T106" fmla="*/ 69 w 128"/>
                    <a:gd name="T107" fmla="*/ 38 h 128"/>
                    <a:gd name="T108" fmla="*/ 69 w 128"/>
                    <a:gd name="T109" fmla="*/ 38 h 128"/>
                    <a:gd name="T110" fmla="*/ 69 w 128"/>
                    <a:gd name="T111" fmla="*/ 38 h 128"/>
                    <a:gd name="T112" fmla="*/ 35 w 128"/>
                    <a:gd name="T113" fmla="*/ 24 h 128"/>
                    <a:gd name="T114" fmla="*/ 35 w 128"/>
                    <a:gd name="T115" fmla="*/ 52 h 128"/>
                    <a:gd name="T116" fmla="*/ 59 w 128"/>
                    <a:gd name="T117" fmla="*/ 67 h 128"/>
                    <a:gd name="T118" fmla="*/ 59 w 128"/>
                    <a:gd name="T119" fmla="*/ 38 h 128"/>
                    <a:gd name="T120" fmla="*/ 35 w 128"/>
                    <a:gd name="T121" fmla="*/ 24 h 128"/>
                    <a:gd name="T122" fmla="*/ 35 w 128"/>
                    <a:gd name="T123" fmla="*/ 24 h 128"/>
                    <a:gd name="T124" fmla="*/ 35 w 128"/>
                    <a:gd name="T125"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28">
                      <a:moveTo>
                        <a:pt x="31" y="60"/>
                      </a:moveTo>
                      <a:lnTo>
                        <a:pt x="59" y="76"/>
                      </a:lnTo>
                      <a:lnTo>
                        <a:pt x="31" y="95"/>
                      </a:lnTo>
                      <a:lnTo>
                        <a:pt x="0" y="76"/>
                      </a:lnTo>
                      <a:lnTo>
                        <a:pt x="31" y="60"/>
                      </a:lnTo>
                      <a:lnTo>
                        <a:pt x="31" y="60"/>
                      </a:lnTo>
                      <a:lnTo>
                        <a:pt x="31" y="60"/>
                      </a:lnTo>
                      <a:close/>
                      <a:moveTo>
                        <a:pt x="33" y="100"/>
                      </a:moveTo>
                      <a:lnTo>
                        <a:pt x="33" y="128"/>
                      </a:lnTo>
                      <a:lnTo>
                        <a:pt x="59" y="114"/>
                      </a:lnTo>
                      <a:lnTo>
                        <a:pt x="59" y="83"/>
                      </a:lnTo>
                      <a:lnTo>
                        <a:pt x="33" y="100"/>
                      </a:lnTo>
                      <a:lnTo>
                        <a:pt x="33" y="100"/>
                      </a:lnTo>
                      <a:lnTo>
                        <a:pt x="33" y="100"/>
                      </a:lnTo>
                      <a:close/>
                      <a:moveTo>
                        <a:pt x="0" y="83"/>
                      </a:moveTo>
                      <a:lnTo>
                        <a:pt x="0" y="114"/>
                      </a:lnTo>
                      <a:lnTo>
                        <a:pt x="26" y="128"/>
                      </a:lnTo>
                      <a:lnTo>
                        <a:pt x="26" y="100"/>
                      </a:lnTo>
                      <a:lnTo>
                        <a:pt x="0" y="83"/>
                      </a:lnTo>
                      <a:lnTo>
                        <a:pt x="0" y="83"/>
                      </a:lnTo>
                      <a:lnTo>
                        <a:pt x="0" y="83"/>
                      </a:lnTo>
                      <a:close/>
                      <a:moveTo>
                        <a:pt x="99" y="60"/>
                      </a:moveTo>
                      <a:lnTo>
                        <a:pt x="128" y="76"/>
                      </a:lnTo>
                      <a:lnTo>
                        <a:pt x="99" y="95"/>
                      </a:lnTo>
                      <a:lnTo>
                        <a:pt x="69" y="76"/>
                      </a:lnTo>
                      <a:lnTo>
                        <a:pt x="99" y="60"/>
                      </a:lnTo>
                      <a:lnTo>
                        <a:pt x="99" y="60"/>
                      </a:lnTo>
                      <a:lnTo>
                        <a:pt x="99" y="60"/>
                      </a:lnTo>
                      <a:close/>
                      <a:moveTo>
                        <a:pt x="102" y="100"/>
                      </a:moveTo>
                      <a:lnTo>
                        <a:pt x="102" y="128"/>
                      </a:lnTo>
                      <a:lnTo>
                        <a:pt x="128" y="114"/>
                      </a:lnTo>
                      <a:lnTo>
                        <a:pt x="128" y="83"/>
                      </a:lnTo>
                      <a:lnTo>
                        <a:pt x="102" y="100"/>
                      </a:lnTo>
                      <a:lnTo>
                        <a:pt x="102" y="100"/>
                      </a:lnTo>
                      <a:lnTo>
                        <a:pt x="102" y="100"/>
                      </a:lnTo>
                      <a:close/>
                      <a:moveTo>
                        <a:pt x="69" y="83"/>
                      </a:moveTo>
                      <a:lnTo>
                        <a:pt x="69" y="114"/>
                      </a:lnTo>
                      <a:lnTo>
                        <a:pt x="95" y="128"/>
                      </a:lnTo>
                      <a:lnTo>
                        <a:pt x="95" y="100"/>
                      </a:lnTo>
                      <a:lnTo>
                        <a:pt x="69" y="83"/>
                      </a:lnTo>
                      <a:lnTo>
                        <a:pt x="69" y="83"/>
                      </a:lnTo>
                      <a:lnTo>
                        <a:pt x="69" y="83"/>
                      </a:lnTo>
                      <a:close/>
                      <a:moveTo>
                        <a:pt x="64" y="0"/>
                      </a:moveTo>
                      <a:lnTo>
                        <a:pt x="92" y="17"/>
                      </a:lnTo>
                      <a:lnTo>
                        <a:pt x="64" y="34"/>
                      </a:lnTo>
                      <a:lnTo>
                        <a:pt x="35" y="17"/>
                      </a:lnTo>
                      <a:lnTo>
                        <a:pt x="64" y="0"/>
                      </a:lnTo>
                      <a:lnTo>
                        <a:pt x="64" y="0"/>
                      </a:lnTo>
                      <a:lnTo>
                        <a:pt x="64" y="0"/>
                      </a:lnTo>
                      <a:close/>
                      <a:moveTo>
                        <a:pt x="69" y="38"/>
                      </a:moveTo>
                      <a:lnTo>
                        <a:pt x="69" y="67"/>
                      </a:lnTo>
                      <a:lnTo>
                        <a:pt x="92" y="52"/>
                      </a:lnTo>
                      <a:lnTo>
                        <a:pt x="92" y="24"/>
                      </a:lnTo>
                      <a:lnTo>
                        <a:pt x="69" y="38"/>
                      </a:lnTo>
                      <a:lnTo>
                        <a:pt x="69" y="38"/>
                      </a:lnTo>
                      <a:lnTo>
                        <a:pt x="69" y="38"/>
                      </a:lnTo>
                      <a:close/>
                      <a:moveTo>
                        <a:pt x="35" y="24"/>
                      </a:moveTo>
                      <a:lnTo>
                        <a:pt x="35" y="52"/>
                      </a:lnTo>
                      <a:lnTo>
                        <a:pt x="59" y="67"/>
                      </a:lnTo>
                      <a:lnTo>
                        <a:pt x="59" y="38"/>
                      </a:lnTo>
                      <a:lnTo>
                        <a:pt x="35" y="24"/>
                      </a:lnTo>
                      <a:lnTo>
                        <a:pt x="35" y="24"/>
                      </a:lnTo>
                      <a:lnTo>
                        <a:pt x="3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3"/>
                <p:cNvSpPr>
                  <a:spLocks noEditPoints="1"/>
                </p:cNvSpPr>
                <p:nvPr/>
              </p:nvSpPr>
              <p:spPr bwMode="auto">
                <a:xfrm>
                  <a:off x="4668838" y="2514601"/>
                  <a:ext cx="207963" cy="180975"/>
                </a:xfrm>
                <a:custGeom>
                  <a:avLst/>
                  <a:gdLst>
                    <a:gd name="T0" fmla="*/ 131 w 131"/>
                    <a:gd name="T1" fmla="*/ 0 h 114"/>
                    <a:gd name="T2" fmla="*/ 114 w 131"/>
                    <a:gd name="T3" fmla="*/ 0 h 114"/>
                    <a:gd name="T4" fmla="*/ 109 w 131"/>
                    <a:gd name="T5" fmla="*/ 47 h 114"/>
                    <a:gd name="T6" fmla="*/ 74 w 131"/>
                    <a:gd name="T7" fmla="*/ 24 h 114"/>
                    <a:gd name="T8" fmla="*/ 74 w 131"/>
                    <a:gd name="T9" fmla="*/ 47 h 114"/>
                    <a:gd name="T10" fmla="*/ 38 w 131"/>
                    <a:gd name="T11" fmla="*/ 24 h 114"/>
                    <a:gd name="T12" fmla="*/ 38 w 131"/>
                    <a:gd name="T13" fmla="*/ 47 h 114"/>
                    <a:gd name="T14" fmla="*/ 0 w 131"/>
                    <a:gd name="T15" fmla="*/ 24 h 114"/>
                    <a:gd name="T16" fmla="*/ 0 w 131"/>
                    <a:gd name="T17" fmla="*/ 114 h 114"/>
                    <a:gd name="T18" fmla="*/ 131 w 131"/>
                    <a:gd name="T19" fmla="*/ 114 h 114"/>
                    <a:gd name="T20" fmla="*/ 131 w 131"/>
                    <a:gd name="T21" fmla="*/ 0 h 114"/>
                    <a:gd name="T22" fmla="*/ 31 w 131"/>
                    <a:gd name="T23" fmla="*/ 102 h 114"/>
                    <a:gd name="T24" fmla="*/ 15 w 131"/>
                    <a:gd name="T25" fmla="*/ 102 h 114"/>
                    <a:gd name="T26" fmla="*/ 15 w 131"/>
                    <a:gd name="T27" fmla="*/ 85 h 114"/>
                    <a:gd name="T28" fmla="*/ 31 w 131"/>
                    <a:gd name="T29" fmla="*/ 85 h 114"/>
                    <a:gd name="T30" fmla="*/ 31 w 131"/>
                    <a:gd name="T31" fmla="*/ 102 h 114"/>
                    <a:gd name="T32" fmla="*/ 31 w 131"/>
                    <a:gd name="T33" fmla="*/ 76 h 114"/>
                    <a:gd name="T34" fmla="*/ 15 w 131"/>
                    <a:gd name="T35" fmla="*/ 76 h 114"/>
                    <a:gd name="T36" fmla="*/ 15 w 131"/>
                    <a:gd name="T37" fmla="*/ 59 h 114"/>
                    <a:gd name="T38" fmla="*/ 31 w 131"/>
                    <a:gd name="T39" fmla="*/ 59 h 114"/>
                    <a:gd name="T40" fmla="*/ 31 w 131"/>
                    <a:gd name="T41" fmla="*/ 76 h 114"/>
                    <a:gd name="T42" fmla="*/ 60 w 131"/>
                    <a:gd name="T43" fmla="*/ 102 h 114"/>
                    <a:gd name="T44" fmla="*/ 43 w 131"/>
                    <a:gd name="T45" fmla="*/ 102 h 114"/>
                    <a:gd name="T46" fmla="*/ 43 w 131"/>
                    <a:gd name="T47" fmla="*/ 85 h 114"/>
                    <a:gd name="T48" fmla="*/ 60 w 131"/>
                    <a:gd name="T49" fmla="*/ 85 h 114"/>
                    <a:gd name="T50" fmla="*/ 60 w 131"/>
                    <a:gd name="T51" fmla="*/ 102 h 114"/>
                    <a:gd name="T52" fmla="*/ 60 w 131"/>
                    <a:gd name="T53" fmla="*/ 76 h 114"/>
                    <a:gd name="T54" fmla="*/ 43 w 131"/>
                    <a:gd name="T55" fmla="*/ 76 h 114"/>
                    <a:gd name="T56" fmla="*/ 43 w 131"/>
                    <a:gd name="T57" fmla="*/ 59 h 114"/>
                    <a:gd name="T58" fmla="*/ 60 w 131"/>
                    <a:gd name="T59" fmla="*/ 59 h 114"/>
                    <a:gd name="T60" fmla="*/ 60 w 131"/>
                    <a:gd name="T61" fmla="*/ 76 h 114"/>
                    <a:gd name="T62" fmla="*/ 88 w 131"/>
                    <a:gd name="T63" fmla="*/ 102 h 114"/>
                    <a:gd name="T64" fmla="*/ 71 w 131"/>
                    <a:gd name="T65" fmla="*/ 102 h 114"/>
                    <a:gd name="T66" fmla="*/ 71 w 131"/>
                    <a:gd name="T67" fmla="*/ 85 h 114"/>
                    <a:gd name="T68" fmla="*/ 88 w 131"/>
                    <a:gd name="T69" fmla="*/ 85 h 114"/>
                    <a:gd name="T70" fmla="*/ 88 w 131"/>
                    <a:gd name="T71" fmla="*/ 102 h 114"/>
                    <a:gd name="T72" fmla="*/ 88 w 131"/>
                    <a:gd name="T73" fmla="*/ 76 h 114"/>
                    <a:gd name="T74" fmla="*/ 71 w 131"/>
                    <a:gd name="T75" fmla="*/ 76 h 114"/>
                    <a:gd name="T76" fmla="*/ 71 w 131"/>
                    <a:gd name="T77" fmla="*/ 59 h 114"/>
                    <a:gd name="T78" fmla="*/ 88 w 131"/>
                    <a:gd name="T79" fmla="*/ 59 h 114"/>
                    <a:gd name="T80" fmla="*/ 88 w 131"/>
                    <a:gd name="T81" fmla="*/ 76 h 114"/>
                    <a:gd name="T82" fmla="*/ 114 w 131"/>
                    <a:gd name="T83" fmla="*/ 102 h 114"/>
                    <a:gd name="T84" fmla="*/ 98 w 131"/>
                    <a:gd name="T85" fmla="*/ 102 h 114"/>
                    <a:gd name="T86" fmla="*/ 98 w 131"/>
                    <a:gd name="T87" fmla="*/ 85 h 114"/>
                    <a:gd name="T88" fmla="*/ 114 w 131"/>
                    <a:gd name="T89" fmla="*/ 85 h 114"/>
                    <a:gd name="T90" fmla="*/ 114 w 131"/>
                    <a:gd name="T91" fmla="*/ 102 h 114"/>
                    <a:gd name="T92" fmla="*/ 114 w 131"/>
                    <a:gd name="T93" fmla="*/ 76 h 114"/>
                    <a:gd name="T94" fmla="*/ 98 w 131"/>
                    <a:gd name="T95" fmla="*/ 76 h 114"/>
                    <a:gd name="T96" fmla="*/ 98 w 131"/>
                    <a:gd name="T97" fmla="*/ 59 h 114"/>
                    <a:gd name="T98" fmla="*/ 114 w 131"/>
                    <a:gd name="T99" fmla="*/ 59 h 114"/>
                    <a:gd name="T100" fmla="*/ 114 w 131"/>
                    <a:gd name="T101"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 h="114">
                      <a:moveTo>
                        <a:pt x="131" y="0"/>
                      </a:moveTo>
                      <a:lnTo>
                        <a:pt x="114" y="0"/>
                      </a:lnTo>
                      <a:lnTo>
                        <a:pt x="109" y="47"/>
                      </a:lnTo>
                      <a:lnTo>
                        <a:pt x="74" y="24"/>
                      </a:lnTo>
                      <a:lnTo>
                        <a:pt x="74" y="47"/>
                      </a:lnTo>
                      <a:lnTo>
                        <a:pt x="38" y="24"/>
                      </a:lnTo>
                      <a:lnTo>
                        <a:pt x="38" y="47"/>
                      </a:lnTo>
                      <a:lnTo>
                        <a:pt x="0" y="24"/>
                      </a:lnTo>
                      <a:lnTo>
                        <a:pt x="0" y="114"/>
                      </a:lnTo>
                      <a:lnTo>
                        <a:pt x="131" y="114"/>
                      </a:lnTo>
                      <a:lnTo>
                        <a:pt x="131" y="0"/>
                      </a:lnTo>
                      <a:close/>
                      <a:moveTo>
                        <a:pt x="31" y="102"/>
                      </a:moveTo>
                      <a:lnTo>
                        <a:pt x="15" y="102"/>
                      </a:lnTo>
                      <a:lnTo>
                        <a:pt x="15" y="85"/>
                      </a:lnTo>
                      <a:lnTo>
                        <a:pt x="31" y="85"/>
                      </a:lnTo>
                      <a:lnTo>
                        <a:pt x="31" y="102"/>
                      </a:lnTo>
                      <a:close/>
                      <a:moveTo>
                        <a:pt x="31" y="76"/>
                      </a:moveTo>
                      <a:lnTo>
                        <a:pt x="15" y="76"/>
                      </a:lnTo>
                      <a:lnTo>
                        <a:pt x="15" y="59"/>
                      </a:lnTo>
                      <a:lnTo>
                        <a:pt x="31" y="59"/>
                      </a:lnTo>
                      <a:lnTo>
                        <a:pt x="31" y="76"/>
                      </a:lnTo>
                      <a:close/>
                      <a:moveTo>
                        <a:pt x="60" y="102"/>
                      </a:moveTo>
                      <a:lnTo>
                        <a:pt x="43" y="102"/>
                      </a:lnTo>
                      <a:lnTo>
                        <a:pt x="43" y="85"/>
                      </a:lnTo>
                      <a:lnTo>
                        <a:pt x="60" y="85"/>
                      </a:lnTo>
                      <a:lnTo>
                        <a:pt x="60" y="102"/>
                      </a:lnTo>
                      <a:close/>
                      <a:moveTo>
                        <a:pt x="60" y="76"/>
                      </a:moveTo>
                      <a:lnTo>
                        <a:pt x="43" y="76"/>
                      </a:lnTo>
                      <a:lnTo>
                        <a:pt x="43" y="59"/>
                      </a:lnTo>
                      <a:lnTo>
                        <a:pt x="60" y="59"/>
                      </a:lnTo>
                      <a:lnTo>
                        <a:pt x="60" y="76"/>
                      </a:lnTo>
                      <a:close/>
                      <a:moveTo>
                        <a:pt x="88" y="102"/>
                      </a:moveTo>
                      <a:lnTo>
                        <a:pt x="71" y="102"/>
                      </a:lnTo>
                      <a:lnTo>
                        <a:pt x="71" y="85"/>
                      </a:lnTo>
                      <a:lnTo>
                        <a:pt x="88" y="85"/>
                      </a:lnTo>
                      <a:lnTo>
                        <a:pt x="88" y="102"/>
                      </a:lnTo>
                      <a:close/>
                      <a:moveTo>
                        <a:pt x="88" y="76"/>
                      </a:moveTo>
                      <a:lnTo>
                        <a:pt x="71" y="76"/>
                      </a:lnTo>
                      <a:lnTo>
                        <a:pt x="71" y="59"/>
                      </a:lnTo>
                      <a:lnTo>
                        <a:pt x="88" y="59"/>
                      </a:lnTo>
                      <a:lnTo>
                        <a:pt x="88" y="76"/>
                      </a:lnTo>
                      <a:close/>
                      <a:moveTo>
                        <a:pt x="114" y="102"/>
                      </a:moveTo>
                      <a:lnTo>
                        <a:pt x="98" y="102"/>
                      </a:lnTo>
                      <a:lnTo>
                        <a:pt x="98" y="85"/>
                      </a:lnTo>
                      <a:lnTo>
                        <a:pt x="114" y="85"/>
                      </a:lnTo>
                      <a:lnTo>
                        <a:pt x="114" y="102"/>
                      </a:lnTo>
                      <a:close/>
                      <a:moveTo>
                        <a:pt x="114" y="76"/>
                      </a:moveTo>
                      <a:lnTo>
                        <a:pt x="98" y="76"/>
                      </a:lnTo>
                      <a:lnTo>
                        <a:pt x="98" y="59"/>
                      </a:lnTo>
                      <a:lnTo>
                        <a:pt x="114" y="59"/>
                      </a:lnTo>
                      <a:lnTo>
                        <a:pt x="1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4"/>
                <p:cNvSpPr>
                  <a:spLocks noEditPoints="1"/>
                </p:cNvSpPr>
                <p:nvPr/>
              </p:nvSpPr>
              <p:spPr bwMode="auto">
                <a:xfrm>
                  <a:off x="4432300" y="2078038"/>
                  <a:ext cx="195263" cy="222250"/>
                </a:xfrm>
                <a:custGeom>
                  <a:avLst/>
                  <a:gdLst>
                    <a:gd name="T0" fmla="*/ 20 w 52"/>
                    <a:gd name="T1" fmla="*/ 12 h 59"/>
                    <a:gd name="T2" fmla="*/ 24 w 52"/>
                    <a:gd name="T3" fmla="*/ 16 h 59"/>
                    <a:gd name="T4" fmla="*/ 24 w 52"/>
                    <a:gd name="T5" fmla="*/ 35 h 59"/>
                    <a:gd name="T6" fmla="*/ 22 w 52"/>
                    <a:gd name="T7" fmla="*/ 37 h 59"/>
                    <a:gd name="T8" fmla="*/ 21 w 52"/>
                    <a:gd name="T9" fmla="*/ 35 h 59"/>
                    <a:gd name="T10" fmla="*/ 20 w 52"/>
                    <a:gd name="T11" fmla="*/ 17 h 59"/>
                    <a:gd name="T12" fmla="*/ 18 w 52"/>
                    <a:gd name="T13" fmla="*/ 17 h 59"/>
                    <a:gd name="T14" fmla="*/ 18 w 52"/>
                    <a:gd name="T15" fmla="*/ 59 h 59"/>
                    <a:gd name="T16" fmla="*/ 14 w 52"/>
                    <a:gd name="T17" fmla="*/ 59 h 59"/>
                    <a:gd name="T18" fmla="*/ 13 w 52"/>
                    <a:gd name="T19" fmla="*/ 34 h 59"/>
                    <a:gd name="T20" fmla="*/ 11 w 52"/>
                    <a:gd name="T21" fmla="*/ 34 h 59"/>
                    <a:gd name="T22" fmla="*/ 9 w 52"/>
                    <a:gd name="T23" fmla="*/ 59 h 59"/>
                    <a:gd name="T24" fmla="*/ 5 w 52"/>
                    <a:gd name="T25" fmla="*/ 59 h 59"/>
                    <a:gd name="T26" fmla="*/ 5 w 52"/>
                    <a:gd name="T27" fmla="*/ 17 h 59"/>
                    <a:gd name="T28" fmla="*/ 4 w 52"/>
                    <a:gd name="T29" fmla="*/ 17 h 59"/>
                    <a:gd name="T30" fmla="*/ 2 w 52"/>
                    <a:gd name="T31" fmla="*/ 35 h 59"/>
                    <a:gd name="T32" fmla="*/ 1 w 52"/>
                    <a:gd name="T33" fmla="*/ 37 h 59"/>
                    <a:gd name="T34" fmla="*/ 0 w 52"/>
                    <a:gd name="T35" fmla="*/ 35 h 59"/>
                    <a:gd name="T36" fmla="*/ 0 w 52"/>
                    <a:gd name="T37" fmla="*/ 16 h 59"/>
                    <a:gd name="T38" fmla="*/ 3 w 52"/>
                    <a:gd name="T39" fmla="*/ 12 h 59"/>
                    <a:gd name="T40" fmla="*/ 20 w 52"/>
                    <a:gd name="T41" fmla="*/ 12 h 59"/>
                    <a:gd name="T42" fmla="*/ 12 w 52"/>
                    <a:gd name="T43" fmla="*/ 0 h 59"/>
                    <a:gd name="T44" fmla="*/ 17 w 52"/>
                    <a:gd name="T45" fmla="*/ 5 h 59"/>
                    <a:gd name="T46" fmla="*/ 12 w 52"/>
                    <a:gd name="T47" fmla="*/ 10 h 59"/>
                    <a:gd name="T48" fmla="*/ 7 w 52"/>
                    <a:gd name="T49" fmla="*/ 5 h 59"/>
                    <a:gd name="T50" fmla="*/ 12 w 52"/>
                    <a:gd name="T51" fmla="*/ 0 h 59"/>
                    <a:gd name="T52" fmla="*/ 49 w 52"/>
                    <a:gd name="T53" fmla="*/ 12 h 59"/>
                    <a:gd name="T54" fmla="*/ 52 w 52"/>
                    <a:gd name="T55" fmla="*/ 16 h 59"/>
                    <a:gd name="T56" fmla="*/ 52 w 52"/>
                    <a:gd name="T57" fmla="*/ 35 h 59"/>
                    <a:gd name="T58" fmla="*/ 51 w 52"/>
                    <a:gd name="T59" fmla="*/ 37 h 59"/>
                    <a:gd name="T60" fmla="*/ 49 w 52"/>
                    <a:gd name="T61" fmla="*/ 35 h 59"/>
                    <a:gd name="T62" fmla="*/ 48 w 52"/>
                    <a:gd name="T63" fmla="*/ 17 h 59"/>
                    <a:gd name="T64" fmla="*/ 47 w 52"/>
                    <a:gd name="T65" fmla="*/ 17 h 59"/>
                    <a:gd name="T66" fmla="*/ 47 w 52"/>
                    <a:gd name="T67" fmla="*/ 59 h 59"/>
                    <a:gd name="T68" fmla="*/ 42 w 52"/>
                    <a:gd name="T69" fmla="*/ 59 h 59"/>
                    <a:gd name="T70" fmla="*/ 41 w 52"/>
                    <a:gd name="T71" fmla="*/ 34 h 59"/>
                    <a:gd name="T72" fmla="*/ 39 w 52"/>
                    <a:gd name="T73" fmla="*/ 34 h 59"/>
                    <a:gd name="T74" fmla="*/ 38 w 52"/>
                    <a:gd name="T75" fmla="*/ 59 h 59"/>
                    <a:gd name="T76" fmla="*/ 33 w 52"/>
                    <a:gd name="T77" fmla="*/ 59 h 59"/>
                    <a:gd name="T78" fmla="*/ 33 w 52"/>
                    <a:gd name="T79" fmla="*/ 17 h 59"/>
                    <a:gd name="T80" fmla="*/ 32 w 52"/>
                    <a:gd name="T81" fmla="*/ 17 h 59"/>
                    <a:gd name="T82" fmla="*/ 31 w 52"/>
                    <a:gd name="T83" fmla="*/ 35 h 59"/>
                    <a:gd name="T84" fmla="*/ 29 w 52"/>
                    <a:gd name="T85" fmla="*/ 37 h 59"/>
                    <a:gd name="T86" fmla="*/ 28 w 52"/>
                    <a:gd name="T87" fmla="*/ 35 h 59"/>
                    <a:gd name="T88" fmla="*/ 28 w 52"/>
                    <a:gd name="T89" fmla="*/ 16 h 59"/>
                    <a:gd name="T90" fmla="*/ 32 w 52"/>
                    <a:gd name="T91" fmla="*/ 12 h 59"/>
                    <a:gd name="T92" fmla="*/ 49 w 52"/>
                    <a:gd name="T93" fmla="*/ 12 h 59"/>
                    <a:gd name="T94" fmla="*/ 40 w 52"/>
                    <a:gd name="T95" fmla="*/ 0 h 59"/>
                    <a:gd name="T96" fmla="*/ 45 w 52"/>
                    <a:gd name="T97" fmla="*/ 5 h 59"/>
                    <a:gd name="T98" fmla="*/ 40 w 52"/>
                    <a:gd name="T99" fmla="*/ 10 h 59"/>
                    <a:gd name="T100" fmla="*/ 35 w 52"/>
                    <a:gd name="T101" fmla="*/ 5 h 59"/>
                    <a:gd name="T102" fmla="*/ 40 w 52"/>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59">
                      <a:moveTo>
                        <a:pt x="20" y="12"/>
                      </a:moveTo>
                      <a:cubicBezTo>
                        <a:pt x="22" y="12"/>
                        <a:pt x="24" y="13"/>
                        <a:pt x="24" y="16"/>
                      </a:cubicBezTo>
                      <a:cubicBezTo>
                        <a:pt x="24" y="16"/>
                        <a:pt x="24" y="16"/>
                        <a:pt x="24" y="35"/>
                      </a:cubicBezTo>
                      <a:cubicBezTo>
                        <a:pt x="24" y="36"/>
                        <a:pt x="23" y="37"/>
                        <a:pt x="22" y="37"/>
                      </a:cubicBezTo>
                      <a:cubicBezTo>
                        <a:pt x="21" y="37"/>
                        <a:pt x="21" y="36"/>
                        <a:pt x="21" y="35"/>
                      </a:cubicBezTo>
                      <a:cubicBezTo>
                        <a:pt x="20" y="17"/>
                        <a:pt x="20" y="17"/>
                        <a:pt x="20" y="17"/>
                      </a:cubicBezTo>
                      <a:cubicBezTo>
                        <a:pt x="18" y="17"/>
                        <a:pt x="18" y="17"/>
                        <a:pt x="18" y="17"/>
                      </a:cubicBezTo>
                      <a:cubicBezTo>
                        <a:pt x="18" y="59"/>
                        <a:pt x="18" y="59"/>
                        <a:pt x="18" y="59"/>
                      </a:cubicBezTo>
                      <a:cubicBezTo>
                        <a:pt x="14" y="59"/>
                        <a:pt x="14" y="59"/>
                        <a:pt x="14" y="59"/>
                      </a:cubicBezTo>
                      <a:cubicBezTo>
                        <a:pt x="14" y="59"/>
                        <a:pt x="14" y="59"/>
                        <a:pt x="13" y="34"/>
                      </a:cubicBezTo>
                      <a:cubicBezTo>
                        <a:pt x="11" y="34"/>
                        <a:pt x="11" y="34"/>
                        <a:pt x="11" y="34"/>
                      </a:cubicBezTo>
                      <a:cubicBezTo>
                        <a:pt x="9" y="59"/>
                        <a:pt x="9" y="59"/>
                        <a:pt x="9" y="59"/>
                      </a:cubicBezTo>
                      <a:cubicBezTo>
                        <a:pt x="5" y="59"/>
                        <a:pt x="5" y="59"/>
                        <a:pt x="5" y="59"/>
                      </a:cubicBezTo>
                      <a:cubicBezTo>
                        <a:pt x="5" y="17"/>
                        <a:pt x="5" y="17"/>
                        <a:pt x="5" y="17"/>
                      </a:cubicBezTo>
                      <a:cubicBezTo>
                        <a:pt x="4" y="17"/>
                        <a:pt x="4" y="17"/>
                        <a:pt x="4" y="17"/>
                      </a:cubicBezTo>
                      <a:cubicBezTo>
                        <a:pt x="2" y="35"/>
                        <a:pt x="2" y="35"/>
                        <a:pt x="2" y="35"/>
                      </a:cubicBezTo>
                      <a:cubicBezTo>
                        <a:pt x="2" y="36"/>
                        <a:pt x="2" y="37"/>
                        <a:pt x="1" y="37"/>
                      </a:cubicBezTo>
                      <a:cubicBezTo>
                        <a:pt x="0" y="37"/>
                        <a:pt x="0" y="36"/>
                        <a:pt x="0" y="35"/>
                      </a:cubicBezTo>
                      <a:cubicBezTo>
                        <a:pt x="0" y="35"/>
                        <a:pt x="0" y="35"/>
                        <a:pt x="0" y="16"/>
                      </a:cubicBezTo>
                      <a:cubicBezTo>
                        <a:pt x="0" y="13"/>
                        <a:pt x="1" y="12"/>
                        <a:pt x="3" y="12"/>
                      </a:cubicBezTo>
                      <a:lnTo>
                        <a:pt x="20" y="12"/>
                      </a:lnTo>
                      <a:close/>
                      <a:moveTo>
                        <a:pt x="12" y="0"/>
                      </a:moveTo>
                      <a:cubicBezTo>
                        <a:pt x="14" y="0"/>
                        <a:pt x="17" y="3"/>
                        <a:pt x="17" y="5"/>
                      </a:cubicBezTo>
                      <a:cubicBezTo>
                        <a:pt x="17" y="8"/>
                        <a:pt x="14" y="10"/>
                        <a:pt x="12" y="10"/>
                      </a:cubicBezTo>
                      <a:cubicBezTo>
                        <a:pt x="9" y="10"/>
                        <a:pt x="7" y="8"/>
                        <a:pt x="7" y="5"/>
                      </a:cubicBezTo>
                      <a:cubicBezTo>
                        <a:pt x="7" y="3"/>
                        <a:pt x="9" y="0"/>
                        <a:pt x="12" y="0"/>
                      </a:cubicBezTo>
                      <a:close/>
                      <a:moveTo>
                        <a:pt x="49" y="12"/>
                      </a:moveTo>
                      <a:cubicBezTo>
                        <a:pt x="51" y="12"/>
                        <a:pt x="52" y="13"/>
                        <a:pt x="52" y="16"/>
                      </a:cubicBezTo>
                      <a:cubicBezTo>
                        <a:pt x="52" y="16"/>
                        <a:pt x="52" y="16"/>
                        <a:pt x="52" y="35"/>
                      </a:cubicBezTo>
                      <a:cubicBezTo>
                        <a:pt x="52" y="36"/>
                        <a:pt x="52" y="37"/>
                        <a:pt x="51" y="37"/>
                      </a:cubicBezTo>
                      <a:cubicBezTo>
                        <a:pt x="50" y="37"/>
                        <a:pt x="49" y="36"/>
                        <a:pt x="49" y="35"/>
                      </a:cubicBezTo>
                      <a:cubicBezTo>
                        <a:pt x="48" y="17"/>
                        <a:pt x="48" y="17"/>
                        <a:pt x="48" y="17"/>
                      </a:cubicBezTo>
                      <a:cubicBezTo>
                        <a:pt x="47" y="17"/>
                        <a:pt x="47" y="17"/>
                        <a:pt x="47" y="17"/>
                      </a:cubicBezTo>
                      <a:cubicBezTo>
                        <a:pt x="47" y="59"/>
                        <a:pt x="47" y="59"/>
                        <a:pt x="47" y="59"/>
                      </a:cubicBezTo>
                      <a:cubicBezTo>
                        <a:pt x="42" y="59"/>
                        <a:pt x="42" y="59"/>
                        <a:pt x="42" y="59"/>
                      </a:cubicBezTo>
                      <a:cubicBezTo>
                        <a:pt x="42" y="59"/>
                        <a:pt x="42" y="59"/>
                        <a:pt x="41" y="34"/>
                      </a:cubicBezTo>
                      <a:cubicBezTo>
                        <a:pt x="39" y="34"/>
                        <a:pt x="39" y="34"/>
                        <a:pt x="39" y="34"/>
                      </a:cubicBezTo>
                      <a:cubicBezTo>
                        <a:pt x="38" y="59"/>
                        <a:pt x="38" y="59"/>
                        <a:pt x="38" y="59"/>
                      </a:cubicBezTo>
                      <a:cubicBezTo>
                        <a:pt x="33" y="59"/>
                        <a:pt x="33" y="59"/>
                        <a:pt x="33" y="59"/>
                      </a:cubicBezTo>
                      <a:cubicBezTo>
                        <a:pt x="33" y="17"/>
                        <a:pt x="33" y="17"/>
                        <a:pt x="33" y="17"/>
                      </a:cubicBezTo>
                      <a:cubicBezTo>
                        <a:pt x="32" y="17"/>
                        <a:pt x="32" y="17"/>
                        <a:pt x="32" y="17"/>
                      </a:cubicBezTo>
                      <a:cubicBezTo>
                        <a:pt x="31" y="35"/>
                        <a:pt x="31" y="35"/>
                        <a:pt x="31" y="35"/>
                      </a:cubicBezTo>
                      <a:cubicBezTo>
                        <a:pt x="31" y="36"/>
                        <a:pt x="31" y="37"/>
                        <a:pt x="29" y="37"/>
                      </a:cubicBezTo>
                      <a:cubicBezTo>
                        <a:pt x="28" y="37"/>
                        <a:pt x="28" y="36"/>
                        <a:pt x="28" y="35"/>
                      </a:cubicBezTo>
                      <a:cubicBezTo>
                        <a:pt x="28" y="35"/>
                        <a:pt x="28" y="35"/>
                        <a:pt x="28" y="16"/>
                      </a:cubicBezTo>
                      <a:cubicBezTo>
                        <a:pt x="28" y="13"/>
                        <a:pt x="30" y="12"/>
                        <a:pt x="32" y="12"/>
                      </a:cubicBezTo>
                      <a:lnTo>
                        <a:pt x="49" y="12"/>
                      </a:lnTo>
                      <a:close/>
                      <a:moveTo>
                        <a:pt x="40" y="0"/>
                      </a:moveTo>
                      <a:cubicBezTo>
                        <a:pt x="43" y="0"/>
                        <a:pt x="45" y="3"/>
                        <a:pt x="45" y="5"/>
                      </a:cubicBezTo>
                      <a:cubicBezTo>
                        <a:pt x="45" y="8"/>
                        <a:pt x="43" y="10"/>
                        <a:pt x="40" y="10"/>
                      </a:cubicBezTo>
                      <a:cubicBezTo>
                        <a:pt x="37" y="10"/>
                        <a:pt x="35" y="8"/>
                        <a:pt x="35" y="5"/>
                      </a:cubicBezTo>
                      <a:cubicBezTo>
                        <a:pt x="35" y="3"/>
                        <a:pt x="3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5"/>
                <p:cNvSpPr>
                  <a:spLocks/>
                </p:cNvSpPr>
                <p:nvPr/>
              </p:nvSpPr>
              <p:spPr bwMode="auto">
                <a:xfrm>
                  <a:off x="4467225" y="2363788"/>
                  <a:ext cx="547688" cy="493713"/>
                </a:xfrm>
                <a:custGeom>
                  <a:avLst/>
                  <a:gdLst>
                    <a:gd name="T0" fmla="*/ 81 w 146"/>
                    <a:gd name="T1" fmla="*/ 0 h 131"/>
                    <a:gd name="T2" fmla="*/ 0 w 146"/>
                    <a:gd name="T3" fmla="*/ 0 h 131"/>
                    <a:gd name="T4" fmla="*/ 11 w 146"/>
                    <a:gd name="T5" fmla="*/ 19 h 131"/>
                    <a:gd name="T6" fmla="*/ 28 w 146"/>
                    <a:gd name="T7" fmla="*/ 19 h 131"/>
                    <a:gd name="T8" fmla="*/ 58 w 146"/>
                    <a:gd name="T9" fmla="*/ 19 h 131"/>
                    <a:gd name="T10" fmla="*/ 81 w 146"/>
                    <a:gd name="T11" fmla="*/ 19 h 131"/>
                    <a:gd name="T12" fmla="*/ 127 w 146"/>
                    <a:gd name="T13" fmla="*/ 65 h 131"/>
                    <a:gd name="T14" fmla="*/ 81 w 146"/>
                    <a:gd name="T15" fmla="*/ 112 h 131"/>
                    <a:gd name="T16" fmla="*/ 41 w 146"/>
                    <a:gd name="T17" fmla="*/ 89 h 131"/>
                    <a:gd name="T18" fmla="*/ 41 w 146"/>
                    <a:gd name="T19" fmla="*/ 89 h 131"/>
                    <a:gd name="T20" fmla="*/ 32 w 146"/>
                    <a:gd name="T21" fmla="*/ 73 h 131"/>
                    <a:gd name="T22" fmla="*/ 21 w 146"/>
                    <a:gd name="T23" fmla="*/ 92 h 131"/>
                    <a:gd name="T24" fmla="*/ 24 w 146"/>
                    <a:gd name="T25" fmla="*/ 98 h 131"/>
                    <a:gd name="T26" fmla="*/ 81 w 146"/>
                    <a:gd name="T27" fmla="*/ 131 h 131"/>
                    <a:gd name="T28" fmla="*/ 146 w 146"/>
                    <a:gd name="T29" fmla="*/ 65 h 131"/>
                    <a:gd name="T30" fmla="*/ 81 w 146"/>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31">
                      <a:moveTo>
                        <a:pt x="81" y="0"/>
                      </a:moveTo>
                      <a:cubicBezTo>
                        <a:pt x="0" y="0"/>
                        <a:pt x="0" y="0"/>
                        <a:pt x="0" y="0"/>
                      </a:cubicBezTo>
                      <a:cubicBezTo>
                        <a:pt x="11" y="19"/>
                        <a:pt x="11" y="19"/>
                        <a:pt x="11" y="19"/>
                      </a:cubicBezTo>
                      <a:cubicBezTo>
                        <a:pt x="28" y="19"/>
                        <a:pt x="28" y="19"/>
                        <a:pt x="28" y="19"/>
                      </a:cubicBezTo>
                      <a:cubicBezTo>
                        <a:pt x="58" y="19"/>
                        <a:pt x="58" y="19"/>
                        <a:pt x="58" y="19"/>
                      </a:cubicBezTo>
                      <a:cubicBezTo>
                        <a:pt x="81" y="19"/>
                        <a:pt x="81" y="19"/>
                        <a:pt x="81" y="19"/>
                      </a:cubicBezTo>
                      <a:cubicBezTo>
                        <a:pt x="106" y="19"/>
                        <a:pt x="127" y="40"/>
                        <a:pt x="127" y="65"/>
                      </a:cubicBezTo>
                      <a:cubicBezTo>
                        <a:pt x="127" y="91"/>
                        <a:pt x="106" y="112"/>
                        <a:pt x="81" y="112"/>
                      </a:cubicBezTo>
                      <a:cubicBezTo>
                        <a:pt x="65" y="112"/>
                        <a:pt x="49" y="103"/>
                        <a:pt x="41" y="89"/>
                      </a:cubicBezTo>
                      <a:cubicBezTo>
                        <a:pt x="41" y="89"/>
                        <a:pt x="41" y="89"/>
                        <a:pt x="41" y="89"/>
                      </a:cubicBezTo>
                      <a:cubicBezTo>
                        <a:pt x="32" y="73"/>
                        <a:pt x="32" y="73"/>
                        <a:pt x="32" y="73"/>
                      </a:cubicBezTo>
                      <a:cubicBezTo>
                        <a:pt x="21" y="92"/>
                        <a:pt x="21" y="92"/>
                        <a:pt x="21" y="92"/>
                      </a:cubicBezTo>
                      <a:cubicBezTo>
                        <a:pt x="24" y="98"/>
                        <a:pt x="24" y="98"/>
                        <a:pt x="24" y="98"/>
                      </a:cubicBezTo>
                      <a:cubicBezTo>
                        <a:pt x="36" y="118"/>
                        <a:pt x="58" y="131"/>
                        <a:pt x="81" y="131"/>
                      </a:cubicBezTo>
                      <a:cubicBezTo>
                        <a:pt x="117" y="131"/>
                        <a:pt x="146" y="102"/>
                        <a:pt x="146" y="65"/>
                      </a:cubicBezTo>
                      <a:cubicBezTo>
                        <a:pt x="146" y="29"/>
                        <a:pt x="117" y="0"/>
                        <a:pt x="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6"/>
                <p:cNvSpPr>
                  <a:spLocks/>
                </p:cNvSpPr>
                <p:nvPr/>
              </p:nvSpPr>
              <p:spPr bwMode="auto">
                <a:xfrm>
                  <a:off x="4038600" y="2363788"/>
                  <a:ext cx="612775" cy="493713"/>
                </a:xfrm>
                <a:custGeom>
                  <a:avLst/>
                  <a:gdLst>
                    <a:gd name="T0" fmla="*/ 141 w 163"/>
                    <a:gd name="T1" fmla="*/ 28 h 131"/>
                    <a:gd name="T2" fmla="*/ 106 w 163"/>
                    <a:gd name="T3" fmla="*/ 89 h 131"/>
                    <a:gd name="T4" fmla="*/ 106 w 163"/>
                    <a:gd name="T5" fmla="*/ 89 h 131"/>
                    <a:gd name="T6" fmla="*/ 66 w 163"/>
                    <a:gd name="T7" fmla="*/ 112 h 131"/>
                    <a:gd name="T8" fmla="*/ 20 w 163"/>
                    <a:gd name="T9" fmla="*/ 65 h 131"/>
                    <a:gd name="T10" fmla="*/ 66 w 163"/>
                    <a:gd name="T11" fmla="*/ 19 h 131"/>
                    <a:gd name="T12" fmla="*/ 83 w 163"/>
                    <a:gd name="T13" fmla="*/ 19 h 131"/>
                    <a:gd name="T14" fmla="*/ 72 w 163"/>
                    <a:gd name="T15" fmla="*/ 0 h 131"/>
                    <a:gd name="T16" fmla="*/ 66 w 163"/>
                    <a:gd name="T17" fmla="*/ 0 h 131"/>
                    <a:gd name="T18" fmla="*/ 0 w 163"/>
                    <a:gd name="T19" fmla="*/ 65 h 131"/>
                    <a:gd name="T20" fmla="*/ 66 w 163"/>
                    <a:gd name="T21" fmla="*/ 131 h 131"/>
                    <a:gd name="T22" fmla="*/ 122 w 163"/>
                    <a:gd name="T23" fmla="*/ 99 h 131"/>
                    <a:gd name="T24" fmla="*/ 163 w 163"/>
                    <a:gd name="T25" fmla="*/ 28 h 131"/>
                    <a:gd name="T26" fmla="*/ 141 w 163"/>
                    <a:gd name="T27"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31">
                      <a:moveTo>
                        <a:pt x="141" y="28"/>
                      </a:moveTo>
                      <a:cubicBezTo>
                        <a:pt x="106" y="89"/>
                        <a:pt x="106" y="89"/>
                        <a:pt x="106" y="89"/>
                      </a:cubicBezTo>
                      <a:cubicBezTo>
                        <a:pt x="106" y="89"/>
                        <a:pt x="106" y="89"/>
                        <a:pt x="106" y="89"/>
                      </a:cubicBezTo>
                      <a:cubicBezTo>
                        <a:pt x="97" y="103"/>
                        <a:pt x="82" y="112"/>
                        <a:pt x="66" y="112"/>
                      </a:cubicBezTo>
                      <a:cubicBezTo>
                        <a:pt x="41" y="112"/>
                        <a:pt x="20" y="91"/>
                        <a:pt x="20" y="65"/>
                      </a:cubicBezTo>
                      <a:cubicBezTo>
                        <a:pt x="20" y="40"/>
                        <a:pt x="41" y="19"/>
                        <a:pt x="66" y="19"/>
                      </a:cubicBezTo>
                      <a:cubicBezTo>
                        <a:pt x="83" y="19"/>
                        <a:pt x="83" y="19"/>
                        <a:pt x="83" y="19"/>
                      </a:cubicBezTo>
                      <a:cubicBezTo>
                        <a:pt x="72" y="0"/>
                        <a:pt x="72" y="0"/>
                        <a:pt x="72" y="0"/>
                      </a:cubicBezTo>
                      <a:cubicBezTo>
                        <a:pt x="66" y="0"/>
                        <a:pt x="66" y="0"/>
                        <a:pt x="66" y="0"/>
                      </a:cubicBezTo>
                      <a:cubicBezTo>
                        <a:pt x="30" y="0"/>
                        <a:pt x="0" y="29"/>
                        <a:pt x="0" y="65"/>
                      </a:cubicBezTo>
                      <a:cubicBezTo>
                        <a:pt x="0" y="102"/>
                        <a:pt x="30" y="131"/>
                        <a:pt x="66" y="131"/>
                      </a:cubicBezTo>
                      <a:cubicBezTo>
                        <a:pt x="89" y="131"/>
                        <a:pt x="111" y="119"/>
                        <a:pt x="122" y="99"/>
                      </a:cubicBezTo>
                      <a:cubicBezTo>
                        <a:pt x="163" y="28"/>
                        <a:pt x="163" y="28"/>
                        <a:pt x="163" y="28"/>
                      </a:cubicBezTo>
                      <a:lnTo>
                        <a:pt x="14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7"/>
                <p:cNvSpPr>
                  <a:spLocks/>
                </p:cNvSpPr>
                <p:nvPr/>
              </p:nvSpPr>
              <p:spPr bwMode="auto">
                <a:xfrm>
                  <a:off x="4259263" y="1919288"/>
                  <a:ext cx="538163" cy="655638"/>
                </a:xfrm>
                <a:custGeom>
                  <a:avLst/>
                  <a:gdLst>
                    <a:gd name="T0" fmla="*/ 32 w 143"/>
                    <a:gd name="T1" fmla="*/ 95 h 174"/>
                    <a:gd name="T2" fmla="*/ 39 w 143"/>
                    <a:gd name="T3" fmla="*/ 39 h 174"/>
                    <a:gd name="T4" fmla="*/ 104 w 143"/>
                    <a:gd name="T5" fmla="*/ 39 h 174"/>
                    <a:gd name="T6" fmla="*/ 111 w 143"/>
                    <a:gd name="T7" fmla="*/ 95 h 174"/>
                    <a:gd name="T8" fmla="*/ 102 w 143"/>
                    <a:gd name="T9" fmla="*/ 111 h 174"/>
                    <a:gd name="T10" fmla="*/ 125 w 143"/>
                    <a:gd name="T11" fmla="*/ 111 h 174"/>
                    <a:gd name="T12" fmla="*/ 128 w 143"/>
                    <a:gd name="T13" fmla="*/ 105 h 174"/>
                    <a:gd name="T14" fmla="*/ 128 w 143"/>
                    <a:gd name="T15" fmla="*/ 105 h 174"/>
                    <a:gd name="T16" fmla="*/ 118 w 143"/>
                    <a:gd name="T17" fmla="*/ 25 h 174"/>
                    <a:gd name="T18" fmla="*/ 25 w 143"/>
                    <a:gd name="T19" fmla="*/ 25 h 174"/>
                    <a:gd name="T20" fmla="*/ 15 w 143"/>
                    <a:gd name="T21" fmla="*/ 105 h 174"/>
                    <a:gd name="T22" fmla="*/ 15 w 143"/>
                    <a:gd name="T23" fmla="*/ 105 h 174"/>
                    <a:gd name="T24" fmla="*/ 55 w 143"/>
                    <a:gd name="T25" fmla="*/ 174 h 174"/>
                    <a:gd name="T26" fmla="*/ 66 w 143"/>
                    <a:gd name="T27" fmla="*/ 154 h 174"/>
                    <a:gd name="T28" fmla="*/ 32 w 143"/>
                    <a:gd name="T29"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74">
                      <a:moveTo>
                        <a:pt x="32" y="95"/>
                      </a:moveTo>
                      <a:cubicBezTo>
                        <a:pt x="21" y="77"/>
                        <a:pt x="24" y="54"/>
                        <a:pt x="39" y="39"/>
                      </a:cubicBezTo>
                      <a:cubicBezTo>
                        <a:pt x="57" y="21"/>
                        <a:pt x="86" y="21"/>
                        <a:pt x="104" y="39"/>
                      </a:cubicBezTo>
                      <a:cubicBezTo>
                        <a:pt x="119" y="54"/>
                        <a:pt x="122" y="77"/>
                        <a:pt x="111" y="95"/>
                      </a:cubicBezTo>
                      <a:cubicBezTo>
                        <a:pt x="102" y="111"/>
                        <a:pt x="102" y="111"/>
                        <a:pt x="102" y="111"/>
                      </a:cubicBezTo>
                      <a:cubicBezTo>
                        <a:pt x="125" y="111"/>
                        <a:pt x="125" y="111"/>
                        <a:pt x="125" y="111"/>
                      </a:cubicBezTo>
                      <a:cubicBezTo>
                        <a:pt x="128" y="105"/>
                        <a:pt x="128" y="105"/>
                        <a:pt x="128" y="105"/>
                      </a:cubicBezTo>
                      <a:cubicBezTo>
                        <a:pt x="128" y="105"/>
                        <a:pt x="128" y="105"/>
                        <a:pt x="128" y="105"/>
                      </a:cubicBezTo>
                      <a:cubicBezTo>
                        <a:pt x="143" y="79"/>
                        <a:pt x="139" y="47"/>
                        <a:pt x="118" y="25"/>
                      </a:cubicBezTo>
                      <a:cubicBezTo>
                        <a:pt x="92" y="0"/>
                        <a:pt x="51" y="0"/>
                        <a:pt x="25" y="25"/>
                      </a:cubicBezTo>
                      <a:cubicBezTo>
                        <a:pt x="4" y="47"/>
                        <a:pt x="0" y="79"/>
                        <a:pt x="15" y="105"/>
                      </a:cubicBezTo>
                      <a:cubicBezTo>
                        <a:pt x="15" y="105"/>
                        <a:pt x="15" y="105"/>
                        <a:pt x="15" y="105"/>
                      </a:cubicBezTo>
                      <a:cubicBezTo>
                        <a:pt x="55" y="174"/>
                        <a:pt x="55" y="174"/>
                        <a:pt x="55" y="174"/>
                      </a:cubicBezTo>
                      <a:cubicBezTo>
                        <a:pt x="66" y="154"/>
                        <a:pt x="66" y="154"/>
                        <a:pt x="66" y="154"/>
                      </a:cubicBezTo>
                      <a:cubicBezTo>
                        <a:pt x="32" y="95"/>
                        <a:pt x="32" y="95"/>
                        <a:pt x="3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p:nvGrpSpPr>
            <p:grpSpPr>
              <a:xfrm>
                <a:off x="5986814" y="3871606"/>
                <a:ext cx="533645" cy="904155"/>
                <a:chOff x="5407025" y="3937001"/>
                <a:chExt cx="612775" cy="1038225"/>
              </a:xfrm>
            </p:grpSpPr>
            <p:sp>
              <p:nvSpPr>
                <p:cNvPr id="107" name="Freeform 28"/>
                <p:cNvSpPr>
                  <a:spLocks/>
                </p:cNvSpPr>
                <p:nvPr/>
              </p:nvSpPr>
              <p:spPr bwMode="auto">
                <a:xfrm>
                  <a:off x="5610225" y="3937001"/>
                  <a:ext cx="409575" cy="774700"/>
                </a:xfrm>
                <a:custGeom>
                  <a:avLst/>
                  <a:gdLst>
                    <a:gd name="T0" fmla="*/ 81 w 109"/>
                    <a:gd name="T1" fmla="*/ 0 h 206"/>
                    <a:gd name="T2" fmla="*/ 53 w 109"/>
                    <a:gd name="T3" fmla="*/ 40 h 206"/>
                    <a:gd name="T4" fmla="*/ 67 w 109"/>
                    <a:gd name="T5" fmla="*/ 40 h 206"/>
                    <a:gd name="T6" fmla="*/ 67 w 109"/>
                    <a:gd name="T7" fmla="*/ 82 h 206"/>
                    <a:gd name="T8" fmla="*/ 67 w 109"/>
                    <a:gd name="T9" fmla="*/ 138 h 206"/>
                    <a:gd name="T10" fmla="*/ 28 w 109"/>
                    <a:gd name="T11" fmla="*/ 177 h 206"/>
                    <a:gd name="T12" fmla="*/ 0 w 109"/>
                    <a:gd name="T13" fmla="*/ 165 h 206"/>
                    <a:gd name="T14" fmla="*/ 0 w 109"/>
                    <a:gd name="T15" fmla="*/ 200 h 206"/>
                    <a:gd name="T16" fmla="*/ 28 w 109"/>
                    <a:gd name="T17" fmla="*/ 206 h 206"/>
                    <a:gd name="T18" fmla="*/ 96 w 109"/>
                    <a:gd name="T19" fmla="*/ 138 h 206"/>
                    <a:gd name="T20" fmla="*/ 96 w 109"/>
                    <a:gd name="T21" fmla="*/ 40 h 206"/>
                    <a:gd name="T22" fmla="*/ 109 w 109"/>
                    <a:gd name="T23" fmla="*/ 40 h 206"/>
                    <a:gd name="T24" fmla="*/ 81 w 109"/>
                    <a:gd name="T2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206">
                      <a:moveTo>
                        <a:pt x="81" y="0"/>
                      </a:moveTo>
                      <a:cubicBezTo>
                        <a:pt x="53" y="40"/>
                        <a:pt x="53" y="40"/>
                        <a:pt x="53" y="40"/>
                      </a:cubicBezTo>
                      <a:cubicBezTo>
                        <a:pt x="67" y="40"/>
                        <a:pt x="67" y="40"/>
                        <a:pt x="67" y="40"/>
                      </a:cubicBezTo>
                      <a:cubicBezTo>
                        <a:pt x="67" y="82"/>
                        <a:pt x="67" y="82"/>
                        <a:pt x="67" y="82"/>
                      </a:cubicBezTo>
                      <a:cubicBezTo>
                        <a:pt x="67" y="138"/>
                        <a:pt x="67" y="138"/>
                        <a:pt x="67" y="138"/>
                      </a:cubicBezTo>
                      <a:cubicBezTo>
                        <a:pt x="67" y="159"/>
                        <a:pt x="49" y="177"/>
                        <a:pt x="28" y="177"/>
                      </a:cubicBezTo>
                      <a:cubicBezTo>
                        <a:pt x="17" y="177"/>
                        <a:pt x="7" y="172"/>
                        <a:pt x="0" y="165"/>
                      </a:cubicBezTo>
                      <a:cubicBezTo>
                        <a:pt x="0" y="200"/>
                        <a:pt x="0" y="200"/>
                        <a:pt x="0" y="200"/>
                      </a:cubicBezTo>
                      <a:cubicBezTo>
                        <a:pt x="8" y="204"/>
                        <a:pt x="18" y="206"/>
                        <a:pt x="28" y="206"/>
                      </a:cubicBezTo>
                      <a:cubicBezTo>
                        <a:pt x="65" y="206"/>
                        <a:pt x="96" y="175"/>
                        <a:pt x="96" y="138"/>
                      </a:cubicBezTo>
                      <a:cubicBezTo>
                        <a:pt x="96" y="40"/>
                        <a:pt x="96" y="40"/>
                        <a:pt x="96" y="40"/>
                      </a:cubicBezTo>
                      <a:cubicBezTo>
                        <a:pt x="109" y="40"/>
                        <a:pt x="109" y="40"/>
                        <a:pt x="109" y="40"/>
                      </a:cubicBez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9"/>
                <p:cNvSpPr>
                  <a:spLocks/>
                </p:cNvSpPr>
                <p:nvPr/>
              </p:nvSpPr>
              <p:spPr bwMode="auto">
                <a:xfrm>
                  <a:off x="5407025" y="4200526"/>
                  <a:ext cx="412750" cy="774700"/>
                </a:xfrm>
                <a:custGeom>
                  <a:avLst/>
                  <a:gdLst>
                    <a:gd name="T0" fmla="*/ 82 w 110"/>
                    <a:gd name="T1" fmla="*/ 0 h 206"/>
                    <a:gd name="T2" fmla="*/ 14 w 110"/>
                    <a:gd name="T3" fmla="*/ 68 h 206"/>
                    <a:gd name="T4" fmla="*/ 14 w 110"/>
                    <a:gd name="T5" fmla="*/ 166 h 206"/>
                    <a:gd name="T6" fmla="*/ 0 w 110"/>
                    <a:gd name="T7" fmla="*/ 166 h 206"/>
                    <a:gd name="T8" fmla="*/ 28 w 110"/>
                    <a:gd name="T9" fmla="*/ 206 h 206"/>
                    <a:gd name="T10" fmla="*/ 56 w 110"/>
                    <a:gd name="T11" fmla="*/ 166 h 206"/>
                    <a:gd name="T12" fmla="*/ 43 w 110"/>
                    <a:gd name="T13" fmla="*/ 166 h 206"/>
                    <a:gd name="T14" fmla="*/ 43 w 110"/>
                    <a:gd name="T15" fmla="*/ 123 h 206"/>
                    <a:gd name="T16" fmla="*/ 43 w 110"/>
                    <a:gd name="T17" fmla="*/ 68 h 206"/>
                    <a:gd name="T18" fmla="*/ 82 w 110"/>
                    <a:gd name="T19" fmla="*/ 29 h 206"/>
                    <a:gd name="T20" fmla="*/ 110 w 110"/>
                    <a:gd name="T21" fmla="*/ 41 h 206"/>
                    <a:gd name="T22" fmla="*/ 110 w 110"/>
                    <a:gd name="T23" fmla="*/ 6 h 206"/>
                    <a:gd name="T24" fmla="*/ 82 w 110"/>
                    <a:gd name="T2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206">
                      <a:moveTo>
                        <a:pt x="82" y="0"/>
                      </a:moveTo>
                      <a:cubicBezTo>
                        <a:pt x="44" y="0"/>
                        <a:pt x="14" y="30"/>
                        <a:pt x="14" y="68"/>
                      </a:cubicBezTo>
                      <a:cubicBezTo>
                        <a:pt x="14" y="166"/>
                        <a:pt x="14" y="166"/>
                        <a:pt x="14" y="166"/>
                      </a:cubicBezTo>
                      <a:cubicBezTo>
                        <a:pt x="0" y="166"/>
                        <a:pt x="0" y="166"/>
                        <a:pt x="0" y="166"/>
                      </a:cubicBezTo>
                      <a:cubicBezTo>
                        <a:pt x="28" y="206"/>
                        <a:pt x="28" y="206"/>
                        <a:pt x="28" y="206"/>
                      </a:cubicBezTo>
                      <a:cubicBezTo>
                        <a:pt x="56" y="166"/>
                        <a:pt x="56" y="166"/>
                        <a:pt x="56" y="166"/>
                      </a:cubicBezTo>
                      <a:cubicBezTo>
                        <a:pt x="43" y="166"/>
                        <a:pt x="43" y="166"/>
                        <a:pt x="43" y="166"/>
                      </a:cubicBezTo>
                      <a:cubicBezTo>
                        <a:pt x="43" y="123"/>
                        <a:pt x="43" y="123"/>
                        <a:pt x="43" y="123"/>
                      </a:cubicBezTo>
                      <a:cubicBezTo>
                        <a:pt x="43" y="68"/>
                        <a:pt x="43" y="68"/>
                        <a:pt x="43" y="68"/>
                      </a:cubicBezTo>
                      <a:cubicBezTo>
                        <a:pt x="43" y="46"/>
                        <a:pt x="60" y="29"/>
                        <a:pt x="82" y="29"/>
                      </a:cubicBezTo>
                      <a:cubicBezTo>
                        <a:pt x="93" y="29"/>
                        <a:pt x="103" y="34"/>
                        <a:pt x="110" y="41"/>
                      </a:cubicBezTo>
                      <a:cubicBezTo>
                        <a:pt x="110" y="6"/>
                        <a:pt x="110" y="6"/>
                        <a:pt x="110" y="6"/>
                      </a:cubicBezTo>
                      <a:cubicBezTo>
                        <a:pt x="101" y="2"/>
                        <a:pt x="92"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p:nvGrpSpPr>
            <p:grpSpPr>
              <a:xfrm>
                <a:off x="3769285" y="3993266"/>
                <a:ext cx="839178" cy="660835"/>
                <a:chOff x="2860675" y="4076701"/>
                <a:chExt cx="963613" cy="758825"/>
              </a:xfrm>
            </p:grpSpPr>
            <p:sp>
              <p:nvSpPr>
                <p:cNvPr id="103" name="Freeform 30"/>
                <p:cNvSpPr>
                  <a:spLocks noEditPoints="1"/>
                </p:cNvSpPr>
                <p:nvPr/>
              </p:nvSpPr>
              <p:spPr bwMode="auto">
                <a:xfrm>
                  <a:off x="2860675" y="4208463"/>
                  <a:ext cx="763588" cy="627063"/>
                </a:xfrm>
                <a:custGeom>
                  <a:avLst/>
                  <a:gdLst>
                    <a:gd name="T0" fmla="*/ 80 w 203"/>
                    <a:gd name="T1" fmla="*/ 97 h 167"/>
                    <a:gd name="T2" fmla="*/ 203 w 203"/>
                    <a:gd name="T3" fmla="*/ 0 h 167"/>
                    <a:gd name="T4" fmla="*/ 183 w 203"/>
                    <a:gd name="T5" fmla="*/ 0 h 167"/>
                    <a:gd name="T6" fmla="*/ 165 w 203"/>
                    <a:gd name="T7" fmla="*/ 5 h 167"/>
                    <a:gd name="T8" fmla="*/ 11 w 203"/>
                    <a:gd name="T9" fmla="*/ 119 h 167"/>
                    <a:gd name="T10" fmla="*/ 1 w 203"/>
                    <a:gd name="T11" fmla="*/ 137 h 167"/>
                    <a:gd name="T12" fmla="*/ 6 w 203"/>
                    <a:gd name="T13" fmla="*/ 156 h 167"/>
                    <a:gd name="T14" fmla="*/ 28 w 203"/>
                    <a:gd name="T15" fmla="*/ 167 h 167"/>
                    <a:gd name="T16" fmla="*/ 42 w 203"/>
                    <a:gd name="T17" fmla="*/ 162 h 167"/>
                    <a:gd name="T18" fmla="*/ 77 w 203"/>
                    <a:gd name="T19" fmla="*/ 137 h 167"/>
                    <a:gd name="T20" fmla="*/ 87 w 203"/>
                    <a:gd name="T21" fmla="*/ 120 h 167"/>
                    <a:gd name="T22" fmla="*/ 82 w 203"/>
                    <a:gd name="T23" fmla="*/ 100 h 167"/>
                    <a:gd name="T24" fmla="*/ 80 w 203"/>
                    <a:gd name="T25" fmla="*/ 97 h 167"/>
                    <a:gd name="T26" fmla="*/ 68 w 203"/>
                    <a:gd name="T27" fmla="*/ 125 h 167"/>
                    <a:gd name="T28" fmla="*/ 34 w 203"/>
                    <a:gd name="T29" fmla="*/ 150 h 167"/>
                    <a:gd name="T30" fmla="*/ 17 w 203"/>
                    <a:gd name="T31" fmla="*/ 148 h 167"/>
                    <a:gd name="T32" fmla="*/ 15 w 203"/>
                    <a:gd name="T33" fmla="*/ 139 h 167"/>
                    <a:gd name="T34" fmla="*/ 20 w 203"/>
                    <a:gd name="T35" fmla="*/ 131 h 167"/>
                    <a:gd name="T36" fmla="*/ 54 w 203"/>
                    <a:gd name="T37" fmla="*/ 106 h 167"/>
                    <a:gd name="T38" fmla="*/ 61 w 203"/>
                    <a:gd name="T39" fmla="*/ 104 h 167"/>
                    <a:gd name="T40" fmla="*/ 71 w 203"/>
                    <a:gd name="T41" fmla="*/ 108 h 167"/>
                    <a:gd name="T42" fmla="*/ 68 w 203"/>
                    <a:gd name="T43" fmla="*/ 1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67">
                      <a:moveTo>
                        <a:pt x="80" y="97"/>
                      </a:moveTo>
                      <a:cubicBezTo>
                        <a:pt x="203" y="0"/>
                        <a:pt x="203" y="0"/>
                        <a:pt x="203" y="0"/>
                      </a:cubicBezTo>
                      <a:cubicBezTo>
                        <a:pt x="203" y="0"/>
                        <a:pt x="189" y="0"/>
                        <a:pt x="183" y="0"/>
                      </a:cubicBezTo>
                      <a:cubicBezTo>
                        <a:pt x="177" y="0"/>
                        <a:pt x="171" y="1"/>
                        <a:pt x="165" y="5"/>
                      </a:cubicBezTo>
                      <a:cubicBezTo>
                        <a:pt x="159" y="10"/>
                        <a:pt x="11" y="119"/>
                        <a:pt x="11" y="119"/>
                      </a:cubicBezTo>
                      <a:cubicBezTo>
                        <a:pt x="6" y="123"/>
                        <a:pt x="2" y="130"/>
                        <a:pt x="1" y="137"/>
                      </a:cubicBezTo>
                      <a:cubicBezTo>
                        <a:pt x="0" y="143"/>
                        <a:pt x="1" y="150"/>
                        <a:pt x="6" y="156"/>
                      </a:cubicBezTo>
                      <a:cubicBezTo>
                        <a:pt x="11" y="163"/>
                        <a:pt x="19" y="167"/>
                        <a:pt x="28" y="167"/>
                      </a:cubicBezTo>
                      <a:cubicBezTo>
                        <a:pt x="33" y="167"/>
                        <a:pt x="38" y="165"/>
                        <a:pt x="42" y="162"/>
                      </a:cubicBezTo>
                      <a:cubicBezTo>
                        <a:pt x="77" y="137"/>
                        <a:pt x="77" y="137"/>
                        <a:pt x="77" y="137"/>
                      </a:cubicBezTo>
                      <a:cubicBezTo>
                        <a:pt x="82" y="133"/>
                        <a:pt x="86" y="127"/>
                        <a:pt x="87" y="120"/>
                      </a:cubicBezTo>
                      <a:cubicBezTo>
                        <a:pt x="88" y="113"/>
                        <a:pt x="87" y="106"/>
                        <a:pt x="82" y="100"/>
                      </a:cubicBezTo>
                      <a:cubicBezTo>
                        <a:pt x="82" y="99"/>
                        <a:pt x="81" y="98"/>
                        <a:pt x="80" y="97"/>
                      </a:cubicBezTo>
                      <a:close/>
                      <a:moveTo>
                        <a:pt x="68" y="125"/>
                      </a:moveTo>
                      <a:cubicBezTo>
                        <a:pt x="34" y="150"/>
                        <a:pt x="34" y="150"/>
                        <a:pt x="34" y="150"/>
                      </a:cubicBezTo>
                      <a:cubicBezTo>
                        <a:pt x="29" y="154"/>
                        <a:pt x="21" y="153"/>
                        <a:pt x="17" y="148"/>
                      </a:cubicBezTo>
                      <a:cubicBezTo>
                        <a:pt x="15" y="145"/>
                        <a:pt x="14" y="142"/>
                        <a:pt x="15" y="139"/>
                      </a:cubicBezTo>
                      <a:cubicBezTo>
                        <a:pt x="15" y="136"/>
                        <a:pt x="17" y="133"/>
                        <a:pt x="20" y="131"/>
                      </a:cubicBezTo>
                      <a:cubicBezTo>
                        <a:pt x="54" y="106"/>
                        <a:pt x="54" y="106"/>
                        <a:pt x="54" y="106"/>
                      </a:cubicBezTo>
                      <a:cubicBezTo>
                        <a:pt x="56" y="104"/>
                        <a:pt x="58" y="104"/>
                        <a:pt x="61" y="104"/>
                      </a:cubicBezTo>
                      <a:cubicBezTo>
                        <a:pt x="65" y="103"/>
                        <a:pt x="68" y="105"/>
                        <a:pt x="71" y="108"/>
                      </a:cubicBezTo>
                      <a:cubicBezTo>
                        <a:pt x="75" y="114"/>
                        <a:pt x="74" y="121"/>
                        <a:pt x="6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31"/>
                <p:cNvSpPr>
                  <a:spLocks/>
                </p:cNvSpPr>
                <p:nvPr/>
              </p:nvSpPr>
              <p:spPr bwMode="auto">
                <a:xfrm>
                  <a:off x="3270250" y="4483101"/>
                  <a:ext cx="354013" cy="228600"/>
                </a:xfrm>
                <a:custGeom>
                  <a:avLst/>
                  <a:gdLst>
                    <a:gd name="T0" fmla="*/ 17 w 94"/>
                    <a:gd name="T1" fmla="*/ 0 h 61"/>
                    <a:gd name="T2" fmla="*/ 0 w 94"/>
                    <a:gd name="T3" fmla="*/ 13 h 61"/>
                    <a:gd name="T4" fmla="*/ 52 w 94"/>
                    <a:gd name="T5" fmla="*/ 52 h 61"/>
                    <a:gd name="T6" fmla="*/ 73 w 94"/>
                    <a:gd name="T7" fmla="*/ 61 h 61"/>
                    <a:gd name="T8" fmla="*/ 94 w 94"/>
                    <a:gd name="T9" fmla="*/ 61 h 61"/>
                    <a:gd name="T10" fmla="*/ 17 w 94"/>
                    <a:gd name="T11" fmla="*/ 0 h 61"/>
                  </a:gdLst>
                  <a:ahLst/>
                  <a:cxnLst>
                    <a:cxn ang="0">
                      <a:pos x="T0" y="T1"/>
                    </a:cxn>
                    <a:cxn ang="0">
                      <a:pos x="T2" y="T3"/>
                    </a:cxn>
                    <a:cxn ang="0">
                      <a:pos x="T4" y="T5"/>
                    </a:cxn>
                    <a:cxn ang="0">
                      <a:pos x="T6" y="T7"/>
                    </a:cxn>
                    <a:cxn ang="0">
                      <a:pos x="T8" y="T9"/>
                    </a:cxn>
                    <a:cxn ang="0">
                      <a:pos x="T10" y="T11"/>
                    </a:cxn>
                  </a:cxnLst>
                  <a:rect l="0" t="0" r="r" b="b"/>
                  <a:pathLst>
                    <a:path w="94" h="61">
                      <a:moveTo>
                        <a:pt x="17" y="0"/>
                      </a:moveTo>
                      <a:cubicBezTo>
                        <a:pt x="0" y="13"/>
                        <a:pt x="0" y="13"/>
                        <a:pt x="0" y="13"/>
                      </a:cubicBezTo>
                      <a:cubicBezTo>
                        <a:pt x="27" y="34"/>
                        <a:pt x="50" y="51"/>
                        <a:pt x="52" y="52"/>
                      </a:cubicBezTo>
                      <a:cubicBezTo>
                        <a:pt x="56" y="56"/>
                        <a:pt x="63" y="61"/>
                        <a:pt x="73" y="61"/>
                      </a:cubicBezTo>
                      <a:cubicBezTo>
                        <a:pt x="94" y="61"/>
                        <a:pt x="94" y="61"/>
                        <a:pt x="94" y="61"/>
                      </a:cubicBez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2"/>
                <p:cNvSpPr>
                  <a:spLocks noEditPoints="1"/>
                </p:cNvSpPr>
                <p:nvPr/>
              </p:nvSpPr>
              <p:spPr bwMode="auto">
                <a:xfrm>
                  <a:off x="2973388" y="4076701"/>
                  <a:ext cx="241300" cy="365125"/>
                </a:xfrm>
                <a:custGeom>
                  <a:avLst/>
                  <a:gdLst>
                    <a:gd name="T0" fmla="*/ 64 w 64"/>
                    <a:gd name="T1" fmla="*/ 83 h 97"/>
                    <a:gd name="T2" fmla="*/ 37 w 64"/>
                    <a:gd name="T3" fmla="*/ 62 h 97"/>
                    <a:gd name="T4" fmla="*/ 62 w 64"/>
                    <a:gd name="T5" fmla="*/ 31 h 97"/>
                    <a:gd name="T6" fmla="*/ 31 w 64"/>
                    <a:gd name="T7" fmla="*/ 0 h 97"/>
                    <a:gd name="T8" fmla="*/ 0 w 64"/>
                    <a:gd name="T9" fmla="*/ 31 h 97"/>
                    <a:gd name="T10" fmla="*/ 9 w 64"/>
                    <a:gd name="T11" fmla="*/ 52 h 97"/>
                    <a:gd name="T12" fmla="*/ 47 w 64"/>
                    <a:gd name="T13" fmla="*/ 97 h 97"/>
                    <a:gd name="T14" fmla="*/ 64 w 64"/>
                    <a:gd name="T15" fmla="*/ 83 h 97"/>
                    <a:gd name="T16" fmla="*/ 31 w 64"/>
                    <a:gd name="T17" fmla="*/ 14 h 97"/>
                    <a:gd name="T18" fmla="*/ 48 w 64"/>
                    <a:gd name="T19" fmla="*/ 31 h 97"/>
                    <a:gd name="T20" fmla="*/ 31 w 64"/>
                    <a:gd name="T21" fmla="*/ 48 h 97"/>
                    <a:gd name="T22" fmla="*/ 15 w 64"/>
                    <a:gd name="T23" fmla="*/ 31 h 97"/>
                    <a:gd name="T24" fmla="*/ 31 w 64"/>
                    <a:gd name="T25"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7">
                      <a:moveTo>
                        <a:pt x="64" y="83"/>
                      </a:moveTo>
                      <a:cubicBezTo>
                        <a:pt x="37" y="62"/>
                        <a:pt x="37" y="62"/>
                        <a:pt x="37" y="62"/>
                      </a:cubicBezTo>
                      <a:cubicBezTo>
                        <a:pt x="51" y="59"/>
                        <a:pt x="62" y="46"/>
                        <a:pt x="62" y="31"/>
                      </a:cubicBezTo>
                      <a:cubicBezTo>
                        <a:pt x="62" y="14"/>
                        <a:pt x="48" y="0"/>
                        <a:pt x="31" y="0"/>
                      </a:cubicBezTo>
                      <a:cubicBezTo>
                        <a:pt x="14" y="0"/>
                        <a:pt x="0" y="14"/>
                        <a:pt x="0" y="31"/>
                      </a:cubicBezTo>
                      <a:cubicBezTo>
                        <a:pt x="0" y="39"/>
                        <a:pt x="3" y="47"/>
                        <a:pt x="9" y="52"/>
                      </a:cubicBezTo>
                      <a:cubicBezTo>
                        <a:pt x="47" y="97"/>
                        <a:pt x="47" y="97"/>
                        <a:pt x="47" y="97"/>
                      </a:cubicBezTo>
                      <a:lnTo>
                        <a:pt x="64" y="83"/>
                      </a:lnTo>
                      <a:close/>
                      <a:moveTo>
                        <a:pt x="31" y="14"/>
                      </a:moveTo>
                      <a:cubicBezTo>
                        <a:pt x="41" y="14"/>
                        <a:pt x="48" y="22"/>
                        <a:pt x="48" y="31"/>
                      </a:cubicBezTo>
                      <a:cubicBezTo>
                        <a:pt x="48" y="40"/>
                        <a:pt x="41" y="48"/>
                        <a:pt x="31" y="48"/>
                      </a:cubicBezTo>
                      <a:cubicBezTo>
                        <a:pt x="22" y="48"/>
                        <a:pt x="15" y="40"/>
                        <a:pt x="15" y="31"/>
                      </a:cubicBezTo>
                      <a:cubicBezTo>
                        <a:pt x="15" y="22"/>
                        <a:pt x="22" y="14"/>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3"/>
                <p:cNvSpPr>
                  <a:spLocks noEditPoints="1"/>
                </p:cNvSpPr>
                <p:nvPr/>
              </p:nvSpPr>
              <p:spPr bwMode="auto">
                <a:xfrm>
                  <a:off x="3556000" y="4244976"/>
                  <a:ext cx="268288" cy="430213"/>
                </a:xfrm>
                <a:custGeom>
                  <a:avLst/>
                  <a:gdLst>
                    <a:gd name="T0" fmla="*/ 18 w 71"/>
                    <a:gd name="T1" fmla="*/ 72 h 114"/>
                    <a:gd name="T2" fmla="*/ 32 w 71"/>
                    <a:gd name="T3" fmla="*/ 89 h 114"/>
                    <a:gd name="T4" fmla="*/ 32 w 71"/>
                    <a:gd name="T5" fmla="*/ 63 h 114"/>
                    <a:gd name="T6" fmla="*/ 28 w 71"/>
                    <a:gd name="T7" fmla="*/ 61 h 114"/>
                    <a:gd name="T8" fmla="*/ 3 w 71"/>
                    <a:gd name="T9" fmla="*/ 36 h 114"/>
                    <a:gd name="T10" fmla="*/ 32 w 71"/>
                    <a:gd name="T11" fmla="*/ 9 h 114"/>
                    <a:gd name="T12" fmla="*/ 32 w 71"/>
                    <a:gd name="T13" fmla="*/ 0 h 114"/>
                    <a:gd name="T14" fmla="*/ 39 w 71"/>
                    <a:gd name="T15" fmla="*/ 0 h 114"/>
                    <a:gd name="T16" fmla="*/ 39 w 71"/>
                    <a:gd name="T17" fmla="*/ 9 h 114"/>
                    <a:gd name="T18" fmla="*/ 68 w 71"/>
                    <a:gd name="T19" fmla="*/ 36 h 114"/>
                    <a:gd name="T20" fmla="*/ 50 w 71"/>
                    <a:gd name="T21" fmla="*/ 36 h 114"/>
                    <a:gd name="T22" fmla="*/ 39 w 71"/>
                    <a:gd name="T23" fmla="*/ 24 h 114"/>
                    <a:gd name="T24" fmla="*/ 39 w 71"/>
                    <a:gd name="T25" fmla="*/ 46 h 114"/>
                    <a:gd name="T26" fmla="*/ 46 w 71"/>
                    <a:gd name="T27" fmla="*/ 48 h 114"/>
                    <a:gd name="T28" fmla="*/ 71 w 71"/>
                    <a:gd name="T29" fmla="*/ 77 h 114"/>
                    <a:gd name="T30" fmla="*/ 39 w 71"/>
                    <a:gd name="T31" fmla="*/ 104 h 114"/>
                    <a:gd name="T32" fmla="*/ 39 w 71"/>
                    <a:gd name="T33" fmla="*/ 114 h 114"/>
                    <a:gd name="T34" fmla="*/ 32 w 71"/>
                    <a:gd name="T35" fmla="*/ 114 h 114"/>
                    <a:gd name="T36" fmla="*/ 32 w 71"/>
                    <a:gd name="T37" fmla="*/ 104 h 114"/>
                    <a:gd name="T38" fmla="*/ 0 w 71"/>
                    <a:gd name="T39" fmla="*/ 72 h 114"/>
                    <a:gd name="T40" fmla="*/ 18 w 71"/>
                    <a:gd name="T41" fmla="*/ 72 h 114"/>
                    <a:gd name="T42" fmla="*/ 32 w 71"/>
                    <a:gd name="T43" fmla="*/ 24 h 114"/>
                    <a:gd name="T44" fmla="*/ 20 w 71"/>
                    <a:gd name="T45" fmla="*/ 35 h 114"/>
                    <a:gd name="T46" fmla="*/ 32 w 71"/>
                    <a:gd name="T47" fmla="*/ 45 h 114"/>
                    <a:gd name="T48" fmla="*/ 32 w 71"/>
                    <a:gd name="T49" fmla="*/ 24 h 114"/>
                    <a:gd name="T50" fmla="*/ 39 w 71"/>
                    <a:gd name="T51" fmla="*/ 89 h 114"/>
                    <a:gd name="T52" fmla="*/ 53 w 71"/>
                    <a:gd name="T53" fmla="*/ 77 h 114"/>
                    <a:gd name="T54" fmla="*/ 39 w 71"/>
                    <a:gd name="T55" fmla="*/ 65 h 114"/>
                    <a:gd name="T56" fmla="*/ 39 w 71"/>
                    <a:gd name="T57"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114">
                      <a:moveTo>
                        <a:pt x="18" y="72"/>
                      </a:moveTo>
                      <a:cubicBezTo>
                        <a:pt x="18" y="82"/>
                        <a:pt x="24" y="87"/>
                        <a:pt x="32" y="89"/>
                      </a:cubicBezTo>
                      <a:cubicBezTo>
                        <a:pt x="32" y="63"/>
                        <a:pt x="32" y="63"/>
                        <a:pt x="32" y="63"/>
                      </a:cubicBezTo>
                      <a:cubicBezTo>
                        <a:pt x="31" y="62"/>
                        <a:pt x="29" y="62"/>
                        <a:pt x="28" y="61"/>
                      </a:cubicBezTo>
                      <a:cubicBezTo>
                        <a:pt x="15" y="58"/>
                        <a:pt x="3" y="53"/>
                        <a:pt x="3" y="36"/>
                      </a:cubicBezTo>
                      <a:cubicBezTo>
                        <a:pt x="3" y="19"/>
                        <a:pt x="17" y="10"/>
                        <a:pt x="32" y="9"/>
                      </a:cubicBezTo>
                      <a:cubicBezTo>
                        <a:pt x="32" y="0"/>
                        <a:pt x="32" y="0"/>
                        <a:pt x="32" y="0"/>
                      </a:cubicBezTo>
                      <a:cubicBezTo>
                        <a:pt x="39" y="0"/>
                        <a:pt x="39" y="0"/>
                        <a:pt x="39" y="0"/>
                      </a:cubicBezTo>
                      <a:cubicBezTo>
                        <a:pt x="39" y="9"/>
                        <a:pt x="39" y="9"/>
                        <a:pt x="39" y="9"/>
                      </a:cubicBezTo>
                      <a:cubicBezTo>
                        <a:pt x="54" y="11"/>
                        <a:pt x="67" y="19"/>
                        <a:pt x="68" y="36"/>
                      </a:cubicBezTo>
                      <a:cubicBezTo>
                        <a:pt x="50" y="36"/>
                        <a:pt x="50" y="36"/>
                        <a:pt x="50" y="36"/>
                      </a:cubicBezTo>
                      <a:cubicBezTo>
                        <a:pt x="50" y="30"/>
                        <a:pt x="45" y="24"/>
                        <a:pt x="39" y="24"/>
                      </a:cubicBezTo>
                      <a:cubicBezTo>
                        <a:pt x="39" y="46"/>
                        <a:pt x="39" y="46"/>
                        <a:pt x="39" y="46"/>
                      </a:cubicBezTo>
                      <a:cubicBezTo>
                        <a:pt x="41" y="47"/>
                        <a:pt x="43" y="47"/>
                        <a:pt x="46" y="48"/>
                      </a:cubicBezTo>
                      <a:cubicBezTo>
                        <a:pt x="70" y="55"/>
                        <a:pt x="71" y="69"/>
                        <a:pt x="71" y="77"/>
                      </a:cubicBezTo>
                      <a:cubicBezTo>
                        <a:pt x="71" y="84"/>
                        <a:pt x="64" y="102"/>
                        <a:pt x="39" y="104"/>
                      </a:cubicBezTo>
                      <a:cubicBezTo>
                        <a:pt x="39" y="114"/>
                        <a:pt x="39" y="114"/>
                        <a:pt x="39" y="114"/>
                      </a:cubicBezTo>
                      <a:cubicBezTo>
                        <a:pt x="32" y="114"/>
                        <a:pt x="32" y="114"/>
                        <a:pt x="32" y="114"/>
                      </a:cubicBezTo>
                      <a:cubicBezTo>
                        <a:pt x="32" y="104"/>
                        <a:pt x="32" y="104"/>
                        <a:pt x="32" y="104"/>
                      </a:cubicBezTo>
                      <a:cubicBezTo>
                        <a:pt x="13" y="102"/>
                        <a:pt x="2" y="92"/>
                        <a:pt x="0" y="72"/>
                      </a:cubicBezTo>
                      <a:lnTo>
                        <a:pt x="18" y="72"/>
                      </a:lnTo>
                      <a:close/>
                      <a:moveTo>
                        <a:pt x="32" y="24"/>
                      </a:moveTo>
                      <a:cubicBezTo>
                        <a:pt x="26" y="24"/>
                        <a:pt x="20" y="28"/>
                        <a:pt x="20" y="35"/>
                      </a:cubicBezTo>
                      <a:cubicBezTo>
                        <a:pt x="20" y="40"/>
                        <a:pt x="24" y="43"/>
                        <a:pt x="32" y="45"/>
                      </a:cubicBezTo>
                      <a:lnTo>
                        <a:pt x="32" y="24"/>
                      </a:lnTo>
                      <a:close/>
                      <a:moveTo>
                        <a:pt x="39" y="89"/>
                      </a:moveTo>
                      <a:cubicBezTo>
                        <a:pt x="45" y="88"/>
                        <a:pt x="53" y="85"/>
                        <a:pt x="53" y="77"/>
                      </a:cubicBezTo>
                      <a:cubicBezTo>
                        <a:pt x="53" y="70"/>
                        <a:pt x="49" y="67"/>
                        <a:pt x="39" y="65"/>
                      </a:cubicBezTo>
                      <a:lnTo>
                        <a:pt x="39"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p:cNvGrpSpPr/>
              <p:nvPr/>
            </p:nvGrpSpPr>
            <p:grpSpPr>
              <a:xfrm>
                <a:off x="4957893" y="3248092"/>
                <a:ext cx="537253" cy="959454"/>
                <a:chOff x="8781082" y="3317876"/>
                <a:chExt cx="568724" cy="1015662"/>
              </a:xfrm>
            </p:grpSpPr>
            <p:sp>
              <p:nvSpPr>
                <p:cNvPr id="101" name="Oval 5"/>
                <p:cNvSpPr>
                  <a:spLocks noChangeArrowheads="1"/>
                </p:cNvSpPr>
                <p:nvPr/>
              </p:nvSpPr>
              <p:spPr bwMode="auto">
                <a:xfrm flipH="1">
                  <a:off x="8979848" y="3317876"/>
                  <a:ext cx="170809" cy="169277"/>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6"/>
                <p:cNvSpPr>
                  <a:spLocks/>
                </p:cNvSpPr>
                <p:nvPr/>
              </p:nvSpPr>
              <p:spPr bwMode="auto">
                <a:xfrm flipH="1">
                  <a:off x="8781082" y="3511664"/>
                  <a:ext cx="568724" cy="821874"/>
                </a:xfrm>
                <a:custGeom>
                  <a:avLst/>
                  <a:gdLst>
                    <a:gd name="T0" fmla="*/ 613 w 626"/>
                    <a:gd name="T1" fmla="*/ 147 h 906"/>
                    <a:gd name="T2" fmla="*/ 611 w 626"/>
                    <a:gd name="T3" fmla="*/ 145 h 906"/>
                    <a:gd name="T4" fmla="*/ 472 w 626"/>
                    <a:gd name="T5" fmla="*/ 12 h 906"/>
                    <a:gd name="T6" fmla="*/ 445 w 626"/>
                    <a:gd name="T7" fmla="*/ 0 h 906"/>
                    <a:gd name="T8" fmla="*/ 445 w 626"/>
                    <a:gd name="T9" fmla="*/ 0 h 906"/>
                    <a:gd name="T10" fmla="*/ 182 w 626"/>
                    <a:gd name="T11" fmla="*/ 0 h 906"/>
                    <a:gd name="T12" fmla="*/ 182 w 626"/>
                    <a:gd name="T13" fmla="*/ 0 h 906"/>
                    <a:gd name="T14" fmla="*/ 154 w 626"/>
                    <a:gd name="T15" fmla="*/ 12 h 906"/>
                    <a:gd name="T16" fmla="*/ 15 w 626"/>
                    <a:gd name="T17" fmla="*/ 145 h 906"/>
                    <a:gd name="T18" fmla="*/ 13 w 626"/>
                    <a:gd name="T19" fmla="*/ 147 h 906"/>
                    <a:gd name="T20" fmla="*/ 10 w 626"/>
                    <a:gd name="T21" fmla="*/ 189 h 906"/>
                    <a:gd name="T22" fmla="*/ 130 w 626"/>
                    <a:gd name="T23" fmla="*/ 351 h 906"/>
                    <a:gd name="T24" fmla="*/ 166 w 626"/>
                    <a:gd name="T25" fmla="*/ 357 h 906"/>
                    <a:gd name="T26" fmla="*/ 174 w 626"/>
                    <a:gd name="T27" fmla="*/ 320 h 906"/>
                    <a:gd name="T28" fmla="*/ 82 w 626"/>
                    <a:gd name="T29" fmla="*/ 177 h 906"/>
                    <a:gd name="T30" fmla="*/ 182 w 626"/>
                    <a:gd name="T31" fmla="*/ 97 h 906"/>
                    <a:gd name="T32" fmla="*/ 182 w 626"/>
                    <a:gd name="T33" fmla="*/ 906 h 906"/>
                    <a:gd name="T34" fmla="*/ 268 w 626"/>
                    <a:gd name="T35" fmla="*/ 906 h 906"/>
                    <a:gd name="T36" fmla="*/ 298 w 626"/>
                    <a:gd name="T37" fmla="*/ 428 h 906"/>
                    <a:gd name="T38" fmla="*/ 330 w 626"/>
                    <a:gd name="T39" fmla="*/ 428 h 906"/>
                    <a:gd name="T40" fmla="*/ 358 w 626"/>
                    <a:gd name="T41" fmla="*/ 906 h 906"/>
                    <a:gd name="T42" fmla="*/ 445 w 626"/>
                    <a:gd name="T43" fmla="*/ 906 h 906"/>
                    <a:gd name="T44" fmla="*/ 445 w 626"/>
                    <a:gd name="T45" fmla="*/ 98 h 906"/>
                    <a:gd name="T46" fmla="*/ 545 w 626"/>
                    <a:gd name="T47" fmla="*/ 177 h 906"/>
                    <a:gd name="T48" fmla="*/ 452 w 626"/>
                    <a:gd name="T49" fmla="*/ 320 h 906"/>
                    <a:gd name="T50" fmla="*/ 460 w 626"/>
                    <a:gd name="T51" fmla="*/ 357 h 906"/>
                    <a:gd name="T52" fmla="*/ 496 w 626"/>
                    <a:gd name="T53" fmla="*/ 351 h 906"/>
                    <a:gd name="T54" fmla="*/ 616 w 626"/>
                    <a:gd name="T55" fmla="*/ 189 h 906"/>
                    <a:gd name="T56" fmla="*/ 613 w 626"/>
                    <a:gd name="T57" fmla="*/ 14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6" h="906">
                      <a:moveTo>
                        <a:pt x="613" y="147"/>
                      </a:moveTo>
                      <a:cubicBezTo>
                        <a:pt x="611" y="145"/>
                        <a:pt x="611" y="145"/>
                        <a:pt x="611" y="145"/>
                      </a:cubicBezTo>
                      <a:cubicBezTo>
                        <a:pt x="472" y="12"/>
                        <a:pt x="472" y="12"/>
                        <a:pt x="472" y="12"/>
                      </a:cubicBezTo>
                      <a:cubicBezTo>
                        <a:pt x="465" y="5"/>
                        <a:pt x="455" y="1"/>
                        <a:pt x="445" y="0"/>
                      </a:cubicBezTo>
                      <a:cubicBezTo>
                        <a:pt x="445" y="0"/>
                        <a:pt x="445" y="0"/>
                        <a:pt x="445" y="0"/>
                      </a:cubicBezTo>
                      <a:cubicBezTo>
                        <a:pt x="182" y="0"/>
                        <a:pt x="182" y="0"/>
                        <a:pt x="182" y="0"/>
                      </a:cubicBezTo>
                      <a:cubicBezTo>
                        <a:pt x="182" y="0"/>
                        <a:pt x="182" y="0"/>
                        <a:pt x="182" y="0"/>
                      </a:cubicBezTo>
                      <a:cubicBezTo>
                        <a:pt x="172" y="1"/>
                        <a:pt x="162" y="4"/>
                        <a:pt x="154" y="12"/>
                      </a:cubicBezTo>
                      <a:cubicBezTo>
                        <a:pt x="154" y="12"/>
                        <a:pt x="154" y="12"/>
                        <a:pt x="15" y="145"/>
                      </a:cubicBezTo>
                      <a:cubicBezTo>
                        <a:pt x="15" y="145"/>
                        <a:pt x="15" y="145"/>
                        <a:pt x="13" y="147"/>
                      </a:cubicBezTo>
                      <a:cubicBezTo>
                        <a:pt x="2" y="158"/>
                        <a:pt x="0" y="176"/>
                        <a:pt x="10" y="189"/>
                      </a:cubicBezTo>
                      <a:cubicBezTo>
                        <a:pt x="10" y="189"/>
                        <a:pt x="10" y="189"/>
                        <a:pt x="130" y="351"/>
                      </a:cubicBezTo>
                      <a:cubicBezTo>
                        <a:pt x="139" y="362"/>
                        <a:pt x="154" y="365"/>
                        <a:pt x="166" y="357"/>
                      </a:cubicBezTo>
                      <a:cubicBezTo>
                        <a:pt x="179" y="349"/>
                        <a:pt x="182" y="333"/>
                        <a:pt x="174" y="320"/>
                      </a:cubicBezTo>
                      <a:cubicBezTo>
                        <a:pt x="174" y="320"/>
                        <a:pt x="104" y="211"/>
                        <a:pt x="82" y="177"/>
                      </a:cubicBezTo>
                      <a:cubicBezTo>
                        <a:pt x="82" y="177"/>
                        <a:pt x="134" y="136"/>
                        <a:pt x="182" y="97"/>
                      </a:cubicBezTo>
                      <a:cubicBezTo>
                        <a:pt x="182" y="906"/>
                        <a:pt x="182" y="906"/>
                        <a:pt x="182" y="906"/>
                      </a:cubicBezTo>
                      <a:cubicBezTo>
                        <a:pt x="268" y="906"/>
                        <a:pt x="268" y="906"/>
                        <a:pt x="268" y="906"/>
                      </a:cubicBezTo>
                      <a:cubicBezTo>
                        <a:pt x="298" y="428"/>
                        <a:pt x="298" y="428"/>
                        <a:pt x="298" y="428"/>
                      </a:cubicBezTo>
                      <a:cubicBezTo>
                        <a:pt x="330" y="428"/>
                        <a:pt x="330" y="428"/>
                        <a:pt x="330" y="428"/>
                      </a:cubicBezTo>
                      <a:cubicBezTo>
                        <a:pt x="358" y="906"/>
                        <a:pt x="358" y="906"/>
                        <a:pt x="358" y="906"/>
                      </a:cubicBezTo>
                      <a:cubicBezTo>
                        <a:pt x="445" y="906"/>
                        <a:pt x="445" y="906"/>
                        <a:pt x="445" y="906"/>
                      </a:cubicBezTo>
                      <a:cubicBezTo>
                        <a:pt x="445" y="98"/>
                        <a:pt x="445" y="98"/>
                        <a:pt x="445" y="98"/>
                      </a:cubicBezTo>
                      <a:cubicBezTo>
                        <a:pt x="494" y="137"/>
                        <a:pt x="545" y="177"/>
                        <a:pt x="545" y="177"/>
                      </a:cubicBezTo>
                      <a:cubicBezTo>
                        <a:pt x="523" y="211"/>
                        <a:pt x="452" y="320"/>
                        <a:pt x="452" y="320"/>
                      </a:cubicBezTo>
                      <a:cubicBezTo>
                        <a:pt x="444" y="333"/>
                        <a:pt x="447" y="349"/>
                        <a:pt x="460" y="357"/>
                      </a:cubicBezTo>
                      <a:cubicBezTo>
                        <a:pt x="472" y="365"/>
                        <a:pt x="487" y="362"/>
                        <a:pt x="496" y="351"/>
                      </a:cubicBezTo>
                      <a:cubicBezTo>
                        <a:pt x="616" y="189"/>
                        <a:pt x="616" y="189"/>
                        <a:pt x="616" y="189"/>
                      </a:cubicBezTo>
                      <a:cubicBezTo>
                        <a:pt x="626" y="176"/>
                        <a:pt x="624" y="158"/>
                        <a:pt x="613" y="147"/>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48" name="Text Placeholder 3"/>
          <p:cNvSpPr txBox="1">
            <a:spLocks/>
          </p:cNvSpPr>
          <p:nvPr/>
        </p:nvSpPr>
        <p:spPr>
          <a:xfrm>
            <a:off x="5671955" y="1334031"/>
            <a:ext cx="6208895" cy="4800762"/>
          </a:xfrm>
          <a:prstGeom prst="rect">
            <a:avLst/>
          </a:prstGeom>
        </p:spPr>
        <p:txBody>
          <a:bodyPr vert="horz" lIns="0" tIns="0" rIns="45720" bIns="0" rtlCol="0">
            <a:noAutofit/>
          </a:bodyPr>
          <a:lstStyle>
            <a:lvl1pPr marL="411163" marR="0" indent="-411163" algn="l" eaLnBrk="1" hangingPunct="1">
              <a:lnSpc>
                <a:spcPct val="100000"/>
              </a:lnSpc>
              <a:spcBef>
                <a:spcPts val="0"/>
              </a:spcBef>
              <a:spcAft>
                <a:spcPts val="1200"/>
              </a:spcAft>
              <a:buClr>
                <a:schemeClr val="accent6"/>
              </a:buClr>
              <a:buSzPct val="90000"/>
              <a:buFont typeface="Wingdings" panose="05000000000000000000" pitchFamily="2" charset="2"/>
              <a:buChar char="ü"/>
              <a:defRPr lang="en-US" sz="2800">
                <a:latin typeface="+mn-lt"/>
                <a:ea typeface="+mn-ea"/>
                <a:cs typeface="+mn-cs"/>
              </a:defRPr>
            </a:lvl1pPr>
            <a:lvl2pPr marL="777240" marR="0" indent="-274320" algn="l" eaLnBrk="1" hangingPunct="1">
              <a:lnSpc>
                <a:spcPct val="100000"/>
              </a:lnSpc>
              <a:spcBef>
                <a:spcPts val="0"/>
              </a:spcBef>
              <a:spcAft>
                <a:spcPts val="1200"/>
              </a:spcAft>
              <a:buClr>
                <a:schemeClr val="accent6"/>
              </a:buClr>
              <a:buSzPct val="90000"/>
              <a:buFont typeface="Arial" panose="020B0604020202020204" pitchFamily="34" charset="0"/>
              <a:buChar char="–"/>
              <a:tabLst/>
              <a:defRPr lang="en-US">
                <a:latin typeface="+mn-lt"/>
                <a:ea typeface="+mn-ea"/>
                <a:cs typeface="+mn-cs"/>
              </a:defRPr>
            </a:lvl2pPr>
            <a:lvl3pPr marL="1051560" marR="0" indent="-273037" algn="l" eaLnBrk="1" hangingPunct="1">
              <a:lnSpc>
                <a:spcPct val="100000"/>
              </a:lnSpc>
              <a:spcBef>
                <a:spcPts val="0"/>
              </a:spcBef>
              <a:spcAft>
                <a:spcPts val="1200"/>
              </a:spcAft>
              <a:buClr>
                <a:schemeClr val="accent6"/>
              </a:buClr>
              <a:buSzPct val="90000"/>
              <a:buFont typeface="Wingdings" panose="05000000000000000000" pitchFamily="2" charset="2"/>
              <a:buChar char="§"/>
              <a:defRPr lang="en-US" sz="2200">
                <a:latin typeface="+mn-lt"/>
                <a:ea typeface="+mn-ea"/>
                <a:cs typeface="+mn-cs"/>
              </a:defRPr>
            </a:lvl3pPr>
            <a:lvl4pPr marR="0" indent="-274320" algn="l" eaLnBrk="1" hangingPunct="1">
              <a:lnSpc>
                <a:spcPct val="100000"/>
              </a:lnSpc>
              <a:spcBef>
                <a:spcPts val="0"/>
              </a:spcBef>
              <a:spcAft>
                <a:spcPts val="1200"/>
              </a:spcAft>
              <a:buClr>
                <a:schemeClr val="accent6"/>
              </a:buClr>
              <a:buSzPct val="90000"/>
              <a:buFont typeface="Arial" panose="020B0604020202020204" pitchFamily="34" charset="0"/>
              <a:buChar char="–"/>
              <a:defRPr lang="en-US" sz="2200" baseline="0">
                <a:latin typeface="+mn-lt"/>
                <a:ea typeface="+mn-ea"/>
                <a:cs typeface="+mn-cs"/>
              </a:defRPr>
            </a:lvl4pPr>
            <a:lvl5pPr marL="1508760" marR="0" indent="-274320" algn="l" eaLnBrk="1" hangingPunct="1">
              <a:lnSpc>
                <a:spcPct val="100000"/>
              </a:lnSpc>
              <a:spcBef>
                <a:spcPts val="0"/>
              </a:spcBef>
              <a:spcAft>
                <a:spcPts val="1200"/>
              </a:spcAft>
              <a:buClrTx/>
              <a:buSzPct val="90000"/>
              <a:buFont typeface="Wingdings" panose="05000000000000000000" pitchFamily="2" charset="2"/>
              <a:buChar char="§"/>
              <a:defRPr lang="en-US" sz="2200" dirty="0" smtClean="0">
                <a:latin typeface="+mn-lt"/>
                <a:ea typeface="+mn-ea"/>
                <a:cs typeface="+mn-cs"/>
              </a:defRPr>
            </a:lvl5pPr>
            <a:lvl6pPr marL="1954115"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6pPr>
            <a:lvl7pPr marL="2411293"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7pPr>
            <a:lvl8pPr marL="2868471"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8pPr>
            <a:lvl9pPr marL="3325648" indent="-173030" fontAlgn="base">
              <a:lnSpc>
                <a:spcPct val="90000"/>
              </a:lnSpc>
              <a:spcBef>
                <a:spcPct val="30000"/>
              </a:spcBef>
              <a:spcAft>
                <a:spcPct val="10000"/>
              </a:spcAft>
              <a:buClr>
                <a:schemeClr val="tx1"/>
              </a:buClr>
              <a:buFont typeface="Times" pitchFamily="18" charset="0"/>
              <a:buChar char="•"/>
              <a:defRPr sz="2000">
                <a:latin typeface="+mn-lt"/>
                <a:ea typeface="+mn-ea"/>
                <a:cs typeface="+mn-cs"/>
              </a:defRPr>
            </a:lvl9pPr>
          </a:lstStyle>
          <a:p>
            <a:pPr marL="325438" indent="-325438"/>
            <a:r>
              <a:rPr lang="pt-BR" sz="2000" dirty="0" smtClean="0"/>
              <a:t>Desenvolva </a:t>
            </a:r>
            <a:r>
              <a:rPr lang="pt-BR" sz="2000" dirty="0"/>
              <a:t>um plano de otimização de custos que incorpore custos de TI e negócios; prepare-se para a interrupção e volatilidade</a:t>
            </a:r>
            <a:r>
              <a:rPr lang="en-US" sz="2000" dirty="0" smtClean="0"/>
              <a:t>.</a:t>
            </a:r>
            <a:endParaRPr lang="en-US" sz="2000" dirty="0"/>
          </a:p>
          <a:p>
            <a:pPr marL="325438" indent="-325438"/>
            <a:r>
              <a:rPr lang="pt-BR" sz="2000" dirty="0"/>
              <a:t>Utilize as melhores práticas e benchmarks para suportar ações de otimização </a:t>
            </a:r>
            <a:r>
              <a:rPr lang="pt-BR" sz="2000" dirty="0" smtClean="0"/>
              <a:t>dos </a:t>
            </a:r>
            <a:r>
              <a:rPr lang="pt-BR" sz="2000" dirty="0"/>
              <a:t>custos</a:t>
            </a:r>
            <a:r>
              <a:rPr lang="en-US" sz="2000" dirty="0" smtClean="0"/>
              <a:t>.</a:t>
            </a:r>
            <a:endParaRPr lang="en-US" sz="2000" dirty="0"/>
          </a:p>
          <a:p>
            <a:pPr marL="325438" indent="-325438"/>
            <a:r>
              <a:rPr lang="pt-BR" sz="2000" dirty="0"/>
              <a:t>Seja proativo com os parceiros de negócios sobre a redução dos custos de negócios usando </a:t>
            </a:r>
            <a:r>
              <a:rPr lang="pt-BR" sz="2000" dirty="0" smtClean="0"/>
              <a:t>TI</a:t>
            </a:r>
            <a:r>
              <a:rPr lang="en-US" sz="2000" dirty="0" smtClean="0"/>
              <a:t>. </a:t>
            </a:r>
            <a:endParaRPr lang="en-US" sz="2000" dirty="0"/>
          </a:p>
          <a:p>
            <a:pPr marL="325438" indent="-325438"/>
            <a:r>
              <a:rPr lang="pt-BR" sz="2000" dirty="0"/>
              <a:t>Traga recursos de TI - como bimodal, </a:t>
            </a:r>
            <a:r>
              <a:rPr lang="pt-BR" sz="2000" dirty="0" err="1"/>
              <a:t>DevOps</a:t>
            </a:r>
            <a:r>
              <a:rPr lang="pt-BR" sz="2000" dirty="0"/>
              <a:t> e otimização de processos de negócios - para as partes que não são de TI da </a:t>
            </a:r>
            <a:r>
              <a:rPr lang="pt-BR" sz="2000" dirty="0" smtClean="0"/>
              <a:t>empresa</a:t>
            </a:r>
            <a:r>
              <a:rPr lang="en-US" sz="2000" dirty="0" smtClean="0"/>
              <a:t>.</a:t>
            </a:r>
            <a:endParaRPr lang="en-US" sz="2000" dirty="0"/>
          </a:p>
          <a:p>
            <a:pPr marL="325438" indent="-325438"/>
            <a:r>
              <a:rPr lang="pt-BR" sz="2000" dirty="0" smtClean="0"/>
              <a:t>Repense a </a:t>
            </a:r>
            <a:r>
              <a:rPr lang="pt-BR" sz="2000" dirty="0"/>
              <a:t>entrega de serviços de negócios com tecnologia (por exemplo, melhor experiência do cliente, novos modelos de pagamento</a:t>
            </a:r>
            <a:r>
              <a:rPr lang="pt-BR" sz="2000" dirty="0" smtClean="0"/>
              <a:t>)</a:t>
            </a:r>
            <a:r>
              <a:rPr lang="en-US" sz="2000" dirty="0" smtClean="0"/>
              <a:t>.</a:t>
            </a:r>
            <a:endParaRPr lang="en-US" sz="2000" dirty="0"/>
          </a:p>
        </p:txBody>
      </p:sp>
    </p:spTree>
    <p:extLst>
      <p:ext uri="{BB962C8B-B14F-4D97-AF65-F5344CB8AC3E}">
        <p14:creationId xmlns:p14="http://schemas.microsoft.com/office/powerpoint/2010/main" val="2276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108" y="6286500"/>
            <a:ext cx="5520456" cy="35169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pic>
        <p:nvPicPr>
          <p:cNvPr id="121" name="Picture 120" descr="A close up of a tree&#10;&#10;Description generated with high confidence">
            <a:extLst>
              <a:ext uri="{FF2B5EF4-FFF2-40B4-BE49-F238E27FC236}">
                <a16:creationId xmlns:a16="http://schemas.microsoft.com/office/drawing/2014/main" xmlns="" id="{9063971C-7468-428D-A0A4-5C8B0339FE77}"/>
              </a:ext>
            </a:extLst>
          </p:cNvPr>
          <p:cNvPicPr>
            <a:picLocks noChangeAspect="1"/>
          </p:cNvPicPr>
          <p:nvPr/>
        </p:nvPicPr>
        <p:blipFill rotWithShape="1">
          <a:blip r:embed="rId3">
            <a:alphaModFix amt="50000"/>
          </a:blip>
          <a:srcRect l="2407" t="17387" r="1293" b="-3834"/>
          <a:stretch/>
        </p:blipFill>
        <p:spPr>
          <a:xfrm>
            <a:off x="0" y="-14720"/>
            <a:ext cx="12192000" cy="6872720"/>
          </a:xfrm>
          <a:prstGeom prst="rect">
            <a:avLst/>
          </a:prstGeom>
        </p:spPr>
      </p:pic>
      <p:grpSp>
        <p:nvGrpSpPr>
          <p:cNvPr id="4" name="Circles"/>
          <p:cNvGrpSpPr>
            <a:grpSpLocks noChangeAspect="1"/>
          </p:cNvGrpSpPr>
          <p:nvPr/>
        </p:nvGrpSpPr>
        <p:grpSpPr>
          <a:xfrm>
            <a:off x="2031937" y="657908"/>
            <a:ext cx="9808531" cy="5322768"/>
            <a:chOff x="826336" y="217622"/>
            <a:chExt cx="11074510" cy="6009782"/>
          </a:xfrm>
          <a:solidFill>
            <a:srgbClr val="9AACC7"/>
          </a:solidFill>
        </p:grpSpPr>
        <p:sp>
          <p:nvSpPr>
            <p:cNvPr id="23" name="Oval 22"/>
            <p:cNvSpPr/>
            <p:nvPr/>
          </p:nvSpPr>
          <p:spPr bwMode="auto">
            <a:xfrm>
              <a:off x="826336" y="2182327"/>
              <a:ext cx="653531" cy="65353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24" name="Oval 23"/>
            <p:cNvSpPr/>
            <p:nvPr/>
          </p:nvSpPr>
          <p:spPr bwMode="auto">
            <a:xfrm>
              <a:off x="1006586" y="1605092"/>
              <a:ext cx="317152" cy="317153"/>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25" name="Oval 24"/>
            <p:cNvSpPr/>
            <p:nvPr/>
          </p:nvSpPr>
          <p:spPr bwMode="auto">
            <a:xfrm>
              <a:off x="2853225" y="4619735"/>
              <a:ext cx="317152" cy="317153"/>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26" name="Oval 25"/>
            <p:cNvSpPr/>
            <p:nvPr/>
          </p:nvSpPr>
          <p:spPr bwMode="auto">
            <a:xfrm>
              <a:off x="4786751" y="1551547"/>
              <a:ext cx="355596" cy="355596"/>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27" name="Oval 26"/>
            <p:cNvSpPr/>
            <p:nvPr/>
          </p:nvSpPr>
          <p:spPr bwMode="auto">
            <a:xfrm>
              <a:off x="4774786" y="2370228"/>
              <a:ext cx="317152" cy="317153"/>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28" name="Oval 27"/>
            <p:cNvSpPr/>
            <p:nvPr/>
          </p:nvSpPr>
          <p:spPr bwMode="auto">
            <a:xfrm>
              <a:off x="5390464" y="2200177"/>
              <a:ext cx="317152" cy="317153"/>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29" name="Oval 28"/>
            <p:cNvSpPr/>
            <p:nvPr/>
          </p:nvSpPr>
          <p:spPr bwMode="auto">
            <a:xfrm>
              <a:off x="10062952" y="5009701"/>
              <a:ext cx="355596" cy="355596"/>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0" name="Oval 29"/>
            <p:cNvSpPr/>
            <p:nvPr/>
          </p:nvSpPr>
          <p:spPr bwMode="auto">
            <a:xfrm>
              <a:off x="2128352" y="2901833"/>
              <a:ext cx="240749" cy="240750"/>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1" name="Oval 30"/>
            <p:cNvSpPr/>
            <p:nvPr/>
          </p:nvSpPr>
          <p:spPr bwMode="auto">
            <a:xfrm>
              <a:off x="1408626" y="3567024"/>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2" name="Oval 31"/>
            <p:cNvSpPr/>
            <p:nvPr/>
          </p:nvSpPr>
          <p:spPr bwMode="auto">
            <a:xfrm>
              <a:off x="1511406" y="3660783"/>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3" name="Oval 32"/>
            <p:cNvSpPr/>
            <p:nvPr/>
          </p:nvSpPr>
          <p:spPr bwMode="auto">
            <a:xfrm>
              <a:off x="1862751" y="3385225"/>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4" name="Oval 33"/>
            <p:cNvSpPr/>
            <p:nvPr/>
          </p:nvSpPr>
          <p:spPr bwMode="auto">
            <a:xfrm>
              <a:off x="1696891" y="3782734"/>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5" name="Oval 34"/>
            <p:cNvSpPr/>
            <p:nvPr/>
          </p:nvSpPr>
          <p:spPr bwMode="auto">
            <a:xfrm>
              <a:off x="1815158" y="3803034"/>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6" name="Oval 35"/>
            <p:cNvSpPr/>
            <p:nvPr/>
          </p:nvSpPr>
          <p:spPr bwMode="auto">
            <a:xfrm>
              <a:off x="2383685" y="347228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7" name="Oval 36"/>
            <p:cNvSpPr/>
            <p:nvPr/>
          </p:nvSpPr>
          <p:spPr bwMode="auto">
            <a:xfrm>
              <a:off x="1807865" y="4249191"/>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8" name="Oval 37"/>
            <p:cNvSpPr/>
            <p:nvPr/>
          </p:nvSpPr>
          <p:spPr bwMode="auto">
            <a:xfrm>
              <a:off x="2469504" y="380123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39" name="Oval 38"/>
            <p:cNvSpPr/>
            <p:nvPr/>
          </p:nvSpPr>
          <p:spPr bwMode="auto">
            <a:xfrm>
              <a:off x="2268003" y="384619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0" name="Oval 39"/>
            <p:cNvSpPr/>
            <p:nvPr/>
          </p:nvSpPr>
          <p:spPr bwMode="auto">
            <a:xfrm>
              <a:off x="2014174" y="4017465"/>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1" name="Oval 40"/>
            <p:cNvSpPr/>
            <p:nvPr/>
          </p:nvSpPr>
          <p:spPr bwMode="auto">
            <a:xfrm>
              <a:off x="1988163" y="4573846"/>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2" name="Oval 41"/>
            <p:cNvSpPr/>
            <p:nvPr/>
          </p:nvSpPr>
          <p:spPr bwMode="auto">
            <a:xfrm>
              <a:off x="866911" y="3171544"/>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5" name="Oval 44"/>
            <p:cNvSpPr/>
            <p:nvPr/>
          </p:nvSpPr>
          <p:spPr bwMode="auto">
            <a:xfrm>
              <a:off x="2248727" y="570178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6" name="Oval 45"/>
            <p:cNvSpPr/>
            <p:nvPr/>
          </p:nvSpPr>
          <p:spPr bwMode="auto">
            <a:xfrm>
              <a:off x="2519398" y="5746901"/>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7" name="Oval 46"/>
            <p:cNvSpPr/>
            <p:nvPr/>
          </p:nvSpPr>
          <p:spPr bwMode="auto">
            <a:xfrm>
              <a:off x="2853224" y="5620587"/>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8" name="Oval 47"/>
            <p:cNvSpPr/>
            <p:nvPr/>
          </p:nvSpPr>
          <p:spPr bwMode="auto">
            <a:xfrm>
              <a:off x="4231711" y="871383"/>
              <a:ext cx="240749" cy="240750"/>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49" name="Oval 48"/>
            <p:cNvSpPr/>
            <p:nvPr/>
          </p:nvSpPr>
          <p:spPr bwMode="auto">
            <a:xfrm>
              <a:off x="3329476" y="217622"/>
              <a:ext cx="240749" cy="240750"/>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0" name="Oval 49"/>
            <p:cNvSpPr/>
            <p:nvPr/>
          </p:nvSpPr>
          <p:spPr bwMode="auto">
            <a:xfrm>
              <a:off x="5615294" y="4700307"/>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1" name="Oval 50"/>
            <p:cNvSpPr/>
            <p:nvPr/>
          </p:nvSpPr>
          <p:spPr bwMode="auto">
            <a:xfrm>
              <a:off x="5994232" y="4790531"/>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2" name="Oval 51"/>
            <p:cNvSpPr/>
            <p:nvPr/>
          </p:nvSpPr>
          <p:spPr bwMode="auto">
            <a:xfrm>
              <a:off x="5876941" y="5124359"/>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3" name="Oval 52"/>
            <p:cNvSpPr/>
            <p:nvPr/>
          </p:nvSpPr>
          <p:spPr bwMode="auto">
            <a:xfrm>
              <a:off x="6138589" y="546721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4" name="Oval 53"/>
            <p:cNvSpPr/>
            <p:nvPr/>
          </p:nvSpPr>
          <p:spPr bwMode="auto">
            <a:xfrm>
              <a:off x="5838217" y="5436153"/>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5" name="Oval 54"/>
            <p:cNvSpPr/>
            <p:nvPr/>
          </p:nvSpPr>
          <p:spPr bwMode="auto">
            <a:xfrm>
              <a:off x="5245378" y="382514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6" name="Oval 55"/>
            <p:cNvSpPr/>
            <p:nvPr/>
          </p:nvSpPr>
          <p:spPr bwMode="auto">
            <a:xfrm>
              <a:off x="6400238" y="415896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7" name="Oval 56"/>
            <p:cNvSpPr/>
            <p:nvPr/>
          </p:nvSpPr>
          <p:spPr bwMode="auto">
            <a:xfrm>
              <a:off x="7870878" y="396949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8" name="Oval 57"/>
            <p:cNvSpPr/>
            <p:nvPr/>
          </p:nvSpPr>
          <p:spPr bwMode="auto">
            <a:xfrm>
              <a:off x="11647922" y="5974480"/>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59" name="Oval 58"/>
            <p:cNvSpPr/>
            <p:nvPr/>
          </p:nvSpPr>
          <p:spPr bwMode="auto">
            <a:xfrm>
              <a:off x="10340363" y="2512912"/>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0" name="Oval 59"/>
            <p:cNvSpPr/>
            <p:nvPr/>
          </p:nvSpPr>
          <p:spPr bwMode="auto">
            <a:xfrm>
              <a:off x="9884210" y="2555318"/>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1" name="Oval 60"/>
            <p:cNvSpPr/>
            <p:nvPr/>
          </p:nvSpPr>
          <p:spPr bwMode="auto">
            <a:xfrm>
              <a:off x="9521966" y="4231146"/>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2" name="Oval 61"/>
            <p:cNvSpPr/>
            <p:nvPr/>
          </p:nvSpPr>
          <p:spPr bwMode="auto">
            <a:xfrm>
              <a:off x="8806567" y="1105425"/>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3" name="Oval 62"/>
            <p:cNvSpPr/>
            <p:nvPr/>
          </p:nvSpPr>
          <p:spPr bwMode="auto">
            <a:xfrm>
              <a:off x="8021623" y="3198610"/>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4" name="Oval 63"/>
            <p:cNvSpPr/>
            <p:nvPr/>
          </p:nvSpPr>
          <p:spPr bwMode="auto">
            <a:xfrm>
              <a:off x="8905811" y="4046712"/>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5" name="Oval 64"/>
            <p:cNvSpPr/>
            <p:nvPr/>
          </p:nvSpPr>
          <p:spPr bwMode="auto">
            <a:xfrm>
              <a:off x="8963931" y="4143250"/>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6" name="Oval 65"/>
            <p:cNvSpPr/>
            <p:nvPr/>
          </p:nvSpPr>
          <p:spPr bwMode="auto">
            <a:xfrm>
              <a:off x="9703762" y="3719201"/>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7" name="Oval 66"/>
            <p:cNvSpPr/>
            <p:nvPr/>
          </p:nvSpPr>
          <p:spPr bwMode="auto">
            <a:xfrm>
              <a:off x="9613538" y="3141769"/>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8" name="Oval 67"/>
            <p:cNvSpPr/>
            <p:nvPr/>
          </p:nvSpPr>
          <p:spPr bwMode="auto">
            <a:xfrm>
              <a:off x="8818223" y="351838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69" name="Oval 68"/>
            <p:cNvSpPr/>
            <p:nvPr/>
          </p:nvSpPr>
          <p:spPr bwMode="auto">
            <a:xfrm>
              <a:off x="9406025" y="3186882"/>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0" name="Oval 69"/>
            <p:cNvSpPr/>
            <p:nvPr/>
          </p:nvSpPr>
          <p:spPr bwMode="auto">
            <a:xfrm>
              <a:off x="9045131" y="3457553"/>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1" name="Oval 70"/>
            <p:cNvSpPr/>
            <p:nvPr/>
          </p:nvSpPr>
          <p:spPr bwMode="auto">
            <a:xfrm>
              <a:off x="9023102" y="2585091"/>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2" name="Oval 71"/>
            <p:cNvSpPr/>
            <p:nvPr/>
          </p:nvSpPr>
          <p:spPr bwMode="auto">
            <a:xfrm>
              <a:off x="7600208" y="2065781"/>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3" name="Oval 72"/>
            <p:cNvSpPr/>
            <p:nvPr/>
          </p:nvSpPr>
          <p:spPr bwMode="auto">
            <a:xfrm>
              <a:off x="7753588" y="2832681"/>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4" name="Oval 73"/>
            <p:cNvSpPr/>
            <p:nvPr/>
          </p:nvSpPr>
          <p:spPr bwMode="auto">
            <a:xfrm>
              <a:off x="7042174" y="3141770"/>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5" name="Oval 74"/>
            <p:cNvSpPr/>
            <p:nvPr/>
          </p:nvSpPr>
          <p:spPr bwMode="auto">
            <a:xfrm>
              <a:off x="7158113" y="328379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6" name="Oval 75"/>
            <p:cNvSpPr/>
            <p:nvPr/>
          </p:nvSpPr>
          <p:spPr bwMode="auto">
            <a:xfrm>
              <a:off x="6716018" y="3193575"/>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7" name="Oval 76"/>
            <p:cNvSpPr/>
            <p:nvPr/>
          </p:nvSpPr>
          <p:spPr bwMode="auto">
            <a:xfrm>
              <a:off x="6752105" y="2886814"/>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8" name="Oval 77"/>
            <p:cNvSpPr/>
            <p:nvPr/>
          </p:nvSpPr>
          <p:spPr bwMode="auto">
            <a:xfrm>
              <a:off x="6887442" y="3022152"/>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79" name="Oval 78"/>
            <p:cNvSpPr/>
            <p:nvPr/>
          </p:nvSpPr>
          <p:spPr bwMode="auto">
            <a:xfrm>
              <a:off x="6944583" y="3070266"/>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0" name="Oval 79"/>
            <p:cNvSpPr/>
            <p:nvPr/>
          </p:nvSpPr>
          <p:spPr bwMode="auto">
            <a:xfrm>
              <a:off x="6320384" y="2410959"/>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1" name="Oval 80"/>
            <p:cNvSpPr/>
            <p:nvPr/>
          </p:nvSpPr>
          <p:spPr bwMode="auto">
            <a:xfrm>
              <a:off x="6337078" y="2625166"/>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2" name="Oval 81"/>
            <p:cNvSpPr/>
            <p:nvPr/>
          </p:nvSpPr>
          <p:spPr bwMode="auto">
            <a:xfrm>
              <a:off x="6373167" y="2823657"/>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3" name="Oval 82"/>
            <p:cNvSpPr/>
            <p:nvPr/>
          </p:nvSpPr>
          <p:spPr bwMode="auto">
            <a:xfrm>
              <a:off x="4615163" y="1689172"/>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4" name="Oval 83"/>
            <p:cNvSpPr/>
            <p:nvPr/>
          </p:nvSpPr>
          <p:spPr bwMode="auto">
            <a:xfrm>
              <a:off x="4633208" y="2438027"/>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5" name="Oval 84"/>
            <p:cNvSpPr/>
            <p:nvPr/>
          </p:nvSpPr>
          <p:spPr bwMode="auto">
            <a:xfrm>
              <a:off x="4758170" y="2571032"/>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6" name="Oval 85"/>
            <p:cNvSpPr/>
            <p:nvPr/>
          </p:nvSpPr>
          <p:spPr bwMode="auto">
            <a:xfrm>
              <a:off x="5459276" y="843776"/>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7" name="Oval 86"/>
            <p:cNvSpPr/>
            <p:nvPr/>
          </p:nvSpPr>
          <p:spPr bwMode="auto">
            <a:xfrm>
              <a:off x="5513412" y="1195649"/>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8" name="Oval 87"/>
            <p:cNvSpPr/>
            <p:nvPr/>
          </p:nvSpPr>
          <p:spPr bwMode="auto">
            <a:xfrm>
              <a:off x="5968512" y="1066629"/>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89" name="Oval 88"/>
            <p:cNvSpPr/>
            <p:nvPr/>
          </p:nvSpPr>
          <p:spPr bwMode="auto">
            <a:xfrm>
              <a:off x="5949118" y="137106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0" name="Oval 89"/>
            <p:cNvSpPr/>
            <p:nvPr/>
          </p:nvSpPr>
          <p:spPr bwMode="auto">
            <a:xfrm>
              <a:off x="6156634" y="197555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1" name="Oval 90"/>
            <p:cNvSpPr/>
            <p:nvPr/>
          </p:nvSpPr>
          <p:spPr bwMode="auto">
            <a:xfrm>
              <a:off x="5601982" y="1998337"/>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2" name="Oval 91"/>
            <p:cNvSpPr/>
            <p:nvPr/>
          </p:nvSpPr>
          <p:spPr bwMode="auto">
            <a:xfrm>
              <a:off x="5671981" y="1839919"/>
              <a:ext cx="252924" cy="252924"/>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3" name="Oval 92"/>
            <p:cNvSpPr/>
            <p:nvPr/>
          </p:nvSpPr>
          <p:spPr bwMode="auto">
            <a:xfrm>
              <a:off x="5332891" y="1486695"/>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4" name="Oval 93"/>
            <p:cNvSpPr/>
            <p:nvPr/>
          </p:nvSpPr>
          <p:spPr bwMode="auto">
            <a:xfrm>
              <a:off x="5465520" y="1825635"/>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5" name="Oval 94"/>
            <p:cNvSpPr/>
            <p:nvPr/>
          </p:nvSpPr>
          <p:spPr bwMode="auto">
            <a:xfrm>
              <a:off x="5126582" y="1825635"/>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6" name="Oval 95"/>
            <p:cNvSpPr/>
            <p:nvPr/>
          </p:nvSpPr>
          <p:spPr bwMode="auto">
            <a:xfrm>
              <a:off x="5215000" y="1722479"/>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7" name="Oval 96"/>
            <p:cNvSpPr/>
            <p:nvPr/>
          </p:nvSpPr>
          <p:spPr bwMode="auto">
            <a:xfrm>
              <a:off x="5266577" y="2039316"/>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8" name="Oval 97"/>
            <p:cNvSpPr/>
            <p:nvPr/>
          </p:nvSpPr>
          <p:spPr bwMode="auto">
            <a:xfrm>
              <a:off x="5027112" y="2061419"/>
              <a:ext cx="275029" cy="275029"/>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99" name="Oval 98"/>
            <p:cNvSpPr/>
            <p:nvPr/>
          </p:nvSpPr>
          <p:spPr bwMode="auto">
            <a:xfrm>
              <a:off x="5191398" y="1898193"/>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0" name="Oval 99"/>
            <p:cNvSpPr/>
            <p:nvPr/>
          </p:nvSpPr>
          <p:spPr bwMode="auto">
            <a:xfrm>
              <a:off x="5272449" y="2027136"/>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1" name="Oval 100"/>
            <p:cNvSpPr/>
            <p:nvPr/>
          </p:nvSpPr>
          <p:spPr bwMode="auto">
            <a:xfrm>
              <a:off x="5806648" y="2483970"/>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2" name="Oval 101"/>
            <p:cNvSpPr/>
            <p:nvPr/>
          </p:nvSpPr>
          <p:spPr bwMode="auto">
            <a:xfrm>
              <a:off x="5729281" y="2240818"/>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3" name="Oval 102"/>
            <p:cNvSpPr/>
            <p:nvPr/>
          </p:nvSpPr>
          <p:spPr bwMode="auto">
            <a:xfrm>
              <a:off x="5931908" y="2111874"/>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4" name="Oval 103"/>
            <p:cNvSpPr/>
            <p:nvPr/>
          </p:nvSpPr>
          <p:spPr bwMode="auto">
            <a:xfrm>
              <a:off x="5755070" y="2082401"/>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5" name="Oval 104"/>
            <p:cNvSpPr/>
            <p:nvPr/>
          </p:nvSpPr>
          <p:spPr bwMode="auto">
            <a:xfrm>
              <a:off x="5780858" y="1949772"/>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6" name="Oval 105"/>
            <p:cNvSpPr/>
            <p:nvPr/>
          </p:nvSpPr>
          <p:spPr bwMode="auto">
            <a:xfrm>
              <a:off x="5836120" y="1806089"/>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7" name="Oval 106"/>
            <p:cNvSpPr/>
            <p:nvPr/>
          </p:nvSpPr>
          <p:spPr bwMode="auto">
            <a:xfrm>
              <a:off x="5589285" y="2148712"/>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sp>
          <p:nvSpPr>
            <p:cNvPr id="108" name="Oval 107"/>
            <p:cNvSpPr/>
            <p:nvPr/>
          </p:nvSpPr>
          <p:spPr bwMode="auto">
            <a:xfrm>
              <a:off x="5511920" y="2104503"/>
              <a:ext cx="223452" cy="223452"/>
            </a:xfrm>
            <a:prstGeom prst="ellipse">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ct val="0"/>
                </a:spcAft>
              </a:pPr>
              <a:endParaRPr lang="en-US" dirty="0">
                <a:solidFill>
                  <a:srgbClr val="FFFFFF"/>
                </a:solidFill>
              </a:endParaRPr>
            </a:p>
          </p:txBody>
        </p:sp>
      </p:grpSp>
      <p:sp>
        <p:nvSpPr>
          <p:cNvPr id="2" name="Title 1"/>
          <p:cNvSpPr>
            <a:spLocks noGrp="1"/>
          </p:cNvSpPr>
          <p:nvPr>
            <p:ph type="title"/>
          </p:nvPr>
        </p:nvSpPr>
        <p:spPr/>
        <p:txBody>
          <a:bodyPr/>
          <a:lstStyle/>
          <a:p>
            <a:r>
              <a:rPr lang="en-US" dirty="0" err="1" smtClean="0"/>
              <a:t>Quem</a:t>
            </a:r>
            <a:r>
              <a:rPr lang="en-US" dirty="0" smtClean="0"/>
              <a:t> </a:t>
            </a:r>
            <a:r>
              <a:rPr lang="en-US" dirty="0" err="1" smtClean="0"/>
              <a:t>respondeu</a:t>
            </a:r>
            <a:r>
              <a:rPr lang="en-US" dirty="0" smtClean="0"/>
              <a:t>…</a:t>
            </a:r>
            <a:endParaRPr lang="en-US" dirty="0"/>
          </a:p>
        </p:txBody>
      </p:sp>
      <p:sp>
        <p:nvSpPr>
          <p:cNvPr id="110" name="Rectangle 109"/>
          <p:cNvSpPr/>
          <p:nvPr/>
        </p:nvSpPr>
        <p:spPr>
          <a:xfrm>
            <a:off x="3052064" y="1313380"/>
            <a:ext cx="3035808" cy="1639508"/>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6600" b="1" dirty="0">
                <a:solidFill>
                  <a:srgbClr val="FFFFFF"/>
                </a:solidFill>
                <a:cs typeface="Arial" panose="020B0604020202020204" pitchFamily="34" charset="0"/>
              </a:rPr>
              <a:t>1</a:t>
            </a:r>
            <a:br>
              <a:rPr lang="en-US" sz="6600" b="1" dirty="0">
                <a:solidFill>
                  <a:srgbClr val="FFFFFF"/>
                </a:solidFill>
                <a:cs typeface="Arial" panose="020B0604020202020204" pitchFamily="34" charset="0"/>
              </a:rPr>
            </a:br>
            <a:r>
              <a:rPr lang="en-US" sz="3600" b="1" dirty="0" smtClean="0">
                <a:solidFill>
                  <a:srgbClr val="FFFFFF"/>
                </a:solidFill>
                <a:cs typeface="Arial" panose="020B0604020202020204" pitchFamily="34" charset="0"/>
              </a:rPr>
              <a:t>País</a:t>
            </a:r>
            <a:endParaRPr lang="en-US" sz="3600" b="1" dirty="0">
              <a:solidFill>
                <a:srgbClr val="FFFFFF"/>
              </a:solidFill>
              <a:cs typeface="Arial" panose="020B0604020202020204" pitchFamily="34" charset="0"/>
            </a:endParaRPr>
          </a:p>
        </p:txBody>
      </p:sp>
      <p:sp>
        <p:nvSpPr>
          <p:cNvPr id="111" name="Rectangle 110"/>
          <p:cNvSpPr/>
          <p:nvPr/>
        </p:nvSpPr>
        <p:spPr>
          <a:xfrm>
            <a:off x="6104128" y="1313380"/>
            <a:ext cx="3035808" cy="1639508"/>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6600" b="1" dirty="0">
                <a:solidFill>
                  <a:srgbClr val="FFFFFF"/>
                </a:solidFill>
                <a:cs typeface="Arial" panose="020B0604020202020204" pitchFamily="34" charset="0"/>
              </a:rPr>
              <a:t>$517B</a:t>
            </a:r>
            <a:br>
              <a:rPr lang="en-US" sz="6600" b="1" dirty="0">
                <a:solidFill>
                  <a:srgbClr val="FFFFFF"/>
                </a:solidFill>
                <a:cs typeface="Arial" panose="020B0604020202020204" pitchFamily="34" charset="0"/>
              </a:rPr>
            </a:br>
            <a:r>
              <a:rPr lang="en-US" sz="3600" b="1" dirty="0" err="1" smtClean="0">
                <a:solidFill>
                  <a:srgbClr val="FFFFFF"/>
                </a:solidFill>
                <a:cs typeface="Arial" panose="020B0604020202020204" pitchFamily="34" charset="0"/>
              </a:rPr>
              <a:t>Receita</a:t>
            </a:r>
            <a:endParaRPr lang="en-US" sz="3600" b="1" dirty="0">
              <a:solidFill>
                <a:srgbClr val="FFFFFF"/>
              </a:solidFill>
              <a:cs typeface="Arial" panose="020B0604020202020204" pitchFamily="34" charset="0"/>
            </a:endParaRPr>
          </a:p>
        </p:txBody>
      </p:sp>
      <p:sp>
        <p:nvSpPr>
          <p:cNvPr id="112" name="Rectangle 111"/>
          <p:cNvSpPr/>
          <p:nvPr/>
        </p:nvSpPr>
        <p:spPr>
          <a:xfrm>
            <a:off x="9156192" y="1313380"/>
            <a:ext cx="3035808" cy="1639508"/>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6600" b="1" dirty="0">
                <a:solidFill>
                  <a:srgbClr val="FFFFFF"/>
                </a:solidFill>
                <a:cs typeface="Arial" panose="020B0604020202020204" pitchFamily="34" charset="0"/>
              </a:rPr>
              <a:t>$9.1B</a:t>
            </a:r>
            <a:br>
              <a:rPr lang="en-US" sz="6600" b="1" dirty="0">
                <a:solidFill>
                  <a:srgbClr val="FFFFFF"/>
                </a:solidFill>
                <a:cs typeface="Arial" panose="020B0604020202020204" pitchFamily="34" charset="0"/>
              </a:rPr>
            </a:br>
            <a:r>
              <a:rPr lang="en-US" sz="3600" b="1" dirty="0">
                <a:solidFill>
                  <a:srgbClr val="FFFFFF"/>
                </a:solidFill>
                <a:cs typeface="Arial" panose="020B0604020202020204" pitchFamily="34" charset="0"/>
              </a:rPr>
              <a:t>IT </a:t>
            </a:r>
            <a:r>
              <a:rPr lang="en-US" sz="3600" b="1" dirty="0" err="1" smtClean="0">
                <a:solidFill>
                  <a:srgbClr val="FFFFFF"/>
                </a:solidFill>
                <a:cs typeface="Arial" panose="020B0604020202020204" pitchFamily="34" charset="0"/>
              </a:rPr>
              <a:t>Gasto</a:t>
            </a:r>
            <a:endParaRPr lang="en-US" sz="3600" b="1" dirty="0">
              <a:solidFill>
                <a:srgbClr val="FFFFFF"/>
              </a:solidFill>
              <a:cs typeface="Arial" panose="020B0604020202020204" pitchFamily="34" charset="0"/>
            </a:endParaRPr>
          </a:p>
        </p:txBody>
      </p:sp>
      <p:sp>
        <p:nvSpPr>
          <p:cNvPr id="109" name="Rectangle 108"/>
          <p:cNvSpPr/>
          <p:nvPr/>
        </p:nvSpPr>
        <p:spPr>
          <a:xfrm>
            <a:off x="0" y="1313380"/>
            <a:ext cx="3035808" cy="1639508"/>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6600" b="1" dirty="0">
                <a:solidFill>
                  <a:srgbClr val="FFFFFF"/>
                </a:solidFill>
                <a:cs typeface="Arial" panose="020B0604020202020204" pitchFamily="34" charset="0"/>
              </a:rPr>
              <a:t>158</a:t>
            </a:r>
          </a:p>
          <a:p>
            <a:pPr algn="ctr">
              <a:lnSpc>
                <a:spcPct val="80000"/>
              </a:lnSpc>
            </a:pPr>
            <a:r>
              <a:rPr lang="en-US" sz="3600" b="1" dirty="0">
                <a:solidFill>
                  <a:srgbClr val="FFFFFF"/>
                </a:solidFill>
                <a:cs typeface="Arial" panose="020B0604020202020204" pitchFamily="34" charset="0"/>
              </a:rPr>
              <a:t>CIOs</a:t>
            </a:r>
          </a:p>
        </p:txBody>
      </p:sp>
      <p:sp>
        <p:nvSpPr>
          <p:cNvPr id="113" name="TextBox 112"/>
          <p:cNvSpPr txBox="1"/>
          <p:nvPr/>
        </p:nvSpPr>
        <p:spPr>
          <a:xfrm>
            <a:off x="3922" y="2914071"/>
            <a:ext cx="1370632" cy="369332"/>
          </a:xfrm>
          <a:prstGeom prst="rect">
            <a:avLst/>
          </a:prstGeom>
          <a:noFill/>
        </p:spPr>
        <p:txBody>
          <a:bodyPr wrap="none" lIns="0" rtlCol="0">
            <a:spAutoFit/>
          </a:bodyPr>
          <a:lstStyle/>
          <a:p>
            <a:r>
              <a:rPr lang="en-US" dirty="0">
                <a:solidFill>
                  <a:srgbClr val="FFFFFF"/>
                </a:solidFill>
              </a:rPr>
              <a:t>Overall Total</a:t>
            </a:r>
          </a:p>
        </p:txBody>
      </p:sp>
      <p:sp>
        <p:nvSpPr>
          <p:cNvPr id="115" name="Rectangle 114"/>
          <p:cNvSpPr/>
          <p:nvPr/>
        </p:nvSpPr>
        <p:spPr>
          <a:xfrm>
            <a:off x="3052064" y="2962282"/>
            <a:ext cx="3035808" cy="163950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5400" b="1" dirty="0">
                <a:solidFill>
                  <a:srgbClr val="FFFFFF"/>
                </a:solidFill>
                <a:cs typeface="Arial" panose="020B0604020202020204" pitchFamily="34" charset="0"/>
              </a:rPr>
              <a:t>89</a:t>
            </a:r>
            <a:r>
              <a:rPr lang="en-US" sz="6600" b="1" dirty="0">
                <a:solidFill>
                  <a:srgbClr val="FFFFFF"/>
                </a:solidFill>
                <a:cs typeface="Arial" panose="020B0604020202020204" pitchFamily="34" charset="0"/>
              </a:rPr>
              <a:t/>
            </a:r>
            <a:br>
              <a:rPr lang="en-US" sz="6600" b="1" dirty="0">
                <a:solidFill>
                  <a:srgbClr val="FFFFFF"/>
                </a:solidFill>
                <a:cs typeface="Arial" panose="020B0604020202020204" pitchFamily="34" charset="0"/>
              </a:rPr>
            </a:br>
            <a:r>
              <a:rPr lang="en-US" sz="3600" b="1" dirty="0" err="1" smtClean="0">
                <a:solidFill>
                  <a:srgbClr val="FFFFFF"/>
                </a:solidFill>
                <a:cs typeface="Arial" panose="020B0604020202020204" pitchFamily="34" charset="0"/>
              </a:rPr>
              <a:t>Países</a:t>
            </a:r>
            <a:endParaRPr lang="en-US" sz="3600" b="1" dirty="0">
              <a:solidFill>
                <a:srgbClr val="FFFFFF"/>
              </a:solidFill>
              <a:cs typeface="Arial" panose="020B0604020202020204" pitchFamily="34" charset="0"/>
            </a:endParaRPr>
          </a:p>
        </p:txBody>
      </p:sp>
      <p:sp>
        <p:nvSpPr>
          <p:cNvPr id="116" name="Rectangle 115"/>
          <p:cNvSpPr/>
          <p:nvPr/>
        </p:nvSpPr>
        <p:spPr>
          <a:xfrm>
            <a:off x="6104128" y="2962282"/>
            <a:ext cx="3035808" cy="163950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5400" b="1" dirty="0">
                <a:solidFill>
                  <a:srgbClr val="FFFFFF"/>
                </a:solidFill>
                <a:cs typeface="Arial" panose="020B0604020202020204" pitchFamily="34" charset="0"/>
              </a:rPr>
              <a:t>$15T</a:t>
            </a:r>
            <a:r>
              <a:rPr lang="en-US" sz="6600" b="1" dirty="0">
                <a:solidFill>
                  <a:srgbClr val="FFFFFF"/>
                </a:solidFill>
                <a:cs typeface="Arial" panose="020B0604020202020204" pitchFamily="34" charset="0"/>
              </a:rPr>
              <a:t/>
            </a:r>
            <a:br>
              <a:rPr lang="en-US" sz="6600" b="1" dirty="0">
                <a:solidFill>
                  <a:srgbClr val="FFFFFF"/>
                </a:solidFill>
                <a:cs typeface="Arial" panose="020B0604020202020204" pitchFamily="34" charset="0"/>
              </a:rPr>
            </a:br>
            <a:r>
              <a:rPr lang="en-US" sz="3600" b="1" dirty="0" err="1" smtClean="0">
                <a:solidFill>
                  <a:srgbClr val="FFFFFF"/>
                </a:solidFill>
                <a:cs typeface="Arial" panose="020B0604020202020204" pitchFamily="34" charset="0"/>
              </a:rPr>
              <a:t>Receita</a:t>
            </a:r>
            <a:endParaRPr lang="en-US" sz="3600" b="1" dirty="0">
              <a:solidFill>
                <a:srgbClr val="FFFFFF"/>
              </a:solidFill>
              <a:cs typeface="Arial" panose="020B0604020202020204" pitchFamily="34" charset="0"/>
            </a:endParaRPr>
          </a:p>
        </p:txBody>
      </p:sp>
      <p:sp>
        <p:nvSpPr>
          <p:cNvPr id="118" name="Rectangle 117"/>
          <p:cNvSpPr/>
          <p:nvPr/>
        </p:nvSpPr>
        <p:spPr>
          <a:xfrm>
            <a:off x="9156192" y="2962282"/>
            <a:ext cx="3035808" cy="163950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5400" b="1" dirty="0">
                <a:solidFill>
                  <a:srgbClr val="FFFFFF"/>
                </a:solidFill>
                <a:cs typeface="Arial" panose="020B0604020202020204" pitchFamily="34" charset="0"/>
              </a:rPr>
              <a:t>$284B</a:t>
            </a:r>
            <a:br>
              <a:rPr lang="en-US" sz="5400" b="1" dirty="0">
                <a:solidFill>
                  <a:srgbClr val="FFFFFF"/>
                </a:solidFill>
                <a:cs typeface="Arial" panose="020B0604020202020204" pitchFamily="34" charset="0"/>
              </a:rPr>
            </a:br>
            <a:r>
              <a:rPr lang="en-US" sz="3600" b="1" dirty="0">
                <a:solidFill>
                  <a:srgbClr val="FFFFFF"/>
                </a:solidFill>
                <a:cs typeface="Arial" panose="020B0604020202020204" pitchFamily="34" charset="0"/>
              </a:rPr>
              <a:t>IT </a:t>
            </a:r>
            <a:r>
              <a:rPr lang="en-US" sz="3600" b="1" dirty="0" err="1" smtClean="0">
                <a:solidFill>
                  <a:srgbClr val="FFFFFF"/>
                </a:solidFill>
                <a:cs typeface="Arial" panose="020B0604020202020204" pitchFamily="34" charset="0"/>
              </a:rPr>
              <a:t>Gasto</a:t>
            </a:r>
            <a:endParaRPr lang="en-US" sz="3600" b="1" dirty="0">
              <a:solidFill>
                <a:srgbClr val="FFFFFF"/>
              </a:solidFill>
              <a:cs typeface="Arial" panose="020B0604020202020204" pitchFamily="34" charset="0"/>
            </a:endParaRPr>
          </a:p>
        </p:txBody>
      </p:sp>
      <p:sp>
        <p:nvSpPr>
          <p:cNvPr id="114" name="Rectangle 113"/>
          <p:cNvSpPr/>
          <p:nvPr/>
        </p:nvSpPr>
        <p:spPr>
          <a:xfrm>
            <a:off x="0" y="2962282"/>
            <a:ext cx="3035808" cy="1639508"/>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r>
              <a:rPr lang="en-US" sz="5400" b="1" dirty="0">
                <a:solidFill>
                  <a:srgbClr val="FFFFFF"/>
                </a:solidFill>
                <a:cs typeface="Arial" panose="020B0604020202020204" pitchFamily="34" charset="0"/>
              </a:rPr>
              <a:t>3102</a:t>
            </a:r>
            <a:br>
              <a:rPr lang="en-US" sz="5400" b="1" dirty="0">
                <a:solidFill>
                  <a:srgbClr val="FFFFFF"/>
                </a:solidFill>
                <a:cs typeface="Arial" panose="020B0604020202020204" pitchFamily="34" charset="0"/>
              </a:rPr>
            </a:br>
            <a:r>
              <a:rPr lang="en-US" sz="3600" b="1" dirty="0">
                <a:solidFill>
                  <a:srgbClr val="FFFFFF"/>
                </a:solidFill>
                <a:cs typeface="Arial" panose="020B0604020202020204" pitchFamily="34" charset="0"/>
              </a:rPr>
              <a:t>CIOs</a:t>
            </a:r>
          </a:p>
        </p:txBody>
      </p:sp>
      <p:grpSp>
        <p:nvGrpSpPr>
          <p:cNvPr id="7" name="Group 6">
            <a:extLst>
              <a:ext uri="{FF2B5EF4-FFF2-40B4-BE49-F238E27FC236}">
                <a16:creationId xmlns:a16="http://schemas.microsoft.com/office/drawing/2014/main" xmlns="" id="{9B596A89-5B0B-4233-AFBE-29F192AE2EA5}"/>
              </a:ext>
            </a:extLst>
          </p:cNvPr>
          <p:cNvGrpSpPr/>
          <p:nvPr/>
        </p:nvGrpSpPr>
        <p:grpSpPr>
          <a:xfrm>
            <a:off x="504228" y="5556152"/>
            <a:ext cx="858185" cy="338554"/>
            <a:chOff x="504228" y="5556152"/>
            <a:chExt cx="858185" cy="338554"/>
          </a:xfrm>
        </p:grpSpPr>
        <p:sp>
          <p:nvSpPr>
            <p:cNvPr id="119" name="TextBox 118">
              <a:extLst>
                <a:ext uri="{FF2B5EF4-FFF2-40B4-BE49-F238E27FC236}">
                  <a16:creationId xmlns:a16="http://schemas.microsoft.com/office/drawing/2014/main" xmlns="" id="{4D10E172-E101-428F-AE56-9B331FD8BB19}"/>
                </a:ext>
              </a:extLst>
            </p:cNvPr>
            <p:cNvSpPr txBox="1"/>
            <p:nvPr/>
          </p:nvSpPr>
          <p:spPr>
            <a:xfrm>
              <a:off x="758722" y="5556152"/>
              <a:ext cx="603691" cy="338554"/>
            </a:xfrm>
            <a:prstGeom prst="rect">
              <a:avLst/>
            </a:prstGeom>
            <a:noFill/>
          </p:spPr>
          <p:txBody>
            <a:bodyPr wrap="none" lIns="0" rtlCol="0">
              <a:spAutoFit/>
            </a:bodyPr>
            <a:lstStyle/>
            <a:p>
              <a:r>
                <a:rPr lang="en-US" sz="1600" dirty="0">
                  <a:solidFill>
                    <a:srgbClr val="6F7878"/>
                  </a:solidFill>
                </a:rPr>
                <a:t>Brazil</a:t>
              </a:r>
            </a:p>
          </p:txBody>
        </p:sp>
        <p:sp>
          <p:nvSpPr>
            <p:cNvPr id="6" name="Rectangle 5">
              <a:extLst>
                <a:ext uri="{FF2B5EF4-FFF2-40B4-BE49-F238E27FC236}">
                  <a16:creationId xmlns:a16="http://schemas.microsoft.com/office/drawing/2014/main" xmlns="" id="{F077CBF5-15EC-4EC1-BFF4-CDCC6BBD6BEB}"/>
                </a:ext>
              </a:extLst>
            </p:cNvPr>
            <p:cNvSpPr/>
            <p:nvPr/>
          </p:nvSpPr>
          <p:spPr>
            <a:xfrm>
              <a:off x="504228" y="5636283"/>
              <a:ext cx="171503" cy="171503"/>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grpSp>
        <p:nvGrpSpPr>
          <p:cNvPr id="9" name="Group 8">
            <a:extLst>
              <a:ext uri="{FF2B5EF4-FFF2-40B4-BE49-F238E27FC236}">
                <a16:creationId xmlns:a16="http://schemas.microsoft.com/office/drawing/2014/main" xmlns="" id="{2FCA59CC-2057-47CD-9D04-DC4D8AE2BD0F}"/>
              </a:ext>
            </a:extLst>
          </p:cNvPr>
          <p:cNvGrpSpPr/>
          <p:nvPr/>
        </p:nvGrpSpPr>
        <p:grpSpPr>
          <a:xfrm>
            <a:off x="504228" y="5866220"/>
            <a:ext cx="1482522" cy="338554"/>
            <a:chOff x="504228" y="5866220"/>
            <a:chExt cx="1482522" cy="338554"/>
          </a:xfrm>
        </p:grpSpPr>
        <p:sp>
          <p:nvSpPr>
            <p:cNvPr id="117" name="TextBox 116">
              <a:extLst>
                <a:ext uri="{FF2B5EF4-FFF2-40B4-BE49-F238E27FC236}">
                  <a16:creationId xmlns:a16="http://schemas.microsoft.com/office/drawing/2014/main" xmlns="" id="{FDB51B7C-08AC-41D2-B319-8E64C020E014}"/>
                </a:ext>
              </a:extLst>
            </p:cNvPr>
            <p:cNvSpPr txBox="1"/>
            <p:nvPr/>
          </p:nvSpPr>
          <p:spPr>
            <a:xfrm>
              <a:off x="758722" y="5866220"/>
              <a:ext cx="1228028" cy="338554"/>
            </a:xfrm>
            <a:prstGeom prst="rect">
              <a:avLst/>
            </a:prstGeom>
            <a:noFill/>
          </p:spPr>
          <p:txBody>
            <a:bodyPr wrap="none" lIns="0" rtlCol="0">
              <a:spAutoFit/>
            </a:bodyPr>
            <a:lstStyle/>
            <a:p>
              <a:r>
                <a:rPr lang="en-US" sz="1600" dirty="0">
                  <a:solidFill>
                    <a:srgbClr val="6F7878"/>
                  </a:solidFill>
                </a:rPr>
                <a:t>Overall Total</a:t>
              </a:r>
            </a:p>
          </p:txBody>
        </p:sp>
        <p:sp>
          <p:nvSpPr>
            <p:cNvPr id="120" name="Rectangle 119">
              <a:extLst>
                <a:ext uri="{FF2B5EF4-FFF2-40B4-BE49-F238E27FC236}">
                  <a16:creationId xmlns:a16="http://schemas.microsoft.com/office/drawing/2014/main" xmlns="" id="{A1734FB5-A94F-4959-8622-87B7679C889F}"/>
                </a:ext>
              </a:extLst>
            </p:cNvPr>
            <p:cNvSpPr/>
            <p:nvPr/>
          </p:nvSpPr>
          <p:spPr>
            <a:xfrm>
              <a:off x="504228" y="5949745"/>
              <a:ext cx="171503" cy="171503"/>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Tree>
    <p:extLst>
      <p:ext uri="{BB962C8B-B14F-4D97-AF65-F5344CB8AC3E}">
        <p14:creationId xmlns:p14="http://schemas.microsoft.com/office/powerpoint/2010/main" val="19270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1000"/>
                                        <p:tgtEl>
                                          <p:spTgt spid="116"/>
                                        </p:tgtEl>
                                      </p:cBhvr>
                                    </p:animEffect>
                                    <p:anim calcmode="lin" valueType="num">
                                      <p:cBhvr>
                                        <p:cTn id="14" dur="1000" fill="hold"/>
                                        <p:tgtEl>
                                          <p:spTgt spid="116"/>
                                        </p:tgtEl>
                                        <p:attrNameLst>
                                          <p:attrName>ppt_x</p:attrName>
                                        </p:attrNameLst>
                                      </p:cBhvr>
                                      <p:tavLst>
                                        <p:tav tm="0">
                                          <p:val>
                                            <p:strVal val="#ppt_x"/>
                                          </p:val>
                                        </p:tav>
                                        <p:tav tm="100000">
                                          <p:val>
                                            <p:strVal val="#ppt_x"/>
                                          </p:val>
                                        </p:tav>
                                      </p:tavLst>
                                    </p:anim>
                                    <p:anim calcmode="lin" valueType="num">
                                      <p:cBhvr>
                                        <p:cTn id="15" dur="1000" fill="hold"/>
                                        <p:tgtEl>
                                          <p:spTgt spid="1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1000"/>
                                        <p:tgtEl>
                                          <p:spTgt spid="118"/>
                                        </p:tgtEl>
                                      </p:cBhvr>
                                    </p:animEffect>
                                    <p:anim calcmode="lin" valueType="num">
                                      <p:cBhvr>
                                        <p:cTn id="20" dur="1000" fill="hold"/>
                                        <p:tgtEl>
                                          <p:spTgt spid="118"/>
                                        </p:tgtEl>
                                        <p:attrNameLst>
                                          <p:attrName>ppt_x</p:attrName>
                                        </p:attrNameLst>
                                      </p:cBhvr>
                                      <p:tavLst>
                                        <p:tav tm="0">
                                          <p:val>
                                            <p:strVal val="#ppt_x"/>
                                          </p:val>
                                        </p:tav>
                                        <p:tav tm="100000">
                                          <p:val>
                                            <p:strVal val="#ppt_x"/>
                                          </p:val>
                                        </p:tav>
                                      </p:tavLst>
                                    </p:anim>
                                    <p:anim calcmode="lin" valueType="num">
                                      <p:cBhvr>
                                        <p:cTn id="21" dur="1000" fill="hold"/>
                                        <p:tgtEl>
                                          <p:spTgt spid="1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1000"/>
                                        <p:tgtEl>
                                          <p:spTgt spid="109"/>
                                        </p:tgtEl>
                                      </p:cBhvr>
                                    </p:animEffect>
                                    <p:anim calcmode="lin" valueType="num">
                                      <p:cBhvr>
                                        <p:cTn id="26" dur="1000" fill="hold"/>
                                        <p:tgtEl>
                                          <p:spTgt spid="109"/>
                                        </p:tgtEl>
                                        <p:attrNameLst>
                                          <p:attrName>ppt_x</p:attrName>
                                        </p:attrNameLst>
                                      </p:cBhvr>
                                      <p:tavLst>
                                        <p:tav tm="0">
                                          <p:val>
                                            <p:strVal val="#ppt_x"/>
                                          </p:val>
                                        </p:tav>
                                        <p:tav tm="100000">
                                          <p:val>
                                            <p:strVal val="#ppt_x"/>
                                          </p:val>
                                        </p:tav>
                                      </p:tavLst>
                                    </p:anim>
                                    <p:anim calcmode="lin" valueType="num">
                                      <p:cBhvr>
                                        <p:cTn id="27" dur="1000" fill="hold"/>
                                        <p:tgtEl>
                                          <p:spTgt spid="10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1000"/>
                                        <p:tgtEl>
                                          <p:spTgt spid="110"/>
                                        </p:tgtEl>
                                      </p:cBhvr>
                                    </p:animEffect>
                                    <p:anim calcmode="lin" valueType="num">
                                      <p:cBhvr>
                                        <p:cTn id="32" dur="1000" fill="hold"/>
                                        <p:tgtEl>
                                          <p:spTgt spid="110"/>
                                        </p:tgtEl>
                                        <p:attrNameLst>
                                          <p:attrName>ppt_x</p:attrName>
                                        </p:attrNameLst>
                                      </p:cBhvr>
                                      <p:tavLst>
                                        <p:tav tm="0">
                                          <p:val>
                                            <p:strVal val="#ppt_x"/>
                                          </p:val>
                                        </p:tav>
                                        <p:tav tm="100000">
                                          <p:val>
                                            <p:strVal val="#ppt_x"/>
                                          </p:val>
                                        </p:tav>
                                      </p:tavLst>
                                    </p:anim>
                                    <p:anim calcmode="lin" valueType="num">
                                      <p:cBhvr>
                                        <p:cTn id="33" dur="1000" fill="hold"/>
                                        <p:tgtEl>
                                          <p:spTgt spid="1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09" grpId="0" animBg="1"/>
      <p:bldP spid="115" grpId="0" animBg="1"/>
      <p:bldP spid="116" grpId="0" animBg="1"/>
      <p:bldP spid="1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Gartner Research</a:t>
            </a:r>
            <a:endParaRPr lang="en-US" dirty="0"/>
          </a:p>
        </p:txBody>
      </p:sp>
      <p:sp>
        <p:nvSpPr>
          <p:cNvPr id="3" name="Text Placeholder 2"/>
          <p:cNvSpPr>
            <a:spLocks noGrp="1"/>
          </p:cNvSpPr>
          <p:nvPr>
            <p:ph type="body" sz="quarter" idx="10"/>
          </p:nvPr>
        </p:nvSpPr>
        <p:spPr>
          <a:xfrm>
            <a:off x="157163" y="1210109"/>
            <a:ext cx="11576050" cy="4554537"/>
          </a:xfrm>
        </p:spPr>
        <p:txBody>
          <a:bodyPr/>
          <a:lstStyle/>
          <a:p>
            <a:pPr>
              <a:spcBef>
                <a:spcPts val="600"/>
              </a:spcBef>
              <a:spcAft>
                <a:spcPts val="600"/>
              </a:spcAft>
              <a:buFont typeface="Wingdings" panose="05000000000000000000" pitchFamily="2" charset="2"/>
              <a:buChar char="Ø"/>
            </a:pPr>
            <a:r>
              <a:rPr lang="en-US" sz="1600" dirty="0" smtClean="0">
                <a:hlinkClick r:id="rId3"/>
              </a:rPr>
              <a:t>Three-Year Roadmap for IT Cost Optimization</a:t>
            </a:r>
            <a:r>
              <a:rPr lang="en-US" sz="1600" dirty="0" smtClean="0"/>
              <a:t> (G00350709)</a:t>
            </a:r>
          </a:p>
          <a:p>
            <a:pPr>
              <a:spcBef>
                <a:spcPts val="600"/>
              </a:spcBef>
              <a:spcAft>
                <a:spcPts val="600"/>
              </a:spcAft>
              <a:buFont typeface="Wingdings" panose="05000000000000000000" pitchFamily="2" charset="2"/>
              <a:buChar char="Ø"/>
            </a:pPr>
            <a:r>
              <a:rPr lang="en-US" sz="1600" dirty="0">
                <a:hlinkClick r:id="rId4"/>
              </a:rPr>
              <a:t>Address Shelfware and Reduce Software Maintenance Costs by Up to 50% With These Often-Overlooked Best </a:t>
            </a:r>
            <a:r>
              <a:rPr lang="en-US" sz="1600" dirty="0" smtClean="0">
                <a:hlinkClick r:id="rId4"/>
              </a:rPr>
              <a:t>Practices</a:t>
            </a:r>
            <a:r>
              <a:rPr lang="en-US" sz="1600" dirty="0" smtClean="0"/>
              <a:t> (</a:t>
            </a:r>
            <a:r>
              <a:rPr lang="en-US" sz="1600" dirty="0"/>
              <a:t>G00351012</a:t>
            </a:r>
            <a:r>
              <a:rPr lang="en-US" sz="1600" dirty="0" smtClean="0"/>
              <a:t>)</a:t>
            </a:r>
          </a:p>
          <a:p>
            <a:pPr>
              <a:spcBef>
                <a:spcPts val="600"/>
              </a:spcBef>
              <a:spcAft>
                <a:spcPts val="600"/>
              </a:spcAft>
              <a:buFont typeface="Wingdings" panose="05000000000000000000" pitchFamily="2" charset="2"/>
              <a:buChar char="Ø"/>
            </a:pPr>
            <a:r>
              <a:rPr lang="en-US" sz="1600" dirty="0" smtClean="0">
                <a:hlinkClick r:id="rId5"/>
              </a:rPr>
              <a:t>Use Benchmarking to Identify IT Cost Optimization Opportunities</a:t>
            </a:r>
            <a:r>
              <a:rPr lang="en-US" sz="1600" dirty="0"/>
              <a:t> </a:t>
            </a:r>
            <a:r>
              <a:rPr lang="en-US" sz="1600" dirty="0" smtClean="0"/>
              <a:t>(G00328110)</a:t>
            </a:r>
          </a:p>
          <a:p>
            <a:pPr>
              <a:spcBef>
                <a:spcPts val="600"/>
              </a:spcBef>
              <a:spcAft>
                <a:spcPts val="600"/>
              </a:spcAft>
              <a:buFont typeface="Wingdings" panose="05000000000000000000" pitchFamily="2" charset="2"/>
              <a:buChar char="Ø"/>
            </a:pPr>
            <a:r>
              <a:rPr lang="en-US" sz="1600" dirty="0" smtClean="0">
                <a:hlinkClick r:id="rId6"/>
              </a:rPr>
              <a:t>Toolkit: Gartner’s Top 100 IT Cost Optimization Ideas</a:t>
            </a:r>
            <a:r>
              <a:rPr lang="en-US" sz="1600" dirty="0" smtClean="0"/>
              <a:t> (G00321718)</a:t>
            </a:r>
          </a:p>
          <a:p>
            <a:pPr>
              <a:spcBef>
                <a:spcPts val="600"/>
              </a:spcBef>
              <a:spcAft>
                <a:spcPts val="600"/>
              </a:spcAft>
              <a:buFont typeface="Wingdings" panose="05000000000000000000" pitchFamily="2" charset="2"/>
              <a:buChar char="Ø"/>
            </a:pPr>
            <a:r>
              <a:rPr lang="en-US" sz="1600" dirty="0">
                <a:hlinkClick r:id="rId7"/>
              </a:rPr>
              <a:t>Negotiating Software and Cloud </a:t>
            </a:r>
            <a:r>
              <a:rPr lang="en-US" sz="1600" dirty="0" smtClean="0">
                <a:hlinkClick r:id="rId7"/>
              </a:rPr>
              <a:t>Contracts</a:t>
            </a:r>
            <a:endParaRPr lang="en-US" sz="1600" dirty="0" smtClean="0"/>
          </a:p>
          <a:p>
            <a:pPr>
              <a:spcBef>
                <a:spcPts val="600"/>
              </a:spcBef>
              <a:spcAft>
                <a:spcPts val="600"/>
              </a:spcAft>
              <a:buFont typeface="Wingdings" panose="05000000000000000000" pitchFamily="2" charset="2"/>
              <a:buChar char="Ø"/>
            </a:pPr>
            <a:r>
              <a:rPr lang="en-US" sz="1600" dirty="0">
                <a:solidFill>
                  <a:srgbClr val="000000"/>
                </a:solidFill>
                <a:hlinkClick r:id="rId8"/>
              </a:rPr>
              <a:t>Eight Steps to Revitalize Your IT Cost Optimization Initiative With Application </a:t>
            </a:r>
            <a:r>
              <a:rPr lang="en-US" sz="1600" dirty="0" smtClean="0">
                <a:solidFill>
                  <a:srgbClr val="000000"/>
                </a:solidFill>
                <a:hlinkClick r:id="rId8"/>
              </a:rPr>
              <a:t>Rationalization</a:t>
            </a:r>
            <a:r>
              <a:rPr lang="en-US" sz="1600" dirty="0">
                <a:solidFill>
                  <a:srgbClr val="000000"/>
                </a:solidFill>
              </a:rPr>
              <a:t> </a:t>
            </a:r>
            <a:r>
              <a:rPr lang="en-US" sz="1600" dirty="0" smtClean="0"/>
              <a:t>(G00277893)</a:t>
            </a:r>
          </a:p>
          <a:p>
            <a:pPr>
              <a:spcBef>
                <a:spcPts val="600"/>
              </a:spcBef>
              <a:spcAft>
                <a:spcPts val="600"/>
              </a:spcAft>
              <a:buFont typeface="Wingdings" panose="05000000000000000000" pitchFamily="2" charset="2"/>
              <a:buChar char="Ø"/>
            </a:pPr>
            <a:r>
              <a:rPr lang="en-US" sz="1600" dirty="0">
                <a:hlinkClick r:id="rId9"/>
              </a:rPr>
              <a:t>Driving Cost Optimization Across the Enterprise: An Executive Perspective </a:t>
            </a:r>
            <a:r>
              <a:rPr lang="en-US" sz="1600" dirty="0"/>
              <a:t>(G00375798)</a:t>
            </a:r>
          </a:p>
          <a:p>
            <a:pPr>
              <a:spcBef>
                <a:spcPts val="600"/>
              </a:spcBef>
              <a:spcAft>
                <a:spcPts val="600"/>
              </a:spcAft>
              <a:buFont typeface="Wingdings" panose="05000000000000000000" pitchFamily="2" charset="2"/>
              <a:buChar char="Ø"/>
            </a:pPr>
            <a:r>
              <a:rPr lang="en-US" sz="1600" dirty="0" smtClean="0">
                <a:hlinkClick r:id="rId10"/>
              </a:rPr>
              <a:t>Three-Year </a:t>
            </a:r>
            <a:r>
              <a:rPr lang="en-US" sz="1600" dirty="0">
                <a:hlinkClick r:id="rId10"/>
              </a:rPr>
              <a:t>Roadmap for IT Cost Optimization </a:t>
            </a:r>
            <a:r>
              <a:rPr lang="en-US" sz="1600" dirty="0"/>
              <a:t>(G00350709)</a:t>
            </a:r>
          </a:p>
          <a:p>
            <a:pPr>
              <a:spcBef>
                <a:spcPts val="600"/>
              </a:spcBef>
              <a:spcAft>
                <a:spcPts val="600"/>
              </a:spcAft>
              <a:buFont typeface="Wingdings" panose="05000000000000000000" pitchFamily="2" charset="2"/>
              <a:buChar char="Ø"/>
            </a:pPr>
            <a:r>
              <a:rPr lang="en-US" sz="1600" dirty="0" smtClean="0">
                <a:hlinkClick r:id="rId6"/>
              </a:rPr>
              <a:t>Toolkit</a:t>
            </a:r>
            <a:r>
              <a:rPr lang="en-US" sz="1600" dirty="0">
                <a:hlinkClick r:id="rId6"/>
              </a:rPr>
              <a:t>: Gartner's Top 100 IT Cost Optimization Ideas </a:t>
            </a:r>
            <a:r>
              <a:rPr lang="en-US" sz="1600" dirty="0"/>
              <a:t>(G00321718)</a:t>
            </a:r>
          </a:p>
          <a:p>
            <a:pPr>
              <a:spcBef>
                <a:spcPts val="600"/>
              </a:spcBef>
              <a:spcAft>
                <a:spcPts val="600"/>
              </a:spcAft>
              <a:buFont typeface="Wingdings" panose="05000000000000000000" pitchFamily="2" charset="2"/>
              <a:buChar char="Ø"/>
            </a:pPr>
            <a:r>
              <a:rPr lang="en-US" sz="1600" dirty="0" smtClean="0">
                <a:hlinkClick r:id="rId11"/>
              </a:rPr>
              <a:t>The </a:t>
            </a:r>
            <a:r>
              <a:rPr lang="en-US" sz="1600" dirty="0">
                <a:hlinkClick r:id="rId11"/>
              </a:rPr>
              <a:t>Four Levels of Cost Optimization </a:t>
            </a:r>
            <a:r>
              <a:rPr lang="en-US" sz="1600" dirty="0"/>
              <a:t>(G00164219)</a:t>
            </a:r>
          </a:p>
          <a:p>
            <a:pPr>
              <a:spcBef>
                <a:spcPts val="600"/>
              </a:spcBef>
              <a:spcAft>
                <a:spcPts val="600"/>
              </a:spcAft>
              <a:buFont typeface="Wingdings" panose="05000000000000000000" pitchFamily="2" charset="2"/>
              <a:buChar char="Ø"/>
            </a:pPr>
            <a:r>
              <a:rPr lang="en-US" sz="1600" dirty="0" smtClean="0">
                <a:hlinkClick r:id="rId12"/>
              </a:rPr>
              <a:t>IT </a:t>
            </a:r>
            <a:r>
              <a:rPr lang="en-US" sz="1600" dirty="0">
                <a:hlinkClick r:id="rId12"/>
              </a:rPr>
              <a:t>Cost Optimization Should Be an Ongoing Discipline </a:t>
            </a:r>
            <a:r>
              <a:rPr lang="en-US" sz="1600" dirty="0"/>
              <a:t>(G00359720</a:t>
            </a:r>
            <a:r>
              <a:rPr lang="en-US" sz="1600" dirty="0" smtClean="0"/>
              <a:t>)</a:t>
            </a:r>
            <a:endParaRPr lang="en-US" sz="1600" dirty="0"/>
          </a:p>
        </p:txBody>
      </p:sp>
    </p:spTree>
    <p:extLst>
      <p:ext uri="{BB962C8B-B14F-4D97-AF65-F5344CB8AC3E}">
        <p14:creationId xmlns:p14="http://schemas.microsoft.com/office/powerpoint/2010/main" val="32495657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90344" y="1383708"/>
            <a:ext cx="5059095" cy="2273892"/>
          </a:xfrm>
        </p:spPr>
        <p:txBody>
          <a:bodyPr anchor="t"/>
          <a:lstStyle/>
          <a:p>
            <a:r>
              <a:rPr lang="en-GB" sz="3200" dirty="0"/>
              <a:t/>
            </a:r>
            <a:br>
              <a:rPr lang="en-GB" sz="3200" dirty="0"/>
            </a:br>
            <a:r>
              <a:rPr lang="en-GB" sz="2800" dirty="0" smtClean="0"/>
              <a:t>Obrigado</a:t>
            </a:r>
            <a:r>
              <a:rPr lang="en-GB" sz="3200" dirty="0" smtClean="0"/>
              <a:t/>
            </a:r>
            <a:br>
              <a:rPr lang="en-GB" sz="3200" dirty="0" smtClean="0"/>
            </a:br>
            <a:endParaRPr lang="en-US" sz="2400" dirty="0"/>
          </a:p>
        </p:txBody>
      </p:sp>
      <p:sp>
        <p:nvSpPr>
          <p:cNvPr id="4" name="Text Placeholder 4"/>
          <p:cNvSpPr txBox="1">
            <a:spLocks/>
          </p:cNvSpPr>
          <p:nvPr/>
        </p:nvSpPr>
        <p:spPr>
          <a:xfrm>
            <a:off x="1834350" y="3449582"/>
            <a:ext cx="4545024" cy="369332"/>
          </a:xfrm>
          <a:prstGeom prst="rect">
            <a:avLst/>
          </a:prstGeom>
        </p:spPr>
        <p:txBody>
          <a:bodyPr wrap="square">
            <a:spAutoFit/>
          </a:bodyPr>
          <a:lstStyle>
            <a:lvl1pPr marL="0" indent="0" algn="l" defTabSz="914400" rtl="0" eaLnBrk="1" latinLnBrk="0" hangingPunct="1">
              <a:lnSpc>
                <a:spcPct val="100000"/>
              </a:lnSpc>
              <a:spcBef>
                <a:spcPts val="0"/>
              </a:spcBef>
              <a:spcAft>
                <a:spcPts val="0"/>
              </a:spcAft>
              <a:buClr>
                <a:schemeClr val="tx2"/>
              </a:buClr>
              <a:buSzPct val="90000"/>
              <a:buFont typeface="Wingdings" panose="05000000000000000000" pitchFamily="2" charset="2"/>
              <a:buNone/>
              <a:defRPr sz="1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1200"/>
              </a:spcAft>
              <a:buSzPct val="90000"/>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1200"/>
              </a:spcAft>
              <a:buSzPct val="90000"/>
              <a:buFont typeface="Wingdings" panose="05000000000000000000" pitchFamily="2" charset="2"/>
              <a:buNone/>
              <a:defRPr sz="24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SzPct val="90000"/>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SzPct val="90000"/>
              <a:buFont typeface="Wingdings" panose="05000000000000000000" pitchFamily="2" charset="2"/>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Nei</a:t>
            </a:r>
            <a:r>
              <a:rPr lang="en-US" dirty="0" smtClean="0"/>
              <a:t> Silverio &amp; Jaime </a:t>
            </a:r>
            <a:r>
              <a:rPr lang="en-US" dirty="0" smtClean="0"/>
              <a:t>Gama</a:t>
            </a:r>
            <a:endParaRPr lang="en-US" dirty="0" smtClean="0"/>
          </a:p>
        </p:txBody>
      </p:sp>
    </p:spTree>
    <p:extLst>
      <p:ext uri="{BB962C8B-B14F-4D97-AF65-F5344CB8AC3E}">
        <p14:creationId xmlns:p14="http://schemas.microsoft.com/office/powerpoint/2010/main" val="2765820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rrow: Pentagon 37">
            <a:extLst>
              <a:ext uri="{FF2B5EF4-FFF2-40B4-BE49-F238E27FC236}">
                <a16:creationId xmlns:a16="http://schemas.microsoft.com/office/drawing/2014/main" xmlns="" id="{B674BB25-D83D-4BF0-813A-820A4CD1FDAB}"/>
              </a:ext>
            </a:extLst>
          </p:cNvPr>
          <p:cNvSpPr/>
          <p:nvPr/>
        </p:nvSpPr>
        <p:spPr>
          <a:xfrm flipH="1">
            <a:off x="7677150" y="2309867"/>
            <a:ext cx="4514850" cy="2014483"/>
          </a:xfrm>
          <a:prstGeom prst="homePlate">
            <a:avLst/>
          </a:prstGeom>
          <a:solidFill>
            <a:srgbClr val="35557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73" name="Arrow: Pentagon 36">
            <a:extLst>
              <a:ext uri="{FF2B5EF4-FFF2-40B4-BE49-F238E27FC236}">
                <a16:creationId xmlns:a16="http://schemas.microsoft.com/office/drawing/2014/main" xmlns="" id="{7E918DC4-251D-4154-8A29-84B5AA43C3DE}"/>
              </a:ext>
            </a:extLst>
          </p:cNvPr>
          <p:cNvSpPr/>
          <p:nvPr/>
        </p:nvSpPr>
        <p:spPr>
          <a:xfrm>
            <a:off x="0" y="2309867"/>
            <a:ext cx="4514850" cy="2014483"/>
          </a:xfrm>
          <a:prstGeom prst="homePlate">
            <a:avLst/>
          </a:prstGeom>
          <a:solidFill>
            <a:srgbClr val="35557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74" name="Title 1">
            <a:extLst>
              <a:ext uri="{FF2B5EF4-FFF2-40B4-BE49-F238E27FC236}">
                <a16:creationId xmlns:a16="http://schemas.microsoft.com/office/drawing/2014/main" xmlns="" id="{720CFAFB-2D82-4AB3-AB11-042BB57988BA}"/>
              </a:ext>
            </a:extLst>
          </p:cNvPr>
          <p:cNvSpPr txBox="1">
            <a:spLocks/>
          </p:cNvSpPr>
          <p:nvPr/>
        </p:nvSpPr>
        <p:spPr bwMode="gray">
          <a:xfrm>
            <a:off x="457200" y="366713"/>
            <a:ext cx="11276013" cy="4431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3200" b="0" i="0" u="none" strike="noStrike" kern="1200" cap="none" spc="0" normalizeH="0" baseline="0" noProof="0" smtClean="0">
                <a:ln>
                  <a:noFill/>
                </a:ln>
                <a:solidFill>
                  <a:srgbClr val="FFFFFF"/>
                </a:solidFill>
                <a:effectLst/>
                <a:uLnTx/>
                <a:uFillTx/>
                <a:latin typeface="Arial Black" panose="020B0A04020102020204"/>
                <a:ea typeface="+mj-ea"/>
                <a:cs typeface="+mj-cs"/>
              </a:rPr>
              <a:t>Prioridades de Negócio no BR</a:t>
            </a:r>
            <a:endParaRPr kumimoji="0" lang="en-US" sz="3200" b="0" i="0" u="none" strike="noStrike" kern="1200" cap="none" spc="0" normalizeH="0" baseline="0" noProof="0" dirty="0">
              <a:ln>
                <a:noFill/>
              </a:ln>
              <a:solidFill>
                <a:srgbClr val="FFFFFF"/>
              </a:solidFill>
              <a:effectLst/>
              <a:uLnTx/>
              <a:uFillTx/>
              <a:latin typeface="Arial Black" panose="020B0A04020102020204"/>
              <a:ea typeface="+mj-ea"/>
              <a:cs typeface="+mj-cs"/>
            </a:endParaRPr>
          </a:p>
        </p:txBody>
      </p:sp>
      <p:sp>
        <p:nvSpPr>
          <p:cNvPr id="75" name="TextBox 74"/>
          <p:cNvSpPr txBox="1"/>
          <p:nvPr/>
        </p:nvSpPr>
        <p:spPr>
          <a:xfrm>
            <a:off x="73117" y="2401473"/>
            <a:ext cx="3525450" cy="1831271"/>
          </a:xfrm>
          <a:prstGeom prst="rect">
            <a:avLst/>
          </a:prstGeom>
          <a:noFill/>
        </p:spPr>
        <p:txBody>
          <a:bodyPr wrap="square" l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3200" b="1" i="0" u="none" strike="noStrike" kern="0" cap="none" spc="0" normalizeH="0" baseline="0" noProof="0" dirty="0" err="1" smtClean="0">
                <a:ln>
                  <a:noFill/>
                </a:ln>
                <a:solidFill>
                  <a:srgbClr val="FF540A"/>
                </a:solidFill>
                <a:effectLst/>
                <a:uLnTx/>
                <a:uFillTx/>
              </a:rPr>
              <a:t>Iniciativas</a:t>
            </a:r>
            <a:r>
              <a:rPr kumimoji="0" lang="en-US" sz="3200" b="1" i="0" u="none" strike="noStrike" kern="0" cap="none" spc="0" normalizeH="0" baseline="0" noProof="0" dirty="0" smtClean="0">
                <a:ln>
                  <a:noFill/>
                </a:ln>
                <a:solidFill>
                  <a:srgbClr val="FF540A"/>
                </a:solidFill>
                <a:effectLst/>
                <a:uLnTx/>
                <a:uFillTx/>
              </a:rPr>
              <a:t> </a:t>
            </a:r>
            <a:r>
              <a:rPr kumimoji="0" lang="en-US" sz="3200" b="1" i="0" u="none" strike="noStrike" kern="0" cap="none" spc="0" normalizeH="0" baseline="0" noProof="0" dirty="0" err="1" smtClean="0">
                <a:ln>
                  <a:noFill/>
                </a:ln>
                <a:solidFill>
                  <a:srgbClr val="FF540A"/>
                </a:solidFill>
                <a:effectLst/>
                <a:uLnTx/>
                <a:uFillTx/>
              </a:rPr>
              <a:t>Digitais</a:t>
            </a:r>
            <a:endParaRPr kumimoji="0" lang="en-US" sz="3200" b="1" i="0" u="none" strike="noStrike" kern="0" cap="none" spc="0" normalizeH="0" baseline="0" noProof="0" dirty="0" smtClean="0">
              <a:ln>
                <a:noFill/>
              </a:ln>
              <a:solidFill>
                <a:srgbClr val="FF540A"/>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4400" b="0" i="0" u="none" strike="noStrike" kern="0" cap="none" spc="0" normalizeH="0" baseline="0" noProof="0" dirty="0" smtClean="0">
                <a:ln>
                  <a:noFill/>
                </a:ln>
                <a:solidFill>
                  <a:srgbClr val="FFFFFF"/>
                </a:solidFill>
                <a:effectLst/>
                <a:uLnTx/>
                <a:uFillTx/>
              </a:rPr>
              <a:t>24%</a:t>
            </a:r>
          </a:p>
        </p:txBody>
      </p:sp>
      <p:grpSp>
        <p:nvGrpSpPr>
          <p:cNvPr id="76" name="Group 75">
            <a:extLst>
              <a:ext uri="{FF2B5EF4-FFF2-40B4-BE49-F238E27FC236}">
                <a16:creationId xmlns:a16="http://schemas.microsoft.com/office/drawing/2014/main" xmlns="" id="{ED79D26C-2737-4D33-B985-D34F9A83EC01}"/>
              </a:ext>
            </a:extLst>
          </p:cNvPr>
          <p:cNvGrpSpPr/>
          <p:nvPr/>
        </p:nvGrpSpPr>
        <p:grpSpPr>
          <a:xfrm>
            <a:off x="4793891" y="2379125"/>
            <a:ext cx="992805" cy="2030442"/>
            <a:chOff x="4793891" y="2074325"/>
            <a:chExt cx="992805" cy="2030442"/>
          </a:xfrm>
        </p:grpSpPr>
        <p:sp>
          <p:nvSpPr>
            <p:cNvPr id="77" name="Rectangle 76"/>
            <p:cNvSpPr/>
            <p:nvPr/>
          </p:nvSpPr>
          <p:spPr>
            <a:xfrm>
              <a:off x="4793891" y="2074325"/>
              <a:ext cx="455667" cy="455667"/>
            </a:xfrm>
            <a:prstGeom prst="rect">
              <a:avLst/>
            </a:prstGeom>
            <a:solidFill>
              <a:srgbClr val="FF54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78" name="Rectangle 77"/>
            <p:cNvSpPr/>
            <p:nvPr/>
          </p:nvSpPr>
          <p:spPr>
            <a:xfrm>
              <a:off x="4793891" y="2599250"/>
              <a:ext cx="455667" cy="455667"/>
            </a:xfrm>
            <a:prstGeom prst="rect">
              <a:avLst/>
            </a:prstGeom>
            <a:solidFill>
              <a:srgbClr val="FF54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79" name="Rectangle 78"/>
            <p:cNvSpPr/>
            <p:nvPr/>
          </p:nvSpPr>
          <p:spPr>
            <a:xfrm>
              <a:off x="5331029" y="3124175"/>
              <a:ext cx="455667" cy="455667"/>
            </a:xfrm>
            <a:prstGeom prst="rect">
              <a:avLst/>
            </a:prstGeom>
            <a:solidFill>
              <a:srgbClr val="FF54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0" name="Rectangle 79"/>
            <p:cNvSpPr/>
            <p:nvPr/>
          </p:nvSpPr>
          <p:spPr>
            <a:xfrm>
              <a:off x="4793891" y="3124175"/>
              <a:ext cx="455667" cy="455667"/>
            </a:xfrm>
            <a:prstGeom prst="rect">
              <a:avLst/>
            </a:prstGeom>
            <a:solidFill>
              <a:srgbClr val="FF54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1" name="Rectangle 80"/>
            <p:cNvSpPr/>
            <p:nvPr/>
          </p:nvSpPr>
          <p:spPr>
            <a:xfrm>
              <a:off x="5331029" y="3649100"/>
              <a:ext cx="455667" cy="455667"/>
            </a:xfrm>
            <a:prstGeom prst="rect">
              <a:avLst/>
            </a:prstGeom>
            <a:solidFill>
              <a:srgbClr val="FF54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grpSp>
      <p:grpSp>
        <p:nvGrpSpPr>
          <p:cNvPr id="82" name="Group 81">
            <a:extLst>
              <a:ext uri="{FF2B5EF4-FFF2-40B4-BE49-F238E27FC236}">
                <a16:creationId xmlns:a16="http://schemas.microsoft.com/office/drawing/2014/main" xmlns="" id="{CFB2D145-8BFA-4C1C-8D78-B624984ECC80}"/>
              </a:ext>
            </a:extLst>
          </p:cNvPr>
          <p:cNvGrpSpPr/>
          <p:nvPr/>
        </p:nvGrpSpPr>
        <p:grpSpPr>
          <a:xfrm>
            <a:off x="6405305" y="2379125"/>
            <a:ext cx="992804" cy="2030442"/>
            <a:chOff x="6405305" y="2074325"/>
            <a:chExt cx="992804" cy="2030442"/>
          </a:xfrm>
          <a:solidFill>
            <a:srgbClr val="00A76D"/>
          </a:solidFill>
        </p:grpSpPr>
        <p:sp>
          <p:nvSpPr>
            <p:cNvPr id="83" name="Rectangle 82"/>
            <p:cNvSpPr/>
            <p:nvPr/>
          </p:nvSpPr>
          <p:spPr>
            <a:xfrm>
              <a:off x="6942442" y="2074325"/>
              <a:ext cx="455667" cy="455667"/>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4" name="Rectangle 83"/>
            <p:cNvSpPr/>
            <p:nvPr/>
          </p:nvSpPr>
          <p:spPr>
            <a:xfrm>
              <a:off x="6942442" y="2599250"/>
              <a:ext cx="455667" cy="455667"/>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5" name="Rectangle 84"/>
            <p:cNvSpPr/>
            <p:nvPr/>
          </p:nvSpPr>
          <p:spPr>
            <a:xfrm>
              <a:off x="6405305" y="3124175"/>
              <a:ext cx="455667" cy="455667"/>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6" name="Rectangle 85"/>
            <p:cNvSpPr/>
            <p:nvPr/>
          </p:nvSpPr>
          <p:spPr>
            <a:xfrm>
              <a:off x="6942442" y="3124175"/>
              <a:ext cx="455667" cy="455667"/>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7" name="Rectangle 86"/>
            <p:cNvSpPr/>
            <p:nvPr/>
          </p:nvSpPr>
          <p:spPr>
            <a:xfrm>
              <a:off x="6405305" y="3649100"/>
              <a:ext cx="455667" cy="455667"/>
            </a:xfrm>
            <a:prstGeom prst="rect">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grpSp>
      <p:sp>
        <p:nvSpPr>
          <p:cNvPr id="88" name="Rectangle 87"/>
          <p:cNvSpPr/>
          <p:nvPr/>
        </p:nvSpPr>
        <p:spPr>
          <a:xfrm>
            <a:off x="5326451" y="185420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89" name="Rectangle 88"/>
          <p:cNvSpPr/>
          <p:nvPr/>
        </p:nvSpPr>
        <p:spPr>
          <a:xfrm>
            <a:off x="5865878" y="185420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0" name="Rectangle 89"/>
          <p:cNvSpPr/>
          <p:nvPr/>
        </p:nvSpPr>
        <p:spPr>
          <a:xfrm>
            <a:off x="6405305" y="185420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1" name="Rectangle 90"/>
          <p:cNvSpPr/>
          <p:nvPr/>
        </p:nvSpPr>
        <p:spPr>
          <a:xfrm>
            <a:off x="5331029" y="2379125"/>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2" name="Rectangle 91"/>
          <p:cNvSpPr/>
          <p:nvPr/>
        </p:nvSpPr>
        <p:spPr>
          <a:xfrm>
            <a:off x="5868167" y="2379125"/>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3" name="Rectangle 92"/>
          <p:cNvSpPr/>
          <p:nvPr/>
        </p:nvSpPr>
        <p:spPr>
          <a:xfrm>
            <a:off x="6405305" y="2379125"/>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4" name="Rectangle 93"/>
          <p:cNvSpPr/>
          <p:nvPr/>
        </p:nvSpPr>
        <p:spPr>
          <a:xfrm>
            <a:off x="5331029" y="2904050"/>
            <a:ext cx="455667" cy="455667"/>
          </a:xfrm>
          <a:prstGeom prst="rect">
            <a:avLst/>
          </a:prstGeom>
          <a:solidFill>
            <a:srgbClr val="FF540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5" name="Rectangle 94"/>
          <p:cNvSpPr/>
          <p:nvPr/>
        </p:nvSpPr>
        <p:spPr>
          <a:xfrm>
            <a:off x="5868167" y="290405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6" name="Rectangle 95"/>
          <p:cNvSpPr/>
          <p:nvPr/>
        </p:nvSpPr>
        <p:spPr>
          <a:xfrm>
            <a:off x="6405305" y="2904050"/>
            <a:ext cx="455667" cy="455667"/>
          </a:xfrm>
          <a:prstGeom prst="rect">
            <a:avLst/>
          </a:prstGeom>
          <a:solidFill>
            <a:srgbClr val="00A76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7" name="Rectangle 96"/>
          <p:cNvSpPr/>
          <p:nvPr/>
        </p:nvSpPr>
        <p:spPr>
          <a:xfrm>
            <a:off x="5868167" y="3428975"/>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8" name="Rectangle 97"/>
          <p:cNvSpPr/>
          <p:nvPr/>
        </p:nvSpPr>
        <p:spPr>
          <a:xfrm>
            <a:off x="5878756" y="395390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9" name="Rectangle 98"/>
          <p:cNvSpPr/>
          <p:nvPr/>
        </p:nvSpPr>
        <p:spPr>
          <a:xfrm>
            <a:off x="5878756" y="4478825"/>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100" name="Rectangle 99"/>
          <p:cNvSpPr/>
          <p:nvPr/>
        </p:nvSpPr>
        <p:spPr>
          <a:xfrm>
            <a:off x="5331029" y="500375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101" name="Rectangle 100"/>
          <p:cNvSpPr/>
          <p:nvPr/>
        </p:nvSpPr>
        <p:spPr>
          <a:xfrm>
            <a:off x="5868167" y="500375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102" name="Rectangle 101"/>
          <p:cNvSpPr/>
          <p:nvPr/>
        </p:nvSpPr>
        <p:spPr>
          <a:xfrm>
            <a:off x="6405305" y="5003750"/>
            <a:ext cx="455667" cy="455667"/>
          </a:xfrm>
          <a:prstGeom prst="rect">
            <a:avLst/>
          </a:prstGeom>
          <a:solidFill>
            <a:srgbClr val="D3D3D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103" name="TextBox 102">
            <a:extLst>
              <a:ext uri="{FF2B5EF4-FFF2-40B4-BE49-F238E27FC236}">
                <a16:creationId xmlns:a16="http://schemas.microsoft.com/office/drawing/2014/main" xmlns="" id="{0FB8253A-18C6-47AB-A22A-4245EF8C2E0E}"/>
              </a:ext>
            </a:extLst>
          </p:cNvPr>
          <p:cNvSpPr txBox="1"/>
          <p:nvPr/>
        </p:nvSpPr>
        <p:spPr>
          <a:xfrm>
            <a:off x="8762015" y="2401473"/>
            <a:ext cx="3072810" cy="1831271"/>
          </a:xfrm>
          <a:prstGeom prst="rect">
            <a:avLst/>
          </a:prstGeom>
          <a:noFill/>
        </p:spPr>
        <p:txBody>
          <a:bodyPr wrap="square" l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3200" b="1" i="0" u="none" strike="noStrike" kern="0" cap="none" spc="0" normalizeH="0" baseline="0" noProof="0" dirty="0" err="1" smtClean="0">
                <a:ln>
                  <a:noFill/>
                </a:ln>
                <a:solidFill>
                  <a:srgbClr val="00A76D"/>
                </a:solidFill>
                <a:effectLst/>
                <a:uLnTx/>
                <a:uFillTx/>
              </a:rPr>
              <a:t>Excelência</a:t>
            </a:r>
            <a:r>
              <a:rPr kumimoji="0" lang="en-US" sz="3200" b="1" i="0" u="none" strike="noStrike" kern="0" cap="none" spc="0" normalizeH="0" baseline="0" noProof="0" dirty="0" smtClean="0">
                <a:ln>
                  <a:noFill/>
                </a:ln>
                <a:solidFill>
                  <a:srgbClr val="00A76D"/>
                </a:solidFill>
                <a:effectLst/>
                <a:uLnTx/>
                <a:uFillTx/>
              </a:rPr>
              <a:t> </a:t>
            </a:r>
            <a:r>
              <a:rPr kumimoji="0" lang="en-US" sz="3200" b="1" i="0" u="none" strike="noStrike" kern="0" cap="none" spc="0" normalizeH="0" baseline="0" noProof="0" dirty="0" err="1" smtClean="0">
                <a:ln>
                  <a:noFill/>
                </a:ln>
                <a:solidFill>
                  <a:srgbClr val="00A76D"/>
                </a:solidFill>
                <a:effectLst/>
                <a:uLnTx/>
                <a:uFillTx/>
              </a:rPr>
              <a:t>Operacional</a:t>
            </a:r>
            <a:endParaRPr kumimoji="0" lang="en-US" sz="4400" b="1" i="0" u="none" strike="noStrike" kern="0" cap="none" spc="0" normalizeH="0" baseline="0" noProof="0" dirty="0" smtClean="0">
              <a:ln>
                <a:noFill/>
              </a:ln>
              <a:solidFill>
                <a:srgbClr val="00A76D"/>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4400" b="0" i="0" u="none" strike="noStrike" kern="0" cap="none" spc="0" normalizeH="0" baseline="0" noProof="0" dirty="0" smtClean="0">
                <a:ln>
                  <a:noFill/>
                </a:ln>
                <a:solidFill>
                  <a:srgbClr val="FFFFFF"/>
                </a:solidFill>
                <a:effectLst/>
                <a:uLnTx/>
                <a:uFillTx/>
              </a:rPr>
              <a:t>24%</a:t>
            </a:r>
          </a:p>
        </p:txBody>
      </p:sp>
      <p:sp>
        <p:nvSpPr>
          <p:cNvPr id="104" name="TextBox 103">
            <a:extLst>
              <a:ext uri="{FF2B5EF4-FFF2-40B4-BE49-F238E27FC236}">
                <a16:creationId xmlns:a16="http://schemas.microsoft.com/office/drawing/2014/main" xmlns="" id="{23AC9853-CACB-45FE-B17A-9E7AA50F4591}"/>
              </a:ext>
            </a:extLst>
          </p:cNvPr>
          <p:cNvSpPr txBox="1"/>
          <p:nvPr/>
        </p:nvSpPr>
        <p:spPr>
          <a:xfrm>
            <a:off x="3756330" y="1077077"/>
            <a:ext cx="4489790" cy="523220"/>
          </a:xfrm>
          <a:prstGeom prst="rect">
            <a:avLst/>
          </a:prstGeom>
          <a:noFill/>
        </p:spPr>
        <p:txBody>
          <a:bodyPr wrap="square" l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dirty="0" err="1" smtClean="0">
                <a:ln>
                  <a:noFill/>
                </a:ln>
                <a:solidFill>
                  <a:srgbClr val="FFFFFF"/>
                </a:solidFill>
                <a:effectLst/>
                <a:uLnTx/>
                <a:uFillTx/>
              </a:rPr>
              <a:t>Empate</a:t>
            </a:r>
            <a:r>
              <a:rPr kumimoji="0" lang="en-US" sz="2800" b="1" i="0" u="none" strike="noStrike" kern="0" cap="none" spc="0" normalizeH="0" baseline="0" noProof="0" dirty="0" smtClean="0">
                <a:ln>
                  <a:noFill/>
                </a:ln>
                <a:solidFill>
                  <a:srgbClr val="FFFFFF"/>
                </a:solidFill>
                <a:effectLst/>
                <a:uLnTx/>
                <a:uFillTx/>
              </a:rPr>
              <a:t> no </a:t>
            </a:r>
            <a:r>
              <a:rPr kumimoji="0" lang="en-US" sz="2800" b="1" i="0" u="none" strike="noStrike" kern="0" cap="none" spc="0" normalizeH="0" baseline="0" noProof="0" dirty="0" err="1" smtClean="0">
                <a:ln>
                  <a:noFill/>
                </a:ln>
                <a:solidFill>
                  <a:srgbClr val="FFFFFF"/>
                </a:solidFill>
                <a:effectLst/>
                <a:uLnTx/>
                <a:uFillTx/>
              </a:rPr>
              <a:t>primeiro</a:t>
            </a:r>
            <a:r>
              <a:rPr kumimoji="0" lang="en-US" sz="2800" b="1" i="0" u="none" strike="noStrike" kern="0" cap="none" spc="0" normalizeH="0" baseline="0" noProof="0" dirty="0" smtClean="0">
                <a:ln>
                  <a:noFill/>
                </a:ln>
                <a:solidFill>
                  <a:srgbClr val="FFFFFF"/>
                </a:solidFill>
                <a:effectLst/>
                <a:uLnTx/>
                <a:uFillTx/>
              </a:rPr>
              <a:t> </a:t>
            </a:r>
            <a:r>
              <a:rPr kumimoji="0" lang="en-US" sz="2800" b="1" i="0" u="none" strike="noStrike" kern="0" cap="none" spc="0" normalizeH="0" baseline="0" noProof="0" dirty="0" err="1" smtClean="0">
                <a:ln>
                  <a:noFill/>
                </a:ln>
                <a:solidFill>
                  <a:srgbClr val="FFFFFF"/>
                </a:solidFill>
                <a:effectLst/>
                <a:uLnTx/>
                <a:uFillTx/>
              </a:rPr>
              <a:t>lugar</a:t>
            </a:r>
            <a:endParaRPr kumimoji="0" lang="en-US" sz="4000" b="1"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11654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Maturidade</a:t>
            </a:r>
            <a:r>
              <a:rPr lang="en-US" dirty="0" smtClean="0"/>
              <a:t> </a:t>
            </a:r>
            <a:r>
              <a:rPr lang="en-US" dirty="0" err="1" smtClean="0"/>
              <a:t>em</a:t>
            </a:r>
            <a:r>
              <a:rPr lang="en-US" dirty="0" smtClean="0"/>
              <a:t> Gestão </a:t>
            </a:r>
            <a:r>
              <a:rPr lang="en-US" dirty="0" err="1" smtClean="0"/>
              <a:t>Financeira</a:t>
            </a:r>
            <a:r>
              <a:rPr lang="en-US" dirty="0" smtClean="0"/>
              <a:t> e </a:t>
            </a:r>
            <a:r>
              <a:rPr lang="en-US" dirty="0" err="1" smtClean="0"/>
              <a:t>Conceitos</a:t>
            </a:r>
            <a:endParaRPr lang="en-US" dirty="0"/>
          </a:p>
        </p:txBody>
      </p:sp>
    </p:spTree>
    <p:extLst>
      <p:ext uri="{BB962C8B-B14F-4D97-AF65-F5344CB8AC3E}">
        <p14:creationId xmlns:p14="http://schemas.microsoft.com/office/powerpoint/2010/main" val="3762305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CIO Footno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qTng8G5pkGGK20PPE57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Ako3Yms9UeQjeoViOnR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UOxRZj5lEa7Dx1DKsocm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aS4iru64UaDbDVGDl4S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UoGQrMLzUm9HzYDcGEN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4EUhkqBy0.8D41fbCw8D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q4.z.ja2kaxUVd67hKN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E38DWtgVEO5FinjswMl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Dw64manAki.yiQSY_m5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02UPyxBtYUKCu2Ero.gpRQ"/>
</p:tagLst>
</file>

<file path=ppt/tags/tag2.xml><?xml version="1.0" encoding="utf-8"?>
<p:tagLst xmlns:a="http://schemas.openxmlformats.org/drawingml/2006/main" xmlns:r="http://schemas.openxmlformats.org/officeDocument/2006/relationships" xmlns:p="http://schemas.openxmlformats.org/presentationml/2006/main">
  <p:tag name="STICKYSTYLE" val="CIO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1AoueTLfsUCEP7Jeyu82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qTng8G5pkGGK20PPE579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Ako3Yms9UeQjeoViOnR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UOxRZj5lEa7Dx1DKsoc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aS4iru64UaDbDVGDl4S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UoGQrMLzUm9HzYDcGEN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4EUhkqBy0.8D41fbCw8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SWOwpekXkGtDArYKUOpbg"/>
</p:tagLst>
</file>

<file path=ppt/tags/tag3.xml><?xml version="1.0" encoding="utf-8"?>
<p:tagLst xmlns:a="http://schemas.openxmlformats.org/drawingml/2006/main" xmlns:r="http://schemas.openxmlformats.org/officeDocument/2006/relationships" xmlns:p="http://schemas.openxmlformats.org/presentationml/2006/main">
  <p:tag name="STICKYSTYLE" val="CIO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ft65lXwa0ScfWEd__7qZ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5EXomr1YE6_GKyShRJhV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0TknoQ9c0CS5Y_Y18B9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07XECugzkOLtRSyriF_z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jLVRxn0p068xI1v9bYV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IHv9BIzzEeMUIG_WgGGK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0TknoQ9c0CS5Y_Y18B9q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07XECugzkOLtRSyriF_z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rTse_J5DkarjfnGSi6V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i.vsfVUwUKftV0eDViJQw"/>
</p:tagLst>
</file>

<file path=ppt/tags/tag4.xml><?xml version="1.0" encoding="utf-8"?>
<p:tagLst xmlns:a="http://schemas.openxmlformats.org/drawingml/2006/main" xmlns:r="http://schemas.openxmlformats.org/officeDocument/2006/relationships" xmlns:p="http://schemas.openxmlformats.org/presentationml/2006/main">
  <p:tag name="STICKYSTYLE" val="CIO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Upz2xm9rEmWhv5qvb.F8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G4cGP2sCka8DKiB54o1p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TICKYSTYLE" val="CIO Footnote"/>
</p:tagLst>
</file>

<file path=ppt/tags/tag6.xml><?xml version="1.0" encoding="utf-8"?>
<p:tagLst xmlns:a="http://schemas.openxmlformats.org/drawingml/2006/main" xmlns:r="http://schemas.openxmlformats.org/officeDocument/2006/relationships" xmlns:p="http://schemas.openxmlformats.org/presentationml/2006/main">
  <p:tag name="STICKYSTYLE" val="CIO Footno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xIgNeJc906MUFljMwe4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AoueTLfsUCEP7Jeyu82JQ"/>
</p:tagLst>
</file>

<file path=ppt/theme/theme1.xml><?xml version="1.0" encoding="utf-8"?>
<a:theme xmlns:a="http://schemas.openxmlformats.org/drawingml/2006/main" name="White bkgrnd master">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4F4F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rtlCol="0">
        <a:spAutoFit/>
      </a:bodyPr>
      <a:lstStyle>
        <a:defPPr>
          <a:defRPr dirty="0" err="1"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27" id="{FE683EB6-1857-174F-981C-940D0425F62C}" vid="{9FBA1F82-3E14-E54F-A1B9-F8E347DF7D32}"/>
    </a:ext>
  </a:extLst>
</a:theme>
</file>

<file path=ppt/theme/theme2.xml><?xml version="1.0" encoding="utf-8"?>
<a:theme xmlns:a="http://schemas.openxmlformats.org/drawingml/2006/main" name="Blue bkgrnd master">
  <a:themeElements>
    <a:clrScheme name="2018 Brand Colors-012">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27" id="{FE683EB6-1857-174F-981C-940D0425F62C}" vid="{EE19BA89-9E00-5C4D-BCB7-05FD8B3FF24C}"/>
    </a:ext>
  </a:extLst>
</a:theme>
</file>

<file path=ppt/theme/theme3.xml><?xml version="1.0" encoding="utf-8"?>
<a:theme xmlns:a="http://schemas.openxmlformats.org/drawingml/2006/main" name="1_Blue bkgrnd master">
  <a:themeElements>
    <a:clrScheme name="2018 Brand Colors-012">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0052D7"/>
      </a:hlink>
      <a:folHlink>
        <a:srgbClr val="0045B5"/>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artner_Corp_Template-2018-0709-ver010.pptx" id="{09E9AB68-F0C8-4B0A-85BF-302913D02424}" vid="{26E6861E-2249-4BAC-86E6-D52B2FE93D4B}"/>
    </a:ext>
  </a:extLst>
</a:theme>
</file>

<file path=ppt/theme/theme4.xml><?xml version="1.0" encoding="utf-8"?>
<a:theme xmlns:a="http://schemas.openxmlformats.org/drawingml/2006/main" name="1_White bkgrnd master">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artner_Corp_Template-2018-0709-ver010.pptx" id="{09E9AB68-F0C8-4B0A-85BF-302913D02424}" vid="{26E6861E-2249-4BAC-86E6-D52B2FE93D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t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themeOverride>
</file>

<file path=docProps/app.xml><?xml version="1.0" encoding="utf-8"?>
<Properties xmlns="http://schemas.openxmlformats.org/officeDocument/2006/extended-properties" xmlns:vt="http://schemas.openxmlformats.org/officeDocument/2006/docPropsVTypes">
  <Template>Gartner_Corporate_PPT_Template (1)</Template>
  <TotalTime>11793</TotalTime>
  <Words>9319</Words>
  <Application>Microsoft Office PowerPoint</Application>
  <PresentationFormat>Widescreen</PresentationFormat>
  <Paragraphs>1264</Paragraphs>
  <Slides>71</Slides>
  <Notes>63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71</vt:i4>
      </vt:variant>
    </vt:vector>
  </HeadingPairs>
  <TitlesOfParts>
    <vt:vector size="87" baseType="lpstr">
      <vt:lpstr>Arial Unicode MS</vt:lpstr>
      <vt:lpstr>Arial</vt:lpstr>
      <vt:lpstr>Arial Black</vt:lpstr>
      <vt:lpstr>Bebas Neue</vt:lpstr>
      <vt:lpstr>Calibri</vt:lpstr>
      <vt:lpstr>Courier New</vt:lpstr>
      <vt:lpstr>Symbol</vt:lpstr>
      <vt:lpstr>Times</vt:lpstr>
      <vt:lpstr>Times New Roman</vt:lpstr>
      <vt:lpstr>Wingdings</vt:lpstr>
      <vt:lpstr>Wingdings 3</vt:lpstr>
      <vt:lpstr>White bkgrnd master</vt:lpstr>
      <vt:lpstr>Blue bkgrnd master</vt:lpstr>
      <vt:lpstr>1_Blue bkgrnd master</vt:lpstr>
      <vt:lpstr>1_White bkgrnd master</vt:lpstr>
      <vt:lpstr>think-cell Slide</vt:lpstr>
      <vt:lpstr> Workshop Otimização de Custos</vt:lpstr>
      <vt:lpstr>O Gartner</vt:lpstr>
      <vt:lpstr>O Gartner</vt:lpstr>
      <vt:lpstr>Objetivo</vt:lpstr>
      <vt:lpstr>Panorama Econômico 2017, 2018, 2019…</vt:lpstr>
      <vt:lpstr>CIO Agenda 2018 Governo Digital </vt:lpstr>
      <vt:lpstr>Quem respondeu…</vt:lpstr>
      <vt:lpstr>PowerPoint Presentation</vt:lpstr>
      <vt:lpstr>Maturidade em Gestão Financeira e Conceitos</vt:lpstr>
      <vt:lpstr> Maturidade em Gestão Financeira</vt:lpstr>
      <vt:lpstr> Maturidade em Gestão Financeira</vt:lpstr>
      <vt:lpstr> Maturidade em Gestão Financeira</vt:lpstr>
      <vt:lpstr> Maturidade em Gestão Financeira</vt:lpstr>
      <vt:lpstr> Maturidade em Gestão Financeira</vt:lpstr>
      <vt:lpstr> Maturidade em Gestão Financeira</vt:lpstr>
      <vt:lpstr>Otimização de Custo de TI -  Forma Tradicional</vt:lpstr>
      <vt:lpstr>PowerPoint Presentation</vt:lpstr>
      <vt:lpstr>Barreiras para a redução - existem muitas</vt:lpstr>
      <vt:lpstr>Entendimentos sobre a Otimização dos Custos</vt:lpstr>
      <vt:lpstr>Otimização dos Custos de TI</vt:lpstr>
      <vt:lpstr>Cinco Princípios que sustentam a Otimização de Custos contínua</vt:lpstr>
      <vt:lpstr>Otimização dos Custos de TI deve ser uma disciplina</vt:lpstr>
      <vt:lpstr>Oportunidades de Otimização de Custos em Diversas Áreas  Ganhos Obtidos</vt:lpstr>
      <vt:lpstr>Como implementar a Otimização dos Custos de TI?</vt:lpstr>
      <vt:lpstr>É importante desenvolver a Maturidade em Gestão Financeira</vt:lpstr>
      <vt:lpstr>Framework - 4 Níveis de Otimização de Custos de TI</vt:lpstr>
      <vt:lpstr>Framework - 4 Níveis de Otimização de Custos de TI</vt:lpstr>
      <vt:lpstr>Formulação de um Programa de Otimização de Custos</vt:lpstr>
      <vt:lpstr>Abordagem para Otimização de Custos</vt:lpstr>
      <vt:lpstr>IT Cost Optimization Roadmap</vt:lpstr>
      <vt:lpstr>Explorando os Níveis de Otimização dos Custo de TI</vt:lpstr>
      <vt:lpstr>Nível 1: Aquisição de TI</vt:lpstr>
      <vt:lpstr>Nível 1 – Economias Típicas do Modelo de Aquisição de TI</vt:lpstr>
      <vt:lpstr>Escopo Técnico: Utilize o Gartner para Montar o Termo de Referência</vt:lpstr>
      <vt:lpstr>O Gartner pode apoiar na Avaliação dos Contratos</vt:lpstr>
      <vt:lpstr>Gartner – Exemplo de Valor para Revisão de Contratos:</vt:lpstr>
      <vt:lpstr>PowerPoint Presentation</vt:lpstr>
      <vt:lpstr>Nível 2: Redução dos Custos dentro da TI</vt:lpstr>
      <vt:lpstr>Oportunidades recomendadas de Redução de Custo em I&amp;O</vt:lpstr>
      <vt:lpstr>Oportunidades recomendadas de Redução de Custo em I&amp;O</vt:lpstr>
      <vt:lpstr>Nível 3 Redução de Custos conjunta TI e Negócio</vt:lpstr>
      <vt:lpstr>Nível 3 Redução de Custo conjunta TI e Negócio Exemplos</vt:lpstr>
      <vt:lpstr>Nível 4 Viabilizar Inovação e Restruturação do  Negócio</vt:lpstr>
      <vt:lpstr>Dez idéias para Otimização de Custos de Negócios na  Era Digital</vt:lpstr>
      <vt:lpstr>PowerPoint Presentation</vt:lpstr>
      <vt:lpstr>PowerPoint Presentation</vt:lpstr>
      <vt:lpstr>PowerPoint Presentation</vt:lpstr>
      <vt:lpstr>PowerPoint Presentation</vt:lpstr>
      <vt:lpstr>PowerPoint Presentation</vt:lpstr>
      <vt:lpstr>Principais idéias para Redução dos Custos de TI</vt:lpstr>
      <vt:lpstr>10 Principais idéias mais Populares para Reduzir Custos de TI</vt:lpstr>
      <vt:lpstr>10. Gerar idéias com as Partes Interessadas do Negócio</vt:lpstr>
      <vt:lpstr>9. Racionalizar e padronizar as Aplicações da Empresa</vt:lpstr>
      <vt:lpstr>8. Avaliar as Práticas de Gerenciamento de Ativos de TI</vt:lpstr>
      <vt:lpstr>7. Implementar Automação de Processos Robóticos</vt:lpstr>
      <vt:lpstr>6. Concentrar nos Gastos do lado da Demanda de TI para Melhorar a Otimização dos Custos do Negócio </vt:lpstr>
      <vt:lpstr>6. Concentrar nos Gastos do lado da Demanda de TI para Melhorar a Otimização dos Custos do Negócio </vt:lpstr>
      <vt:lpstr>5. Melhorar as Práticas de Transparência Financeira da TI (TI como Negócio)</vt:lpstr>
      <vt:lpstr>4. Usar Forças de Trabalho Híbridas com Talentos Terceirizados</vt:lpstr>
      <vt:lpstr>3. Consolidar Data Centers Corporativos</vt:lpstr>
      <vt:lpstr>2. Adotar uma Política de Nuvem, quando Apropriado</vt:lpstr>
      <vt:lpstr>1. Implementar Serviços Compartilhados</vt:lpstr>
      <vt:lpstr>Outros Recursos do Gartner para Otimização dos Custos de TI</vt:lpstr>
      <vt:lpstr>Use uma Matriz de Decisão para Identificar Oportunidades</vt:lpstr>
      <vt:lpstr>Mapeie sua Estratégia de Otimização de Custos de TI</vt:lpstr>
      <vt:lpstr>As 100 Principais Idéias de Otimização dos Custos de TI</vt:lpstr>
      <vt:lpstr>Idéias de Otimização de Custos de Curto Prazo</vt:lpstr>
      <vt:lpstr>Pesquisas do Gartner - Valores e Capacidades</vt:lpstr>
      <vt:lpstr>Principais Recomendações</vt:lpstr>
      <vt:lpstr>Recommended Gartner Research</vt:lpstr>
      <vt:lpstr> Obrigado </vt:lpstr>
    </vt:vector>
  </TitlesOfParts>
  <Company>Gartner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Comply with the Information Classification Policy</dc:title>
  <dc:creator>Healey,Katherine</dc:creator>
  <cp:lastModifiedBy>Silverio,Nei</cp:lastModifiedBy>
  <cp:revision>212</cp:revision>
  <cp:lastPrinted>2019-02-15T21:10:34Z</cp:lastPrinted>
  <dcterms:created xsi:type="dcterms:W3CDTF">2018-07-31T15:32:37Z</dcterms:created>
  <dcterms:modified xsi:type="dcterms:W3CDTF">2019-06-27T19:13:08Z</dcterms:modified>
</cp:coreProperties>
</file>