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63" r:id="rId3"/>
    <p:sldId id="257" r:id="rId4"/>
    <p:sldId id="262" r:id="rId5"/>
    <p:sldId id="258" r:id="rId6"/>
    <p:sldId id="269" r:id="rId7"/>
    <p:sldId id="270" r:id="rId8"/>
    <p:sldId id="281" r:id="rId9"/>
    <p:sldId id="264" r:id="rId10"/>
    <p:sldId id="272" r:id="rId11"/>
    <p:sldId id="267" r:id="rId12"/>
    <p:sldId id="268" r:id="rId13"/>
    <p:sldId id="279" r:id="rId14"/>
    <p:sldId id="274" r:id="rId15"/>
    <p:sldId id="275" r:id="rId16"/>
    <p:sldId id="273" r:id="rId17"/>
    <p:sldId id="276" r:id="rId18"/>
    <p:sldId id="278" r:id="rId19"/>
    <p:sldId id="277" r:id="rId20"/>
    <p:sldId id="282" r:id="rId21"/>
    <p:sldId id="260" r:id="rId22"/>
  </p:sldIdLst>
  <p:sldSz cx="12192000" cy="6858000"/>
  <p:notesSz cx="6858000" cy="9144000"/>
  <p:embeddedFontLst>
    <p:embeddedFont>
      <p:font typeface="Kanit" panose="020B0604020202020204" charset="-34"/>
      <p:regular r:id="rId24"/>
      <p:bold r:id="rId25"/>
      <p:italic r:id="rId26"/>
      <p:boldItalic r:id="rId27"/>
    </p:embeddedFont>
    <p:embeddedFont>
      <p:font typeface="Kanit Light" panose="020B0604020202020204" charset="-34"/>
      <p:regular r:id="rId28"/>
      <p:bold r:id="rId29"/>
      <p:italic r:id="rId30"/>
      <p:boldItalic r:id="rId31"/>
    </p:embeddedFont>
    <p:embeddedFont>
      <p:font typeface="Kanit Medium" panose="020B0604020202020204" charset="-34"/>
      <p:regular r:id="rId32"/>
      <p:bold r:id="rId33"/>
      <p:italic r:id="rId34"/>
      <p:boldItalic r:id="rId35"/>
    </p:embeddedFont>
    <p:embeddedFont>
      <p:font typeface="Palanquin" panose="020B0004020203020204" pitchFamily="34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06121773\Downloads\Relat&#243;rio%20de%20Arrecada&#231;&#227;o%20Mensal%20-%20S&#233;ries%20Tempora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 b="1" dirty="0"/>
              <a:t>Evolução do valor recebido do IPTU corrigido pelo IPCA-E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7.0958093520310267E-2"/>
          <c:y val="0.14974754762499723"/>
          <c:w val="0.89775410044004722"/>
          <c:h val="0.67627830066033012"/>
        </c:manualLayout>
      </c:layout>
      <c:lineChart>
        <c:grouping val="standard"/>
        <c:varyColors val="0"/>
        <c:ser>
          <c:idx val="0"/>
          <c:order val="0"/>
          <c:tx>
            <c:strRef>
              <c:f>'[Relatório de Arrecadação Mensal - Séries Temporais.xlsx]Plan1'!$G$3</c:f>
              <c:strCache>
                <c:ptCount val="1"/>
                <c:pt idx="0">
                  <c:v>Vr Nominal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4.2131350681536554E-2"/>
                  <c:y val="4.35271058205013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FC-4055-B536-12BBC740F76A}"/>
                </c:ext>
              </c:extLst>
            </c:dLbl>
            <c:dLbl>
              <c:idx val="4"/>
              <c:layout>
                <c:manualLayout>
                  <c:x val="-4.2131350681536679E-2"/>
                  <c:y val="4.73096111673853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FC-4055-B536-12BBC740F7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'[Relatório de Arrecadação Mensal - Séries Temporais.xlsx]Plan1'!$F$4:$F$8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'[Relatório de Arrecadação Mensal - Séries Temporais.xlsx]Plan1'!$G$4:$G$8</c:f>
              <c:numCache>
                <c:formatCode>_-"R$"\ * #,##0.0_-;\-"R$"\ * #,##0.0_-;_-"R$"\ * "-"??_-;_-@_-</c:formatCode>
                <c:ptCount val="5"/>
                <c:pt idx="0">
                  <c:v>501.46286357999998</c:v>
                </c:pt>
                <c:pt idx="1">
                  <c:v>496.50320833000029</c:v>
                </c:pt>
                <c:pt idx="2">
                  <c:v>566.65296043999967</c:v>
                </c:pt>
                <c:pt idx="3">
                  <c:v>627.23491786000034</c:v>
                </c:pt>
                <c:pt idx="4">
                  <c:v>693.17305917000033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CFC-4055-B536-12BBC740F76A}"/>
            </c:ext>
          </c:extLst>
        </c:ser>
        <c:ser>
          <c:idx val="1"/>
          <c:order val="1"/>
          <c:tx>
            <c:strRef>
              <c:f>'[Relatório de Arrecadação Mensal - Séries Temporais.xlsx]Plan1'!$H$3</c:f>
              <c:strCache>
                <c:ptCount val="1"/>
                <c:pt idx="0">
                  <c:v>Vr Corrigido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'[Relatório de Arrecadação Mensal - Séries Temporais.xlsx]Plan1'!$F$4:$F$8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'[Relatório de Arrecadação Mensal - Séries Temporais.xlsx]Plan1'!$H$4:$H$8</c:f>
              <c:numCache>
                <c:formatCode>_-"R$"\ * #,##0.0_-;\-"R$"\ * #,##0.0_-;_-"R$"\ * "-"??_-;_-@_-</c:formatCode>
                <c:ptCount val="5"/>
                <c:pt idx="0">
                  <c:v>671.30053130451472</c:v>
                </c:pt>
                <c:pt idx="1">
                  <c:v>641.98625982599719</c:v>
                </c:pt>
                <c:pt idx="2">
                  <c:v>688.5181289569806</c:v>
                </c:pt>
                <c:pt idx="3">
                  <c:v>691.51159569130198</c:v>
                </c:pt>
                <c:pt idx="4">
                  <c:v>726.90458724478708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CFC-4055-B536-12BBC740F76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1001984240"/>
        <c:axId val="-1001979888"/>
      </c:lineChart>
      <c:catAx>
        <c:axId val="-100198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001979888"/>
        <c:crosses val="autoZero"/>
        <c:auto val="1"/>
        <c:lblAlgn val="ctr"/>
        <c:lblOffset val="100"/>
        <c:noMultiLvlLbl val="0"/>
      </c:catAx>
      <c:valAx>
        <c:axId val="-1001979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&quot;R$&quot;\ * #,##0.0_-;\-&quot;R$&quot;\ * #,##0.0_-;_-&quot;R$&quot;\ 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001984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44927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547d5d90f6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2547d5d90f6_0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g2547d5d90f6_0_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6912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2053ace188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22053ace18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9112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2053ace188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22053ace18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0752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2053ace188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g22053ace18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9412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2053ace188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g22053ace18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1666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2053ace188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g22053ace18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5193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2053ace188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g22053ace18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09762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2053ace188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g22053ace18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4162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2053ace188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g22053ace18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9340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2053ace188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g22053ace18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0282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2053ace188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g22053ace18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6175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2053ace188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22053ace18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25834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2053ace188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g22053ace18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21844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547d5d90f6_0_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2547d5d90f6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5187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547d5d90f6_0_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2547d5d90f6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0762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547d5d90f6_0_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2547d5d90f6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8898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2053ace188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g22053ace18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3519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2053ace188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g22053ace18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0327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2053ace188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g22053ace18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7613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2053ace188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g22053ace18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8655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2053ace188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g22053ace18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6371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slide" Target="slide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.png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8.xml"/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12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slide" Target="slide9.xml"/><Relationship Id="rId4" Type="http://schemas.openxmlformats.org/officeDocument/2006/relationships/image" Target="../media/image4.png"/><Relationship Id="rId9" Type="http://schemas.microsoft.com/office/2007/relationships/hdphoto" Target="../media/hdphoto1.wdp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slide" Target="slide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0425" y="-23784"/>
            <a:ext cx="12271598" cy="690556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7905751" y="2551650"/>
            <a:ext cx="3824700" cy="235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rPr>
              <a:t>Cobrança Administrativa:  </a:t>
            </a:r>
            <a:endParaRPr sz="3600" b="1" dirty="0">
              <a:solidFill>
                <a:schemeClr val="lt1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rPr>
              <a:t>estratégias de como recuperar valores perdidos</a:t>
            </a:r>
            <a:endParaRPr sz="2500" dirty="0">
              <a:solidFill>
                <a:schemeClr val="lt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1050" y="2213731"/>
            <a:ext cx="5976801" cy="170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76001" y="306825"/>
            <a:ext cx="908375" cy="90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 15">
            <a:extLst>
              <a:ext uri="{FF2B5EF4-FFF2-40B4-BE49-F238E27FC236}">
                <a16:creationId xmlns:a16="http://schemas.microsoft.com/office/drawing/2014/main" id="{E81630F6-3F82-BE99-B83C-4F5449CCBF97}"/>
              </a:ext>
            </a:extLst>
          </p:cNvPr>
          <p:cNvSpPr/>
          <p:nvPr/>
        </p:nvSpPr>
        <p:spPr>
          <a:xfrm>
            <a:off x="4890947" y="4083623"/>
            <a:ext cx="3889296" cy="3270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86"/>
              </a:lnSpc>
            </a:pPr>
            <a:endParaRPr lang="en-US" dirty="0">
              <a:solidFill>
                <a:srgbClr val="666666"/>
              </a:solidFill>
              <a:latin typeface="Kanit"/>
              <a:cs typeface="Kanit"/>
            </a:endParaRPr>
          </a:p>
        </p:txBody>
      </p:sp>
      <p:sp>
        <p:nvSpPr>
          <p:cNvPr id="20" name="Text 20">
            <a:extLst>
              <a:ext uri="{FF2B5EF4-FFF2-40B4-BE49-F238E27FC236}">
                <a16:creationId xmlns:a16="http://schemas.microsoft.com/office/drawing/2014/main" id="{9CF09741-2C89-E3EB-CDB0-D89958637E64}"/>
              </a:ext>
            </a:extLst>
          </p:cNvPr>
          <p:cNvSpPr/>
          <p:nvPr/>
        </p:nvSpPr>
        <p:spPr>
          <a:xfrm>
            <a:off x="6504602" y="5356305"/>
            <a:ext cx="4551283" cy="3270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76"/>
              </a:lnSpc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Google Shape;97;p14">
            <a:extLst>
              <a:ext uri="{FF2B5EF4-FFF2-40B4-BE49-F238E27FC236}">
                <a16:creationId xmlns:a16="http://schemas.microsoft.com/office/drawing/2014/main" id="{BC7109CA-FF93-FF15-E4BC-9A322A2169B5}"/>
              </a:ext>
            </a:extLst>
          </p:cNvPr>
          <p:cNvSpPr/>
          <p:nvPr/>
        </p:nvSpPr>
        <p:spPr>
          <a:xfrm>
            <a:off x="261130" y="61158"/>
            <a:ext cx="10668377" cy="501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2800" b="1" dirty="0">
                <a:solidFill>
                  <a:srgbClr val="3BA24B"/>
                </a:solidFill>
                <a:latin typeface="Kanit"/>
                <a:ea typeface="Kanit"/>
                <a:cs typeface="Kanit"/>
                <a:sym typeface="Kanit"/>
              </a:rPr>
              <a:t>Abordagem: Economia Comportamental  </a:t>
            </a:r>
            <a:r>
              <a:rPr lang="pt-BR" sz="2800" dirty="0">
                <a:solidFill>
                  <a:schemeClr val="bg1"/>
                </a:solidFill>
              </a:rPr>
              <a:t>o campo da psicologia, da neurociência e de outras ciências sociais.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dirty="0">
                <a:solidFill>
                  <a:schemeClr val="bg1"/>
                </a:solidFill>
              </a:rPr>
              <a:t>da economia, de desenvolvimentos teóricos e descobertas empíricas</a:t>
            </a:r>
            <a:endParaRPr lang="pt-BR" sz="2800" b="1" dirty="0">
              <a:solidFill>
                <a:srgbClr val="3BA24B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pic>
        <p:nvPicPr>
          <p:cNvPr id="4" name="Imagem 3">
            <a:hlinkClick r:id="rId5" action="ppaction://hlinksldjump"/>
            <a:extLst>
              <a:ext uri="{FF2B5EF4-FFF2-40B4-BE49-F238E27FC236}">
                <a16:creationId xmlns:a16="http://schemas.microsoft.com/office/drawing/2014/main" id="{6D10FDFA-8653-82CC-5031-8B56B7DDCB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273" y="1187900"/>
            <a:ext cx="10355210" cy="5162629"/>
          </a:xfrm>
          <a:prstGeom prst="rect">
            <a:avLst/>
          </a:prstGeom>
        </p:spPr>
      </p:pic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8E7EBD1D-2A84-6597-47C0-8E81467A52FA}"/>
              </a:ext>
            </a:extLst>
          </p:cNvPr>
          <p:cNvSpPr/>
          <p:nvPr/>
        </p:nvSpPr>
        <p:spPr>
          <a:xfrm>
            <a:off x="214636" y="468444"/>
            <a:ext cx="10278578" cy="6161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400" dirty="0">
                <a:solidFill>
                  <a:srgbClr val="666666"/>
                </a:solidFill>
                <a:latin typeface="Kanit" panose="020B0604020202020204" charset="-34"/>
                <a:cs typeface="Kanit" panose="020B0604020202020204" charset="-34"/>
              </a:rPr>
              <a:t>Incorporação da economia, de desenvolvimentos </a:t>
            </a:r>
            <a:r>
              <a:rPr lang="pt-BR" dirty="0">
                <a:solidFill>
                  <a:srgbClr val="666666"/>
                </a:solidFill>
                <a:latin typeface="Kanit" panose="020B0604020202020204" charset="-34"/>
                <a:cs typeface="Kanit" panose="020B0604020202020204" charset="-34"/>
              </a:rPr>
              <a:t>teóricos e descobertas empíricas no campo da psicologia, da neurociência e de outras ciências sociais (Insights Comportamentais):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722AA05A-8D32-5069-643A-98D15F7BC1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900" y="5946220"/>
            <a:ext cx="904875" cy="390525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D9C8E903-BBFA-ECC5-1045-B8929433A399}"/>
              </a:ext>
            </a:extLst>
          </p:cNvPr>
          <p:cNvSpPr txBox="1"/>
          <p:nvPr/>
        </p:nvSpPr>
        <p:spPr>
          <a:xfrm>
            <a:off x="495271" y="6299965"/>
            <a:ext cx="8695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latin typeface="Kanit" panose="020B0604020202020204" charset="-34"/>
                <a:cs typeface="Kanit" panose="020B0604020202020204" charset="-34"/>
              </a:rPr>
              <a:t>David Cico, John Guyton, Eric LoPresti, Alicia Miller e Brenda Schafer</a:t>
            </a:r>
            <a:endParaRPr lang="pt-BR" sz="1400" dirty="0">
              <a:latin typeface="Kanit" panose="020B0604020202020204" charset="-34"/>
              <a:cs typeface="Kanit" panose="020B060402020202020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29320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76001" y="306825"/>
            <a:ext cx="908375" cy="9083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97;p14">
            <a:extLst>
              <a:ext uri="{FF2B5EF4-FFF2-40B4-BE49-F238E27FC236}">
                <a16:creationId xmlns:a16="http://schemas.microsoft.com/office/drawing/2014/main" id="{099E3039-BAC8-A0AA-9150-430351CD8ABA}"/>
              </a:ext>
            </a:extLst>
          </p:cNvPr>
          <p:cNvSpPr/>
          <p:nvPr/>
        </p:nvSpPr>
        <p:spPr>
          <a:xfrm>
            <a:off x="3934227" y="3178177"/>
            <a:ext cx="11122563" cy="501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pt-BR" sz="2800" b="1" dirty="0">
              <a:solidFill>
                <a:srgbClr val="3BA24B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7" name="Text 9">
            <a:extLst>
              <a:ext uri="{FF2B5EF4-FFF2-40B4-BE49-F238E27FC236}">
                <a16:creationId xmlns:a16="http://schemas.microsoft.com/office/drawing/2014/main" id="{F96E3FD6-2403-C590-D3D7-064EC8915357}"/>
              </a:ext>
            </a:extLst>
          </p:cNvPr>
          <p:cNvSpPr/>
          <p:nvPr/>
        </p:nvSpPr>
        <p:spPr>
          <a:xfrm>
            <a:off x="496036" y="1174714"/>
            <a:ext cx="5334188" cy="7441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286"/>
              </a:lnSpc>
            </a:pPr>
            <a:r>
              <a:rPr lang="pt-BR" sz="2400" dirty="0">
                <a:solidFill>
                  <a:srgbClr val="666666"/>
                </a:solidFill>
                <a:latin typeface="Kanit"/>
                <a:cs typeface="Kanit"/>
              </a:rPr>
              <a:t>Processo de Arrecadação </a:t>
            </a:r>
          </a:p>
          <a:p>
            <a:pPr algn="ctr">
              <a:lnSpc>
                <a:spcPts val="2286"/>
              </a:lnSpc>
            </a:pPr>
            <a:r>
              <a:rPr lang="pt-BR" sz="2400" dirty="0">
                <a:solidFill>
                  <a:srgbClr val="666666"/>
                </a:solidFill>
                <a:latin typeface="Kanit"/>
                <a:cs typeface="Kanit"/>
              </a:rPr>
              <a:t>transparente, seguro e ágil  </a:t>
            </a:r>
          </a:p>
          <a:p>
            <a:pPr algn="ctr">
              <a:lnSpc>
                <a:spcPts val="2286"/>
              </a:lnSpc>
            </a:pPr>
            <a:endParaRPr lang="pt-BR" sz="2400" dirty="0">
              <a:solidFill>
                <a:srgbClr val="666666"/>
              </a:solidFill>
              <a:latin typeface="Kanit"/>
              <a:cs typeface="Kanit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C35851E-82E3-6E6F-F101-0DAB315FEC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036" y="2087888"/>
            <a:ext cx="5334188" cy="4244691"/>
          </a:xfrm>
          <a:prstGeom prst="rect">
            <a:avLst/>
          </a:prstGeom>
        </p:spPr>
      </p:pic>
      <p:sp>
        <p:nvSpPr>
          <p:cNvPr id="10" name="Text 9">
            <a:extLst>
              <a:ext uri="{FF2B5EF4-FFF2-40B4-BE49-F238E27FC236}">
                <a16:creationId xmlns:a16="http://schemas.microsoft.com/office/drawing/2014/main" id="{A4D86A88-2F15-B527-28AD-0C56571E86AD}"/>
              </a:ext>
            </a:extLst>
          </p:cNvPr>
          <p:cNvSpPr/>
          <p:nvPr/>
        </p:nvSpPr>
        <p:spPr>
          <a:xfrm>
            <a:off x="6095999" y="1132307"/>
            <a:ext cx="5334188" cy="9083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286"/>
              </a:lnSpc>
            </a:pPr>
            <a:endParaRPr lang="pt-BR" sz="2400" dirty="0">
              <a:solidFill>
                <a:srgbClr val="666666"/>
              </a:solidFill>
              <a:latin typeface="Kanit"/>
              <a:cs typeface="Kanit"/>
            </a:endParaRPr>
          </a:p>
          <a:p>
            <a:pPr algn="ctr">
              <a:lnSpc>
                <a:spcPts val="2286"/>
              </a:lnSpc>
            </a:pPr>
            <a:r>
              <a:rPr lang="pt-BR" sz="2400" dirty="0">
                <a:solidFill>
                  <a:srgbClr val="666666"/>
                </a:solidFill>
                <a:latin typeface="Kanit"/>
                <a:cs typeface="Kanit"/>
              </a:rPr>
              <a:t>Qualidade do Cadastro </a:t>
            </a:r>
          </a:p>
          <a:p>
            <a:pPr algn="ctr">
              <a:lnSpc>
                <a:spcPts val="2286"/>
              </a:lnSpc>
            </a:pPr>
            <a:endParaRPr lang="pt-BR" sz="2400" dirty="0">
              <a:solidFill>
                <a:srgbClr val="666666"/>
              </a:solidFill>
              <a:latin typeface="Kanit"/>
              <a:cs typeface="Kanit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B1979438-3BDA-6735-E336-F2DD269C8A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9" y="2081627"/>
            <a:ext cx="5334189" cy="4250952"/>
          </a:xfrm>
          <a:prstGeom prst="rect">
            <a:avLst/>
          </a:prstGeom>
        </p:spPr>
      </p:pic>
      <p:sp>
        <p:nvSpPr>
          <p:cNvPr id="13" name="Google Shape;97;p14">
            <a:extLst>
              <a:ext uri="{FF2B5EF4-FFF2-40B4-BE49-F238E27FC236}">
                <a16:creationId xmlns:a16="http://schemas.microsoft.com/office/drawing/2014/main" id="{4A3ED430-90E5-A01D-83FD-4E76188BDCB3}"/>
              </a:ext>
            </a:extLst>
          </p:cNvPr>
          <p:cNvSpPr/>
          <p:nvPr/>
        </p:nvSpPr>
        <p:spPr>
          <a:xfrm>
            <a:off x="307624" y="525421"/>
            <a:ext cx="11122563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2800" b="1" dirty="0">
                <a:solidFill>
                  <a:srgbClr val="3BA24B"/>
                </a:solidFill>
                <a:latin typeface="Kanit"/>
                <a:ea typeface="Kanit"/>
                <a:cs typeface="Kanit"/>
                <a:sym typeface="Kanit"/>
              </a:rPr>
              <a:t>6 - Matérias-Primas para uma cobrança responsável e eficiente</a:t>
            </a:r>
          </a:p>
        </p:txBody>
      </p:sp>
    </p:spTree>
    <p:extLst>
      <p:ext uri="{BB962C8B-B14F-4D97-AF65-F5344CB8AC3E}">
        <p14:creationId xmlns:p14="http://schemas.microsoft.com/office/powerpoint/2010/main" val="1566919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750823"/>
            <a:ext cx="7924799" cy="5622701"/>
          </a:xfrm>
          <a:prstGeom prst="rect">
            <a:avLst/>
          </a:prstGeom>
        </p:spPr>
      </p:pic>
      <p:pic>
        <p:nvPicPr>
          <p:cNvPr id="115" name="Google Shape;11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76001" y="306825"/>
            <a:ext cx="908375" cy="90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7;p14">
            <a:extLst>
              <a:ext uri="{FF2B5EF4-FFF2-40B4-BE49-F238E27FC236}">
                <a16:creationId xmlns:a16="http://schemas.microsoft.com/office/drawing/2014/main" id="{37DE0CB8-8006-CEED-98C7-6BDBE217595A}"/>
              </a:ext>
            </a:extLst>
          </p:cNvPr>
          <p:cNvSpPr/>
          <p:nvPr/>
        </p:nvSpPr>
        <p:spPr>
          <a:xfrm>
            <a:off x="510301" y="249224"/>
            <a:ext cx="7936271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3BA24B"/>
                </a:solidFill>
                <a:latin typeface="Kanit"/>
                <a:ea typeface="Kanit"/>
                <a:cs typeface="Kanit"/>
                <a:sym typeface="Kanit"/>
              </a:rPr>
              <a:t>7 – Modelos de Abordagem </a:t>
            </a:r>
            <a:endParaRPr lang="pt-BR" sz="1000" dirty="0">
              <a:solidFill>
                <a:srgbClr val="3BA24B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2A7DCD7-DDF8-150C-2128-0482C59AB18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605" y="805993"/>
            <a:ext cx="3197771" cy="5377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7"/>
          <a:srcRect t="416"/>
          <a:stretch/>
        </p:blipFill>
        <p:spPr>
          <a:xfrm>
            <a:off x="510302" y="805991"/>
            <a:ext cx="2533618" cy="544505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8"/>
          <a:srcRect r="1096"/>
          <a:stretch/>
        </p:blipFill>
        <p:spPr>
          <a:xfrm>
            <a:off x="5716022" y="805991"/>
            <a:ext cx="2485003" cy="544505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7270" y="805992"/>
            <a:ext cx="2454620" cy="544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09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76001" y="306825"/>
            <a:ext cx="908375" cy="9083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97;p14">
            <a:extLst>
              <a:ext uri="{FF2B5EF4-FFF2-40B4-BE49-F238E27FC236}">
                <a16:creationId xmlns:a16="http://schemas.microsoft.com/office/drawing/2014/main" id="{29A84BD6-1746-9A35-774B-853F3085C48B}"/>
              </a:ext>
            </a:extLst>
          </p:cNvPr>
          <p:cNvSpPr/>
          <p:nvPr/>
        </p:nvSpPr>
        <p:spPr>
          <a:xfrm>
            <a:off x="9007440" y="511111"/>
            <a:ext cx="7936271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000" dirty="0">
              <a:solidFill>
                <a:srgbClr val="3BA24B"/>
              </a:solidFill>
            </a:endParaRPr>
          </a:p>
        </p:txBody>
      </p:sp>
      <p:sp>
        <p:nvSpPr>
          <p:cNvPr id="9" name="Google Shape;97;p14">
            <a:extLst>
              <a:ext uri="{FF2B5EF4-FFF2-40B4-BE49-F238E27FC236}">
                <a16:creationId xmlns:a16="http://schemas.microsoft.com/office/drawing/2014/main" id="{14861F82-DF18-FB8C-51C7-00FCD34B2711}"/>
              </a:ext>
            </a:extLst>
          </p:cNvPr>
          <p:cNvSpPr/>
          <p:nvPr/>
        </p:nvSpPr>
        <p:spPr>
          <a:xfrm>
            <a:off x="510301" y="435206"/>
            <a:ext cx="9579096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3BA24B"/>
                </a:solidFill>
                <a:latin typeface="Kanit"/>
                <a:ea typeface="Kanit"/>
                <a:cs typeface="Kanit"/>
                <a:sym typeface="Kanit"/>
              </a:rPr>
              <a:t>8 – Resultados – quantidades de envios </a:t>
            </a:r>
            <a:endParaRPr lang="pt-BR" sz="1000" dirty="0">
              <a:solidFill>
                <a:srgbClr val="3BA24B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BC9C5BC-4D7E-4406-0874-F14E99221AE2}"/>
              </a:ext>
            </a:extLst>
          </p:cNvPr>
          <p:cNvSpPr txBox="1"/>
          <p:nvPr/>
        </p:nvSpPr>
        <p:spPr>
          <a:xfrm>
            <a:off x="510301" y="6115017"/>
            <a:ext cx="4506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Fonte: BI SEFIN / CEATRI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202450" y="1048713"/>
            <a:ext cx="4773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II - Régua de cobrança exercício seguinte, antes do envio à PGM (2019 até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abr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/24)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6202450" y="6012417"/>
            <a:ext cx="545783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* Valores corrigidos pelo IPCA-e até maio de 2024.</a:t>
            </a:r>
          </a:p>
          <a:p>
            <a:pPr algn="just"/>
            <a:endParaRPr lang="pt-BR" sz="9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8097" y="3553698"/>
            <a:ext cx="4524176" cy="2455429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449418" y="1048713"/>
            <a:ext cx="505603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 - Régua de cobrança ao longo do exercício (2019 até 2023)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944" y="3124307"/>
            <a:ext cx="4709142" cy="1730967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8097" y="1570845"/>
            <a:ext cx="5441468" cy="179056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525" y="1570846"/>
            <a:ext cx="4980925" cy="129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92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76001" y="306825"/>
            <a:ext cx="908375" cy="9083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97;p14">
            <a:extLst>
              <a:ext uri="{FF2B5EF4-FFF2-40B4-BE49-F238E27FC236}">
                <a16:creationId xmlns:a16="http://schemas.microsoft.com/office/drawing/2014/main" id="{29A84BD6-1746-9A35-774B-853F3085C48B}"/>
              </a:ext>
            </a:extLst>
          </p:cNvPr>
          <p:cNvSpPr/>
          <p:nvPr/>
        </p:nvSpPr>
        <p:spPr>
          <a:xfrm>
            <a:off x="9007440" y="511111"/>
            <a:ext cx="7936271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000" dirty="0">
              <a:solidFill>
                <a:srgbClr val="3BA24B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D14A77C-8DEA-2DAC-D071-74390386A789}"/>
              </a:ext>
            </a:extLst>
          </p:cNvPr>
          <p:cNvSpPr txBox="1"/>
          <p:nvPr/>
        </p:nvSpPr>
        <p:spPr>
          <a:xfrm>
            <a:off x="6956867" y="2355329"/>
            <a:ext cx="492750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prstClr val="black"/>
                </a:solidFill>
                <a:latin typeface="Kanit" panose="020B0604020202020204" charset="-34"/>
                <a:cs typeface="Kanit" panose="020B0604020202020204" charset="-34"/>
              </a:rPr>
              <a:t>Receita Própria 2022 com relação a 2021:</a:t>
            </a:r>
          </a:p>
          <a:p>
            <a:pPr algn="just"/>
            <a:r>
              <a:rPr lang="pt-BR" sz="1800" dirty="0">
                <a:solidFill>
                  <a:prstClr val="black"/>
                </a:solidFill>
                <a:latin typeface="Kanit" panose="020B0604020202020204" charset="-34"/>
                <a:cs typeface="Kanit" panose="020B0604020202020204" charset="-34"/>
              </a:rPr>
              <a:t>       </a:t>
            </a:r>
            <a:r>
              <a:rPr lang="pt-BR" sz="1800" dirty="0">
                <a:solidFill>
                  <a:srgbClr val="C55A11"/>
                </a:solidFill>
                <a:latin typeface="Kanit" panose="020B0604020202020204" charset="-34"/>
                <a:cs typeface="Kanit" panose="020B0604020202020204" charset="-34"/>
              </a:rPr>
              <a:t>* superávit de 14,7% - nominal </a:t>
            </a:r>
          </a:p>
          <a:p>
            <a:pPr algn="just"/>
            <a:r>
              <a:rPr lang="pt-BR" sz="1800" dirty="0">
                <a:solidFill>
                  <a:srgbClr val="C55A11"/>
                </a:solidFill>
                <a:latin typeface="Kanit" panose="020B0604020202020204" charset="-34"/>
                <a:cs typeface="Kanit" panose="020B0604020202020204" charset="-34"/>
              </a:rPr>
              <a:t>       * superávit de    8,3% - real</a:t>
            </a:r>
            <a:endParaRPr lang="pt-BR" sz="1800" dirty="0">
              <a:solidFill>
                <a:prstClr val="black"/>
              </a:solidFill>
              <a:latin typeface="Kanit" panose="020B0604020202020204" charset="-34"/>
              <a:cs typeface="Kanit" panose="020B0604020202020204" charset="-34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pt-BR" sz="1800" dirty="0">
              <a:solidFill>
                <a:prstClr val="black"/>
              </a:solidFill>
              <a:latin typeface="Kanit" panose="020B0604020202020204" charset="-34"/>
              <a:cs typeface="Kanit" panose="020B0604020202020204" charset="-34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pt-BR" sz="1800" dirty="0">
              <a:solidFill>
                <a:prstClr val="black"/>
              </a:solidFill>
              <a:latin typeface="Kanit" panose="020B0604020202020204" charset="-34"/>
              <a:cs typeface="Kanit" panose="020B0604020202020204" charset="-34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prstClr val="black"/>
                </a:solidFill>
                <a:latin typeface="Kanit" panose="020B0604020202020204" charset="-34"/>
                <a:cs typeface="Kanit" panose="020B0604020202020204" charset="-34"/>
              </a:rPr>
              <a:t>Receita Própria 2023 com relação a 2022:</a:t>
            </a:r>
          </a:p>
          <a:p>
            <a:pPr algn="just"/>
            <a:r>
              <a:rPr lang="pt-BR" sz="1800" dirty="0">
                <a:solidFill>
                  <a:srgbClr val="C55A11"/>
                </a:solidFill>
                <a:latin typeface="Kanit" panose="020B0604020202020204" charset="-34"/>
                <a:cs typeface="Kanit" panose="020B0604020202020204" charset="-34"/>
              </a:rPr>
              <a:t>       * superávit de 17,5% - nominal </a:t>
            </a:r>
          </a:p>
          <a:p>
            <a:pPr algn="just"/>
            <a:r>
              <a:rPr lang="pt-BR" sz="1800" dirty="0">
                <a:solidFill>
                  <a:srgbClr val="C55A11"/>
                </a:solidFill>
                <a:latin typeface="Kanit" panose="020B0604020202020204" charset="-34"/>
                <a:cs typeface="Kanit" panose="020B0604020202020204" charset="-34"/>
              </a:rPr>
              <a:t>       * superávit de 12,1% - real </a:t>
            </a:r>
            <a:endParaRPr lang="pt-BR" sz="1800" dirty="0">
              <a:solidFill>
                <a:prstClr val="black"/>
              </a:solidFill>
              <a:latin typeface="Kanit" panose="020B0604020202020204" charset="-34"/>
              <a:cs typeface="Kanit" panose="020B0604020202020204" charset="-34"/>
            </a:endParaRPr>
          </a:p>
          <a:p>
            <a:endParaRPr lang="pt-BR" sz="1200" b="1" dirty="0">
              <a:solidFill>
                <a:prstClr val="black"/>
              </a:solidFill>
              <a:cs typeface="Palanquin" panose="020B0004020203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AEDFDF0-72C2-6373-FBF6-42CFA95F63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72" y="1215171"/>
            <a:ext cx="6446566" cy="4918672"/>
          </a:xfrm>
          <a:prstGeom prst="rect">
            <a:avLst/>
          </a:prstGeom>
        </p:spPr>
      </p:pic>
      <p:sp>
        <p:nvSpPr>
          <p:cNvPr id="9" name="Google Shape;97;p14">
            <a:extLst>
              <a:ext uri="{FF2B5EF4-FFF2-40B4-BE49-F238E27FC236}">
                <a16:creationId xmlns:a16="http://schemas.microsoft.com/office/drawing/2014/main" id="{14861F82-DF18-FB8C-51C7-00FCD34B2711}"/>
              </a:ext>
            </a:extLst>
          </p:cNvPr>
          <p:cNvSpPr/>
          <p:nvPr/>
        </p:nvSpPr>
        <p:spPr>
          <a:xfrm>
            <a:off x="510301" y="435206"/>
            <a:ext cx="9579096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3BA24B"/>
                </a:solidFill>
                <a:latin typeface="Kanit"/>
                <a:ea typeface="Kanit"/>
                <a:cs typeface="Kanit"/>
                <a:sym typeface="Kanit"/>
              </a:rPr>
              <a:t>8 – Resultados – crescimento real da Receita Própria </a:t>
            </a:r>
            <a:endParaRPr lang="pt-BR" sz="1000" dirty="0">
              <a:solidFill>
                <a:srgbClr val="3BA24B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BC9C5BC-4D7E-4406-0874-F14E99221AE2}"/>
              </a:ext>
            </a:extLst>
          </p:cNvPr>
          <p:cNvSpPr txBox="1"/>
          <p:nvPr/>
        </p:nvSpPr>
        <p:spPr>
          <a:xfrm>
            <a:off x="321872" y="6143731"/>
            <a:ext cx="4506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Fonte: BI SEFIN / CEATRI</a:t>
            </a:r>
          </a:p>
        </p:txBody>
      </p:sp>
    </p:spTree>
    <p:extLst>
      <p:ext uri="{BB962C8B-B14F-4D97-AF65-F5344CB8AC3E}">
        <p14:creationId xmlns:p14="http://schemas.microsoft.com/office/powerpoint/2010/main" val="1064737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76001" y="306825"/>
            <a:ext cx="908375" cy="9083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97;p14">
            <a:extLst>
              <a:ext uri="{FF2B5EF4-FFF2-40B4-BE49-F238E27FC236}">
                <a16:creationId xmlns:a16="http://schemas.microsoft.com/office/drawing/2014/main" id="{29A84BD6-1746-9A35-774B-853F3085C48B}"/>
              </a:ext>
            </a:extLst>
          </p:cNvPr>
          <p:cNvSpPr/>
          <p:nvPr/>
        </p:nvSpPr>
        <p:spPr>
          <a:xfrm>
            <a:off x="9007440" y="511111"/>
            <a:ext cx="7936271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000" dirty="0">
              <a:solidFill>
                <a:srgbClr val="3BA24B"/>
              </a:solidFill>
            </a:endParaRPr>
          </a:p>
        </p:txBody>
      </p:sp>
      <p:sp>
        <p:nvSpPr>
          <p:cNvPr id="10" name="Google Shape;97;p14">
            <a:extLst>
              <a:ext uri="{FF2B5EF4-FFF2-40B4-BE49-F238E27FC236}">
                <a16:creationId xmlns:a16="http://schemas.microsoft.com/office/drawing/2014/main" id="{F553DA96-6632-ED79-FE94-169C4FAFB22C}"/>
              </a:ext>
            </a:extLst>
          </p:cNvPr>
          <p:cNvSpPr/>
          <p:nvPr/>
        </p:nvSpPr>
        <p:spPr>
          <a:xfrm>
            <a:off x="510301" y="435206"/>
            <a:ext cx="7936271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3BA24B"/>
                </a:solidFill>
                <a:latin typeface="Kanit"/>
                <a:ea typeface="Kanit"/>
                <a:cs typeface="Kanit"/>
                <a:sym typeface="Kanit"/>
              </a:rPr>
              <a:t>8 – Resultados – valores enviados à PGM </a:t>
            </a:r>
            <a:endParaRPr lang="pt-BR" sz="1000" dirty="0">
              <a:solidFill>
                <a:srgbClr val="3BA24B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296563E-36F1-25C7-F4DE-E7E0CA4AD49A}"/>
              </a:ext>
            </a:extLst>
          </p:cNvPr>
          <p:cNvSpPr txBox="1"/>
          <p:nvPr/>
        </p:nvSpPr>
        <p:spPr>
          <a:xfrm>
            <a:off x="354118" y="5691664"/>
            <a:ext cx="4506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Fonte: BI SEFIN / CEATRI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5" y="1053714"/>
            <a:ext cx="10230770" cy="4637949"/>
          </a:xfrm>
          <a:prstGeom prst="rect">
            <a:avLst/>
          </a:prstGeom>
        </p:spPr>
      </p:pic>
      <p:sp>
        <p:nvSpPr>
          <p:cNvPr id="35" name="CaixaDeTexto 34"/>
          <p:cNvSpPr txBox="1"/>
          <p:nvPr/>
        </p:nvSpPr>
        <p:spPr>
          <a:xfrm>
            <a:off x="548401" y="3224167"/>
            <a:ext cx="211468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/>
              <a:t>VAR 01/01/2018 até 31/05/2024:</a:t>
            </a:r>
          </a:p>
          <a:p>
            <a:r>
              <a:rPr lang="pt-BR" sz="1100" dirty="0"/>
              <a:t>IPTU:     58,41%</a:t>
            </a:r>
          </a:p>
          <a:p>
            <a:r>
              <a:rPr lang="pt-BR" sz="1100" dirty="0"/>
              <a:t>IPCA-E: 40,66%</a:t>
            </a:r>
          </a:p>
        </p:txBody>
      </p:sp>
    </p:spTree>
    <p:extLst>
      <p:ext uri="{BB962C8B-B14F-4D97-AF65-F5344CB8AC3E}">
        <p14:creationId xmlns:p14="http://schemas.microsoft.com/office/powerpoint/2010/main" val="2050490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76001" y="306825"/>
            <a:ext cx="908375" cy="90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7;p14">
            <a:extLst>
              <a:ext uri="{FF2B5EF4-FFF2-40B4-BE49-F238E27FC236}">
                <a16:creationId xmlns:a16="http://schemas.microsoft.com/office/drawing/2014/main" id="{37DE0CB8-8006-CEED-98C7-6BDBE217595A}"/>
              </a:ext>
            </a:extLst>
          </p:cNvPr>
          <p:cNvSpPr/>
          <p:nvPr/>
        </p:nvSpPr>
        <p:spPr>
          <a:xfrm>
            <a:off x="510301" y="249224"/>
            <a:ext cx="7936271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3BA24B"/>
                </a:solidFill>
                <a:latin typeface="Kanit"/>
                <a:ea typeface="Kanit"/>
                <a:cs typeface="Kanit"/>
                <a:sym typeface="Kanit"/>
              </a:rPr>
              <a:t>8 – Resultados – adimplência do IPTU  </a:t>
            </a:r>
            <a:endParaRPr lang="pt-BR" sz="1000" dirty="0">
              <a:solidFill>
                <a:srgbClr val="3BA24B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B1302D8-1E50-764F-C92A-DE4DC6162A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301" y="750824"/>
            <a:ext cx="9781773" cy="502575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4C08EE1-5B08-FA0F-D5CC-C4D7D92F12DC}"/>
              </a:ext>
            </a:extLst>
          </p:cNvPr>
          <p:cNvSpPr txBox="1"/>
          <p:nvPr/>
        </p:nvSpPr>
        <p:spPr>
          <a:xfrm>
            <a:off x="647336" y="5687316"/>
            <a:ext cx="4506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Fonte: SIGEP / CEATRI</a:t>
            </a:r>
          </a:p>
        </p:txBody>
      </p:sp>
    </p:spTree>
    <p:extLst>
      <p:ext uri="{BB962C8B-B14F-4D97-AF65-F5344CB8AC3E}">
        <p14:creationId xmlns:p14="http://schemas.microsoft.com/office/powerpoint/2010/main" val="3819510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76001" y="306825"/>
            <a:ext cx="908375" cy="90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7;p14">
            <a:extLst>
              <a:ext uri="{FF2B5EF4-FFF2-40B4-BE49-F238E27FC236}">
                <a16:creationId xmlns:a16="http://schemas.microsoft.com/office/drawing/2014/main" id="{37DE0CB8-8006-CEED-98C7-6BDBE217595A}"/>
              </a:ext>
            </a:extLst>
          </p:cNvPr>
          <p:cNvSpPr/>
          <p:nvPr/>
        </p:nvSpPr>
        <p:spPr>
          <a:xfrm>
            <a:off x="129942" y="249270"/>
            <a:ext cx="1190112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3BA24B"/>
                </a:solidFill>
                <a:latin typeface="Kanit"/>
                <a:ea typeface="Kanit"/>
                <a:cs typeface="Kanit"/>
                <a:sym typeface="Kanit"/>
              </a:rPr>
              <a:t>8 – Resultados - Evolução e performances das postagens (19 –24)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3BA24B"/>
                </a:solidFill>
                <a:latin typeface="Kanit"/>
                <a:ea typeface="Kanit"/>
                <a:cs typeface="Kanit"/>
                <a:sym typeface="Kanit"/>
              </a:rPr>
              <a:t> </a:t>
            </a:r>
            <a:endParaRPr lang="pt-BR" sz="1000" dirty="0">
              <a:solidFill>
                <a:srgbClr val="3BA24B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4C08EE1-5B08-FA0F-D5CC-C4D7D92F12DC}"/>
              </a:ext>
            </a:extLst>
          </p:cNvPr>
          <p:cNvSpPr txBox="1"/>
          <p:nvPr/>
        </p:nvSpPr>
        <p:spPr>
          <a:xfrm>
            <a:off x="316234" y="5857790"/>
            <a:ext cx="4506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Fonte: CEATRI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E371815-07C3-1935-A03A-A7D6749CDC8F}"/>
              </a:ext>
            </a:extLst>
          </p:cNvPr>
          <p:cNvSpPr/>
          <p:nvPr/>
        </p:nvSpPr>
        <p:spPr>
          <a:xfrm>
            <a:off x="290880" y="842023"/>
            <a:ext cx="39148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*Valores pagos com o próprio DAM enviado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885A9FF-EDBF-8B2F-B7C8-489AE86AF4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0502" y="1234470"/>
            <a:ext cx="5714176" cy="326967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D00B942-A808-0395-37CA-6ADAA1B0D7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880" y="1234471"/>
            <a:ext cx="5714176" cy="327584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BCD1627-6EC9-6148-44B8-ED6806A6A9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635" y="4718275"/>
            <a:ext cx="5711871" cy="108348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A0EAA50-EECA-81E7-E8F7-981755ABFB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8259" y="4701097"/>
            <a:ext cx="5714176" cy="108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09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76001" y="306825"/>
            <a:ext cx="908375" cy="90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7;p14">
            <a:extLst>
              <a:ext uri="{FF2B5EF4-FFF2-40B4-BE49-F238E27FC236}">
                <a16:creationId xmlns:a16="http://schemas.microsoft.com/office/drawing/2014/main" id="{37DE0CB8-8006-CEED-98C7-6BDBE217595A}"/>
              </a:ext>
            </a:extLst>
          </p:cNvPr>
          <p:cNvSpPr/>
          <p:nvPr/>
        </p:nvSpPr>
        <p:spPr>
          <a:xfrm>
            <a:off x="129942" y="249270"/>
            <a:ext cx="1190112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3BA24B"/>
                </a:solidFill>
                <a:latin typeface="Kanit"/>
                <a:ea typeface="Kanit"/>
                <a:cs typeface="Kanit"/>
                <a:sym typeface="Kanit"/>
              </a:rPr>
              <a:t> 8 – Resultados - Evolução dos Custos por ano corrigidos pelo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3BA24B"/>
                </a:solidFill>
                <a:latin typeface="Kanit"/>
                <a:ea typeface="Kanit"/>
                <a:cs typeface="Kanit"/>
                <a:sym typeface="Kanit"/>
              </a:rPr>
              <a:t> IPCA-E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b="1" dirty="0">
              <a:solidFill>
                <a:srgbClr val="3BA24B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3BA24B"/>
                </a:solidFill>
                <a:latin typeface="Kanit"/>
                <a:ea typeface="Kanit"/>
                <a:cs typeface="Kanit"/>
                <a:sym typeface="Kanit"/>
              </a:rPr>
              <a:t> </a:t>
            </a:r>
            <a:endParaRPr lang="pt-BR" sz="1000" dirty="0">
              <a:solidFill>
                <a:srgbClr val="3BA24B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57752ED-6E7F-5B00-4937-EEEC695D8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695" y="1215200"/>
            <a:ext cx="11919149" cy="380988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C198547-5173-BD25-C7B7-B7E821788A89}"/>
              </a:ext>
            </a:extLst>
          </p:cNvPr>
          <p:cNvSpPr txBox="1"/>
          <p:nvPr/>
        </p:nvSpPr>
        <p:spPr>
          <a:xfrm>
            <a:off x="316234" y="5102885"/>
            <a:ext cx="40535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sz="1100" dirty="0"/>
              <a:t>Fonte: CEATRI / BI </a:t>
            </a:r>
          </a:p>
          <a:p>
            <a:r>
              <a:rPr lang="pt-BR" sz="1100" dirty="0"/>
              <a:t>Obs.: Valores corrigidos pelo IPCA-E até 30/06/2024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44282B5-A135-2AD8-FFB8-A769768BBE4A}"/>
              </a:ext>
            </a:extLst>
          </p:cNvPr>
          <p:cNvSpPr txBox="1"/>
          <p:nvPr/>
        </p:nvSpPr>
        <p:spPr>
          <a:xfrm>
            <a:off x="6017496" y="5000291"/>
            <a:ext cx="57302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sz="1100" dirty="0"/>
              <a:t>Fonte: CEATRI / BI </a:t>
            </a:r>
          </a:p>
          <a:p>
            <a:r>
              <a:rPr lang="pt-BR" sz="1100" dirty="0"/>
              <a:t>Obs.: Índice de Custos = ( Valor do Custo do envio / Valor do Recebimento com DAM enviado ) x 100</a:t>
            </a:r>
          </a:p>
        </p:txBody>
      </p:sp>
    </p:spTree>
    <p:extLst>
      <p:ext uri="{BB962C8B-B14F-4D97-AF65-F5344CB8AC3E}">
        <p14:creationId xmlns:p14="http://schemas.microsoft.com/office/powerpoint/2010/main" val="3212254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76001" y="306825"/>
            <a:ext cx="908375" cy="90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7;p14">
            <a:extLst>
              <a:ext uri="{FF2B5EF4-FFF2-40B4-BE49-F238E27FC236}">
                <a16:creationId xmlns:a16="http://schemas.microsoft.com/office/drawing/2014/main" id="{37DE0CB8-8006-CEED-98C7-6BDBE217595A}"/>
              </a:ext>
            </a:extLst>
          </p:cNvPr>
          <p:cNvSpPr/>
          <p:nvPr/>
        </p:nvSpPr>
        <p:spPr>
          <a:xfrm>
            <a:off x="510301" y="249224"/>
            <a:ext cx="7936271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3BA24B"/>
                </a:solidFill>
                <a:latin typeface="Kanit"/>
                <a:ea typeface="Kanit"/>
                <a:cs typeface="Kanit"/>
                <a:sym typeface="Kanit"/>
              </a:rPr>
              <a:t>8 – Resultados – valores recebidos IPTU </a:t>
            </a:r>
            <a:endParaRPr lang="pt-BR" sz="1000" dirty="0">
              <a:solidFill>
                <a:srgbClr val="3BA24B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27723E7-49BC-301D-020E-9C29BA409D5F}"/>
              </a:ext>
            </a:extLst>
          </p:cNvPr>
          <p:cNvSpPr txBox="1"/>
          <p:nvPr/>
        </p:nvSpPr>
        <p:spPr>
          <a:xfrm>
            <a:off x="785818" y="5385492"/>
            <a:ext cx="3776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CEATRI / BI </a:t>
            </a:r>
          </a:p>
          <a:p>
            <a:r>
              <a:rPr lang="pt-BR" sz="1200" dirty="0"/>
              <a:t>Obs.: Valores corrigidos pelo IPCA-E até 30/06/2024</a:t>
            </a:r>
          </a:p>
          <a:p>
            <a:r>
              <a:rPr lang="pt-BR" sz="1200" dirty="0"/>
              <a:t>Valores em R$ milhões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CF3289F2-E4DC-D9C2-AA0B-B0AA0213CB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0003497"/>
              </p:ext>
            </p:extLst>
          </p:nvPr>
        </p:nvGraphicFramePr>
        <p:xfrm>
          <a:off x="847810" y="1085575"/>
          <a:ext cx="9939009" cy="4324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89392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76001" y="306825"/>
            <a:ext cx="908375" cy="90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7;p14">
            <a:extLst>
              <a:ext uri="{FF2B5EF4-FFF2-40B4-BE49-F238E27FC236}">
                <a16:creationId xmlns:a16="http://schemas.microsoft.com/office/drawing/2014/main" id="{44D7DB0E-1026-5989-18DC-1D25D8DDD495}"/>
              </a:ext>
            </a:extLst>
          </p:cNvPr>
          <p:cNvSpPr/>
          <p:nvPr/>
        </p:nvSpPr>
        <p:spPr>
          <a:xfrm>
            <a:off x="1471199" y="1163625"/>
            <a:ext cx="7936271" cy="5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3BA24B"/>
                </a:solidFill>
                <a:latin typeface="Kanit"/>
                <a:ea typeface="Kanit"/>
                <a:cs typeface="Kanit"/>
                <a:sym typeface="Kanit"/>
              </a:rPr>
              <a:t>Tópicos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b="1" dirty="0">
              <a:solidFill>
                <a:srgbClr val="3BA24B"/>
              </a:solidFill>
              <a:latin typeface="Kanit"/>
              <a:cs typeface="Kanit"/>
              <a:sym typeface="Kani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000" dirty="0">
              <a:solidFill>
                <a:srgbClr val="3BA24B"/>
              </a:solidFill>
            </a:endParaRPr>
          </a:p>
        </p:txBody>
      </p:sp>
      <p:sp>
        <p:nvSpPr>
          <p:cNvPr id="3" name="Google Shape;98;p14">
            <a:extLst>
              <a:ext uri="{FF2B5EF4-FFF2-40B4-BE49-F238E27FC236}">
                <a16:creationId xmlns:a16="http://schemas.microsoft.com/office/drawing/2014/main" id="{B0EFFF91-7605-2271-9E56-F7A1C4F909C5}"/>
              </a:ext>
            </a:extLst>
          </p:cNvPr>
          <p:cNvSpPr/>
          <p:nvPr/>
        </p:nvSpPr>
        <p:spPr>
          <a:xfrm>
            <a:off x="1471199" y="1703649"/>
            <a:ext cx="9036651" cy="399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BR" sz="1700" dirty="0">
                <a:solidFill>
                  <a:srgbClr val="666666"/>
                </a:solidFill>
                <a:latin typeface="Kanit Medium"/>
                <a:ea typeface="Kanit Medium"/>
                <a:cs typeface="Kanit Medium"/>
                <a:sym typeface="Kanit Medium"/>
              </a:rPr>
              <a:t>1 - Inadimplência no Brasil – SERASA – julho/24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pt-BR" sz="1700" dirty="0">
              <a:solidFill>
                <a:srgbClr val="666666"/>
              </a:solidFill>
              <a:latin typeface="Kanit Medium"/>
              <a:ea typeface="Kanit Medium"/>
              <a:cs typeface="Kanit Medium"/>
              <a:sym typeface="Kani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BR" sz="1700" dirty="0">
                <a:solidFill>
                  <a:srgbClr val="666666"/>
                </a:solidFill>
                <a:latin typeface="Kanit Medium"/>
                <a:ea typeface="Kanit Medium"/>
                <a:cs typeface="Kanit Medium"/>
                <a:sym typeface="Kanit Medium"/>
              </a:rPr>
              <a:t>2 - Cobrança : existência de dois mundos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pt-BR" sz="1700" dirty="0">
              <a:solidFill>
                <a:srgbClr val="666666"/>
              </a:solidFill>
              <a:latin typeface="Kanit Medium"/>
              <a:ea typeface="Kanit Medium"/>
              <a:cs typeface="Kanit Medium"/>
              <a:sym typeface="Kani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BR" sz="1700" dirty="0">
                <a:solidFill>
                  <a:srgbClr val="666666"/>
                </a:solidFill>
                <a:latin typeface="Kanit Medium"/>
                <a:ea typeface="Kanit Medium"/>
                <a:cs typeface="Kanit Medium"/>
                <a:sym typeface="Kanit Medium"/>
              </a:rPr>
              <a:t>3 - Régua de Cobrança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pt-BR" sz="1700" dirty="0">
              <a:solidFill>
                <a:srgbClr val="666666"/>
              </a:solidFill>
              <a:latin typeface="Kanit Medium"/>
              <a:ea typeface="Kanit Medium"/>
              <a:cs typeface="Kanit Medium"/>
              <a:sym typeface="Kani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BR" sz="1700" dirty="0">
                <a:solidFill>
                  <a:srgbClr val="666666"/>
                </a:solidFill>
                <a:latin typeface="Kanit Medium"/>
                <a:ea typeface="Kanit Medium"/>
                <a:cs typeface="Kanit Medium"/>
                <a:sym typeface="Kanit Medium"/>
              </a:rPr>
              <a:t>4- Régua de Cobrança – exemplo de prazo administrativo de 90 dias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pt-BR" sz="1700" dirty="0">
              <a:solidFill>
                <a:srgbClr val="666666"/>
              </a:solidFill>
              <a:latin typeface="Kanit Medium"/>
              <a:ea typeface="Kanit Medium"/>
              <a:cs typeface="Kanit Medium"/>
              <a:sym typeface="Kani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BR" sz="1700" dirty="0">
                <a:solidFill>
                  <a:srgbClr val="666666"/>
                </a:solidFill>
                <a:latin typeface="Kanit Medium"/>
                <a:ea typeface="Kanit Medium"/>
                <a:cs typeface="Kanit Medium"/>
                <a:sym typeface="Kanit Medium"/>
              </a:rPr>
              <a:t>5 – Cobrança Administrativa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pt-BR" sz="1700" dirty="0">
              <a:solidFill>
                <a:srgbClr val="666666"/>
              </a:solidFill>
              <a:latin typeface="Kanit Medium"/>
              <a:ea typeface="Kanit Medium"/>
              <a:cs typeface="Kanit Medium"/>
              <a:sym typeface="Kani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BR" sz="1700" dirty="0">
                <a:solidFill>
                  <a:srgbClr val="666666"/>
                </a:solidFill>
                <a:latin typeface="Kanit Medium"/>
                <a:ea typeface="Kanit Medium"/>
                <a:cs typeface="Kanit Medium"/>
                <a:sym typeface="Kanit Medium"/>
              </a:rPr>
              <a:t>6 - Matérias-Primas para uma cobrança responsável e eficiente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pt-BR" sz="1700" dirty="0">
              <a:solidFill>
                <a:srgbClr val="666666"/>
              </a:solidFill>
              <a:latin typeface="Kanit Medium"/>
              <a:ea typeface="Kanit Medium"/>
              <a:cs typeface="Kanit Medium"/>
              <a:sym typeface="Kanit Medium"/>
            </a:endParaRPr>
          </a:p>
          <a:p>
            <a:r>
              <a:rPr lang="pt-BR" sz="1700" dirty="0">
                <a:solidFill>
                  <a:srgbClr val="666666"/>
                </a:solidFill>
                <a:latin typeface="Kanit Medium"/>
                <a:cs typeface="Kanit Medium"/>
                <a:sym typeface="Kanit"/>
              </a:rPr>
              <a:t>7 – Modelos de Abordagem </a:t>
            </a:r>
          </a:p>
          <a:p>
            <a:endParaRPr lang="pt-BR" sz="1700" dirty="0">
              <a:solidFill>
                <a:srgbClr val="666666"/>
              </a:solidFill>
              <a:latin typeface="Kanit Medium"/>
              <a:cs typeface="Kanit Medium"/>
              <a:sym typeface="Kanit"/>
            </a:endParaRPr>
          </a:p>
          <a:p>
            <a:r>
              <a:rPr lang="pt-BR" sz="1700" dirty="0">
                <a:solidFill>
                  <a:srgbClr val="666666"/>
                </a:solidFill>
                <a:latin typeface="Kanit Medium"/>
                <a:cs typeface="Kanit Medium"/>
                <a:sym typeface="Kanit"/>
              </a:rPr>
              <a:t>8 – Resultados </a:t>
            </a:r>
            <a:endParaRPr lang="pt-BR" sz="1700" dirty="0">
              <a:solidFill>
                <a:srgbClr val="666666"/>
              </a:solidFill>
              <a:latin typeface="Kanit Medium"/>
              <a:cs typeface="Kanit Medium"/>
            </a:endParaRPr>
          </a:p>
          <a:p>
            <a:endParaRPr lang="pt-BR" sz="1700" dirty="0">
              <a:solidFill>
                <a:srgbClr val="666666"/>
              </a:solidFill>
              <a:latin typeface="Kanit Medium"/>
              <a:cs typeface="Kanit Medium"/>
              <a:sym typeface="Kanit Medium"/>
            </a:endParaRPr>
          </a:p>
          <a:p>
            <a:r>
              <a:rPr lang="pt-BR" sz="1700" dirty="0">
                <a:solidFill>
                  <a:srgbClr val="666666"/>
                </a:solidFill>
                <a:latin typeface="Kanit Medium"/>
                <a:cs typeface="Kanit Medium"/>
                <a:sym typeface="Kanit Medium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BR" sz="1700" dirty="0">
                <a:solidFill>
                  <a:srgbClr val="666666"/>
                </a:solidFill>
                <a:latin typeface="Kanit Medium"/>
                <a:ea typeface="Kanit Medium"/>
                <a:cs typeface="Kanit Medium"/>
                <a:sym typeface="Kanit Medium"/>
              </a:rPr>
              <a:t>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pt-BR" sz="1700" dirty="0">
              <a:solidFill>
                <a:srgbClr val="666666"/>
              </a:solidFill>
              <a:latin typeface="Kanit Medium"/>
              <a:ea typeface="Kanit Medium"/>
              <a:cs typeface="Kanit Medium"/>
              <a:sym typeface="Kani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pt-BR" sz="1700" dirty="0">
              <a:solidFill>
                <a:srgbClr val="666666"/>
              </a:solidFill>
              <a:latin typeface="Kanit Medium"/>
              <a:ea typeface="Kanit Medium"/>
              <a:cs typeface="Kanit Medium"/>
              <a:sym typeface="Kani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pt-BR" sz="1700" dirty="0">
              <a:solidFill>
                <a:srgbClr val="666666"/>
              </a:solidFill>
              <a:latin typeface="Kanit Medium"/>
              <a:ea typeface="Kanit Medium"/>
              <a:cs typeface="Kanit Medium"/>
              <a:sym typeface="Kani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pt-BR" sz="1700" dirty="0">
              <a:solidFill>
                <a:srgbClr val="666666"/>
              </a:solidFill>
              <a:latin typeface="Kanit Medium"/>
              <a:ea typeface="Kanit Medium"/>
              <a:cs typeface="Kanit Medium"/>
              <a:sym typeface="Kani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pt-BR" sz="100" dirty="0">
              <a:solidFill>
                <a:srgbClr val="666666"/>
              </a:solidFill>
              <a:latin typeface="Kanit Medium"/>
              <a:ea typeface="Kanit Medium"/>
              <a:cs typeface="Kanit Medium"/>
              <a:sym typeface="Kanit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90492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/>
          <p:nvPr/>
        </p:nvSpPr>
        <p:spPr>
          <a:xfrm>
            <a:off x="833050" y="1847000"/>
            <a:ext cx="3316800" cy="47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3BA24B"/>
                </a:solidFill>
                <a:latin typeface="Kanit"/>
                <a:ea typeface="Kanit"/>
                <a:cs typeface="Kanit"/>
                <a:sym typeface="Kanit"/>
              </a:rPr>
              <a:t>Resultados</a:t>
            </a:r>
            <a:endParaRPr sz="1000" dirty="0">
              <a:solidFill>
                <a:srgbClr val="3BA24B"/>
              </a:solidFill>
            </a:endParaRPr>
          </a:p>
        </p:txBody>
      </p:sp>
      <p:pic>
        <p:nvPicPr>
          <p:cNvPr id="118" name="Google Shape;11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76001" y="306825"/>
            <a:ext cx="908375" cy="908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" name="Google Shape;119;p16"/>
          <p:cNvCxnSpPr/>
          <p:nvPr/>
        </p:nvCxnSpPr>
        <p:spPr>
          <a:xfrm>
            <a:off x="3131718" y="1560750"/>
            <a:ext cx="0" cy="37365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" name="Google Shape;120;p16"/>
          <p:cNvSpPr/>
          <p:nvPr/>
        </p:nvSpPr>
        <p:spPr>
          <a:xfrm>
            <a:off x="3254646" y="1560749"/>
            <a:ext cx="8475679" cy="3736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AutoShape 4" descr="Praias de Fortaleza: A orla urbana da capital cearense"/>
          <p:cNvSpPr>
            <a:spLocks noChangeAspect="1" noChangeArrowheads="1"/>
          </p:cNvSpPr>
          <p:nvPr/>
        </p:nvSpPr>
        <p:spPr bwMode="auto">
          <a:xfrm>
            <a:off x="155575" y="-144463"/>
            <a:ext cx="3663950" cy="366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0" b="10590"/>
          <a:stretch/>
        </p:blipFill>
        <p:spPr>
          <a:xfrm>
            <a:off x="2" y="-25400"/>
            <a:ext cx="12192000" cy="6883400"/>
          </a:xfrm>
          <a:prstGeom prst="rect">
            <a:avLst/>
          </a:prstGeom>
        </p:spPr>
      </p:pic>
      <p:sp>
        <p:nvSpPr>
          <p:cNvPr id="11" name="Google Shape;116;p16">
            <a:extLst>
              <a:ext uri="{FF2B5EF4-FFF2-40B4-BE49-F238E27FC236}">
                <a16:creationId xmlns:a16="http://schemas.microsoft.com/office/drawing/2014/main" id="{2F164475-1171-CFE2-7D43-0FDD02C876F7}"/>
              </a:ext>
            </a:extLst>
          </p:cNvPr>
          <p:cNvSpPr/>
          <p:nvPr/>
        </p:nvSpPr>
        <p:spPr>
          <a:xfrm>
            <a:off x="7008756" y="502490"/>
            <a:ext cx="4952408" cy="1442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pt-BR" sz="2800" b="1" dirty="0">
                <a:solidFill>
                  <a:schemeClr val="bg1"/>
                </a:solidFill>
                <a:latin typeface="Kanit"/>
                <a:ea typeface="Kanit"/>
                <a:cs typeface="Kanit"/>
                <a:sym typeface="Kanit"/>
              </a:rPr>
              <a:t>“Toda ação da Sefin é para tornar Fortaleza um lugar melhor para se viver .”</a:t>
            </a:r>
          </a:p>
        </p:txBody>
      </p:sp>
    </p:spTree>
    <p:extLst>
      <p:ext uri="{BB962C8B-B14F-4D97-AF65-F5344CB8AC3E}">
        <p14:creationId xmlns:p14="http://schemas.microsoft.com/office/powerpoint/2010/main" val="1458736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2850" y="-35350"/>
            <a:ext cx="12254853" cy="689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/>
          <p:cNvPicPr preferRelativeResize="0"/>
          <p:nvPr/>
        </p:nvPicPr>
        <p:blipFill rotWithShape="1">
          <a:blip r:embed="rId4">
            <a:alphaModFix/>
          </a:blip>
          <a:srcRect l="37315" r="7928"/>
          <a:stretch/>
        </p:blipFill>
        <p:spPr>
          <a:xfrm>
            <a:off x="7584525" y="1596175"/>
            <a:ext cx="3456502" cy="240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/>
          <p:cNvPicPr preferRelativeResize="0"/>
          <p:nvPr/>
        </p:nvPicPr>
        <p:blipFill rotWithShape="1">
          <a:blip r:embed="rId4">
            <a:alphaModFix/>
          </a:blip>
          <a:srcRect l="8222" t="23996" r="64748" b="22891"/>
          <a:stretch/>
        </p:blipFill>
        <p:spPr>
          <a:xfrm>
            <a:off x="8466025" y="3635225"/>
            <a:ext cx="1706250" cy="127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28375" y="5058225"/>
            <a:ext cx="1310802" cy="1310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/>
          <p:nvPr/>
        </p:nvSpPr>
        <p:spPr>
          <a:xfrm>
            <a:off x="510301" y="1163625"/>
            <a:ext cx="7936271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3BA24B"/>
                </a:solidFill>
                <a:latin typeface="Kanit"/>
                <a:ea typeface="Kanit"/>
                <a:cs typeface="Kanit"/>
                <a:sym typeface="Kanit"/>
              </a:rPr>
              <a:t>1 - Inadimplência no Brasil</a:t>
            </a:r>
            <a:endParaRPr lang="pt-BR" sz="1000" dirty="0">
              <a:solidFill>
                <a:srgbClr val="3BA24B"/>
              </a:solidFill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572298" y="1703650"/>
            <a:ext cx="55116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BR" sz="1700" dirty="0">
                <a:solidFill>
                  <a:srgbClr val="666666"/>
                </a:solidFill>
                <a:latin typeface="Kanit Medium"/>
                <a:ea typeface="Kanit Medium"/>
                <a:cs typeface="Kanit Medium"/>
                <a:sym typeface="Kanit Medium"/>
              </a:rPr>
              <a:t>Base: julho/2024 - SERASA</a:t>
            </a:r>
            <a:endParaRPr lang="pt-BR" sz="100" dirty="0">
              <a:solidFill>
                <a:srgbClr val="666666"/>
              </a:solidFill>
              <a:latin typeface="Kanit Medium"/>
              <a:ea typeface="Kanit Medium"/>
              <a:cs typeface="Kanit Medium"/>
              <a:sym typeface="Kanit Medium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471199" y="2344950"/>
            <a:ext cx="6957900" cy="21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t-BR">
              <a:solidFill>
                <a:srgbClr val="666666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700" dirty="0">
              <a:solidFill>
                <a:srgbClr val="666666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pic>
        <p:nvPicPr>
          <p:cNvPr id="100" name="Google Shape;10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76001" y="306825"/>
            <a:ext cx="908375" cy="90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9A2DB82-CE34-BE51-6E5C-DE726ED3B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004" y="5407355"/>
            <a:ext cx="2136078" cy="96179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700497A-49DD-20B2-3984-60692FE17E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1918" y="5466662"/>
            <a:ext cx="2111258" cy="89535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7003B5B-7466-AC59-26CE-B229D4E2ED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4577" y="5466662"/>
            <a:ext cx="2510161" cy="997187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9579F264-4102-8B15-F2B7-E3D609EBF9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4502" y="5413036"/>
            <a:ext cx="2510162" cy="932675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031FD52D-B5F0-0D19-853A-4874DBA65B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937" y="2262087"/>
            <a:ext cx="5474947" cy="2849128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A5C16D01-39A7-9DD8-B01C-C8361C5C8F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8320" y="1243014"/>
            <a:ext cx="6533680" cy="4142207"/>
          </a:xfrm>
          <a:prstGeom prst="rect">
            <a:avLst/>
          </a:prstGeom>
        </p:spPr>
      </p:pic>
      <p:sp>
        <p:nvSpPr>
          <p:cNvPr id="20" name="Seta: para a Direita 19">
            <a:extLst>
              <a:ext uri="{FF2B5EF4-FFF2-40B4-BE49-F238E27FC236}">
                <a16:creationId xmlns:a16="http://schemas.microsoft.com/office/drawing/2014/main" id="{7F7EB2AC-38D4-AAE8-4CB5-53916E2DDC5C}"/>
              </a:ext>
            </a:extLst>
          </p:cNvPr>
          <p:cNvSpPr/>
          <p:nvPr/>
        </p:nvSpPr>
        <p:spPr>
          <a:xfrm>
            <a:off x="6571649" y="2763710"/>
            <a:ext cx="246742" cy="23466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/>
          <p:nvPr/>
        </p:nvSpPr>
        <p:spPr>
          <a:xfrm>
            <a:off x="4902306" y="1597542"/>
            <a:ext cx="7936271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000" dirty="0">
              <a:solidFill>
                <a:srgbClr val="3BA24B"/>
              </a:solidFill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1471200" y="1703650"/>
            <a:ext cx="55116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" dirty="0">
              <a:solidFill>
                <a:srgbClr val="666666"/>
              </a:solidFill>
              <a:latin typeface="Kanit Medium"/>
              <a:ea typeface="Kanit Medium"/>
              <a:cs typeface="Kanit Medium"/>
              <a:sym typeface="Kanit Medium"/>
            </a:endParaRPr>
          </a:p>
        </p:txBody>
      </p:sp>
      <p:pic>
        <p:nvPicPr>
          <p:cNvPr id="100" name="Google Shape;10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76001" y="306825"/>
            <a:ext cx="908375" cy="90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ráfico 62">
            <a:extLst>
              <a:ext uri="{FF2B5EF4-FFF2-40B4-BE49-F238E27FC236}">
                <a16:creationId xmlns:a16="http://schemas.microsoft.com/office/drawing/2014/main" id="{13350EBC-DBE2-A785-FE7B-8BC26E96D73C}"/>
              </a:ext>
            </a:extLst>
          </p:cNvPr>
          <p:cNvSpPr/>
          <p:nvPr/>
        </p:nvSpPr>
        <p:spPr>
          <a:xfrm>
            <a:off x="2109043" y="2550173"/>
            <a:ext cx="2793263" cy="2793263"/>
          </a:xfrm>
          <a:custGeom>
            <a:avLst/>
            <a:gdLst>
              <a:gd name="connsiteX0" fmla="*/ 285170 w 570339"/>
              <a:gd name="connsiteY0" fmla="*/ 0 h 570339"/>
              <a:gd name="connsiteX1" fmla="*/ 0 w 570339"/>
              <a:gd name="connsiteY1" fmla="*/ 285170 h 570339"/>
              <a:gd name="connsiteX2" fmla="*/ 285170 w 570339"/>
              <a:gd name="connsiteY2" fmla="*/ 570340 h 570339"/>
              <a:gd name="connsiteX3" fmla="*/ 570340 w 570339"/>
              <a:gd name="connsiteY3" fmla="*/ 285170 h 570339"/>
              <a:gd name="connsiteX4" fmla="*/ 285170 w 570339"/>
              <a:gd name="connsiteY4" fmla="*/ 0 h 570339"/>
              <a:gd name="connsiteX5" fmla="*/ 356462 w 570339"/>
              <a:gd name="connsiteY5" fmla="*/ 392109 h 570339"/>
              <a:gd name="connsiteX6" fmla="*/ 178231 w 570339"/>
              <a:gd name="connsiteY6" fmla="*/ 392109 h 570339"/>
              <a:gd name="connsiteX7" fmla="*/ 178231 w 570339"/>
              <a:gd name="connsiteY7" fmla="*/ 213877 h 570339"/>
              <a:gd name="connsiteX8" fmla="*/ 240612 w 570339"/>
              <a:gd name="connsiteY8" fmla="*/ 276258 h 570339"/>
              <a:gd name="connsiteX9" fmla="*/ 338639 w 570339"/>
              <a:gd name="connsiteY9" fmla="*/ 178231 h 570339"/>
              <a:gd name="connsiteX10" fmla="*/ 392108 w 570339"/>
              <a:gd name="connsiteY10" fmla="*/ 231700 h 570339"/>
              <a:gd name="connsiteX11" fmla="*/ 294081 w 570339"/>
              <a:gd name="connsiteY11" fmla="*/ 329727 h 57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0339" h="570339">
                <a:moveTo>
                  <a:pt x="285170" y="0"/>
                </a:moveTo>
                <a:cubicBezTo>
                  <a:pt x="127929" y="0"/>
                  <a:pt x="0" y="127929"/>
                  <a:pt x="0" y="285170"/>
                </a:cubicBezTo>
                <a:cubicBezTo>
                  <a:pt x="0" y="442411"/>
                  <a:pt x="127929" y="570340"/>
                  <a:pt x="285170" y="570340"/>
                </a:cubicBezTo>
                <a:cubicBezTo>
                  <a:pt x="442411" y="570340"/>
                  <a:pt x="570340" y="442411"/>
                  <a:pt x="570340" y="285170"/>
                </a:cubicBezTo>
                <a:cubicBezTo>
                  <a:pt x="570340" y="127929"/>
                  <a:pt x="442410" y="0"/>
                  <a:pt x="285170" y="0"/>
                </a:cubicBezTo>
                <a:close/>
                <a:moveTo>
                  <a:pt x="356462" y="392109"/>
                </a:moveTo>
                <a:lnTo>
                  <a:pt x="178231" y="392109"/>
                </a:lnTo>
                <a:lnTo>
                  <a:pt x="178231" y="213877"/>
                </a:lnTo>
                <a:lnTo>
                  <a:pt x="240612" y="276258"/>
                </a:lnTo>
                <a:lnTo>
                  <a:pt x="338639" y="178231"/>
                </a:lnTo>
                <a:lnTo>
                  <a:pt x="392108" y="231700"/>
                </a:lnTo>
                <a:lnTo>
                  <a:pt x="294081" y="32972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089" cap="flat">
            <a:solidFill>
              <a:schemeClr val="tx2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19" name="Gráfico 62">
            <a:extLst>
              <a:ext uri="{FF2B5EF4-FFF2-40B4-BE49-F238E27FC236}">
                <a16:creationId xmlns:a16="http://schemas.microsoft.com/office/drawing/2014/main" id="{AF1AA66C-C019-C93C-CB9E-4B0E60E5C5E2}"/>
              </a:ext>
            </a:extLst>
          </p:cNvPr>
          <p:cNvSpPr/>
          <p:nvPr/>
        </p:nvSpPr>
        <p:spPr>
          <a:xfrm rot="10800000">
            <a:off x="6789900" y="2549841"/>
            <a:ext cx="2793263" cy="2793263"/>
          </a:xfrm>
          <a:custGeom>
            <a:avLst/>
            <a:gdLst>
              <a:gd name="connsiteX0" fmla="*/ 285170 w 570339"/>
              <a:gd name="connsiteY0" fmla="*/ 0 h 570339"/>
              <a:gd name="connsiteX1" fmla="*/ 0 w 570339"/>
              <a:gd name="connsiteY1" fmla="*/ 285170 h 570339"/>
              <a:gd name="connsiteX2" fmla="*/ 285170 w 570339"/>
              <a:gd name="connsiteY2" fmla="*/ 570340 h 570339"/>
              <a:gd name="connsiteX3" fmla="*/ 570340 w 570339"/>
              <a:gd name="connsiteY3" fmla="*/ 285170 h 570339"/>
              <a:gd name="connsiteX4" fmla="*/ 285170 w 570339"/>
              <a:gd name="connsiteY4" fmla="*/ 0 h 570339"/>
              <a:gd name="connsiteX5" fmla="*/ 356462 w 570339"/>
              <a:gd name="connsiteY5" fmla="*/ 392109 h 570339"/>
              <a:gd name="connsiteX6" fmla="*/ 178231 w 570339"/>
              <a:gd name="connsiteY6" fmla="*/ 392109 h 570339"/>
              <a:gd name="connsiteX7" fmla="*/ 178231 w 570339"/>
              <a:gd name="connsiteY7" fmla="*/ 213877 h 570339"/>
              <a:gd name="connsiteX8" fmla="*/ 240612 w 570339"/>
              <a:gd name="connsiteY8" fmla="*/ 276258 h 570339"/>
              <a:gd name="connsiteX9" fmla="*/ 338639 w 570339"/>
              <a:gd name="connsiteY9" fmla="*/ 178231 h 570339"/>
              <a:gd name="connsiteX10" fmla="*/ 392108 w 570339"/>
              <a:gd name="connsiteY10" fmla="*/ 231700 h 570339"/>
              <a:gd name="connsiteX11" fmla="*/ 294081 w 570339"/>
              <a:gd name="connsiteY11" fmla="*/ 329727 h 57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0339" h="570339">
                <a:moveTo>
                  <a:pt x="285170" y="0"/>
                </a:moveTo>
                <a:cubicBezTo>
                  <a:pt x="127929" y="0"/>
                  <a:pt x="0" y="127929"/>
                  <a:pt x="0" y="285170"/>
                </a:cubicBezTo>
                <a:cubicBezTo>
                  <a:pt x="0" y="442411"/>
                  <a:pt x="127929" y="570340"/>
                  <a:pt x="285170" y="570340"/>
                </a:cubicBezTo>
                <a:cubicBezTo>
                  <a:pt x="442411" y="570340"/>
                  <a:pt x="570340" y="442411"/>
                  <a:pt x="570340" y="285170"/>
                </a:cubicBezTo>
                <a:cubicBezTo>
                  <a:pt x="570340" y="127929"/>
                  <a:pt x="442410" y="0"/>
                  <a:pt x="285170" y="0"/>
                </a:cubicBezTo>
                <a:close/>
                <a:moveTo>
                  <a:pt x="356462" y="392109"/>
                </a:moveTo>
                <a:lnTo>
                  <a:pt x="178231" y="392109"/>
                </a:lnTo>
                <a:lnTo>
                  <a:pt x="178231" y="213877"/>
                </a:lnTo>
                <a:lnTo>
                  <a:pt x="240612" y="276258"/>
                </a:lnTo>
                <a:lnTo>
                  <a:pt x="338639" y="178231"/>
                </a:lnTo>
                <a:lnTo>
                  <a:pt x="392108" y="231700"/>
                </a:lnTo>
                <a:lnTo>
                  <a:pt x="294081" y="32972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089" cap="flat">
            <a:solidFill>
              <a:schemeClr val="accent6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22" name="Left-Right Arrow 1">
            <a:extLst>
              <a:ext uri="{FF2B5EF4-FFF2-40B4-BE49-F238E27FC236}">
                <a16:creationId xmlns:a16="http://schemas.microsoft.com/office/drawing/2014/main" id="{954EDB64-BF9A-6707-3A80-9D67DCA981AA}"/>
              </a:ext>
            </a:extLst>
          </p:cNvPr>
          <p:cNvSpPr/>
          <p:nvPr/>
        </p:nvSpPr>
        <p:spPr>
          <a:xfrm>
            <a:off x="5121270" y="3447667"/>
            <a:ext cx="1543058" cy="1075385"/>
          </a:xfrm>
          <a:prstGeom prst="leftRightArrow">
            <a:avLst>
              <a:gd name="adj1" fmla="val 69672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Rectangle 50">
            <a:extLst>
              <a:ext uri="{FF2B5EF4-FFF2-40B4-BE49-F238E27FC236}">
                <a16:creationId xmlns:a16="http://schemas.microsoft.com/office/drawing/2014/main" id="{BC571408-FDA8-5E6E-85BA-BBA578AB1DD7}"/>
              </a:ext>
            </a:extLst>
          </p:cNvPr>
          <p:cNvSpPr/>
          <p:nvPr/>
        </p:nvSpPr>
        <p:spPr>
          <a:xfrm>
            <a:off x="5268684" y="3690960"/>
            <a:ext cx="11947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Kanit" panose="020B0604020202020204" charset="-34"/>
                <a:ea typeface="Roboto Medium" panose="02000000000000000000" pitchFamily="2" charset="0"/>
                <a:cs typeface="Kanit" panose="020B0604020202020204" charset="-34"/>
              </a:rPr>
              <a:t>VS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42E997FE-FB52-55D5-A1B8-D4B0B19DB869}"/>
              </a:ext>
            </a:extLst>
          </p:cNvPr>
          <p:cNvSpPr txBox="1"/>
          <p:nvPr/>
        </p:nvSpPr>
        <p:spPr>
          <a:xfrm>
            <a:off x="2436947" y="4619368"/>
            <a:ext cx="2056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Kanit" panose="020B0604020202020204" charset="-34"/>
                <a:cs typeface="Kanit" panose="020B0604020202020204" charset="-34"/>
              </a:rPr>
              <a:t>Normal 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A7C6063A-4E7B-77EA-077C-E420E2762804}"/>
              </a:ext>
            </a:extLst>
          </p:cNvPr>
          <p:cNvSpPr txBox="1"/>
          <p:nvPr/>
        </p:nvSpPr>
        <p:spPr>
          <a:xfrm>
            <a:off x="7137926" y="4275735"/>
            <a:ext cx="2204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endParaRPr lang="pt-BR" dirty="0"/>
          </a:p>
          <a:p>
            <a:r>
              <a:rPr lang="pt-BR" dirty="0">
                <a:latin typeface="Kanit" panose="020B0604020202020204" charset="-34"/>
                <a:cs typeface="Kanit" panose="020B0604020202020204" charset="-34"/>
              </a:rPr>
              <a:t>Cobrar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B931F021-927D-8C42-3D71-50C63690B990}"/>
              </a:ext>
            </a:extLst>
          </p:cNvPr>
          <p:cNvSpPr txBox="1"/>
          <p:nvPr/>
        </p:nvSpPr>
        <p:spPr>
          <a:xfrm>
            <a:off x="549401" y="3049879"/>
            <a:ext cx="20569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Kanit" panose="020B0604020202020204" charset="-34"/>
                <a:cs typeface="Kanit" panose="020B0604020202020204" charset="-34"/>
              </a:rPr>
              <a:t>Antipática </a:t>
            </a:r>
          </a:p>
          <a:p>
            <a:endParaRPr lang="pt-BR" sz="2400" dirty="0">
              <a:latin typeface="Kanit" panose="020B0604020202020204" charset="-34"/>
              <a:cs typeface="Kanit" panose="020B0604020202020204" charset="-34"/>
            </a:endParaRPr>
          </a:p>
          <a:p>
            <a:r>
              <a:rPr lang="pt-BR" sz="2400" dirty="0">
                <a:latin typeface="Kanit" panose="020B0604020202020204" charset="-34"/>
                <a:cs typeface="Kanit" panose="020B0604020202020204" charset="-34"/>
              </a:rPr>
              <a:t>Punitiva </a:t>
            </a:r>
          </a:p>
          <a:p>
            <a:endParaRPr lang="pt-BR" sz="2400" dirty="0">
              <a:latin typeface="Kanit" panose="020B0604020202020204" charset="-34"/>
              <a:cs typeface="Kanit" panose="020B0604020202020204" charset="-34"/>
            </a:endParaRPr>
          </a:p>
          <a:p>
            <a:r>
              <a:rPr lang="pt-BR" sz="2400" dirty="0">
                <a:latin typeface="Kanit" panose="020B0604020202020204" charset="-34"/>
                <a:cs typeface="Kanit" panose="020B0604020202020204" charset="-34"/>
              </a:rPr>
              <a:t>Repugnante 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7A79A4E5-22A9-B874-3E31-7AD6D84E59A1}"/>
              </a:ext>
            </a:extLst>
          </p:cNvPr>
          <p:cNvSpPr txBox="1"/>
          <p:nvPr/>
        </p:nvSpPr>
        <p:spPr>
          <a:xfrm>
            <a:off x="9947514" y="3234545"/>
            <a:ext cx="20569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Kanit" panose="020B0604020202020204" charset="-34"/>
                <a:cs typeface="Kanit" panose="020B0604020202020204" charset="-34"/>
              </a:rPr>
              <a:t>Responsável </a:t>
            </a:r>
          </a:p>
          <a:p>
            <a:endParaRPr lang="pt-BR" sz="2400" dirty="0">
              <a:latin typeface="Kanit" panose="020B0604020202020204" charset="-34"/>
              <a:cs typeface="Kanit" panose="020B0604020202020204" charset="-34"/>
            </a:endParaRPr>
          </a:p>
          <a:p>
            <a:r>
              <a:rPr lang="pt-BR" sz="2400" dirty="0">
                <a:latin typeface="Kanit" panose="020B0604020202020204" charset="-34"/>
                <a:cs typeface="Kanit" panose="020B0604020202020204" charset="-34"/>
              </a:rPr>
              <a:t>Eficiente </a:t>
            </a:r>
          </a:p>
          <a:p>
            <a:endParaRPr lang="pt-BR" sz="2400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0B16DD50-6AEC-E899-B3EF-A77BBAD9BBB6}"/>
              </a:ext>
            </a:extLst>
          </p:cNvPr>
          <p:cNvSpPr txBox="1"/>
          <p:nvPr/>
        </p:nvSpPr>
        <p:spPr>
          <a:xfrm>
            <a:off x="2445655" y="2824012"/>
            <a:ext cx="2056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Kanit" panose="020B0604020202020204" charset="-34"/>
                <a:cs typeface="Kanit" panose="020B0604020202020204" charset="-34"/>
              </a:rPr>
              <a:t>Cobrança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0AA73393-B77C-EC64-2361-EE43EBB946A6}"/>
              </a:ext>
            </a:extLst>
          </p:cNvPr>
          <p:cNvSpPr txBox="1"/>
          <p:nvPr/>
        </p:nvSpPr>
        <p:spPr>
          <a:xfrm>
            <a:off x="7084305" y="2748605"/>
            <a:ext cx="2204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pt-BR" dirty="0">
                <a:latin typeface="Kanit" panose="020B0604020202020204" charset="-34"/>
                <a:cs typeface="Kanit" panose="020B0604020202020204" charset="-34"/>
              </a:rPr>
              <a:t>Arte de </a:t>
            </a:r>
          </a:p>
        </p:txBody>
      </p:sp>
      <p:sp>
        <p:nvSpPr>
          <p:cNvPr id="30" name="Google Shape;97;p14">
            <a:extLst>
              <a:ext uri="{FF2B5EF4-FFF2-40B4-BE49-F238E27FC236}">
                <a16:creationId xmlns:a16="http://schemas.microsoft.com/office/drawing/2014/main" id="{6293780F-8E99-4B38-54D4-51D48C321C01}"/>
              </a:ext>
            </a:extLst>
          </p:cNvPr>
          <p:cNvSpPr/>
          <p:nvPr/>
        </p:nvSpPr>
        <p:spPr>
          <a:xfrm>
            <a:off x="510301" y="1163625"/>
            <a:ext cx="7936271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3BA24B"/>
                </a:solidFill>
                <a:latin typeface="Kanit"/>
                <a:ea typeface="Kanit"/>
                <a:cs typeface="Kanit"/>
                <a:sym typeface="Kanit"/>
              </a:rPr>
              <a:t>2 - Cobrança – existência de dois mundos </a:t>
            </a:r>
            <a:endParaRPr lang="pt-BR" sz="1000" dirty="0">
              <a:solidFill>
                <a:srgbClr val="3BA2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77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/>
          <p:nvPr/>
        </p:nvSpPr>
        <p:spPr>
          <a:xfrm>
            <a:off x="6314850" y="1877997"/>
            <a:ext cx="4952418" cy="137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u="sng" dirty="0">
                <a:solidFill>
                  <a:srgbClr val="666666"/>
                </a:solidFill>
                <a:latin typeface="Kanit"/>
                <a:cs typeface="Kanit"/>
              </a:rPr>
              <a:t>DEFINIÇÃO</a:t>
            </a:r>
            <a:r>
              <a:rPr lang="pt-BR" dirty="0">
                <a:solidFill>
                  <a:srgbClr val="666666"/>
                </a:solidFill>
                <a:latin typeface="Kanit"/>
                <a:cs typeface="Kanit"/>
              </a:rPr>
              <a:t>: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dirty="0">
                <a:solidFill>
                  <a:srgbClr val="666666"/>
                </a:solidFill>
                <a:latin typeface="Kanit"/>
                <a:cs typeface="Kanit"/>
              </a:rPr>
              <a:t>Sistema inteligente que automatiza o processo de cobrança, desde a definição de regras até o envio de notificações aos clientes.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u="sng" dirty="0">
                <a:solidFill>
                  <a:srgbClr val="666666"/>
                </a:solidFill>
                <a:latin typeface="Kanit"/>
                <a:cs typeface="Kanit"/>
              </a:rPr>
              <a:t>CARACTERÍSTICAS</a:t>
            </a:r>
            <a:r>
              <a:rPr lang="pt-BR" dirty="0">
                <a:solidFill>
                  <a:srgbClr val="666666"/>
                </a:solidFill>
                <a:latin typeface="Kanit"/>
                <a:cs typeface="Kanit"/>
              </a:rPr>
              <a:t>:  </a:t>
            </a:r>
          </a:p>
        </p:txBody>
      </p:sp>
      <p:sp>
        <p:nvSpPr>
          <p:cNvPr id="107" name="Google Shape;107;p15"/>
          <p:cNvSpPr txBox="1"/>
          <p:nvPr/>
        </p:nvSpPr>
        <p:spPr>
          <a:xfrm>
            <a:off x="6253375" y="3458253"/>
            <a:ext cx="5408100" cy="203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666666"/>
                </a:solidFill>
                <a:latin typeface="Kanit"/>
                <a:ea typeface="Kanit"/>
                <a:cs typeface="Kanit"/>
                <a:sym typeface="Kanit"/>
              </a:rPr>
              <a:t>* Coordenar e definir os prazos: cronograma da cobrança;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600" dirty="0">
              <a:solidFill>
                <a:srgbClr val="666666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666666"/>
                </a:solidFill>
                <a:latin typeface="Kanit"/>
                <a:ea typeface="Kanit"/>
                <a:cs typeface="Kanit"/>
                <a:sym typeface="Kanit"/>
              </a:rPr>
              <a:t>* Estratégia com o principal objetivo de reduzir a inadimplência;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600" dirty="0">
              <a:solidFill>
                <a:srgbClr val="666666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666666"/>
                </a:solidFill>
                <a:latin typeface="Kanit"/>
                <a:ea typeface="Kanit"/>
                <a:cs typeface="Kanit"/>
                <a:sym typeface="Kanit"/>
              </a:rPr>
              <a:t>* Importada do setor privado para incrementar a eficiência das  ações de cobrança.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600" dirty="0">
              <a:solidFill>
                <a:srgbClr val="666666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666666"/>
                </a:solidFill>
                <a:latin typeface="Kanit"/>
                <a:ea typeface="Kanit"/>
                <a:cs typeface="Kanit"/>
                <a:sym typeface="Kanit"/>
              </a:rPr>
              <a:t>* Flexibilidade das ações conforme visão de atingimento de metas pré-definidas.</a:t>
            </a:r>
          </a:p>
        </p:txBody>
      </p:sp>
      <p:pic>
        <p:nvPicPr>
          <p:cNvPr id="108" name="Google Shape;10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76001" y="306825"/>
            <a:ext cx="908375" cy="90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/>
          <p:nvPr/>
        </p:nvSpPr>
        <p:spPr>
          <a:xfrm>
            <a:off x="667075" y="1768600"/>
            <a:ext cx="5408100" cy="3536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E80BB34-CDA7-A571-7FDA-831B15A858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525" y="1716897"/>
            <a:ext cx="5565475" cy="360095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23869E4-3E29-8DD3-9561-9639BA635FB0}"/>
              </a:ext>
            </a:extLst>
          </p:cNvPr>
          <p:cNvSpPr txBox="1"/>
          <p:nvPr/>
        </p:nvSpPr>
        <p:spPr>
          <a:xfrm>
            <a:off x="530525" y="1772458"/>
            <a:ext cx="554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solidFill>
                  <a:schemeClr val="tx1"/>
                </a:solidFill>
                <a:latin typeface="Kanit"/>
                <a:cs typeface="Kanit"/>
              </a:rPr>
              <a:t>Definição de Regras -&gt; Automação -&gt; Redução da Inadimplência </a:t>
            </a:r>
          </a:p>
        </p:txBody>
      </p:sp>
      <p:sp>
        <p:nvSpPr>
          <p:cNvPr id="7" name="Google Shape;107;p15">
            <a:extLst>
              <a:ext uri="{FF2B5EF4-FFF2-40B4-BE49-F238E27FC236}">
                <a16:creationId xmlns:a16="http://schemas.microsoft.com/office/drawing/2014/main" id="{E1DBA361-EA5E-D33B-4BFD-A96B495BC64D}"/>
              </a:ext>
            </a:extLst>
          </p:cNvPr>
          <p:cNvSpPr txBox="1"/>
          <p:nvPr/>
        </p:nvSpPr>
        <p:spPr>
          <a:xfrm>
            <a:off x="530525" y="4975011"/>
            <a:ext cx="5565475" cy="26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tx1"/>
                </a:solidFill>
                <a:latin typeface="Kanit"/>
                <a:cs typeface="Kanit"/>
                <a:sym typeface="Kanit"/>
              </a:rPr>
              <a:t>RESPONSABILIDADE     e      EFICIÊNCIA </a:t>
            </a:r>
          </a:p>
        </p:txBody>
      </p:sp>
      <p:sp>
        <p:nvSpPr>
          <p:cNvPr id="8" name="Google Shape;97;p14">
            <a:extLst>
              <a:ext uri="{FF2B5EF4-FFF2-40B4-BE49-F238E27FC236}">
                <a16:creationId xmlns:a16="http://schemas.microsoft.com/office/drawing/2014/main" id="{29A84BD6-1746-9A35-774B-853F3085C48B}"/>
              </a:ext>
            </a:extLst>
          </p:cNvPr>
          <p:cNvSpPr/>
          <p:nvPr/>
        </p:nvSpPr>
        <p:spPr>
          <a:xfrm>
            <a:off x="9007440" y="511111"/>
            <a:ext cx="7936271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000" dirty="0">
              <a:solidFill>
                <a:srgbClr val="3BA24B"/>
              </a:solidFill>
            </a:endParaRPr>
          </a:p>
        </p:txBody>
      </p:sp>
      <p:sp>
        <p:nvSpPr>
          <p:cNvPr id="10" name="Google Shape;97;p14">
            <a:extLst>
              <a:ext uri="{FF2B5EF4-FFF2-40B4-BE49-F238E27FC236}">
                <a16:creationId xmlns:a16="http://schemas.microsoft.com/office/drawing/2014/main" id="{F553DA96-6632-ED79-FE94-169C4FAFB22C}"/>
              </a:ext>
            </a:extLst>
          </p:cNvPr>
          <p:cNvSpPr/>
          <p:nvPr/>
        </p:nvSpPr>
        <p:spPr>
          <a:xfrm>
            <a:off x="510301" y="1163625"/>
            <a:ext cx="7936271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3BA24B"/>
                </a:solidFill>
                <a:latin typeface="Kanit"/>
                <a:ea typeface="Kanit"/>
                <a:cs typeface="Kanit"/>
                <a:sym typeface="Kanit"/>
              </a:rPr>
              <a:t>3 – Régua de Cobrança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76001" y="306825"/>
            <a:ext cx="908375" cy="9083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97;p14">
            <a:extLst>
              <a:ext uri="{FF2B5EF4-FFF2-40B4-BE49-F238E27FC236}">
                <a16:creationId xmlns:a16="http://schemas.microsoft.com/office/drawing/2014/main" id="{29A84BD6-1746-9A35-774B-853F3085C48B}"/>
              </a:ext>
            </a:extLst>
          </p:cNvPr>
          <p:cNvSpPr/>
          <p:nvPr/>
        </p:nvSpPr>
        <p:spPr>
          <a:xfrm>
            <a:off x="9007440" y="511111"/>
            <a:ext cx="7936271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000" dirty="0">
              <a:solidFill>
                <a:srgbClr val="3BA24B"/>
              </a:solidFill>
            </a:endParaRPr>
          </a:p>
        </p:txBody>
      </p:sp>
      <p:sp>
        <p:nvSpPr>
          <p:cNvPr id="10" name="Google Shape;97;p14">
            <a:extLst>
              <a:ext uri="{FF2B5EF4-FFF2-40B4-BE49-F238E27FC236}">
                <a16:creationId xmlns:a16="http://schemas.microsoft.com/office/drawing/2014/main" id="{F553DA96-6632-ED79-FE94-169C4FAFB22C}"/>
              </a:ext>
            </a:extLst>
          </p:cNvPr>
          <p:cNvSpPr/>
          <p:nvPr/>
        </p:nvSpPr>
        <p:spPr>
          <a:xfrm>
            <a:off x="510301" y="1163625"/>
            <a:ext cx="9422059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3BA24B"/>
                </a:solidFill>
                <a:latin typeface="Kanit"/>
                <a:ea typeface="Kanit"/>
                <a:cs typeface="Kanit"/>
                <a:sym typeface="Kanit"/>
              </a:rPr>
              <a:t>4 – Régua de Cobrança – exemplo de prazo </a:t>
            </a:r>
            <a:r>
              <a:rPr lang="pt-BR" sz="2800" b="1" dirty="0" err="1">
                <a:solidFill>
                  <a:srgbClr val="3BA24B"/>
                </a:solidFill>
                <a:latin typeface="Kanit"/>
                <a:ea typeface="Kanit"/>
                <a:cs typeface="Kanit"/>
                <a:sym typeface="Kanit"/>
              </a:rPr>
              <a:t>adm</a:t>
            </a:r>
            <a:r>
              <a:rPr lang="pt-BR" sz="2800" b="1" dirty="0">
                <a:solidFill>
                  <a:srgbClr val="3BA24B"/>
                </a:solidFill>
                <a:latin typeface="Kanit"/>
                <a:ea typeface="Kanit"/>
                <a:cs typeface="Kanit"/>
                <a:sym typeface="Kanit"/>
              </a:rPr>
              <a:t> 90 dias 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6F30ADB-F1FD-768F-8703-FCEA3D7A8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300" y="1665225"/>
            <a:ext cx="11374076" cy="462236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608665F-7E59-6165-82FE-19B9124F942D}"/>
              </a:ext>
            </a:extLst>
          </p:cNvPr>
          <p:cNvSpPr txBox="1"/>
          <p:nvPr/>
        </p:nvSpPr>
        <p:spPr>
          <a:xfrm>
            <a:off x="1072639" y="2738760"/>
            <a:ext cx="209478" cy="200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700" dirty="0"/>
              <a:t>3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900B5B9-2231-80A0-BFC2-04CEDC6AB4E6}"/>
              </a:ext>
            </a:extLst>
          </p:cNvPr>
          <p:cNvSpPr txBox="1"/>
          <p:nvPr/>
        </p:nvSpPr>
        <p:spPr>
          <a:xfrm>
            <a:off x="1479413" y="2738760"/>
            <a:ext cx="210533" cy="200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700" dirty="0"/>
              <a:t>7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BB6C4CC-F49E-F028-3258-7B5CCAB48BB5}"/>
              </a:ext>
            </a:extLst>
          </p:cNvPr>
          <p:cNvSpPr txBox="1"/>
          <p:nvPr/>
        </p:nvSpPr>
        <p:spPr>
          <a:xfrm>
            <a:off x="1935370" y="2738759"/>
            <a:ext cx="294446" cy="200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700" dirty="0"/>
              <a:t>12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3414BBD-FFCB-2013-71F7-3802FA8B7E1E}"/>
              </a:ext>
            </a:extLst>
          </p:cNvPr>
          <p:cNvSpPr txBox="1"/>
          <p:nvPr/>
        </p:nvSpPr>
        <p:spPr>
          <a:xfrm>
            <a:off x="2867184" y="2738759"/>
            <a:ext cx="294446" cy="200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700" dirty="0"/>
              <a:t>20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10028A4-E1EA-7233-4435-67D194F60123}"/>
              </a:ext>
            </a:extLst>
          </p:cNvPr>
          <p:cNvSpPr txBox="1"/>
          <p:nvPr/>
        </p:nvSpPr>
        <p:spPr>
          <a:xfrm>
            <a:off x="3444392" y="2738759"/>
            <a:ext cx="294446" cy="200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700" dirty="0"/>
              <a:t>24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36EA470-47F0-D2A3-D137-5EFB1E9E994F}"/>
              </a:ext>
            </a:extLst>
          </p:cNvPr>
          <p:cNvSpPr txBox="1"/>
          <p:nvPr/>
        </p:nvSpPr>
        <p:spPr>
          <a:xfrm>
            <a:off x="3936132" y="2690631"/>
            <a:ext cx="38158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b="1" dirty="0"/>
              <a:t>30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2B0BA2C-4F93-99AE-830E-6D1A25D1B3F0}"/>
              </a:ext>
            </a:extLst>
          </p:cNvPr>
          <p:cNvSpPr txBox="1"/>
          <p:nvPr/>
        </p:nvSpPr>
        <p:spPr>
          <a:xfrm>
            <a:off x="4691197" y="2738758"/>
            <a:ext cx="294446" cy="200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700" dirty="0"/>
              <a:t>36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77D6142-304A-716A-049B-FCE47AEE1942}"/>
              </a:ext>
            </a:extLst>
          </p:cNvPr>
          <p:cNvSpPr txBox="1"/>
          <p:nvPr/>
        </p:nvSpPr>
        <p:spPr>
          <a:xfrm>
            <a:off x="5262942" y="2738758"/>
            <a:ext cx="294446" cy="200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700" dirty="0"/>
              <a:t>42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412C80A-A579-2649-6EA3-B12AE3AA3E23}"/>
              </a:ext>
            </a:extLst>
          </p:cNvPr>
          <p:cNvSpPr txBox="1"/>
          <p:nvPr/>
        </p:nvSpPr>
        <p:spPr>
          <a:xfrm>
            <a:off x="6133558" y="2738757"/>
            <a:ext cx="294446" cy="200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700" dirty="0"/>
              <a:t>50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B3475D63-2A65-22F9-2098-D6C95EC190D1}"/>
              </a:ext>
            </a:extLst>
          </p:cNvPr>
          <p:cNvSpPr txBox="1"/>
          <p:nvPr/>
        </p:nvSpPr>
        <p:spPr>
          <a:xfrm>
            <a:off x="6709728" y="2738757"/>
            <a:ext cx="294446" cy="200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700" dirty="0"/>
              <a:t>55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74270F15-D408-2FAC-32B4-46437D1C7DC5}"/>
              </a:ext>
            </a:extLst>
          </p:cNvPr>
          <p:cNvSpPr txBox="1"/>
          <p:nvPr/>
        </p:nvSpPr>
        <p:spPr>
          <a:xfrm>
            <a:off x="7195303" y="2690631"/>
            <a:ext cx="38061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200" b="1"/>
            </a:lvl1pPr>
          </a:lstStyle>
          <a:p>
            <a:r>
              <a:rPr lang="pt-BR" dirty="0"/>
              <a:t>60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A2336D4F-E88E-71DF-76F8-CE28828639C0}"/>
              </a:ext>
            </a:extLst>
          </p:cNvPr>
          <p:cNvSpPr txBox="1"/>
          <p:nvPr/>
        </p:nvSpPr>
        <p:spPr>
          <a:xfrm>
            <a:off x="7945634" y="2738756"/>
            <a:ext cx="294446" cy="200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700" dirty="0"/>
              <a:t>65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12EE2603-B5F9-65EB-071B-4C45FA7A44B9}"/>
              </a:ext>
            </a:extLst>
          </p:cNvPr>
          <p:cNvSpPr txBox="1"/>
          <p:nvPr/>
        </p:nvSpPr>
        <p:spPr>
          <a:xfrm>
            <a:off x="8525330" y="2738756"/>
            <a:ext cx="294446" cy="200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700" dirty="0"/>
              <a:t>70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47AB23FD-0872-464C-9A4E-E69FED22C903}"/>
              </a:ext>
            </a:extLst>
          </p:cNvPr>
          <p:cNvSpPr txBox="1"/>
          <p:nvPr/>
        </p:nvSpPr>
        <p:spPr>
          <a:xfrm>
            <a:off x="9300529" y="2738755"/>
            <a:ext cx="294446" cy="200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700" dirty="0"/>
              <a:t>75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55492003-4CE7-82DB-64F9-E139063073A0}"/>
              </a:ext>
            </a:extLst>
          </p:cNvPr>
          <p:cNvSpPr txBox="1"/>
          <p:nvPr/>
        </p:nvSpPr>
        <p:spPr>
          <a:xfrm>
            <a:off x="9932360" y="2738755"/>
            <a:ext cx="294446" cy="200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700" dirty="0"/>
              <a:t>80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1D66E3AF-51CC-2AC6-8BBF-027E82A09DC8}"/>
              </a:ext>
            </a:extLst>
          </p:cNvPr>
          <p:cNvSpPr txBox="1"/>
          <p:nvPr/>
        </p:nvSpPr>
        <p:spPr>
          <a:xfrm>
            <a:off x="10501103" y="2690630"/>
            <a:ext cx="38061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200" b="1"/>
            </a:lvl1pPr>
          </a:lstStyle>
          <a:p>
            <a:r>
              <a:rPr lang="pt-BR" dirty="0"/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2591836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76001" y="306825"/>
            <a:ext cx="908375" cy="9083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97;p14">
            <a:extLst>
              <a:ext uri="{FF2B5EF4-FFF2-40B4-BE49-F238E27FC236}">
                <a16:creationId xmlns:a16="http://schemas.microsoft.com/office/drawing/2014/main" id="{29A84BD6-1746-9A35-774B-853F3085C48B}"/>
              </a:ext>
            </a:extLst>
          </p:cNvPr>
          <p:cNvSpPr/>
          <p:nvPr/>
        </p:nvSpPr>
        <p:spPr>
          <a:xfrm>
            <a:off x="9007440" y="511111"/>
            <a:ext cx="7936271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000" dirty="0">
              <a:solidFill>
                <a:srgbClr val="3BA24B"/>
              </a:solidFill>
            </a:endParaRPr>
          </a:p>
        </p:txBody>
      </p:sp>
      <p:sp>
        <p:nvSpPr>
          <p:cNvPr id="10" name="Google Shape;97;p14">
            <a:extLst>
              <a:ext uri="{FF2B5EF4-FFF2-40B4-BE49-F238E27FC236}">
                <a16:creationId xmlns:a16="http://schemas.microsoft.com/office/drawing/2014/main" id="{F553DA96-6632-ED79-FE94-169C4FAFB22C}"/>
              </a:ext>
            </a:extLst>
          </p:cNvPr>
          <p:cNvSpPr/>
          <p:nvPr/>
        </p:nvSpPr>
        <p:spPr>
          <a:xfrm>
            <a:off x="510301" y="1163625"/>
            <a:ext cx="7936271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3BA24B"/>
                </a:solidFill>
                <a:latin typeface="Kanit"/>
                <a:ea typeface="Kanit"/>
                <a:cs typeface="Kanit"/>
                <a:sym typeface="Kanit"/>
              </a:rPr>
              <a:t>5 – Cobrança Administrativa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5883390-4A7F-37A3-15C6-08C3CA59C0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63" y="1621000"/>
            <a:ext cx="5509808" cy="38319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7DEE0CE-FB66-2B93-D2C2-86AF1FDF69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2601" y="1810509"/>
            <a:ext cx="5822027" cy="2183790"/>
          </a:xfrm>
          <a:prstGeom prst="rect">
            <a:avLst/>
          </a:prstGeom>
        </p:spPr>
      </p:pic>
      <p:pic>
        <p:nvPicPr>
          <p:cNvPr id="5" name="Imagem 4">
            <a:hlinkClick r:id="rId7" action="ppaction://hlinksldjump"/>
            <a:extLst>
              <a:ext uri="{FF2B5EF4-FFF2-40B4-BE49-F238E27FC236}">
                <a16:creationId xmlns:a16="http://schemas.microsoft.com/office/drawing/2014/main" id="{C5E6C950-EBBA-9413-4C15-82F54850A5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88" b="100000" l="323" r="99556">
                        <a14:foregroundMark x1="58037" y1="25879" x2="79402" y2="66970"/>
                        <a14:foregroundMark x1="56381" y1="33333" x2="78473" y2="74545"/>
                        <a14:foregroundMark x1="70961" y1="17394" x2="97900" y2="96303"/>
                        <a14:foregroundMark x1="71163" y1="97212" x2="62682" y2="2606"/>
                        <a14:foregroundMark x1="49637" y1="40909" x2="55331" y2="85273"/>
                        <a14:foregroundMark x1="79200" y1="82000" x2="98344" y2="98303"/>
                        <a14:foregroundMark x1="78998" y1="10242" x2="98950" y2="85576"/>
                        <a14:foregroundMark x1="82108" y1="2303" x2="98021" y2="55030"/>
                        <a14:foregroundMark x1="88934" y1="4667" x2="99071" y2="40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154" y="4108120"/>
            <a:ext cx="1026094" cy="683977"/>
          </a:xfrm>
          <a:prstGeom prst="rect">
            <a:avLst/>
          </a:prstGeom>
        </p:spPr>
      </p:pic>
      <p:pic>
        <p:nvPicPr>
          <p:cNvPr id="9" name="Imagem 8">
            <a:hlinkClick r:id="rId10" action="ppaction://hlinksldjump"/>
            <a:extLst>
              <a:ext uri="{FF2B5EF4-FFF2-40B4-BE49-F238E27FC236}">
                <a16:creationId xmlns:a16="http://schemas.microsoft.com/office/drawing/2014/main" id="{F2BA1D98-33E6-2021-B675-AD29321AB18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52" b="89968" l="9965" r="98963">
                        <a14:foregroundMark x1="64286" y1="46975" x2="88076" y2="54777"/>
                        <a14:foregroundMark x1="94412" y1="56529" x2="98963" y2="71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582" y="3994299"/>
            <a:ext cx="1470897" cy="1064627"/>
          </a:xfrm>
          <a:prstGeom prst="rect">
            <a:avLst/>
          </a:prstGeom>
        </p:spPr>
      </p:pic>
      <p:pic>
        <p:nvPicPr>
          <p:cNvPr id="11" name="Imagem 10">
            <a:hlinkClick r:id="rId13" action="ppaction://hlinksldjump"/>
            <a:extLst>
              <a:ext uri="{FF2B5EF4-FFF2-40B4-BE49-F238E27FC236}">
                <a16:creationId xmlns:a16="http://schemas.microsoft.com/office/drawing/2014/main" id="{7376843C-68C7-67A6-8B9D-65AB644CD1B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07440" y="4046217"/>
            <a:ext cx="2730636" cy="1201191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6F722F7-2D87-E3B8-C688-ACB7A36FFF09}"/>
              </a:ext>
            </a:extLst>
          </p:cNvPr>
          <p:cNvSpPr txBox="1"/>
          <p:nvPr/>
        </p:nvSpPr>
        <p:spPr>
          <a:xfrm>
            <a:off x="6050657" y="5363728"/>
            <a:ext cx="11308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Kanit" panose="020B0604020202020204" charset="-34"/>
                <a:cs typeface="Kanit" panose="020B0604020202020204" charset="-34"/>
              </a:rPr>
              <a:t>IA</a:t>
            </a:r>
          </a:p>
          <a:p>
            <a:pPr algn="ctr"/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Kanit" panose="020B0604020202020204" charset="-34"/>
                <a:cs typeface="Kanit" panose="020B0604020202020204" charset="-34"/>
              </a:rPr>
              <a:t>Filtros 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36818FC-FF48-02DD-FF83-627EEDB64CE0}"/>
              </a:ext>
            </a:extLst>
          </p:cNvPr>
          <p:cNvSpPr txBox="1"/>
          <p:nvPr/>
        </p:nvSpPr>
        <p:spPr>
          <a:xfrm>
            <a:off x="7160272" y="5337500"/>
            <a:ext cx="198785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Kanit" panose="020B0604020202020204" charset="-34"/>
                <a:cs typeface="Kanit" panose="020B0604020202020204" charset="-34"/>
              </a:rPr>
              <a:t>Economia Comportamental </a:t>
            </a:r>
          </a:p>
          <a:p>
            <a:pPr algn="ctr"/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Kanit" panose="020B0604020202020204" charset="-34"/>
                <a:cs typeface="Kanit" panose="020B0604020202020204" charset="-34"/>
              </a:rPr>
              <a:t>Abordagem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110DF6C-B760-E984-090F-0A4845D2BC18}"/>
              </a:ext>
            </a:extLst>
          </p:cNvPr>
          <p:cNvSpPr txBox="1"/>
          <p:nvPr/>
        </p:nvSpPr>
        <p:spPr>
          <a:xfrm>
            <a:off x="9086487" y="5363728"/>
            <a:ext cx="29318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600" b="1">
                <a:solidFill>
                  <a:schemeClr val="bg1">
                    <a:lumMod val="50000"/>
                  </a:schemeClr>
                </a:solidFill>
                <a:latin typeface="Kanit" panose="020B0604020202020204" charset="-34"/>
                <a:cs typeface="Kanit" panose="020B0604020202020204" charset="-34"/>
              </a:defRPr>
            </a:lvl1pPr>
          </a:lstStyle>
          <a:p>
            <a:r>
              <a:rPr lang="pt-BR" dirty="0"/>
              <a:t>Régua de Cobrança </a:t>
            </a:r>
          </a:p>
          <a:p>
            <a:r>
              <a:rPr lang="pt-BR" sz="1100" b="0" dirty="0"/>
              <a:t>Dashboards com Resultados gerados automaticamente após Arrecadação  </a:t>
            </a:r>
          </a:p>
        </p:txBody>
      </p:sp>
    </p:spTree>
    <p:extLst>
      <p:ext uri="{BB962C8B-B14F-4D97-AF65-F5344CB8AC3E}">
        <p14:creationId xmlns:p14="http://schemas.microsoft.com/office/powerpoint/2010/main" val="983631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76001" y="306825"/>
            <a:ext cx="908375" cy="908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97;p14">
            <a:extLst>
              <a:ext uri="{FF2B5EF4-FFF2-40B4-BE49-F238E27FC236}">
                <a16:creationId xmlns:a16="http://schemas.microsoft.com/office/drawing/2014/main" id="{CF45D2E1-4327-3D0C-4059-E7BE02C05064}"/>
              </a:ext>
            </a:extLst>
          </p:cNvPr>
          <p:cNvSpPr/>
          <p:nvPr/>
        </p:nvSpPr>
        <p:spPr>
          <a:xfrm>
            <a:off x="556797" y="306825"/>
            <a:ext cx="7936271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3BA24B"/>
                </a:solidFill>
                <a:latin typeface="Kanit"/>
                <a:ea typeface="Kanit"/>
                <a:cs typeface="Kanit"/>
                <a:sym typeface="Kanit"/>
              </a:rPr>
              <a:t>Dashboards com a performance de cada envio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797" y="892625"/>
            <a:ext cx="9825453" cy="5204021"/>
          </a:xfrm>
          <a:prstGeom prst="rect">
            <a:avLst/>
          </a:prstGeom>
        </p:spPr>
      </p:pic>
      <p:pic>
        <p:nvPicPr>
          <p:cNvPr id="5" name="Imagem 4">
            <a:hlinkClick r:id="rId6" action="ppaction://hlinksldjump"/>
            <a:extLst>
              <a:ext uri="{FF2B5EF4-FFF2-40B4-BE49-F238E27FC236}">
                <a16:creationId xmlns:a16="http://schemas.microsoft.com/office/drawing/2014/main" id="{6ACFA90E-6968-3E2D-E9AC-554CBED95C0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12" t="17012" r="35081" b="23954"/>
          <a:stretch/>
        </p:blipFill>
        <p:spPr>
          <a:xfrm>
            <a:off x="962024" y="1762125"/>
            <a:ext cx="6172201" cy="3286125"/>
          </a:xfrm>
          <a:prstGeom prst="rect">
            <a:avLst/>
          </a:prstGeom>
        </p:spPr>
      </p:pic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CF45D2E1-4327-3D0C-4059-E7BE02C05064}"/>
              </a:ext>
            </a:extLst>
          </p:cNvPr>
          <p:cNvSpPr/>
          <p:nvPr/>
        </p:nvSpPr>
        <p:spPr>
          <a:xfrm>
            <a:off x="909222" y="1238750"/>
            <a:ext cx="8682453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pt-BR" sz="2800" b="1" dirty="0">
                <a:solidFill>
                  <a:schemeClr val="tx1"/>
                </a:solidFill>
                <a:latin typeface="Kanit"/>
                <a:ea typeface="Kanit"/>
                <a:cs typeface="Kanit"/>
                <a:sym typeface="Kanit"/>
              </a:rPr>
              <a:t>Controle – Dashboards BI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b="1" dirty="0">
              <a:solidFill>
                <a:schemeClr val="tx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8" name="Google Shape;97;p14">
            <a:extLst>
              <a:ext uri="{FF2B5EF4-FFF2-40B4-BE49-F238E27FC236}">
                <a16:creationId xmlns:a16="http://schemas.microsoft.com/office/drawing/2014/main" id="{CF45D2E1-4327-3D0C-4059-E7BE02C05064}"/>
              </a:ext>
            </a:extLst>
          </p:cNvPr>
          <p:cNvSpPr/>
          <p:nvPr/>
        </p:nvSpPr>
        <p:spPr>
          <a:xfrm>
            <a:off x="923924" y="5094350"/>
            <a:ext cx="7936271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tx1"/>
                </a:solidFill>
                <a:latin typeface="Kanit"/>
                <a:ea typeface="Kanit"/>
                <a:cs typeface="Kanit"/>
                <a:sym typeface="Kanit"/>
              </a:rPr>
              <a:t>Ferramenta de Acompanhamento</a:t>
            </a:r>
          </a:p>
        </p:txBody>
      </p:sp>
      <p:sp>
        <p:nvSpPr>
          <p:cNvPr id="9" name="Google Shape;97;p14">
            <a:extLst>
              <a:ext uri="{FF2B5EF4-FFF2-40B4-BE49-F238E27FC236}">
                <a16:creationId xmlns:a16="http://schemas.microsoft.com/office/drawing/2014/main" id="{CF45D2E1-4327-3D0C-4059-E7BE02C05064}"/>
              </a:ext>
            </a:extLst>
          </p:cNvPr>
          <p:cNvSpPr/>
          <p:nvPr/>
        </p:nvSpPr>
        <p:spPr>
          <a:xfrm>
            <a:off x="6459550" y="2993035"/>
            <a:ext cx="4219576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b="1" dirty="0">
              <a:solidFill>
                <a:schemeClr val="tx1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  <p:extLst>
      <p:ext uri="{BB962C8B-B14F-4D97-AF65-F5344CB8AC3E}">
        <p14:creationId xmlns:p14="http://schemas.microsoft.com/office/powerpoint/2010/main" val="627595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76001" y="306825"/>
            <a:ext cx="908375" cy="908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" name="Google Shape;119;p16"/>
          <p:cNvCxnSpPr>
            <a:cxnSpLocks/>
          </p:cNvCxnSpPr>
          <p:nvPr/>
        </p:nvCxnSpPr>
        <p:spPr>
          <a:xfrm>
            <a:off x="7192273" y="761012"/>
            <a:ext cx="0" cy="5194166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1" name="Google Shape;121;p16"/>
          <p:cNvSpPr txBox="1"/>
          <p:nvPr/>
        </p:nvSpPr>
        <p:spPr>
          <a:xfrm>
            <a:off x="8358788" y="3190295"/>
            <a:ext cx="1534500" cy="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Kanit Light"/>
                <a:ea typeface="Kanit Light"/>
                <a:cs typeface="Kanit Light"/>
                <a:sym typeface="Kanit Light"/>
              </a:rPr>
              <a:t>gráfico</a:t>
            </a:r>
            <a:endParaRPr sz="2000">
              <a:solidFill>
                <a:schemeClr val="dk1"/>
              </a:solidFill>
              <a:latin typeface="Kanit Light"/>
              <a:ea typeface="Kanit Light"/>
              <a:cs typeface="Kanit Light"/>
              <a:sym typeface="Kanit Light"/>
            </a:endParaRPr>
          </a:p>
        </p:txBody>
      </p:sp>
      <p:pic>
        <p:nvPicPr>
          <p:cNvPr id="2" name="Imagem 1">
            <a:hlinkClick r:id="rId5" action="ppaction://hlinksldjump"/>
            <a:extLst>
              <a:ext uri="{FF2B5EF4-FFF2-40B4-BE49-F238E27FC236}">
                <a16:creationId xmlns:a16="http://schemas.microsoft.com/office/drawing/2014/main" id="{532554B4-96F8-CD24-C6AE-F10237263C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6503" y="761012"/>
            <a:ext cx="3459069" cy="5194166"/>
          </a:xfrm>
          <a:prstGeom prst="rect">
            <a:avLst/>
          </a:prstGeom>
        </p:spPr>
      </p:pic>
      <p:sp>
        <p:nvSpPr>
          <p:cNvPr id="5" name="Shape 2">
            <a:extLst>
              <a:ext uri="{FF2B5EF4-FFF2-40B4-BE49-F238E27FC236}">
                <a16:creationId xmlns:a16="http://schemas.microsoft.com/office/drawing/2014/main" id="{039E1904-59BC-91AE-2430-AC49CD1C8B93}"/>
              </a:ext>
            </a:extLst>
          </p:cNvPr>
          <p:cNvSpPr/>
          <p:nvPr/>
        </p:nvSpPr>
        <p:spPr>
          <a:xfrm>
            <a:off x="307624" y="1053375"/>
            <a:ext cx="1536025" cy="1148834"/>
          </a:xfrm>
          <a:prstGeom prst="roundRect">
            <a:avLst>
              <a:gd name="adj" fmla="val 7474"/>
            </a:avLst>
          </a:prstGeom>
          <a:solidFill>
            <a:schemeClr val="accent1">
              <a:lumMod val="75000"/>
            </a:schemeClr>
          </a:solidFill>
          <a:ln w="762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6" name="Shape 7">
            <a:extLst>
              <a:ext uri="{FF2B5EF4-FFF2-40B4-BE49-F238E27FC236}">
                <a16:creationId xmlns:a16="http://schemas.microsoft.com/office/drawing/2014/main" id="{F16A8748-EF56-5B6F-44D8-3B57965F9876}"/>
              </a:ext>
            </a:extLst>
          </p:cNvPr>
          <p:cNvSpPr/>
          <p:nvPr/>
        </p:nvSpPr>
        <p:spPr>
          <a:xfrm>
            <a:off x="307625" y="2304365"/>
            <a:ext cx="2544064" cy="1148834"/>
          </a:xfrm>
          <a:prstGeom prst="roundRect">
            <a:avLst>
              <a:gd name="adj" fmla="val 7474"/>
            </a:avLst>
          </a:prstGeom>
          <a:solidFill>
            <a:schemeClr val="accent1">
              <a:lumMod val="75000"/>
            </a:schemeClr>
          </a:solidFill>
          <a:ln w="762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7" name="Shape 12">
            <a:extLst>
              <a:ext uri="{FF2B5EF4-FFF2-40B4-BE49-F238E27FC236}">
                <a16:creationId xmlns:a16="http://schemas.microsoft.com/office/drawing/2014/main" id="{EE681F87-BB6E-56FB-2B41-C6F553DA8DC3}"/>
              </a:ext>
            </a:extLst>
          </p:cNvPr>
          <p:cNvSpPr/>
          <p:nvPr/>
        </p:nvSpPr>
        <p:spPr>
          <a:xfrm>
            <a:off x="307624" y="3555355"/>
            <a:ext cx="3535640" cy="1148834"/>
          </a:xfrm>
          <a:prstGeom prst="roundRect">
            <a:avLst>
              <a:gd name="adj" fmla="val 7474"/>
            </a:avLst>
          </a:prstGeom>
          <a:solidFill>
            <a:schemeClr val="accent1">
              <a:lumMod val="75000"/>
            </a:schemeClr>
          </a:solidFill>
          <a:ln w="762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8" name="Shape 17">
            <a:extLst>
              <a:ext uri="{FF2B5EF4-FFF2-40B4-BE49-F238E27FC236}">
                <a16:creationId xmlns:a16="http://schemas.microsoft.com/office/drawing/2014/main" id="{4B77F3DA-112E-84CB-4F36-690A88267FEB}"/>
              </a:ext>
            </a:extLst>
          </p:cNvPr>
          <p:cNvSpPr/>
          <p:nvPr/>
        </p:nvSpPr>
        <p:spPr>
          <a:xfrm>
            <a:off x="307624" y="4806344"/>
            <a:ext cx="4692104" cy="1148834"/>
          </a:xfrm>
          <a:prstGeom prst="roundRect">
            <a:avLst>
              <a:gd name="adj" fmla="val 7474"/>
            </a:avLst>
          </a:prstGeom>
          <a:solidFill>
            <a:schemeClr val="accent1">
              <a:lumMod val="75000"/>
            </a:schemeClr>
          </a:solidFill>
          <a:ln w="762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9" name="Text 3">
            <a:extLst>
              <a:ext uri="{FF2B5EF4-FFF2-40B4-BE49-F238E27FC236}">
                <a16:creationId xmlns:a16="http://schemas.microsoft.com/office/drawing/2014/main" id="{F23F7377-D4C2-301C-3574-39531BFE76B7}"/>
              </a:ext>
            </a:extLst>
          </p:cNvPr>
          <p:cNvSpPr/>
          <p:nvPr/>
        </p:nvSpPr>
        <p:spPr>
          <a:xfrm>
            <a:off x="356032" y="1395751"/>
            <a:ext cx="329652" cy="40874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19"/>
              </a:lnSpc>
              <a:buNone/>
            </a:pPr>
            <a:r>
              <a:rPr lang="en-US" sz="2012" b="1" dirty="0">
                <a:solidFill>
                  <a:srgbClr val="E2E6E9"/>
                </a:solidFill>
                <a:latin typeface="Kanit" panose="020B0604020202020204" charset="-34"/>
                <a:ea typeface="adonis-web" pitchFamily="34" charset="-122"/>
                <a:cs typeface="Kanit" panose="020B0604020202020204" charset="-34"/>
              </a:rPr>
              <a:t>1</a:t>
            </a:r>
            <a:endParaRPr lang="en-US" sz="2012" b="1" dirty="0">
              <a:latin typeface="Kanit" panose="020B0604020202020204" charset="-34"/>
              <a:cs typeface="Kanit" panose="020B0604020202020204" charset="-34"/>
            </a:endParaRPr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331849A3-AB66-09C3-761C-4E3EBEB8DA37}"/>
              </a:ext>
            </a:extLst>
          </p:cNvPr>
          <p:cNvSpPr/>
          <p:nvPr/>
        </p:nvSpPr>
        <p:spPr>
          <a:xfrm>
            <a:off x="356032" y="2588395"/>
            <a:ext cx="329652" cy="40874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19"/>
              </a:lnSpc>
              <a:buNone/>
            </a:pPr>
            <a:r>
              <a:rPr lang="en-US" sz="2012" b="1" dirty="0">
                <a:solidFill>
                  <a:srgbClr val="E2E6E9"/>
                </a:solidFill>
                <a:latin typeface="Kanit" panose="020B0604020202020204" charset="-34"/>
                <a:ea typeface="adonis-web" pitchFamily="34" charset="-122"/>
                <a:cs typeface="Kanit" panose="020B0604020202020204" charset="-34"/>
              </a:rPr>
              <a:t>2</a:t>
            </a:r>
            <a:endParaRPr lang="en-US" sz="2012" b="1" dirty="0">
              <a:latin typeface="Kanit" panose="020B0604020202020204" charset="-34"/>
              <a:cs typeface="Kanit" panose="020B0604020202020204" charset="-34"/>
            </a:endParaRPr>
          </a:p>
        </p:txBody>
      </p:sp>
      <p:sp>
        <p:nvSpPr>
          <p:cNvPr id="11" name="Text 13">
            <a:extLst>
              <a:ext uri="{FF2B5EF4-FFF2-40B4-BE49-F238E27FC236}">
                <a16:creationId xmlns:a16="http://schemas.microsoft.com/office/drawing/2014/main" id="{C64902A8-690C-9DD5-EC18-A060552B27A4}"/>
              </a:ext>
            </a:extLst>
          </p:cNvPr>
          <p:cNvSpPr/>
          <p:nvPr/>
        </p:nvSpPr>
        <p:spPr>
          <a:xfrm>
            <a:off x="282296" y="3869789"/>
            <a:ext cx="477123" cy="40874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19"/>
              </a:lnSpc>
              <a:buNone/>
            </a:pPr>
            <a:r>
              <a:rPr lang="en-US" sz="2012" b="1" dirty="0">
                <a:solidFill>
                  <a:srgbClr val="E2E6E9"/>
                </a:solidFill>
                <a:latin typeface="Kanit" panose="020B0604020202020204" charset="-34"/>
                <a:ea typeface="adonis-web" pitchFamily="34" charset="-122"/>
                <a:cs typeface="Kanit" panose="020B0604020202020204" charset="-34"/>
              </a:rPr>
              <a:t>3</a:t>
            </a:r>
            <a:endParaRPr lang="en-US" sz="2012" b="1" dirty="0">
              <a:latin typeface="Kanit" panose="020B0604020202020204" charset="-34"/>
              <a:cs typeface="Kanit" panose="020B0604020202020204" charset="-34"/>
            </a:endParaRPr>
          </a:p>
        </p:txBody>
      </p:sp>
      <p:sp>
        <p:nvSpPr>
          <p:cNvPr id="12" name="Text 18">
            <a:extLst>
              <a:ext uri="{FF2B5EF4-FFF2-40B4-BE49-F238E27FC236}">
                <a16:creationId xmlns:a16="http://schemas.microsoft.com/office/drawing/2014/main" id="{CCEC0CD4-6CA2-93D4-A78C-7E5FF13A6DF4}"/>
              </a:ext>
            </a:extLst>
          </p:cNvPr>
          <p:cNvSpPr/>
          <p:nvPr/>
        </p:nvSpPr>
        <p:spPr>
          <a:xfrm>
            <a:off x="296655" y="5111095"/>
            <a:ext cx="477123" cy="40874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19"/>
              </a:lnSpc>
              <a:buNone/>
            </a:pPr>
            <a:r>
              <a:rPr lang="en-US" sz="2012" b="1" dirty="0">
                <a:solidFill>
                  <a:srgbClr val="E2E6E9"/>
                </a:solidFill>
                <a:latin typeface="Kanit" panose="020B0604020202020204" charset="-34"/>
                <a:ea typeface="adonis-web" pitchFamily="34" charset="-122"/>
                <a:cs typeface="Kanit" panose="020B0604020202020204" charset="-34"/>
              </a:rPr>
              <a:t>4</a:t>
            </a:r>
            <a:endParaRPr lang="en-US" sz="2012" b="1" dirty="0">
              <a:latin typeface="Kanit" panose="020B0604020202020204" charset="-34"/>
              <a:cs typeface="Kanit" panose="020B0604020202020204" charset="-34"/>
            </a:endParaRPr>
          </a:p>
        </p:txBody>
      </p:sp>
      <p:sp>
        <p:nvSpPr>
          <p:cNvPr id="13" name="Text 4">
            <a:extLst>
              <a:ext uri="{FF2B5EF4-FFF2-40B4-BE49-F238E27FC236}">
                <a16:creationId xmlns:a16="http://schemas.microsoft.com/office/drawing/2014/main" id="{13CAB757-A2AE-DA38-6D2C-7E693B4BFABE}"/>
              </a:ext>
            </a:extLst>
          </p:cNvPr>
          <p:cNvSpPr/>
          <p:nvPr/>
        </p:nvSpPr>
        <p:spPr>
          <a:xfrm>
            <a:off x="1886644" y="1314253"/>
            <a:ext cx="2770584" cy="2902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86"/>
              </a:lnSpc>
              <a:buNone/>
            </a:pPr>
            <a:r>
              <a:rPr lang="pt-BR" dirty="0">
                <a:solidFill>
                  <a:srgbClr val="666666"/>
                </a:solidFill>
                <a:latin typeface="Kanit"/>
                <a:cs typeface="Kanit"/>
              </a:rPr>
              <a:t>* Criação de </a:t>
            </a:r>
            <a:r>
              <a:rPr lang="pt-BR" dirty="0" err="1">
                <a:solidFill>
                  <a:srgbClr val="666666"/>
                </a:solidFill>
                <a:latin typeface="Kanit"/>
                <a:cs typeface="Kanit"/>
              </a:rPr>
              <a:t>Dataset</a:t>
            </a:r>
            <a:endParaRPr lang="pt-BR" dirty="0">
              <a:solidFill>
                <a:srgbClr val="666666"/>
              </a:solidFill>
              <a:latin typeface="Kanit"/>
              <a:cs typeface="Kanit"/>
            </a:endParaRPr>
          </a:p>
          <a:p>
            <a:pPr marL="0" indent="0" algn="l">
              <a:lnSpc>
                <a:spcPts val="2286"/>
              </a:lnSpc>
              <a:buNone/>
            </a:pPr>
            <a:r>
              <a:rPr lang="pt-BR" dirty="0">
                <a:solidFill>
                  <a:srgbClr val="666666"/>
                </a:solidFill>
                <a:latin typeface="Kanit"/>
                <a:cs typeface="Kanit"/>
              </a:rPr>
              <a:t> </a:t>
            </a:r>
          </a:p>
        </p:txBody>
      </p:sp>
      <p:sp>
        <p:nvSpPr>
          <p:cNvPr id="14" name="Text 5">
            <a:extLst>
              <a:ext uri="{FF2B5EF4-FFF2-40B4-BE49-F238E27FC236}">
                <a16:creationId xmlns:a16="http://schemas.microsoft.com/office/drawing/2014/main" id="{797D9050-796F-8BD6-6B34-B63AC6714A93}"/>
              </a:ext>
            </a:extLst>
          </p:cNvPr>
          <p:cNvSpPr/>
          <p:nvPr/>
        </p:nvSpPr>
        <p:spPr>
          <a:xfrm>
            <a:off x="1886644" y="1641436"/>
            <a:ext cx="4709279" cy="3270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86"/>
              </a:lnSpc>
            </a:pPr>
            <a:r>
              <a:rPr lang="pt-BR" dirty="0">
                <a:solidFill>
                  <a:srgbClr val="666666"/>
                </a:solidFill>
                <a:latin typeface="Kanit"/>
                <a:cs typeface="Kanit"/>
              </a:rPr>
              <a:t>* Variáveis Qualitativas e Quantitativas </a:t>
            </a:r>
          </a:p>
        </p:txBody>
      </p:sp>
      <p:sp>
        <p:nvSpPr>
          <p:cNvPr id="15" name="Text 9">
            <a:extLst>
              <a:ext uri="{FF2B5EF4-FFF2-40B4-BE49-F238E27FC236}">
                <a16:creationId xmlns:a16="http://schemas.microsoft.com/office/drawing/2014/main" id="{14475E32-ABB3-523D-C8DE-2CF0FA948F1B}"/>
              </a:ext>
            </a:extLst>
          </p:cNvPr>
          <p:cNvSpPr/>
          <p:nvPr/>
        </p:nvSpPr>
        <p:spPr>
          <a:xfrm>
            <a:off x="3020186" y="2411170"/>
            <a:ext cx="3805933" cy="10208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86"/>
              </a:lnSpc>
            </a:pPr>
            <a:r>
              <a:rPr lang="pt-BR" dirty="0">
                <a:solidFill>
                  <a:srgbClr val="666666"/>
                </a:solidFill>
                <a:latin typeface="Kanit"/>
                <a:cs typeface="Kanit"/>
              </a:rPr>
              <a:t>* Aprendizado de Máquina </a:t>
            </a:r>
          </a:p>
          <a:p>
            <a:pPr>
              <a:lnSpc>
                <a:spcPts val="2286"/>
              </a:lnSpc>
            </a:pPr>
            <a:r>
              <a:rPr lang="pt-BR" dirty="0">
                <a:solidFill>
                  <a:srgbClr val="666666"/>
                </a:solidFill>
                <a:latin typeface="Kanit"/>
                <a:cs typeface="Kanit"/>
              </a:rPr>
              <a:t>* Algoritmos que aprendem e melhoram com </a:t>
            </a:r>
          </a:p>
          <a:p>
            <a:pPr>
              <a:lnSpc>
                <a:spcPts val="2286"/>
              </a:lnSpc>
            </a:pPr>
            <a:r>
              <a:rPr lang="pt-BR" dirty="0">
                <a:solidFill>
                  <a:srgbClr val="666666"/>
                </a:solidFill>
                <a:latin typeface="Kanit"/>
                <a:cs typeface="Kanit"/>
              </a:rPr>
              <a:t>   a experiência</a:t>
            </a:r>
          </a:p>
          <a:p>
            <a:pPr>
              <a:lnSpc>
                <a:spcPts val="2286"/>
              </a:lnSpc>
            </a:pPr>
            <a:endParaRPr lang="pt-BR" dirty="0">
              <a:solidFill>
                <a:srgbClr val="666666"/>
              </a:solidFill>
              <a:latin typeface="Kanit"/>
              <a:cs typeface="Kanit"/>
            </a:endParaRPr>
          </a:p>
        </p:txBody>
      </p:sp>
      <p:sp>
        <p:nvSpPr>
          <p:cNvPr id="17" name="Text 14">
            <a:extLst>
              <a:ext uri="{FF2B5EF4-FFF2-40B4-BE49-F238E27FC236}">
                <a16:creationId xmlns:a16="http://schemas.microsoft.com/office/drawing/2014/main" id="{22BC5446-D9B4-DBC0-4E10-9CC447B4897E}"/>
              </a:ext>
            </a:extLst>
          </p:cNvPr>
          <p:cNvSpPr/>
          <p:nvPr/>
        </p:nvSpPr>
        <p:spPr>
          <a:xfrm>
            <a:off x="3843264" y="3673902"/>
            <a:ext cx="3165984" cy="10208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86"/>
              </a:lnSpc>
            </a:pPr>
            <a:r>
              <a:rPr lang="pt-BR" dirty="0">
                <a:solidFill>
                  <a:srgbClr val="666666"/>
                </a:solidFill>
                <a:latin typeface="Kanit"/>
                <a:cs typeface="Kanit"/>
              </a:rPr>
              <a:t>* Processamento de Linguagem Natural</a:t>
            </a:r>
          </a:p>
          <a:p>
            <a:pPr>
              <a:lnSpc>
                <a:spcPts val="2286"/>
              </a:lnSpc>
            </a:pPr>
            <a:r>
              <a:rPr lang="pt-BR" dirty="0">
                <a:solidFill>
                  <a:srgbClr val="666666"/>
                </a:solidFill>
                <a:latin typeface="Kanit"/>
                <a:cs typeface="Kanit"/>
              </a:rPr>
              <a:t>* Análise e compreensão de</a:t>
            </a:r>
          </a:p>
          <a:p>
            <a:pPr>
              <a:lnSpc>
                <a:spcPts val="2286"/>
              </a:lnSpc>
            </a:pPr>
            <a:r>
              <a:rPr lang="pt-BR" dirty="0">
                <a:solidFill>
                  <a:srgbClr val="666666"/>
                </a:solidFill>
                <a:latin typeface="Kanit"/>
                <a:cs typeface="Kanit"/>
              </a:rPr>
              <a:t>   linguagem humana</a:t>
            </a:r>
          </a:p>
        </p:txBody>
      </p:sp>
      <p:sp>
        <p:nvSpPr>
          <p:cNvPr id="18" name="Text 15">
            <a:extLst>
              <a:ext uri="{FF2B5EF4-FFF2-40B4-BE49-F238E27FC236}">
                <a16:creationId xmlns:a16="http://schemas.microsoft.com/office/drawing/2014/main" id="{E81630F6-3F82-BE99-B83C-4F5449CCBF97}"/>
              </a:ext>
            </a:extLst>
          </p:cNvPr>
          <p:cNvSpPr/>
          <p:nvPr/>
        </p:nvSpPr>
        <p:spPr>
          <a:xfrm>
            <a:off x="4890947" y="4083623"/>
            <a:ext cx="3889296" cy="3270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86"/>
              </a:lnSpc>
            </a:pPr>
            <a:endParaRPr lang="en-US" dirty="0">
              <a:solidFill>
                <a:srgbClr val="666666"/>
              </a:solidFill>
              <a:latin typeface="Kanit"/>
              <a:cs typeface="Kanit"/>
            </a:endParaRPr>
          </a:p>
        </p:txBody>
      </p:sp>
      <p:sp>
        <p:nvSpPr>
          <p:cNvPr id="19" name="Text 19">
            <a:extLst>
              <a:ext uri="{FF2B5EF4-FFF2-40B4-BE49-F238E27FC236}">
                <a16:creationId xmlns:a16="http://schemas.microsoft.com/office/drawing/2014/main" id="{43B750AB-FE62-C0D6-7620-0D58604460F4}"/>
              </a:ext>
            </a:extLst>
          </p:cNvPr>
          <p:cNvSpPr/>
          <p:nvPr/>
        </p:nvSpPr>
        <p:spPr>
          <a:xfrm>
            <a:off x="4999676" y="5090494"/>
            <a:ext cx="2162106" cy="7730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86"/>
              </a:lnSpc>
            </a:pPr>
            <a:r>
              <a:rPr lang="pt-BR" sz="1600" dirty="0">
                <a:solidFill>
                  <a:srgbClr val="666666"/>
                </a:solidFill>
                <a:latin typeface="Kanit"/>
                <a:cs typeface="Kanit"/>
              </a:rPr>
              <a:t> * </a:t>
            </a:r>
            <a:r>
              <a:rPr lang="pt-BR" dirty="0">
                <a:solidFill>
                  <a:srgbClr val="666666"/>
                </a:solidFill>
                <a:latin typeface="Kanit"/>
                <a:cs typeface="Kanit"/>
              </a:rPr>
              <a:t>Estratégicas  e </a:t>
            </a:r>
          </a:p>
          <a:p>
            <a:pPr>
              <a:lnSpc>
                <a:spcPts val="2286"/>
              </a:lnSpc>
            </a:pPr>
            <a:r>
              <a:rPr lang="pt-BR" dirty="0">
                <a:solidFill>
                  <a:srgbClr val="666666"/>
                </a:solidFill>
                <a:latin typeface="Kanit"/>
                <a:cs typeface="Kanit"/>
              </a:rPr>
              <a:t> * Complexas</a:t>
            </a:r>
            <a:endParaRPr lang="en-US" dirty="0">
              <a:solidFill>
                <a:srgbClr val="666666"/>
              </a:solidFill>
              <a:latin typeface="Kanit"/>
              <a:cs typeface="Kanit"/>
            </a:endParaRPr>
          </a:p>
        </p:txBody>
      </p:sp>
      <p:sp>
        <p:nvSpPr>
          <p:cNvPr id="20" name="Text 20">
            <a:extLst>
              <a:ext uri="{FF2B5EF4-FFF2-40B4-BE49-F238E27FC236}">
                <a16:creationId xmlns:a16="http://schemas.microsoft.com/office/drawing/2014/main" id="{9CF09741-2C89-E3EB-CDB0-D89958637E64}"/>
              </a:ext>
            </a:extLst>
          </p:cNvPr>
          <p:cNvSpPr/>
          <p:nvPr/>
        </p:nvSpPr>
        <p:spPr>
          <a:xfrm>
            <a:off x="6504602" y="5356305"/>
            <a:ext cx="4551283" cy="3270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76"/>
              </a:lnSpc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F0EA0E7-AEB4-D503-E190-110BA7CDF954}"/>
              </a:ext>
            </a:extLst>
          </p:cNvPr>
          <p:cNvSpPr txBox="1"/>
          <p:nvPr/>
        </p:nvSpPr>
        <p:spPr>
          <a:xfrm>
            <a:off x="702856" y="1494635"/>
            <a:ext cx="113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chemeClr val="bg1"/>
                </a:solidFill>
                <a:latin typeface="Kanit" panose="020B0604020202020204" charset="-34"/>
                <a:cs typeface="Kanit" panose="020B0604020202020204" charset="-34"/>
              </a:rPr>
              <a:t>DADOS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F89E895-0371-C266-DADE-A4F9B1FD353F}"/>
              </a:ext>
            </a:extLst>
          </p:cNvPr>
          <p:cNvSpPr txBox="1"/>
          <p:nvPr/>
        </p:nvSpPr>
        <p:spPr>
          <a:xfrm>
            <a:off x="688785" y="2565655"/>
            <a:ext cx="2289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chemeClr val="bg1"/>
                </a:solidFill>
                <a:latin typeface="Kanit" panose="020B0604020202020204" charset="-34"/>
                <a:cs typeface="Kanit" panose="020B0604020202020204" charset="-34"/>
              </a:rPr>
              <a:t>NÃO SUPERVISIONADO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F66D1B5-23D7-E73A-E9E6-2295E5475BFD}"/>
              </a:ext>
            </a:extLst>
          </p:cNvPr>
          <p:cNvSpPr txBox="1"/>
          <p:nvPr/>
        </p:nvSpPr>
        <p:spPr>
          <a:xfrm>
            <a:off x="726745" y="3976872"/>
            <a:ext cx="2592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chemeClr val="bg1"/>
                </a:solidFill>
                <a:latin typeface="Kanit" panose="020B0604020202020204" charset="-34"/>
                <a:cs typeface="Kanit" panose="020B0604020202020204" charset="-34"/>
              </a:rPr>
              <a:t>CLUSTERIZAÇÃO 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C58EFDA7-EE35-1ACC-2627-2FB567072711}"/>
              </a:ext>
            </a:extLst>
          </p:cNvPr>
          <p:cNvSpPr txBox="1"/>
          <p:nvPr/>
        </p:nvSpPr>
        <p:spPr>
          <a:xfrm>
            <a:off x="712788" y="5222934"/>
            <a:ext cx="4252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chemeClr val="bg1"/>
                </a:solidFill>
                <a:latin typeface="Kanit" panose="020B0604020202020204" charset="-34"/>
                <a:cs typeface="Kanit" panose="020B0604020202020204" charset="-34"/>
              </a:rPr>
              <a:t>TOMADA DE DECISÕES EFICIENTES  </a:t>
            </a:r>
          </a:p>
        </p:txBody>
      </p:sp>
      <p:sp>
        <p:nvSpPr>
          <p:cNvPr id="25" name="Google Shape;97;p14">
            <a:extLst>
              <a:ext uri="{FF2B5EF4-FFF2-40B4-BE49-F238E27FC236}">
                <a16:creationId xmlns:a16="http://schemas.microsoft.com/office/drawing/2014/main" id="{BC7109CA-FF93-FF15-E4BC-9A322A2169B5}"/>
              </a:ext>
            </a:extLst>
          </p:cNvPr>
          <p:cNvSpPr/>
          <p:nvPr/>
        </p:nvSpPr>
        <p:spPr>
          <a:xfrm>
            <a:off x="307624" y="200640"/>
            <a:ext cx="7936271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3BA24B"/>
                </a:solidFill>
                <a:latin typeface="Kanit"/>
                <a:ea typeface="Kanit"/>
                <a:cs typeface="Kanit"/>
                <a:sym typeface="Kanit"/>
              </a:rPr>
              <a:t>Inteligência Artificial 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778D3041-A21C-E350-CFCE-76C8B8C5DE8D}"/>
              </a:ext>
            </a:extLst>
          </p:cNvPr>
          <p:cNvSpPr txBox="1"/>
          <p:nvPr/>
        </p:nvSpPr>
        <p:spPr>
          <a:xfrm>
            <a:off x="7294388" y="5931611"/>
            <a:ext cx="3459069" cy="375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ts val="2286"/>
              </a:lnSpc>
              <a:buFont typeface="Arial"/>
              <a:buNone/>
            </a:pPr>
            <a:r>
              <a:rPr lang="pt-BR" dirty="0">
                <a:solidFill>
                  <a:srgbClr val="666666"/>
                </a:solidFill>
                <a:latin typeface="Kanit"/>
                <a:cs typeface="Kanit"/>
              </a:rPr>
              <a:t>Ética e Responsabilidade na IA</a:t>
            </a:r>
          </a:p>
        </p:txBody>
      </p:sp>
    </p:spTree>
    <p:extLst>
      <p:ext uri="{BB962C8B-B14F-4D97-AF65-F5344CB8AC3E}">
        <p14:creationId xmlns:p14="http://schemas.microsoft.com/office/powerpoint/2010/main" val="1983991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701</Words>
  <Application>Microsoft Office PowerPoint</Application>
  <PresentationFormat>Widescreen</PresentationFormat>
  <Paragraphs>157</Paragraphs>
  <Slides>21</Slides>
  <Notes>21</Notes>
  <HiddenSlides>3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9" baseType="lpstr">
      <vt:lpstr>Kanit</vt:lpstr>
      <vt:lpstr>Wingdings</vt:lpstr>
      <vt:lpstr>Kanit Medium</vt:lpstr>
      <vt:lpstr>Kanit Light</vt:lpstr>
      <vt:lpstr>Arial</vt:lpstr>
      <vt:lpstr>Calibri</vt:lpstr>
      <vt:lpstr>Palanquin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Wagner</dc:creator>
  <cp:lastModifiedBy>Wagner Queiroz Almeida</cp:lastModifiedBy>
  <cp:revision>42</cp:revision>
  <dcterms:modified xsi:type="dcterms:W3CDTF">2024-09-02T19:57:27Z</dcterms:modified>
</cp:coreProperties>
</file>