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handoutMasterIdLst>
    <p:handoutMasterId r:id="rId43"/>
  </p:handoutMasterIdLst>
  <p:sldIdLst>
    <p:sldId id="256" r:id="rId2"/>
    <p:sldId id="1269" r:id="rId3"/>
    <p:sldId id="259" r:id="rId4"/>
    <p:sldId id="286" r:id="rId5"/>
    <p:sldId id="1278" r:id="rId6"/>
    <p:sldId id="1277" r:id="rId7"/>
    <p:sldId id="1263" r:id="rId8"/>
    <p:sldId id="285" r:id="rId9"/>
    <p:sldId id="296" r:id="rId10"/>
    <p:sldId id="1279" r:id="rId11"/>
    <p:sldId id="1264" r:id="rId12"/>
    <p:sldId id="1274" r:id="rId13"/>
    <p:sldId id="1284" r:id="rId14"/>
    <p:sldId id="277" r:id="rId15"/>
    <p:sldId id="1265" r:id="rId16"/>
    <p:sldId id="1272" r:id="rId17"/>
    <p:sldId id="279" r:id="rId18"/>
    <p:sldId id="284" r:id="rId19"/>
    <p:sldId id="281" r:id="rId20"/>
    <p:sldId id="282" r:id="rId21"/>
    <p:sldId id="283" r:id="rId22"/>
    <p:sldId id="1267" r:id="rId23"/>
    <p:sldId id="268" r:id="rId24"/>
    <p:sldId id="1283" r:id="rId25"/>
    <p:sldId id="273" r:id="rId26"/>
    <p:sldId id="1280" r:id="rId27"/>
    <p:sldId id="1282" r:id="rId28"/>
    <p:sldId id="291" r:id="rId29"/>
    <p:sldId id="290" r:id="rId30"/>
    <p:sldId id="294" r:id="rId31"/>
    <p:sldId id="1281" r:id="rId32"/>
    <p:sldId id="1266" r:id="rId33"/>
    <p:sldId id="278" r:id="rId34"/>
    <p:sldId id="1268" r:id="rId35"/>
    <p:sldId id="272" r:id="rId36"/>
    <p:sldId id="266" r:id="rId37"/>
    <p:sldId id="267" r:id="rId38"/>
    <p:sldId id="262" r:id="rId39"/>
    <p:sldId id="261" r:id="rId40"/>
    <p:sldId id="265" r:id="rId41"/>
  </p:sldIdLst>
  <p:sldSz cx="12192000" cy="6858000"/>
  <p:notesSz cx="6786563" cy="9923463"/>
  <p:embeddedFontLst>
    <p:embeddedFont>
      <p:font typeface="Cambria Math" panose="02040503050406030204" pitchFamily="18" charset="0"/>
      <p:regular r:id="rId44"/>
    </p:embeddedFont>
    <p:embeddedFont>
      <p:font typeface="Kanit" panose="020B0604020202020204" charset="-34"/>
      <p:regular r:id="rId45"/>
      <p:bold r:id="rId46"/>
      <p:italic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Lato Light" panose="020F0502020204030203" pitchFamily="34" charset="0"/>
      <p:regular r:id="rId53"/>
      <p:italic r:id="rId54"/>
    </p:embeddedFont>
    <p:embeddedFont>
      <p:font typeface="Nunito" pitchFamily="2" charset="0"/>
      <p:regular r:id="rId55"/>
      <p:bold r:id="rId56"/>
      <p:italic r:id="rId57"/>
      <p:boldItalic r:id="rId58"/>
    </p:embeddedFont>
    <p:embeddedFont>
      <p:font typeface="Source Sans Pro" panose="020B0503030403020204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Ubuntu" panose="020B0504030602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ção Padrão" id="{FC60A0E5-A20D-4399-8F5C-9ECBEC9AAEEA}">
          <p14:sldIdLst>
            <p14:sldId id="256"/>
          </p14:sldIdLst>
        </p14:section>
        <p14:section name="Agenda/Introdução" id="{2205EDF4-2892-4CB6-A316-6D5066C64880}">
          <p14:sldIdLst>
            <p14:sldId id="1269"/>
          </p14:sldIdLst>
        </p14:section>
        <p14:section name="Diagnóstico" id="{E9C3958E-29AB-423F-B01B-F1CCF4E8B2DA}">
          <p14:sldIdLst>
            <p14:sldId id="259"/>
            <p14:sldId id="286"/>
            <p14:sldId id="1278"/>
            <p14:sldId id="1277"/>
          </p14:sldIdLst>
        </p14:section>
        <p14:section name="Visão Geral Trib. Imob." id="{B8869638-CBAE-448A-AE69-149544245396}">
          <p14:sldIdLst>
            <p14:sldId id="1263"/>
            <p14:sldId id="285"/>
            <p14:sldId id="296"/>
            <p14:sldId id="1279"/>
            <p14:sldId id="1264"/>
            <p14:sldId id="1274"/>
          </p14:sldIdLst>
        </p14:section>
        <p14:section name="Estratégias" id="{7B4644E0-115E-456D-80A9-364E3E1BD5A1}">
          <p14:sldIdLst>
            <p14:sldId id="1284"/>
            <p14:sldId id="277"/>
          </p14:sldIdLst>
        </p14:section>
        <p14:section name="Cadastro Imobiliário" id="{9D6EA962-703E-4CA6-8FCB-37D8709DD11E}">
          <p14:sldIdLst>
            <p14:sldId id="1265"/>
            <p14:sldId id="1272"/>
            <p14:sldId id="279"/>
            <p14:sldId id="284"/>
            <p14:sldId id="281"/>
            <p14:sldId id="282"/>
            <p14:sldId id="283"/>
          </p14:sldIdLst>
        </p14:section>
        <p14:section name="Avaliação de Imóveis" id="{9D5972D8-2128-414B-997A-928D7277583E}">
          <p14:sldIdLst>
            <p14:sldId id="1267"/>
            <p14:sldId id="268"/>
            <p14:sldId id="1283"/>
            <p14:sldId id="273"/>
            <p14:sldId id="1280"/>
            <p14:sldId id="1282"/>
            <p14:sldId id="291"/>
            <p14:sldId id="290"/>
            <p14:sldId id="294"/>
            <p14:sldId id="1281"/>
          </p14:sldIdLst>
        </p14:section>
        <p14:section name="Cadastro de Pessoas" id="{0320F72C-A1C5-4EFD-8B1D-4E04CCC88DBB}">
          <p14:sldIdLst>
            <p14:sldId id="1266"/>
            <p14:sldId id="278"/>
            <p14:sldId id="1268"/>
            <p14:sldId id="272"/>
            <p14:sldId id="266"/>
            <p14:sldId id="267"/>
          </p14:sldIdLst>
        </p14:section>
        <p14:section name="Conclusões" id="{76343C0B-4AC3-4424-9453-60A198B0C343}">
          <p14:sldIdLst>
            <p14:sldId id="262"/>
            <p14:sldId id="261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3051" autoAdjust="0"/>
  </p:normalViewPr>
  <p:slideViewPr>
    <p:cSldViewPr snapToGrid="0">
      <p:cViewPr varScale="1">
        <p:scale>
          <a:sx n="92" d="100"/>
          <a:sy n="92" d="100"/>
        </p:scale>
        <p:origin x="27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09DC1-71A4-492A-AB79-051983041C5A}" type="doc">
      <dgm:prSet loTypeId="urn:microsoft.com/office/officeart/2005/8/layout/targe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2431878-3AD2-4E97-9E23-518F4AED8B2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2800" dirty="0"/>
            <a:t>Cadastro Imobiliário </a:t>
          </a:r>
        </a:p>
      </dgm:t>
    </dgm:pt>
    <dgm:pt modelId="{D848D666-3CD0-43E9-A41D-DC1CCC1CA28C}" type="parTrans" cxnId="{5BB0293B-FBD9-44E5-B331-89199DC7C5FE}">
      <dgm:prSet/>
      <dgm:spPr/>
      <dgm:t>
        <a:bodyPr/>
        <a:lstStyle/>
        <a:p>
          <a:endParaRPr lang="pt-BR"/>
        </a:p>
      </dgm:t>
    </dgm:pt>
    <dgm:pt modelId="{69D45FE1-5A74-425A-BA84-9D3CA61597F8}" type="sibTrans" cxnId="{5BB0293B-FBD9-44E5-B331-89199DC7C5FE}">
      <dgm:prSet/>
      <dgm:spPr/>
      <dgm:t>
        <a:bodyPr/>
        <a:lstStyle/>
        <a:p>
          <a:endParaRPr lang="pt-BR"/>
        </a:p>
      </dgm:t>
    </dgm:pt>
    <dgm:pt modelId="{55DBEF7B-FA28-44E9-8097-3681C0DE9D0B}">
      <dgm:prSet phldrT="[Texto]"/>
      <dgm:spPr/>
      <dgm:t>
        <a:bodyPr/>
        <a:lstStyle/>
        <a:p>
          <a:r>
            <a:rPr lang="pt-BR" dirty="0"/>
            <a:t>Política Fiscal</a:t>
          </a:r>
        </a:p>
      </dgm:t>
    </dgm:pt>
    <dgm:pt modelId="{CE9E3938-6986-4C82-9FE2-3CA1427CDC42}" type="parTrans" cxnId="{570F41B0-DE41-493E-8010-F2FD81BABB34}">
      <dgm:prSet/>
      <dgm:spPr/>
      <dgm:t>
        <a:bodyPr/>
        <a:lstStyle/>
        <a:p>
          <a:endParaRPr lang="pt-BR"/>
        </a:p>
      </dgm:t>
    </dgm:pt>
    <dgm:pt modelId="{6EF7B972-40C6-4356-B0E6-7BDD139FED4D}" type="sibTrans" cxnId="{570F41B0-DE41-493E-8010-F2FD81BABB34}">
      <dgm:prSet/>
      <dgm:spPr/>
      <dgm:t>
        <a:bodyPr/>
        <a:lstStyle/>
        <a:p>
          <a:endParaRPr lang="pt-BR"/>
        </a:p>
      </dgm:t>
    </dgm:pt>
    <dgm:pt modelId="{1842EB66-39D0-4C49-9B10-AC1E72655C47}">
      <dgm:prSet phldrT="[Texto]"/>
      <dgm:spPr/>
      <dgm:t>
        <a:bodyPr/>
        <a:lstStyle/>
        <a:p>
          <a:r>
            <a:rPr lang="pt-BR" dirty="0"/>
            <a:t>Avaliações imobiliárias</a:t>
          </a:r>
        </a:p>
      </dgm:t>
    </dgm:pt>
    <dgm:pt modelId="{858710D8-9A1B-4837-A1E5-4869D9D2D97E}" type="parTrans" cxnId="{7F46CADF-A9B9-4B63-B606-E7ABF7C9C765}">
      <dgm:prSet/>
      <dgm:spPr/>
      <dgm:t>
        <a:bodyPr/>
        <a:lstStyle/>
        <a:p>
          <a:endParaRPr lang="pt-BR"/>
        </a:p>
      </dgm:t>
    </dgm:pt>
    <dgm:pt modelId="{880AEC4C-8AE4-417F-A5A6-779BC3D1BB49}" type="sibTrans" cxnId="{7F46CADF-A9B9-4B63-B606-E7ABF7C9C765}">
      <dgm:prSet/>
      <dgm:spPr/>
      <dgm:t>
        <a:bodyPr/>
        <a:lstStyle/>
        <a:p>
          <a:endParaRPr lang="pt-BR"/>
        </a:p>
      </dgm:t>
    </dgm:pt>
    <dgm:pt modelId="{29A96B9D-CEB0-45AE-AECA-600E182597B7}">
      <dgm:prSet phldrT="[Texto]"/>
      <dgm:spPr/>
      <dgm:t>
        <a:bodyPr/>
        <a:lstStyle/>
        <a:p>
          <a:r>
            <a:rPr lang="pt-BR" dirty="0"/>
            <a:t>Cobrança e Arrecadação</a:t>
          </a:r>
        </a:p>
      </dgm:t>
    </dgm:pt>
    <dgm:pt modelId="{DEF871DE-6E60-4CDE-A549-C304574509BD}" type="parTrans" cxnId="{9E7320CE-3371-4AF6-A5B8-10E2DA69445C}">
      <dgm:prSet/>
      <dgm:spPr/>
      <dgm:t>
        <a:bodyPr/>
        <a:lstStyle/>
        <a:p>
          <a:endParaRPr lang="pt-BR"/>
        </a:p>
      </dgm:t>
    </dgm:pt>
    <dgm:pt modelId="{C603BFE0-6C27-43D9-A352-373D44C57365}" type="sibTrans" cxnId="{9E7320CE-3371-4AF6-A5B8-10E2DA69445C}">
      <dgm:prSet/>
      <dgm:spPr/>
      <dgm:t>
        <a:bodyPr/>
        <a:lstStyle/>
        <a:p>
          <a:endParaRPr lang="pt-BR"/>
        </a:p>
      </dgm:t>
    </dgm:pt>
    <dgm:pt modelId="{A705683B-2754-4E8D-A362-976115A50E43}">
      <dgm:prSet phldrT="[Texto]"/>
      <dgm:spPr/>
      <dgm:t>
        <a:bodyPr/>
        <a:lstStyle/>
        <a:p>
          <a:r>
            <a:rPr lang="pt-BR" dirty="0"/>
            <a:t>Cadastro de Pessoas</a:t>
          </a:r>
        </a:p>
      </dgm:t>
    </dgm:pt>
    <dgm:pt modelId="{706A1F1C-22B1-4F3B-87CD-A51482E7A3A2}" type="parTrans" cxnId="{338A6939-6A5A-401A-A979-4670825D8A27}">
      <dgm:prSet/>
      <dgm:spPr/>
      <dgm:t>
        <a:bodyPr/>
        <a:lstStyle/>
        <a:p>
          <a:endParaRPr lang="pt-BR"/>
        </a:p>
      </dgm:t>
    </dgm:pt>
    <dgm:pt modelId="{37B463C8-8806-4453-9F31-04339A7BBE48}" type="sibTrans" cxnId="{338A6939-6A5A-401A-A979-4670825D8A27}">
      <dgm:prSet/>
      <dgm:spPr/>
      <dgm:t>
        <a:bodyPr/>
        <a:lstStyle/>
        <a:p>
          <a:endParaRPr lang="pt-BR"/>
        </a:p>
      </dgm:t>
    </dgm:pt>
    <dgm:pt modelId="{ADBA4D9E-C5F6-4B86-8DCD-C1C2C989949A}" type="pres">
      <dgm:prSet presAssocID="{DED09DC1-71A4-492A-AB79-051983041C5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EFDB5C3-4F1F-465F-A67A-E9290E8A5F1E}" type="pres">
      <dgm:prSet presAssocID="{72431878-3AD2-4E97-9E23-518F4AED8B29}" presName="circle1" presStyleLbl="node1" presStyleIdx="0" presStyleCnt="5"/>
      <dgm:spPr/>
    </dgm:pt>
    <dgm:pt modelId="{81ADEC26-9300-4F1B-882C-333EA320448E}" type="pres">
      <dgm:prSet presAssocID="{72431878-3AD2-4E97-9E23-518F4AED8B29}" presName="space" presStyleCnt="0"/>
      <dgm:spPr/>
    </dgm:pt>
    <dgm:pt modelId="{A6C183EB-E1C4-46A1-9926-F97AB2CED1B4}" type="pres">
      <dgm:prSet presAssocID="{72431878-3AD2-4E97-9E23-518F4AED8B29}" presName="rect1" presStyleLbl="alignAcc1" presStyleIdx="0" presStyleCnt="5"/>
      <dgm:spPr/>
    </dgm:pt>
    <dgm:pt modelId="{7E697582-C91B-484E-BD6A-E755DE8F1653}" type="pres">
      <dgm:prSet presAssocID="{1842EB66-39D0-4C49-9B10-AC1E72655C47}" presName="vertSpace2" presStyleLbl="node1" presStyleIdx="0" presStyleCnt="5"/>
      <dgm:spPr/>
    </dgm:pt>
    <dgm:pt modelId="{5D0B4AB9-D617-4F12-8C40-73003F260D66}" type="pres">
      <dgm:prSet presAssocID="{1842EB66-39D0-4C49-9B10-AC1E72655C47}" presName="circle2" presStyleLbl="node1" presStyleIdx="1" presStyleCnt="5"/>
      <dgm:spPr/>
    </dgm:pt>
    <dgm:pt modelId="{18D77DB6-0EE6-441C-BDEC-A6F1C5BA6B8E}" type="pres">
      <dgm:prSet presAssocID="{1842EB66-39D0-4C49-9B10-AC1E72655C47}" presName="rect2" presStyleLbl="alignAcc1" presStyleIdx="1" presStyleCnt="5"/>
      <dgm:spPr/>
    </dgm:pt>
    <dgm:pt modelId="{D9107129-C3AD-4EBB-B88B-A7757CA6EF66}" type="pres">
      <dgm:prSet presAssocID="{A705683B-2754-4E8D-A362-976115A50E43}" presName="vertSpace3" presStyleLbl="node1" presStyleIdx="1" presStyleCnt="5"/>
      <dgm:spPr/>
    </dgm:pt>
    <dgm:pt modelId="{84F39603-6743-4BA4-82D1-D855C111A31E}" type="pres">
      <dgm:prSet presAssocID="{A705683B-2754-4E8D-A362-976115A50E43}" presName="circle3" presStyleLbl="node1" presStyleIdx="2" presStyleCnt="5"/>
      <dgm:spPr/>
    </dgm:pt>
    <dgm:pt modelId="{080E48CC-64D2-4FF4-BD51-3A8F1739491A}" type="pres">
      <dgm:prSet presAssocID="{A705683B-2754-4E8D-A362-976115A50E43}" presName="rect3" presStyleLbl="alignAcc1" presStyleIdx="2" presStyleCnt="5"/>
      <dgm:spPr/>
    </dgm:pt>
    <dgm:pt modelId="{DB153677-768D-4821-9CB1-21CD60B818AE}" type="pres">
      <dgm:prSet presAssocID="{55DBEF7B-FA28-44E9-8097-3681C0DE9D0B}" presName="vertSpace4" presStyleLbl="node1" presStyleIdx="2" presStyleCnt="5"/>
      <dgm:spPr/>
    </dgm:pt>
    <dgm:pt modelId="{986FA84F-7057-469C-85AF-72F76753A2DA}" type="pres">
      <dgm:prSet presAssocID="{55DBEF7B-FA28-44E9-8097-3681C0DE9D0B}" presName="circle4" presStyleLbl="node1" presStyleIdx="3" presStyleCnt="5"/>
      <dgm:spPr/>
    </dgm:pt>
    <dgm:pt modelId="{F9736C55-13BE-48B3-91B1-CC30115E85E4}" type="pres">
      <dgm:prSet presAssocID="{55DBEF7B-FA28-44E9-8097-3681C0DE9D0B}" presName="rect4" presStyleLbl="alignAcc1" presStyleIdx="3" presStyleCnt="5"/>
      <dgm:spPr/>
    </dgm:pt>
    <dgm:pt modelId="{B0022881-3220-44AA-A001-1DFBE1E722BB}" type="pres">
      <dgm:prSet presAssocID="{29A96B9D-CEB0-45AE-AECA-600E182597B7}" presName="vertSpace5" presStyleLbl="node1" presStyleIdx="3" presStyleCnt="5"/>
      <dgm:spPr/>
    </dgm:pt>
    <dgm:pt modelId="{28040D8C-23FE-4599-9DBC-BB9483997545}" type="pres">
      <dgm:prSet presAssocID="{29A96B9D-CEB0-45AE-AECA-600E182597B7}" presName="circle5" presStyleLbl="node1" presStyleIdx="4" presStyleCnt="5"/>
      <dgm:spPr/>
    </dgm:pt>
    <dgm:pt modelId="{18752678-3DF9-4ABE-A7A9-676F89FAB282}" type="pres">
      <dgm:prSet presAssocID="{29A96B9D-CEB0-45AE-AECA-600E182597B7}" presName="rect5" presStyleLbl="alignAcc1" presStyleIdx="4" presStyleCnt="5"/>
      <dgm:spPr/>
    </dgm:pt>
    <dgm:pt modelId="{A469EE2D-40EC-472D-B791-BCB3048CFCA0}" type="pres">
      <dgm:prSet presAssocID="{72431878-3AD2-4E97-9E23-518F4AED8B29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427051C1-B41E-4FEA-9F7F-59C50A4E29C0}" type="pres">
      <dgm:prSet presAssocID="{1842EB66-39D0-4C49-9B10-AC1E72655C47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15949413-1046-4F5F-BFC8-36C1339D16E2}" type="pres">
      <dgm:prSet presAssocID="{A705683B-2754-4E8D-A362-976115A50E43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054206B8-E40C-4E1E-9AFD-4059E1C6BD1F}" type="pres">
      <dgm:prSet presAssocID="{55DBEF7B-FA28-44E9-8097-3681C0DE9D0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41DBFEC8-F07A-4E30-9DAE-657CB2631652}" type="pres">
      <dgm:prSet presAssocID="{29A96B9D-CEB0-45AE-AECA-600E182597B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14BE102D-0B11-48F0-81A5-9DCFE1F06878}" type="presOf" srcId="{A705683B-2754-4E8D-A362-976115A50E43}" destId="{080E48CC-64D2-4FF4-BD51-3A8F1739491A}" srcOrd="0" destOrd="0" presId="urn:microsoft.com/office/officeart/2005/8/layout/target3"/>
    <dgm:cxn modelId="{49C0A92E-9F9B-4F2A-9084-0E732E0B59F6}" type="presOf" srcId="{29A96B9D-CEB0-45AE-AECA-600E182597B7}" destId="{41DBFEC8-F07A-4E30-9DAE-657CB2631652}" srcOrd="1" destOrd="0" presId="urn:microsoft.com/office/officeart/2005/8/layout/target3"/>
    <dgm:cxn modelId="{E9CBDC31-2617-44CD-A6E9-8D33610C5642}" type="presOf" srcId="{1842EB66-39D0-4C49-9B10-AC1E72655C47}" destId="{427051C1-B41E-4FEA-9F7F-59C50A4E29C0}" srcOrd="1" destOrd="0" presId="urn:microsoft.com/office/officeart/2005/8/layout/target3"/>
    <dgm:cxn modelId="{338A6939-6A5A-401A-A979-4670825D8A27}" srcId="{DED09DC1-71A4-492A-AB79-051983041C5A}" destId="{A705683B-2754-4E8D-A362-976115A50E43}" srcOrd="2" destOrd="0" parTransId="{706A1F1C-22B1-4F3B-87CD-A51482E7A3A2}" sibTransId="{37B463C8-8806-4453-9F31-04339A7BBE48}"/>
    <dgm:cxn modelId="{5BB0293B-FBD9-44E5-B331-89199DC7C5FE}" srcId="{DED09DC1-71A4-492A-AB79-051983041C5A}" destId="{72431878-3AD2-4E97-9E23-518F4AED8B29}" srcOrd="0" destOrd="0" parTransId="{D848D666-3CD0-43E9-A41D-DC1CCC1CA28C}" sibTransId="{69D45FE1-5A74-425A-BA84-9D3CA61597F8}"/>
    <dgm:cxn modelId="{19D37151-7F56-4336-BEC3-131BFC1C4E8B}" type="presOf" srcId="{55DBEF7B-FA28-44E9-8097-3681C0DE9D0B}" destId="{054206B8-E40C-4E1E-9AFD-4059E1C6BD1F}" srcOrd="1" destOrd="0" presId="urn:microsoft.com/office/officeart/2005/8/layout/target3"/>
    <dgm:cxn modelId="{FE85EB58-7F03-4251-A9AF-932990C84163}" type="presOf" srcId="{72431878-3AD2-4E97-9E23-518F4AED8B29}" destId="{A469EE2D-40EC-472D-B791-BCB3048CFCA0}" srcOrd="1" destOrd="0" presId="urn:microsoft.com/office/officeart/2005/8/layout/target3"/>
    <dgm:cxn modelId="{A924109B-A3F4-4AC4-8F1C-F63FF28D7857}" type="presOf" srcId="{1842EB66-39D0-4C49-9B10-AC1E72655C47}" destId="{18D77DB6-0EE6-441C-BDEC-A6F1C5BA6B8E}" srcOrd="0" destOrd="0" presId="urn:microsoft.com/office/officeart/2005/8/layout/target3"/>
    <dgm:cxn modelId="{570F41B0-DE41-493E-8010-F2FD81BABB34}" srcId="{DED09DC1-71A4-492A-AB79-051983041C5A}" destId="{55DBEF7B-FA28-44E9-8097-3681C0DE9D0B}" srcOrd="3" destOrd="0" parTransId="{CE9E3938-6986-4C82-9FE2-3CA1427CDC42}" sibTransId="{6EF7B972-40C6-4356-B0E6-7BDD139FED4D}"/>
    <dgm:cxn modelId="{DE4D60B7-0CD4-4386-B3EE-F709955A5AC8}" type="presOf" srcId="{DED09DC1-71A4-492A-AB79-051983041C5A}" destId="{ADBA4D9E-C5F6-4B86-8DCD-C1C2C989949A}" srcOrd="0" destOrd="0" presId="urn:microsoft.com/office/officeart/2005/8/layout/target3"/>
    <dgm:cxn modelId="{1FC542CB-7EFF-4D47-A769-914B983D819E}" type="presOf" srcId="{72431878-3AD2-4E97-9E23-518F4AED8B29}" destId="{A6C183EB-E1C4-46A1-9926-F97AB2CED1B4}" srcOrd="0" destOrd="0" presId="urn:microsoft.com/office/officeart/2005/8/layout/target3"/>
    <dgm:cxn modelId="{9E7320CE-3371-4AF6-A5B8-10E2DA69445C}" srcId="{DED09DC1-71A4-492A-AB79-051983041C5A}" destId="{29A96B9D-CEB0-45AE-AECA-600E182597B7}" srcOrd="4" destOrd="0" parTransId="{DEF871DE-6E60-4CDE-A549-C304574509BD}" sibTransId="{C603BFE0-6C27-43D9-A352-373D44C57365}"/>
    <dgm:cxn modelId="{78AAFBD1-6350-45DC-8C83-013356E2945D}" type="presOf" srcId="{55DBEF7B-FA28-44E9-8097-3681C0DE9D0B}" destId="{F9736C55-13BE-48B3-91B1-CC30115E85E4}" srcOrd="0" destOrd="0" presId="urn:microsoft.com/office/officeart/2005/8/layout/target3"/>
    <dgm:cxn modelId="{758126DA-F028-47F8-9D5C-1AD514FEA697}" type="presOf" srcId="{29A96B9D-CEB0-45AE-AECA-600E182597B7}" destId="{18752678-3DF9-4ABE-A7A9-676F89FAB282}" srcOrd="0" destOrd="0" presId="urn:microsoft.com/office/officeart/2005/8/layout/target3"/>
    <dgm:cxn modelId="{7F46CADF-A9B9-4B63-B606-E7ABF7C9C765}" srcId="{DED09DC1-71A4-492A-AB79-051983041C5A}" destId="{1842EB66-39D0-4C49-9B10-AC1E72655C47}" srcOrd="1" destOrd="0" parTransId="{858710D8-9A1B-4837-A1E5-4869D9D2D97E}" sibTransId="{880AEC4C-8AE4-417F-A5A6-779BC3D1BB49}"/>
    <dgm:cxn modelId="{78363DE4-42C9-4B9A-9917-CB49DD544602}" type="presOf" srcId="{A705683B-2754-4E8D-A362-976115A50E43}" destId="{15949413-1046-4F5F-BFC8-36C1339D16E2}" srcOrd="1" destOrd="0" presId="urn:microsoft.com/office/officeart/2005/8/layout/target3"/>
    <dgm:cxn modelId="{1C722158-C227-44FC-9B2C-5D3D6837077F}" type="presParOf" srcId="{ADBA4D9E-C5F6-4B86-8DCD-C1C2C989949A}" destId="{0EFDB5C3-4F1F-465F-A67A-E9290E8A5F1E}" srcOrd="0" destOrd="0" presId="urn:microsoft.com/office/officeart/2005/8/layout/target3"/>
    <dgm:cxn modelId="{8E5CB84D-5F42-4C57-8DEE-5681A55E0E2E}" type="presParOf" srcId="{ADBA4D9E-C5F6-4B86-8DCD-C1C2C989949A}" destId="{81ADEC26-9300-4F1B-882C-333EA320448E}" srcOrd="1" destOrd="0" presId="urn:microsoft.com/office/officeart/2005/8/layout/target3"/>
    <dgm:cxn modelId="{326985B4-7F38-44D6-8913-7E34FB62B785}" type="presParOf" srcId="{ADBA4D9E-C5F6-4B86-8DCD-C1C2C989949A}" destId="{A6C183EB-E1C4-46A1-9926-F97AB2CED1B4}" srcOrd="2" destOrd="0" presId="urn:microsoft.com/office/officeart/2005/8/layout/target3"/>
    <dgm:cxn modelId="{0FDB9928-8BE2-48F0-A68A-91987F4A95F7}" type="presParOf" srcId="{ADBA4D9E-C5F6-4B86-8DCD-C1C2C989949A}" destId="{7E697582-C91B-484E-BD6A-E755DE8F1653}" srcOrd="3" destOrd="0" presId="urn:microsoft.com/office/officeart/2005/8/layout/target3"/>
    <dgm:cxn modelId="{E4F5AB06-3188-49FE-9232-7D9238CEC254}" type="presParOf" srcId="{ADBA4D9E-C5F6-4B86-8DCD-C1C2C989949A}" destId="{5D0B4AB9-D617-4F12-8C40-73003F260D66}" srcOrd="4" destOrd="0" presId="urn:microsoft.com/office/officeart/2005/8/layout/target3"/>
    <dgm:cxn modelId="{07B0A18B-F9F3-4471-B465-3C872B2D89AC}" type="presParOf" srcId="{ADBA4D9E-C5F6-4B86-8DCD-C1C2C989949A}" destId="{18D77DB6-0EE6-441C-BDEC-A6F1C5BA6B8E}" srcOrd="5" destOrd="0" presId="urn:microsoft.com/office/officeart/2005/8/layout/target3"/>
    <dgm:cxn modelId="{A0D3F604-4102-418E-B97D-5AE8E4A03A3A}" type="presParOf" srcId="{ADBA4D9E-C5F6-4B86-8DCD-C1C2C989949A}" destId="{D9107129-C3AD-4EBB-B88B-A7757CA6EF66}" srcOrd="6" destOrd="0" presId="urn:microsoft.com/office/officeart/2005/8/layout/target3"/>
    <dgm:cxn modelId="{27CDEF9F-AB1D-49FA-BAC8-4CE6862857E0}" type="presParOf" srcId="{ADBA4D9E-C5F6-4B86-8DCD-C1C2C989949A}" destId="{84F39603-6743-4BA4-82D1-D855C111A31E}" srcOrd="7" destOrd="0" presId="urn:microsoft.com/office/officeart/2005/8/layout/target3"/>
    <dgm:cxn modelId="{B7EBBFB0-EB18-4F86-8932-AA25C61CC26B}" type="presParOf" srcId="{ADBA4D9E-C5F6-4B86-8DCD-C1C2C989949A}" destId="{080E48CC-64D2-4FF4-BD51-3A8F1739491A}" srcOrd="8" destOrd="0" presId="urn:microsoft.com/office/officeart/2005/8/layout/target3"/>
    <dgm:cxn modelId="{26BE609C-C052-4F03-911E-3E494228BEA2}" type="presParOf" srcId="{ADBA4D9E-C5F6-4B86-8DCD-C1C2C989949A}" destId="{DB153677-768D-4821-9CB1-21CD60B818AE}" srcOrd="9" destOrd="0" presId="urn:microsoft.com/office/officeart/2005/8/layout/target3"/>
    <dgm:cxn modelId="{B4781631-A9CE-4ED8-BEA9-07AB33601861}" type="presParOf" srcId="{ADBA4D9E-C5F6-4B86-8DCD-C1C2C989949A}" destId="{986FA84F-7057-469C-85AF-72F76753A2DA}" srcOrd="10" destOrd="0" presId="urn:microsoft.com/office/officeart/2005/8/layout/target3"/>
    <dgm:cxn modelId="{FEFAE387-4BD7-4204-B930-38F0E30D853B}" type="presParOf" srcId="{ADBA4D9E-C5F6-4B86-8DCD-C1C2C989949A}" destId="{F9736C55-13BE-48B3-91B1-CC30115E85E4}" srcOrd="11" destOrd="0" presId="urn:microsoft.com/office/officeart/2005/8/layout/target3"/>
    <dgm:cxn modelId="{248295CE-AF77-4ED2-A2D2-7EBCD645C173}" type="presParOf" srcId="{ADBA4D9E-C5F6-4B86-8DCD-C1C2C989949A}" destId="{B0022881-3220-44AA-A001-1DFBE1E722BB}" srcOrd="12" destOrd="0" presId="urn:microsoft.com/office/officeart/2005/8/layout/target3"/>
    <dgm:cxn modelId="{F1D76800-F09A-4FBC-A54B-F9F64ABA666D}" type="presParOf" srcId="{ADBA4D9E-C5F6-4B86-8DCD-C1C2C989949A}" destId="{28040D8C-23FE-4599-9DBC-BB9483997545}" srcOrd="13" destOrd="0" presId="urn:microsoft.com/office/officeart/2005/8/layout/target3"/>
    <dgm:cxn modelId="{053A87F8-25B9-48BA-87C6-A03432457B06}" type="presParOf" srcId="{ADBA4D9E-C5F6-4B86-8DCD-C1C2C989949A}" destId="{18752678-3DF9-4ABE-A7A9-676F89FAB282}" srcOrd="14" destOrd="0" presId="urn:microsoft.com/office/officeart/2005/8/layout/target3"/>
    <dgm:cxn modelId="{8E6BB8BE-377A-46B8-B4BB-E1A843DAC8BA}" type="presParOf" srcId="{ADBA4D9E-C5F6-4B86-8DCD-C1C2C989949A}" destId="{A469EE2D-40EC-472D-B791-BCB3048CFCA0}" srcOrd="15" destOrd="0" presId="urn:microsoft.com/office/officeart/2005/8/layout/target3"/>
    <dgm:cxn modelId="{612F9174-1FE4-4E02-9B31-97C267A4E0FD}" type="presParOf" srcId="{ADBA4D9E-C5F6-4B86-8DCD-C1C2C989949A}" destId="{427051C1-B41E-4FEA-9F7F-59C50A4E29C0}" srcOrd="16" destOrd="0" presId="urn:microsoft.com/office/officeart/2005/8/layout/target3"/>
    <dgm:cxn modelId="{776F391F-CFD5-4BED-834D-DAA1F1A170DD}" type="presParOf" srcId="{ADBA4D9E-C5F6-4B86-8DCD-C1C2C989949A}" destId="{15949413-1046-4F5F-BFC8-36C1339D16E2}" srcOrd="17" destOrd="0" presId="urn:microsoft.com/office/officeart/2005/8/layout/target3"/>
    <dgm:cxn modelId="{24F51A8D-FC56-4607-A226-8AD27DA29A7E}" type="presParOf" srcId="{ADBA4D9E-C5F6-4B86-8DCD-C1C2C989949A}" destId="{054206B8-E40C-4E1E-9AFD-4059E1C6BD1F}" srcOrd="18" destOrd="0" presId="urn:microsoft.com/office/officeart/2005/8/layout/target3"/>
    <dgm:cxn modelId="{247B0696-0780-40B1-B4E9-20F85B2C4A58}" type="presParOf" srcId="{ADBA4D9E-C5F6-4B86-8DCD-C1C2C989949A}" destId="{41DBFEC8-F07A-4E30-9DAE-657CB2631652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DB5C3-4F1F-465F-A67A-E9290E8A5F1E}">
      <dsp:nvSpPr>
        <dsp:cNvPr id="0" name=""/>
        <dsp:cNvSpPr/>
      </dsp:nvSpPr>
      <dsp:spPr>
        <a:xfrm>
          <a:off x="0" y="0"/>
          <a:ext cx="3598353" cy="359835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183EB-E1C4-46A1-9926-F97AB2CED1B4}">
      <dsp:nvSpPr>
        <dsp:cNvPr id="0" name=""/>
        <dsp:cNvSpPr/>
      </dsp:nvSpPr>
      <dsp:spPr>
        <a:xfrm>
          <a:off x="1799176" y="0"/>
          <a:ext cx="4485799" cy="3598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 dirty="0"/>
            <a:t>Cadastro Imobiliário </a:t>
          </a:r>
        </a:p>
      </dsp:txBody>
      <dsp:txXfrm>
        <a:off x="1799176" y="0"/>
        <a:ext cx="4485799" cy="575736"/>
      </dsp:txXfrm>
    </dsp:sp>
    <dsp:sp modelId="{5D0B4AB9-D617-4F12-8C40-73003F260D66}">
      <dsp:nvSpPr>
        <dsp:cNvPr id="0" name=""/>
        <dsp:cNvSpPr/>
      </dsp:nvSpPr>
      <dsp:spPr>
        <a:xfrm>
          <a:off x="377827" y="575736"/>
          <a:ext cx="2842699" cy="28426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D77DB6-0EE6-441C-BDEC-A6F1C5BA6B8E}">
      <dsp:nvSpPr>
        <dsp:cNvPr id="0" name=""/>
        <dsp:cNvSpPr/>
      </dsp:nvSpPr>
      <dsp:spPr>
        <a:xfrm>
          <a:off x="1799176" y="575736"/>
          <a:ext cx="4485799" cy="2842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Avaliações imobiliárias</a:t>
          </a:r>
        </a:p>
      </dsp:txBody>
      <dsp:txXfrm>
        <a:off x="1799176" y="575736"/>
        <a:ext cx="4485799" cy="575736"/>
      </dsp:txXfrm>
    </dsp:sp>
    <dsp:sp modelId="{84F39603-6743-4BA4-82D1-D855C111A31E}">
      <dsp:nvSpPr>
        <dsp:cNvPr id="0" name=""/>
        <dsp:cNvSpPr/>
      </dsp:nvSpPr>
      <dsp:spPr>
        <a:xfrm>
          <a:off x="755654" y="1151473"/>
          <a:ext cx="2087045" cy="208704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0E48CC-64D2-4FF4-BD51-3A8F1739491A}">
      <dsp:nvSpPr>
        <dsp:cNvPr id="0" name=""/>
        <dsp:cNvSpPr/>
      </dsp:nvSpPr>
      <dsp:spPr>
        <a:xfrm>
          <a:off x="1799176" y="1151473"/>
          <a:ext cx="4485799" cy="20870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Cadastro de Pessoas</a:t>
          </a:r>
        </a:p>
      </dsp:txBody>
      <dsp:txXfrm>
        <a:off x="1799176" y="1151473"/>
        <a:ext cx="4485799" cy="575736"/>
      </dsp:txXfrm>
    </dsp:sp>
    <dsp:sp modelId="{986FA84F-7057-469C-85AF-72F76753A2DA}">
      <dsp:nvSpPr>
        <dsp:cNvPr id="0" name=""/>
        <dsp:cNvSpPr/>
      </dsp:nvSpPr>
      <dsp:spPr>
        <a:xfrm>
          <a:off x="1133481" y="1727209"/>
          <a:ext cx="1331390" cy="133139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736C55-13BE-48B3-91B1-CC30115E85E4}">
      <dsp:nvSpPr>
        <dsp:cNvPr id="0" name=""/>
        <dsp:cNvSpPr/>
      </dsp:nvSpPr>
      <dsp:spPr>
        <a:xfrm>
          <a:off x="1799176" y="1727209"/>
          <a:ext cx="4485799" cy="13313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Política Fiscal</a:t>
          </a:r>
        </a:p>
      </dsp:txBody>
      <dsp:txXfrm>
        <a:off x="1799176" y="1727209"/>
        <a:ext cx="4485799" cy="575736"/>
      </dsp:txXfrm>
    </dsp:sp>
    <dsp:sp modelId="{28040D8C-23FE-4599-9DBC-BB9483997545}">
      <dsp:nvSpPr>
        <dsp:cNvPr id="0" name=""/>
        <dsp:cNvSpPr/>
      </dsp:nvSpPr>
      <dsp:spPr>
        <a:xfrm>
          <a:off x="1511308" y="2302946"/>
          <a:ext cx="575736" cy="57573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752678-3DF9-4ABE-A7A9-676F89FAB282}">
      <dsp:nvSpPr>
        <dsp:cNvPr id="0" name=""/>
        <dsp:cNvSpPr/>
      </dsp:nvSpPr>
      <dsp:spPr>
        <a:xfrm>
          <a:off x="1799176" y="2302946"/>
          <a:ext cx="4485799" cy="5757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Cobrança e Arrecadação</a:t>
          </a:r>
        </a:p>
      </dsp:txBody>
      <dsp:txXfrm>
        <a:off x="1799176" y="2302946"/>
        <a:ext cx="4485799" cy="575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3D0F9-2F11-425D-893B-125259698882}" type="datetimeFigureOut">
              <a:rPr lang="pt-BR" smtClean="0"/>
              <a:t>05/09/2024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0844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4149" y="9425568"/>
            <a:ext cx="2940844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0D97C-0CE9-412E-8AFE-307FF7CB87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666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0844" cy="49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4149" y="0"/>
            <a:ext cx="2940844" cy="49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7513" y="1239838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8657" y="4775666"/>
            <a:ext cx="5429250" cy="390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5568"/>
            <a:ext cx="2940844" cy="49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4149" y="9425568"/>
            <a:ext cx="2940844" cy="49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3392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constituicao/Emendas/Emc/emc42.htm#art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constituicao/Emendas/Emc/emc42.htm#art1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Veja como Eusébio e Aquiraz são parecidos</a:t>
            </a:r>
          </a:p>
          <a:p>
            <a:r>
              <a:rPr lang="pt-BR" dirty="0"/>
              <a:t>Não existem dados de arrecadação de IPTU para 22 municípios.</a:t>
            </a:r>
          </a:p>
          <a:p>
            <a:r>
              <a:rPr lang="pt-BR" dirty="0"/>
              <a:t>Não existem dados de arrecadação de ITBI para 24 municípios.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657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XXII - as administrações tributárias da União, dos Estados, do Distrito Federal e dos Municípios, atividades essenciais ao funcionamento do Estado, exercidas por servidores de carreiras específicas, terão recursos prioritários para a realização de suas atividades e atuarão de forma integrada, inclusive com o compartilhamento de cadastros e de informações fiscais, na forma da lei ou convênio.         </a:t>
            </a:r>
            <a:r>
              <a:rPr lang="pt-BR" b="0" i="0" dirty="0">
                <a:effectLst/>
                <a:latin typeface="Arial" panose="020B0604020202020204" pitchFamily="34" charset="0"/>
                <a:hlinkClick r:id="rId3"/>
              </a:rPr>
              <a:t>(Incluído pela Emenda Constitucional nº 42, de 19.12.2003)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98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b="1" dirty="0">
                <a:effectLst/>
              </a:rPr>
              <a:t>Em 3 de julho, foi publicada a Lei Complementar nº 208/24 que dispõe sobre a cessão de créditos tributários e de créditos não-tributários dos Entes da Federação. Além disso, referida norma alterou o Código Tributário Nacional para estipular o protesto extrajudicial como causa interruptiva da prescrição e admitir que a Administração Tributária requisite informações a entidades e órgãos públicos ou privados.</a:t>
            </a:r>
            <a:endParaRPr lang="pt-BR" dirty="0">
              <a:effectLst/>
            </a:endParaRPr>
          </a:p>
          <a:p>
            <a:r>
              <a:rPr lang="pt-BR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 Lei Complementar nº 208/2024 traz importantes mudanças ao Código Tributário Nacional, destacando-se a inclusão do protesto extrajudicial como forma de interrupção da prescrição e a ampliação das possibilidades de requisição e compartilhamento de informações pela administração tributária. Essas alterações visam tornar o processo de cobrança mais eficiente e aumentar a integração entre os órgãos públicos, promovendo maior eficácia na gestão dos créditos tributários.</a:t>
            </a:r>
          </a:p>
          <a:p>
            <a:r>
              <a:rPr lang="pt-B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CF, art. 37, XXII 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as administrações tributárias da União, dos Estados, do Distrito Federal e dos Municípios, atividades essenciais ao funcionamento do Estado, exercidas por servidores de carreiras específicas, terão recursos prioritários para a realização de suas atividades e atuarão de forma integrada, inclusive com o compartilhamento de cadastros e de informações fiscais, na forma da lei ou convênio.         </a:t>
            </a:r>
            <a:r>
              <a:rPr lang="pt-BR" b="0" i="0" dirty="0">
                <a:effectLst/>
                <a:latin typeface="Arial" panose="020B0604020202020204" pitchFamily="34" charset="0"/>
                <a:hlinkClick r:id="rId3"/>
              </a:rPr>
              <a:t>(Incluído pela Emenda Constitucional nº 42, de 19.12.2003)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43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22/02/2024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456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Só Fortaleza corresponde aprox. 68% de tudo o que foi arrecadado de IPTU no CE.</a:t>
            </a:r>
          </a:p>
          <a:p>
            <a:r>
              <a:rPr lang="pt-BR" dirty="0"/>
              <a:t>Fortaleza ocupa a 5ª posição entre as capitais do NE, atrás de Aracaju, Salvador, Recife e Natal.</a:t>
            </a:r>
          </a:p>
          <a:p>
            <a:r>
              <a:rPr lang="pt-BR" dirty="0"/>
              <a:t>A RMF corresponde a 85,5% de tudo o que foi arrecadado de IPTU em 2023 no CE.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95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Siconfi</a:t>
            </a:r>
            <a:r>
              <a:rPr lang="pt-BR" dirty="0"/>
              <a:t> – Sistema de Informações Contábeis e Fiscais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77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27 unidades da federação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60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dirty="0"/>
              <a:t>Forte vinculação com a ´</a:t>
            </a:r>
            <a:r>
              <a:rPr lang="pt-BR"/>
              <a:t>política</a:t>
            </a:r>
            <a:r>
              <a:rPr lang="pt-BR" baseline="0"/>
              <a:t> urbana</a:t>
            </a:r>
            <a:endParaRPr lang="pt-BR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dirty="0"/>
              <a:t>Receita estável </a:t>
            </a:r>
            <a:r>
              <a:rPr lang="pt-BR" dirty="0">
                <a:sym typeface="Wingdings" panose="05000000000000000000" pitchFamily="2" charset="2"/>
              </a:rPr>
              <a:t> depende menos da atividade econômica. Menos impactado pela atividade econômica.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dirty="0"/>
              <a:t>Se bem aplicado, o IPTU pode funcionar como uma espécie de "condomínio urbano", dividindo entre os proprietários de imóveis urbanos – de acordo com sua capacidade contributiva - os custos da manutenção da cidade.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908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dirty="0"/>
              <a:t>Receita estável </a:t>
            </a:r>
            <a:r>
              <a:rPr lang="pt-BR" dirty="0">
                <a:sym typeface="Wingdings" panose="05000000000000000000" pitchFamily="2" charset="2"/>
              </a:rPr>
              <a:t> depende menos da atividade econômica. Menos impactado pela atividade econômica.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758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Cadastro imobiliário não pode prescindir de um sistema de informação geográfica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46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Medida de cobertura cadastral.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323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REsp nº 1937821 / SP</a:t>
            </a:r>
          </a:p>
          <a:p>
            <a:pPr lvl="1"/>
            <a:r>
              <a:rPr lang="pt-BR" sz="2800" dirty="0"/>
              <a:t>“7. A prévia adoção de um </a:t>
            </a:r>
            <a:r>
              <a:rPr lang="pt-BR" sz="2800" b="1" u="sng" dirty="0"/>
              <a:t>valor de referência </a:t>
            </a:r>
            <a:r>
              <a:rPr lang="pt-BR" sz="2800" dirty="0"/>
              <a:t>pela Administração configura indevido lançamento de ofício do ITBI por mera estimativa e subverte o procedimento instituído no art. 148 do CTN, pois representa arbitramento da base de cálculo sem prévio juízo quanto à fidedignidade da declaração do sujeito passivo.”</a:t>
            </a:r>
          </a:p>
          <a:p>
            <a:pPr lvl="1"/>
            <a:r>
              <a:rPr lang="pt-BR" sz="2800" dirty="0"/>
              <a:t>Tese firmada :</a:t>
            </a:r>
          </a:p>
          <a:p>
            <a:pPr marL="914400" lvl="2" indent="0">
              <a:lnSpc>
                <a:spcPct val="135000"/>
              </a:lnSpc>
              <a:buNone/>
            </a:pPr>
            <a:r>
              <a:rPr lang="pt-BR" sz="2800" b="0" i="0" dirty="0">
                <a:solidFill>
                  <a:srgbClr val="424F54"/>
                </a:solidFill>
                <a:effectLst/>
                <a:latin typeface="Ubuntu" panose="020F0502020204030204" pitchFamily="34" charset="0"/>
              </a:rPr>
              <a:t>c) o Município não pode arbitrar previamente a base de cálculo do ITBI com respaldo em </a:t>
            </a:r>
            <a:r>
              <a:rPr lang="pt-BR" sz="2800" b="1" i="0" u="sng" dirty="0">
                <a:solidFill>
                  <a:srgbClr val="424F54"/>
                </a:solidFill>
                <a:effectLst/>
                <a:latin typeface="Ubuntu" panose="020F0502020204030204" pitchFamily="34" charset="0"/>
              </a:rPr>
              <a:t>valor de referência</a:t>
            </a:r>
            <a:r>
              <a:rPr lang="pt-BR" sz="2800" b="0" i="0" dirty="0">
                <a:solidFill>
                  <a:srgbClr val="424F54"/>
                </a:solidFill>
                <a:effectLst/>
                <a:latin typeface="Ubuntu" panose="020F0502020204030204" pitchFamily="34" charset="0"/>
              </a:rPr>
              <a:t> por ele estabelecido unilateralmente. (Grifou-se)</a:t>
            </a:r>
            <a:endParaRPr lang="pt-BR" sz="28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294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Grupo de trabalho do comitê gestor propôs...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16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6;p1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373525"/>
            <a:ext cx="12192002" cy="50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14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6001" y="306825"/>
            <a:ext cx="908375" cy="9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90525"/>
            <a:ext cx="10067925" cy="82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BA2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409700"/>
            <a:ext cx="10515600" cy="476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715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68000"/>
              <a:buFont typeface="Wingdings" panose="05000000000000000000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preserve="1" userDrawn="1">
  <p:cSld name="1_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6;p1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373525"/>
            <a:ext cx="12192002" cy="50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14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6001" y="306825"/>
            <a:ext cx="908375" cy="9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 rot="16200000">
            <a:off x="-2784711" y="2798237"/>
            <a:ext cx="6738650" cy="114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BA2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53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694CE-9F92-BBCB-7E02-7283A820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D5FF58-665F-E03E-7FCC-9EB4BB7CC6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2210840-8E14-F09D-9CDF-8A6F3D3A4BF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F9E40D-7764-1935-AAE5-D2C8631B4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91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preserve="1" userDrawn="1">
  <p:cSld name="1_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6;p1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373525"/>
            <a:ext cx="12192002" cy="50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14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6001" y="306825"/>
            <a:ext cx="908375" cy="9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53376" y="1768600"/>
            <a:ext cx="5408100" cy="69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 i="0" u="none" strike="noStrike" cap="none">
                <a:solidFill>
                  <a:srgbClr val="3BA2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" name="Google Shape;23;p3"/>
          <p:cNvSpPr txBox="1">
            <a:spLocks noGrp="1"/>
          </p:cNvSpPr>
          <p:nvPr>
            <p:ph type="body" idx="1"/>
          </p:nvPr>
        </p:nvSpPr>
        <p:spPr>
          <a:xfrm>
            <a:off x="6246301" y="2544212"/>
            <a:ext cx="5415175" cy="276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 b="0" i="0" u="none" strike="noStrike" cap="none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32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preserve="1" userDrawn="1">
  <p:cSld name="1_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6;p1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373525"/>
            <a:ext cx="12192002" cy="50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14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6001" y="306825"/>
            <a:ext cx="908375" cy="9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94839" y="1768600"/>
            <a:ext cx="5408100" cy="69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800" b="1" i="0" u="none" strike="noStrike" cap="none">
                <a:solidFill>
                  <a:srgbClr val="3BA24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" name="Google Shape;23;p3"/>
          <p:cNvSpPr txBox="1">
            <a:spLocks noGrp="1"/>
          </p:cNvSpPr>
          <p:nvPr>
            <p:ph type="body" idx="1"/>
          </p:nvPr>
        </p:nvSpPr>
        <p:spPr>
          <a:xfrm>
            <a:off x="487764" y="2544212"/>
            <a:ext cx="5415175" cy="276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 b="0" i="0" u="none" strike="noStrike" cap="none" dirty="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cxnSp>
        <p:nvCxnSpPr>
          <p:cNvPr id="10" name="Google Shape;119;p16"/>
          <p:cNvCxnSpPr/>
          <p:nvPr userDrawn="1"/>
        </p:nvCxnSpPr>
        <p:spPr>
          <a:xfrm>
            <a:off x="6174235" y="1659793"/>
            <a:ext cx="0" cy="3736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4069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7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;p4">
            <a:extLst>
              <a:ext uri="{FF2B5EF4-FFF2-40B4-BE49-F238E27FC236}">
                <a16:creationId xmlns:a16="http://schemas.microsoft.com/office/drawing/2014/main" id="{A9E57CCF-78AB-4049-7A35-AF2B896047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4410" y="3825815"/>
            <a:ext cx="5539657" cy="152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600" b="1">
                <a:solidFill>
                  <a:srgbClr val="2CB3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10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612751" y="2558824"/>
            <a:ext cx="4448620" cy="115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612751" y="3820886"/>
            <a:ext cx="4448620" cy="47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60" r:id="rId4"/>
    <p:sldLayoutId id="2147483661" r:id="rId5"/>
    <p:sldLayoutId id="2147483662" r:id="rId6"/>
    <p:sldLayoutId id="2147483665" r:id="rId7"/>
    <p:sldLayoutId id="214748365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dirty="0">
          <a:solidFill>
            <a:srgbClr val="666666"/>
          </a:solidFill>
          <a:latin typeface="Kanit" panose="020B0604020202020204" charset="-34"/>
          <a:ea typeface="Kanit" panose="020B0604020202020204" charset="-34"/>
          <a:cs typeface="Kanit" panose="020B0604020202020204" charset="-34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ide.sefin.fortaleza.ce.gov.br/visualizador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ai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ara.leg.br/proposicoesWeb/prop_mostrarintegra?codteor=2463963&amp;filename=Parecer-CCJC-2024-08-1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gece.com.br/comunicacao/noticias/clientes-da-cagece-recebem-visitas-para-atualizacao-cadastral-na-rmf-e-rmc/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cadastros.serpro.gov.br/documentacao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tos.cnj.jus.br/files/original1506462024022665dca906444cf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hyperlink" Target="https://registradores.onr.org.br/Acesso.aspx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ipea.gov.br/bitstream/11058/9313/1/td_2419.pdf" TargetMode="External"/><Relationship Id="rId2" Type="http://schemas.openxmlformats.org/officeDocument/2006/relationships/hyperlink" Target="https://siconfi.tesouro.gov.br/siconfi/index.js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>Tributação </a:t>
            </a:r>
            <a:br>
              <a:rPr lang="pt-BR" sz="4000" dirty="0"/>
            </a:br>
            <a:r>
              <a:rPr lang="pt-BR" sz="4000" dirty="0"/>
              <a:t>Imobiliária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7387627" y="3811832"/>
            <a:ext cx="4139589" cy="478971"/>
          </a:xfrm>
        </p:spPr>
        <p:txBody>
          <a:bodyPr/>
          <a:lstStyle/>
          <a:p>
            <a:r>
              <a:rPr lang="pt-BR" dirty="0"/>
              <a:t>Oportunidades e desafios</a:t>
            </a:r>
          </a:p>
        </p:txBody>
      </p:sp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id="{20A2D535-CB82-AFB0-5230-46FCB2BBC3C7}"/>
              </a:ext>
            </a:extLst>
          </p:cNvPr>
          <p:cNvSpPr txBox="1">
            <a:spLocks/>
          </p:cNvSpPr>
          <p:nvPr/>
        </p:nvSpPr>
        <p:spPr>
          <a:xfrm>
            <a:off x="7387627" y="4290803"/>
            <a:ext cx="4139589" cy="152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Me. Augusto Oliveira</a:t>
            </a:r>
          </a:p>
          <a:p>
            <a:pPr>
              <a:lnSpc>
                <a:spcPct val="100000"/>
              </a:lnSpc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Auditor do Tesouro Municipal</a:t>
            </a:r>
          </a:p>
          <a:p>
            <a:pPr>
              <a:lnSpc>
                <a:spcPct val="100000"/>
              </a:lnSpc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Secretaria das Finanças do Município de Fortaleza</a:t>
            </a:r>
          </a:p>
        </p:txBody>
      </p:sp>
    </p:spTree>
    <p:extLst>
      <p:ext uri="{BB962C8B-B14F-4D97-AF65-F5344CB8AC3E}">
        <p14:creationId xmlns:p14="http://schemas.microsoft.com/office/powerpoint/2010/main" val="113114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90A35D8-7B43-412B-8314-517AE958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ITBI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9975791-011D-63DB-901A-17125A3E6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064" y="1409700"/>
            <a:ext cx="5888320" cy="5057775"/>
          </a:xfrm>
        </p:spPr>
        <p:txBody>
          <a:bodyPr>
            <a:normAutofit lnSpcReduction="10000"/>
          </a:bodyPr>
          <a:lstStyle/>
          <a:p>
            <a:r>
              <a:rPr lang="pt-BR" dirty="0"/>
              <a:t>Sujeito às oscilações do mercado imobiliário.</a:t>
            </a:r>
          </a:p>
          <a:p>
            <a:r>
              <a:rPr lang="pt-BR" dirty="0"/>
              <a:t>Necessita de corpo técnico e conhecimento dos preços praticados no mercado.</a:t>
            </a:r>
          </a:p>
          <a:p>
            <a:r>
              <a:rPr lang="pt-BR" dirty="0"/>
              <a:t>Imposto “nervoso”, contribuinte tem pressa no pagamento da guia.</a:t>
            </a:r>
          </a:p>
          <a:p>
            <a:r>
              <a:rPr lang="pt-BR" dirty="0">
                <a:sym typeface="Wingdings" panose="05000000000000000000" pitchFamily="2" charset="2"/>
              </a:rPr>
              <a:t>Jurisprudência oscilante. Insegurança jurídica.</a:t>
            </a:r>
          </a:p>
          <a:p>
            <a:r>
              <a:rPr lang="pt-BR" dirty="0">
                <a:sym typeface="Wingdings" panose="05000000000000000000" pitchFamily="2" charset="2"/>
              </a:rPr>
              <a:t>Informalidade dos Imóveis. Ausência de título. </a:t>
            </a:r>
          </a:p>
          <a:p>
            <a:r>
              <a:rPr lang="pt-BR" dirty="0">
                <a:sym typeface="Wingdings" panose="05000000000000000000" pitchFamily="2" charset="2"/>
              </a:rPr>
              <a:t>Despesas cartorárias elevadas.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78FEC8-50B8-D00D-A7BD-9951AAA6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972" y="1409700"/>
            <a:ext cx="4614828" cy="4597545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5E24584-62B8-05BE-D170-FE307D9E62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3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74C8A3-B92B-BD5D-2650-2790BAF4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50732" y="2264259"/>
            <a:ext cx="6738650" cy="2210130"/>
          </a:xfrm>
        </p:spPr>
        <p:txBody>
          <a:bodyPr/>
          <a:lstStyle/>
          <a:p>
            <a:pPr algn="ctr"/>
            <a:r>
              <a:rPr lang="pt-BR" dirty="0"/>
              <a:t>ITBI – Ausência de Transações formais em bairros carentes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4CFF4D-D479-5562-E8E8-F8E553C7C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2" y="662622"/>
            <a:ext cx="7103916" cy="590639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090E99D-6CA1-3E0F-53B9-9F592533EDBD}"/>
              </a:ext>
            </a:extLst>
          </p:cNvPr>
          <p:cNvSpPr txBox="1"/>
          <p:nvPr/>
        </p:nvSpPr>
        <p:spPr>
          <a:xfrm>
            <a:off x="1524000" y="123662"/>
            <a:ext cx="9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Mapa de Calor das Guias de ITBI Pagas de 2015 a 31 de Agosto de 2024.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B9F33E4-C96A-6859-62E4-A75EB2375FEA}"/>
              </a:ext>
            </a:extLst>
          </p:cNvPr>
          <p:cNvSpPr txBox="1"/>
          <p:nvPr/>
        </p:nvSpPr>
        <p:spPr>
          <a:xfrm>
            <a:off x="780054" y="6238336"/>
            <a:ext cx="4647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elaboração própria a partir dos dados da SEFIN Fortaleza.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A14FAB-33A5-8BA4-A6F7-1E3A9C89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873" y="2477890"/>
            <a:ext cx="2274385" cy="389894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1157F2-8CB3-55CA-59D9-5F1B67145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873" y="1449597"/>
            <a:ext cx="2274385" cy="731052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A7FFEE9-039C-99FD-A84B-1ECEF47739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3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74C8A3-B92B-BD5D-2650-2790BAF4F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MATRÍCULAS NO CADASTRO IMOBILIÁRIO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2C35B2-779A-063B-3ACB-857D636A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2" y="1332866"/>
            <a:ext cx="4228571" cy="37142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DA55FD-6F0E-0FCF-2A06-A2953154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66" y="1613420"/>
            <a:ext cx="7607234" cy="3228743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53DE8ED-8654-49AB-FFBE-7A3FCDF9A30F}"/>
              </a:ext>
            </a:extLst>
          </p:cNvPr>
          <p:cNvSpPr/>
          <p:nvPr/>
        </p:nvSpPr>
        <p:spPr>
          <a:xfrm>
            <a:off x="3005570" y="5445372"/>
            <a:ext cx="6180859" cy="67540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Apenas 47% das inscrições têm matrícula cadastrada no CIM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E2EE33B-2987-0E8A-F1A4-6FA294B7AAA5}"/>
              </a:ext>
            </a:extLst>
          </p:cNvPr>
          <p:cNvSpPr/>
          <p:nvPr/>
        </p:nvSpPr>
        <p:spPr>
          <a:xfrm>
            <a:off x="10971068" y="3023755"/>
            <a:ext cx="594014" cy="1080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276D5AC-6053-84CB-5942-FDFE3CBF7DD2}"/>
              </a:ext>
            </a:extLst>
          </p:cNvPr>
          <p:cNvSpPr/>
          <p:nvPr/>
        </p:nvSpPr>
        <p:spPr>
          <a:xfrm>
            <a:off x="145181" y="2254827"/>
            <a:ext cx="4228571" cy="270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46BD93-2D6F-0DB5-C1C1-C1E515557B0E}"/>
              </a:ext>
            </a:extLst>
          </p:cNvPr>
          <p:cNvSpPr txBox="1"/>
          <p:nvPr/>
        </p:nvSpPr>
        <p:spPr>
          <a:xfrm>
            <a:off x="4584766" y="4770153"/>
            <a:ext cx="4647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elaboração própria a partir dos dados da SEFIN Fortaleza.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03BE371-0306-7F13-79E5-FB6BD3BC13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DF95-A67D-9136-7FF7-A86D9650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dirty="0"/>
              <a:t>Estratégias</a:t>
            </a:r>
            <a:br>
              <a:rPr lang="pt-BR" sz="4400" dirty="0"/>
            </a:br>
            <a:r>
              <a:rPr lang="pt-BR" sz="3100" dirty="0"/>
              <a:t>de</a:t>
            </a:r>
            <a:r>
              <a:rPr lang="pt-BR" sz="4000" dirty="0"/>
              <a:t> </a:t>
            </a:r>
            <a:r>
              <a:rPr lang="pt-BR" sz="3100" dirty="0"/>
              <a:t>Melhorias na Arrecadação</a:t>
            </a:r>
            <a:endParaRPr lang="pt-BR" u="sng" dirty="0"/>
          </a:p>
        </p:txBody>
      </p:sp>
    </p:spTree>
    <p:extLst>
      <p:ext uri="{BB962C8B-B14F-4D97-AF65-F5344CB8AC3E}">
        <p14:creationId xmlns:p14="http://schemas.microsoft.com/office/powerpoint/2010/main" val="216818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124475A-6D6D-9EBB-5B61-835AD884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ESTRATÉGIAS - FATORES ADMINISTRATIVOS QUE AFETAM À TRIBUTAÇÃO IMOBILIÁRIA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E2F2BF6-0104-71BF-0BD1-9D1E120A8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0764999"/>
              </p:ext>
            </p:extLst>
          </p:nvPr>
        </p:nvGraphicFramePr>
        <p:xfrm>
          <a:off x="664464" y="1975105"/>
          <a:ext cx="6284976" cy="359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/>
          <p:cNvSpPr/>
          <p:nvPr/>
        </p:nvSpPr>
        <p:spPr>
          <a:xfrm>
            <a:off x="1004094" y="5976748"/>
            <a:ext cx="4047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baseado em CARVALHO JUNIOR (2018)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B3E56E-2817-FC16-2E72-D5E0A3C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16" y="837281"/>
            <a:ext cx="4459084" cy="57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6E1B7F15-60C4-2DB1-F1E7-01E2377895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2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FDB5C3-4F1F-465F-A67A-E9290E8A5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EFDB5C3-4F1F-465F-A67A-E9290E8A5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EFDB5C3-4F1F-465F-A67A-E9290E8A5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C183EB-E1C4-46A1-9926-F97AB2CED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A6C183EB-E1C4-46A1-9926-F97AB2CED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A6C183EB-E1C4-46A1-9926-F97AB2CED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0B4AB9-D617-4F12-8C40-73003F260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5D0B4AB9-D617-4F12-8C40-73003F260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5D0B4AB9-D617-4F12-8C40-73003F260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77DB6-0EE6-441C-BDEC-A6F1C5BA6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18D77DB6-0EE6-441C-BDEC-A6F1C5BA6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18D77DB6-0EE6-441C-BDEC-A6F1C5BA6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F39603-6743-4BA4-82D1-D855C111A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84F39603-6743-4BA4-82D1-D855C111A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84F39603-6743-4BA4-82D1-D855C111A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0E48CC-64D2-4FF4-BD51-3A8F17394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080E48CC-64D2-4FF4-BD51-3A8F17394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080E48CC-64D2-4FF4-BD51-3A8F17394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6FA84F-7057-469C-85AF-72F76753A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986FA84F-7057-469C-85AF-72F76753A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986FA84F-7057-469C-85AF-72F76753A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736C55-13BE-48B3-91B1-CC30115E8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F9736C55-13BE-48B3-91B1-CC30115E8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F9736C55-13BE-48B3-91B1-CC30115E85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040D8C-23FE-4599-9DBC-BB9483997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28040D8C-23FE-4599-9DBC-BB9483997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28040D8C-23FE-4599-9DBC-BB9483997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752678-3DF9-4ABE-A7A9-676F89FAB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18752678-3DF9-4ABE-A7A9-676F89FAB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18752678-3DF9-4ABE-A7A9-676F89FAB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DF95-A67D-9136-7FF7-A86D9650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Estratégias de Melhorias do Cadastro </a:t>
            </a:r>
            <a:r>
              <a:rPr lang="pt-BR" u="sng" dirty="0"/>
              <a:t>Imobiliário</a:t>
            </a:r>
          </a:p>
        </p:txBody>
      </p:sp>
    </p:spTree>
    <p:extLst>
      <p:ext uri="{BB962C8B-B14F-4D97-AF65-F5344CB8AC3E}">
        <p14:creationId xmlns:p14="http://schemas.microsoft.com/office/powerpoint/2010/main" val="38938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2507B5-DF1B-E816-F76F-D5E52D6A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CADASTRO IMOBILIÁRIO COM GEOTECNOLOGIAS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EF6DB0-D65E-A623-CF71-46ABE177B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4" y="4315817"/>
            <a:ext cx="2172970" cy="104170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2" y="3445983"/>
            <a:ext cx="2190483" cy="73016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32750" r="19317" b="36190"/>
          <a:stretch/>
        </p:blipFill>
        <p:spPr>
          <a:xfrm>
            <a:off x="6483326" y="5400386"/>
            <a:ext cx="3149977" cy="9559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CE866C-88DE-D837-3F6B-2B7ED94D9113}"/>
              </a:ext>
            </a:extLst>
          </p:cNvPr>
          <p:cNvSpPr txBox="1"/>
          <p:nvPr/>
        </p:nvSpPr>
        <p:spPr>
          <a:xfrm>
            <a:off x="6543585" y="1360529"/>
            <a:ext cx="591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SISTEMAS DE INFORMAÇÕES GEOGRÁFICAS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F3BC3E-39BC-511E-5980-B69CB4CD8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618" y="1881235"/>
            <a:ext cx="1285269" cy="11304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8D6DAB-B846-FCB1-D384-F180F6900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533" y="5507682"/>
            <a:ext cx="2350286" cy="61896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6FC07C4-ABF5-DA40-2613-C7B26AF6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359" y="1875190"/>
            <a:ext cx="1381372" cy="13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60724E8-A39E-BC51-BED8-F2C27EC5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472" y="4509015"/>
            <a:ext cx="24098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1D5716-EEA3-8189-109C-B8911576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64" y="3082569"/>
            <a:ext cx="1481306" cy="10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FEBC94B-C1F4-1695-F04D-5E32565465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22F9A1-CD9C-8FC8-1F98-D947A3CA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42" y="1154219"/>
            <a:ext cx="2172970" cy="7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22B772D-FA95-87C0-EBFC-6D6E13BC38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501" y="1829409"/>
            <a:ext cx="6667505" cy="3495666"/>
          </a:xfrm>
          <a:prstGeom prst="rect">
            <a:avLst/>
          </a:prstGeom>
        </p:spPr>
      </p:pic>
      <p:pic>
        <p:nvPicPr>
          <p:cNvPr id="21" name="Imagem 20">
            <a:hlinkClick r:id="rId13"/>
            <a:extLst>
              <a:ext uri="{FF2B5EF4-FFF2-40B4-BE49-F238E27FC236}">
                <a16:creationId xmlns:a16="http://schemas.microsoft.com/office/drawing/2014/main" id="{D292402C-7458-350B-77F1-DA94E59372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4718" y="5357517"/>
            <a:ext cx="1200000" cy="118337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1947807-8367-0772-EF1F-7C4A558DD8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200" y="5363318"/>
            <a:ext cx="1200000" cy="1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22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2507B5-DF1B-E816-F76F-D5E52D6A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[RE]CADASTRAMENTO IMOBILIÁRIO</a:t>
            </a:r>
            <a:br>
              <a:rPr lang="pt-BR" dirty="0"/>
            </a:br>
            <a:r>
              <a:rPr lang="pt-BR" sz="2400" dirty="0"/>
              <a:t>Utilização dos dados do Censo 2022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FC964DB-EC01-4DE0-9BA4-7536E3055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39" y="2002012"/>
            <a:ext cx="5271761" cy="463171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6355A1-22DE-AAB1-7E0B-7C7398D959EC}"/>
              </a:ext>
            </a:extLst>
          </p:cNvPr>
          <p:cNvSpPr txBox="1"/>
          <p:nvPr/>
        </p:nvSpPr>
        <p:spPr>
          <a:xfrm>
            <a:off x="838200" y="1478792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Figura</a:t>
            </a:r>
            <a:r>
              <a:rPr lang="pt-BR" dirty="0"/>
              <a:t>: Comparativo do número de domicílios do IBGE (2022) e inscrições imobiliárias residenciais em Fortaleza (2024)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625" y="4291218"/>
            <a:ext cx="1652286" cy="88044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198" y="5276510"/>
            <a:ext cx="1659714" cy="104116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698" y="4325255"/>
            <a:ext cx="1742126" cy="10511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198" y="1587645"/>
            <a:ext cx="4341830" cy="2598730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54D883-F917-2A23-DEF2-F4DA3E29EB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47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2507B5-DF1B-E816-F76F-D5E52D6A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400" dirty="0"/>
              <a:t>SIMPLIFICAÇÃO DOS ATRIBUTOS DOS IMÓVEIS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34C87A-F424-CF99-AF9D-34676623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017678"/>
            <a:ext cx="9417030" cy="5694018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21F3757-B9CA-AC41-75AF-9C01410712E6}"/>
              </a:ext>
            </a:extLst>
          </p:cNvPr>
          <p:cNvGrpSpPr/>
          <p:nvPr/>
        </p:nvGrpSpPr>
        <p:grpSpPr>
          <a:xfrm>
            <a:off x="3474720" y="1527048"/>
            <a:ext cx="7329795" cy="2274952"/>
            <a:chOff x="3474720" y="1527048"/>
            <a:chExt cx="7329795" cy="2274952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832C8D0-EE73-3716-CE01-4ABCC515BA85}"/>
                </a:ext>
              </a:extLst>
            </p:cNvPr>
            <p:cNvSpPr/>
            <p:nvPr/>
          </p:nvSpPr>
          <p:spPr>
            <a:xfrm>
              <a:off x="3474720" y="1527048"/>
              <a:ext cx="1216152" cy="237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FC6EEE3-A8F8-B6FA-60BF-486E6CC71118}"/>
                </a:ext>
              </a:extLst>
            </p:cNvPr>
            <p:cNvSpPr/>
            <p:nvPr/>
          </p:nvSpPr>
          <p:spPr>
            <a:xfrm>
              <a:off x="5138547" y="1527048"/>
              <a:ext cx="1216152" cy="237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DDF3D03-C8D3-4B37-E05F-9036B730CAB9}"/>
                </a:ext>
              </a:extLst>
            </p:cNvPr>
            <p:cNvSpPr/>
            <p:nvPr/>
          </p:nvSpPr>
          <p:spPr>
            <a:xfrm>
              <a:off x="7092314" y="2548128"/>
              <a:ext cx="1539621" cy="237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EBB9812-923C-EA85-9FF5-0CBDAC5616D6}"/>
                </a:ext>
              </a:extLst>
            </p:cNvPr>
            <p:cNvSpPr/>
            <p:nvPr/>
          </p:nvSpPr>
          <p:spPr>
            <a:xfrm>
              <a:off x="5198481" y="3564256"/>
              <a:ext cx="1539621" cy="237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34E3894C-CCB1-F2CE-DCCF-E8EFA03C8312}"/>
                </a:ext>
              </a:extLst>
            </p:cNvPr>
            <p:cNvSpPr/>
            <p:nvPr/>
          </p:nvSpPr>
          <p:spPr>
            <a:xfrm>
              <a:off x="7180882" y="3413025"/>
              <a:ext cx="1539621" cy="237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C010F56-3790-C5EA-A950-0E033CADF4FA}"/>
                </a:ext>
              </a:extLst>
            </p:cNvPr>
            <p:cNvSpPr/>
            <p:nvPr/>
          </p:nvSpPr>
          <p:spPr>
            <a:xfrm>
              <a:off x="9264894" y="2667000"/>
              <a:ext cx="1539621" cy="237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68E49CD-FE59-72BD-B084-088B9105E34D}"/>
              </a:ext>
            </a:extLst>
          </p:cNvPr>
          <p:cNvGrpSpPr/>
          <p:nvPr/>
        </p:nvGrpSpPr>
        <p:grpSpPr>
          <a:xfrm>
            <a:off x="1417950" y="3696489"/>
            <a:ext cx="3446028" cy="660627"/>
            <a:chOff x="1417950" y="3696489"/>
            <a:chExt cx="3446028" cy="660627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141C3FB-F1ED-D723-CEFA-FD748E387B05}"/>
                </a:ext>
              </a:extLst>
            </p:cNvPr>
            <p:cNvSpPr/>
            <p:nvPr/>
          </p:nvSpPr>
          <p:spPr>
            <a:xfrm>
              <a:off x="1417950" y="3696489"/>
              <a:ext cx="1389258" cy="23774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916D306-5DDB-7DD7-5937-4A2326F1FA21}"/>
                </a:ext>
              </a:extLst>
            </p:cNvPr>
            <p:cNvSpPr/>
            <p:nvPr/>
          </p:nvSpPr>
          <p:spPr>
            <a:xfrm>
              <a:off x="3474720" y="4119372"/>
              <a:ext cx="1389258" cy="23774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354238E-2B3D-7426-71B4-5343306F5FAC}"/>
              </a:ext>
            </a:extLst>
          </p:cNvPr>
          <p:cNvSpPr/>
          <p:nvPr/>
        </p:nvSpPr>
        <p:spPr>
          <a:xfrm>
            <a:off x="4928616" y="5144928"/>
            <a:ext cx="6693408" cy="824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ELIMINE OS ATRIBUTOS EXTERNOS DA SUA LEGISLAÇÃO TRIBUTÁRIA!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D301575-CF2F-4139-2DE6-8A442B00935C}"/>
              </a:ext>
            </a:extLst>
          </p:cNvPr>
          <p:cNvSpPr txBox="1"/>
          <p:nvPr/>
        </p:nvSpPr>
        <p:spPr>
          <a:xfrm rot="16200000">
            <a:off x="-1000085" y="4244574"/>
            <a:ext cx="426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Fatores de edificação da legislação de Fortaleza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55052C5-B6C7-2504-6321-584BC1FB73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0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21A9BCF8-7961-1797-256E-566A67BEB588}"/>
              </a:ext>
            </a:extLst>
          </p:cNvPr>
          <p:cNvSpPr txBox="1"/>
          <p:nvPr/>
        </p:nvSpPr>
        <p:spPr>
          <a:xfrm>
            <a:off x="838200" y="6167027"/>
            <a:ext cx="494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Esteio Engenharia – Contrato 14/2023 -  Fortaleza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05CBF2-DD04-A75C-F23B-BC0CFF6A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Imageamento Terrestre 360º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0A53F4-CE3F-C04C-BB77-1BF46CDF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08" y="1334365"/>
            <a:ext cx="10463784" cy="4867386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08067DF-3AFF-79B9-7A1B-73B055A150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11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4F93DF8-41BE-E59E-49FA-1A072837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AGENDA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0B5DE3A-8698-35B1-ECAC-3EC7C3D78A81}"/>
              </a:ext>
            </a:extLst>
          </p:cNvPr>
          <p:cNvGrpSpPr/>
          <p:nvPr/>
        </p:nvGrpSpPr>
        <p:grpSpPr>
          <a:xfrm>
            <a:off x="838200" y="1180070"/>
            <a:ext cx="6560936" cy="1343674"/>
            <a:chOff x="838200" y="1518398"/>
            <a:chExt cx="6560936" cy="1343674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B8F0A4F-7499-3434-F2D0-17B42C81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18398"/>
              <a:ext cx="1137587" cy="1343674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CC8C364-BF98-703D-025E-E679B3B2DA67}"/>
                </a:ext>
              </a:extLst>
            </p:cNvPr>
            <p:cNvSpPr txBox="1"/>
            <p:nvPr/>
          </p:nvSpPr>
          <p:spPr>
            <a:xfrm>
              <a:off x="2067227" y="1867069"/>
              <a:ext cx="53319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Diagnóstico da Arrecadação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E0737FE-33B1-2A0B-548F-20797D2A8996}"/>
                </a:ext>
              </a:extLst>
            </p:cNvPr>
            <p:cNvSpPr/>
            <p:nvPr/>
          </p:nvSpPr>
          <p:spPr>
            <a:xfrm>
              <a:off x="1141817" y="1940221"/>
              <a:ext cx="530352" cy="530352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1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F751EFB-2EB5-E9B1-898F-C1BAD68E0F7D}"/>
              </a:ext>
            </a:extLst>
          </p:cNvPr>
          <p:cNvGrpSpPr/>
          <p:nvPr/>
        </p:nvGrpSpPr>
        <p:grpSpPr>
          <a:xfrm>
            <a:off x="838200" y="2503776"/>
            <a:ext cx="8154321" cy="1343674"/>
            <a:chOff x="838200" y="1518398"/>
            <a:chExt cx="8154321" cy="1343674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6515687-921C-1584-EEA0-33B1A6B62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18398"/>
              <a:ext cx="1137587" cy="1343674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24DD785-432F-B444-9D2A-CE90B840D250}"/>
                </a:ext>
              </a:extLst>
            </p:cNvPr>
            <p:cNvSpPr txBox="1"/>
            <p:nvPr/>
          </p:nvSpPr>
          <p:spPr>
            <a:xfrm>
              <a:off x="2067227" y="1867069"/>
              <a:ext cx="69252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Visão Geral da Tributação Imobiliária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E520B858-E155-26A9-09E5-CFFB94ED99AF}"/>
                </a:ext>
              </a:extLst>
            </p:cNvPr>
            <p:cNvSpPr/>
            <p:nvPr/>
          </p:nvSpPr>
          <p:spPr>
            <a:xfrm>
              <a:off x="1141817" y="1940221"/>
              <a:ext cx="530352" cy="530352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2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DBD0A60-80A5-23F5-EA9F-7352CB31785F}"/>
              </a:ext>
            </a:extLst>
          </p:cNvPr>
          <p:cNvGrpSpPr/>
          <p:nvPr/>
        </p:nvGrpSpPr>
        <p:grpSpPr>
          <a:xfrm>
            <a:off x="838200" y="3827482"/>
            <a:ext cx="8928571" cy="1343674"/>
            <a:chOff x="838200" y="1518398"/>
            <a:chExt cx="8928571" cy="1343674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36CC2FB-CD59-1036-47E1-33587363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18398"/>
              <a:ext cx="1137587" cy="1343674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8ADA6ED-34CC-2F2B-A80B-0EA8B6817BD7}"/>
                </a:ext>
              </a:extLst>
            </p:cNvPr>
            <p:cNvSpPr txBox="1"/>
            <p:nvPr/>
          </p:nvSpPr>
          <p:spPr>
            <a:xfrm>
              <a:off x="2067227" y="1867069"/>
              <a:ext cx="7699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Estratégias de Melhorias na Arrecadação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EC6B3EC-BA8F-16ED-7D52-4A70D7551B86}"/>
                </a:ext>
              </a:extLst>
            </p:cNvPr>
            <p:cNvSpPr/>
            <p:nvPr/>
          </p:nvSpPr>
          <p:spPr>
            <a:xfrm>
              <a:off x="1141817" y="1940221"/>
              <a:ext cx="530352" cy="530352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3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06EAB90-0A9A-2311-2122-47D706062345}"/>
              </a:ext>
            </a:extLst>
          </p:cNvPr>
          <p:cNvGrpSpPr/>
          <p:nvPr/>
        </p:nvGrpSpPr>
        <p:grpSpPr>
          <a:xfrm>
            <a:off x="838200" y="5224339"/>
            <a:ext cx="5878057" cy="1343674"/>
            <a:chOff x="838200" y="1518398"/>
            <a:chExt cx="5878057" cy="1343674"/>
          </a:xfrm>
        </p:grpSpPr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D03281E8-2F79-7307-F665-1027678F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18398"/>
              <a:ext cx="1137587" cy="134367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EB167956-1D35-5161-FEF7-2935FE1253ED}"/>
                </a:ext>
              </a:extLst>
            </p:cNvPr>
            <p:cNvSpPr txBox="1"/>
            <p:nvPr/>
          </p:nvSpPr>
          <p:spPr>
            <a:xfrm>
              <a:off x="2067227" y="1867069"/>
              <a:ext cx="46490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/>
                <a:t>Conclusões e Perguntas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39B77C3B-5B61-9EC7-8092-C3475664425D}"/>
                </a:ext>
              </a:extLst>
            </p:cNvPr>
            <p:cNvSpPr/>
            <p:nvPr/>
          </p:nvSpPr>
          <p:spPr>
            <a:xfrm>
              <a:off x="1141817" y="1940221"/>
              <a:ext cx="530352" cy="530352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/>
                <a:t>4</a:t>
              </a:r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330890F-A646-6AB9-D0D1-CA51D42699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6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C24196B-D9B6-2A67-24BF-4CACBC8A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Tecnologias de IA para Análise Visual e Descrição Automatizada de Imóveis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398A25F-B0C6-915D-6F09-C8A69173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70" y="1434905"/>
            <a:ext cx="6483487" cy="4839786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C9D28AF-DCC3-1274-519B-F05E244837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17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F5843DA-BE56-A1AB-AF98-9BCBA392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Tecnologias de IA para Análise Visual e Descrição Automatizada de Imóveis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4CC083-7CA4-0CF3-0412-220A6727E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0" y="2550473"/>
            <a:ext cx="3014321" cy="22501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90FF67-440A-557F-8652-CD878AB8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066" y="1288352"/>
            <a:ext cx="6996734" cy="530585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06F1315-8C6B-DEE8-F616-5C2A642CEC36}"/>
              </a:ext>
            </a:extLst>
          </p:cNvPr>
          <p:cNvSpPr txBox="1"/>
          <p:nvPr/>
        </p:nvSpPr>
        <p:spPr>
          <a:xfrm>
            <a:off x="360230" y="5010912"/>
            <a:ext cx="3690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OpenAI. ChatGPT. [S. l.]: OpenAI, 2024. Disponível em: </a:t>
            </a:r>
            <a:r>
              <a:rPr lang="pt-BR" dirty="0">
                <a:hlinkClick r:id="rId4"/>
              </a:rPr>
              <a:t>https://www.openai.com</a:t>
            </a:r>
            <a:r>
              <a:rPr lang="pt-BR" dirty="0"/>
              <a:t>. Acesso em: 10.set.2024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8559A6F-68BE-DF38-DD6A-6000A5424C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277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DF95-A67D-9136-7FF7-A86D9650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Estratégias de Melhorias na Avaliação de Imóveis</a:t>
            </a:r>
          </a:p>
        </p:txBody>
      </p:sp>
    </p:spTree>
    <p:extLst>
      <p:ext uri="{BB962C8B-B14F-4D97-AF65-F5344CB8AC3E}">
        <p14:creationId xmlns:p14="http://schemas.microsoft.com/office/powerpoint/2010/main" val="2720651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ECCB550-7DC4-21E8-C6DA-0FA61240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VALORES VENAIS DISTANTES DO VALOR DE MERCADO</a:t>
            </a:r>
            <a:endParaRPr lang="pt-B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9B24C9D-3F90-1CBF-E778-C75EA9BFAF34}"/>
                  </a:ext>
                </a:extLst>
              </p:cNvPr>
              <p:cNvSpPr txBox="1"/>
              <p:nvPr/>
            </p:nvSpPr>
            <p:spPr>
              <a:xfrm>
                <a:off x="6035040" y="2291697"/>
                <a:ext cx="575526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𝒗𝒆𝒍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𝒂𝒗𝒂𝒍𝒊𝒂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i="1" smtClean="0">
                          <a:latin typeface="Cambria Math" panose="02040503050406030204" pitchFamily="18" charset="0"/>
                        </a:rPr>
                        <m:t>𝑴𝒆𝒅𝒊𝒂𝒏𝒂</m:t>
                      </m:r>
                      <m:d>
                        <m:dPr>
                          <m:ctrlPr>
                            <a:rPr lang="pt-B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8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800" b="1" i="1">
                                  <a:latin typeface="Cambria Math" panose="02040503050406030204" pitchFamily="18" charset="0"/>
                                </a:rPr>
                                <m:t>𝒗𝒂𝒍𝒐𝒓</m:t>
                              </m:r>
                              <m:r>
                                <a:rPr lang="pt-BR" sz="18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800" b="1" i="1">
                                  <a:latin typeface="Cambria Math" panose="02040503050406030204" pitchFamily="18" charset="0"/>
                                </a:rPr>
                                <m:t>𝒗𝒆𝒏𝒂𝒍</m:t>
                              </m:r>
                            </m:num>
                            <m:den>
                              <m:r>
                                <a:rPr lang="pt-BR" sz="1800" b="1" i="1">
                                  <a:latin typeface="Cambria Math" panose="02040503050406030204" pitchFamily="18" charset="0"/>
                                </a:rPr>
                                <m:t>𝒗𝒂𝒍𝒐𝒓</m:t>
                              </m:r>
                              <m:r>
                                <a:rPr lang="pt-BR" sz="18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800" b="1" i="1">
                                  <a:latin typeface="Cambria Math" panose="02040503050406030204" pitchFamily="18" charset="0"/>
                                </a:rPr>
                                <m:t>𝒎𝒆𝒓𝒄𝒂𝒅𝒐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9B24C9D-3F90-1CBF-E778-C75EA9BFA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40" y="2291697"/>
                <a:ext cx="5755265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269F4932-3A7A-4D61-2250-2238FF02D52C}"/>
              </a:ext>
            </a:extLst>
          </p:cNvPr>
          <p:cNvSpPr txBox="1"/>
          <p:nvPr/>
        </p:nvSpPr>
        <p:spPr>
          <a:xfrm>
            <a:off x="838200" y="5894685"/>
            <a:ext cx="634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CATRI-SEFIN. Nível de avaliação da PGV de 2024 frente aos valores de referência p/ ITBI.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850921"/>
              </p:ext>
            </p:extLst>
          </p:nvPr>
        </p:nvGraphicFramePr>
        <p:xfrm>
          <a:off x="1454032" y="1215200"/>
          <a:ext cx="4581008" cy="445508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20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52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Tipologia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Nível de avaliação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Arquitetura Especial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3.192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41%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Apartamento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222.387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39%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Apartamento Luxo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3.282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38%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Flat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32.628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37%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Loja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53.061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31%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Casa em Condomínio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13.648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30%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Sala Isolada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23.298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29%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Sala em Condomínio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23.290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29%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Vaga em Condomínio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8.433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25%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Galpão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11.715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25%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Casa Isolada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384.497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23%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Gleba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1.048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17%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Terreno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51.954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12%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Geral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846.101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29%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017FF27-D5FF-A6C7-38EB-262C5364E9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85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ECCB550-7DC4-21E8-C6DA-0FA61240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Reforma Tributária (EC 132/2023)</a:t>
            </a:r>
            <a:endParaRPr lang="pt-BR" sz="240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15321D-14E5-8C6B-CCC4-09DE3CA9D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pt-BR" b="1" dirty="0"/>
              <a:t>CF, art. 156. </a:t>
            </a:r>
            <a:r>
              <a:rPr lang="pt-BR" dirty="0"/>
              <a:t>Compete aos Municípios instituir impostos sobre:</a:t>
            </a:r>
          </a:p>
          <a:p>
            <a:pPr marL="114300" indent="0">
              <a:buNone/>
            </a:pPr>
            <a:r>
              <a:rPr lang="pt-BR" dirty="0"/>
              <a:t>I - propriedade predial e territorial urbana;</a:t>
            </a:r>
          </a:p>
          <a:p>
            <a:pPr marL="114300" indent="0">
              <a:buNone/>
            </a:pPr>
            <a:r>
              <a:rPr lang="pt-BR" dirty="0"/>
              <a:t>II – (...)</a:t>
            </a:r>
          </a:p>
          <a:p>
            <a:pPr marL="114300" indent="0">
              <a:buNone/>
            </a:pPr>
            <a:r>
              <a:rPr lang="pt-BR" dirty="0"/>
              <a:t>§ 1º Sem prejuízo da progressividade no tempo a que se refere o art. 182, § 4º, inciso II, o imposto previsto no inciso I poderá:   </a:t>
            </a:r>
            <a:r>
              <a:rPr lang="pt-BR" sz="1100" dirty="0"/>
              <a:t>(Redação dada pela Emenda Constitucional nº 29, de 2000)</a:t>
            </a:r>
            <a:endParaRPr lang="pt-BR" dirty="0"/>
          </a:p>
          <a:p>
            <a:pPr marL="114300" indent="0">
              <a:buNone/>
            </a:pPr>
            <a:r>
              <a:rPr lang="pt-BR" dirty="0"/>
              <a:t>I – (...)</a:t>
            </a:r>
            <a:endParaRPr lang="pt-BR" sz="1100" dirty="0"/>
          </a:p>
          <a:p>
            <a:pPr marL="114300" indent="0">
              <a:buNone/>
            </a:pPr>
            <a:r>
              <a:rPr lang="pt-BR" b="1" dirty="0"/>
              <a:t>III - ter sua base de cálculo atualizada pelo Poder Executivo, conforme critérios estabelecidos em lei municipal.    </a:t>
            </a:r>
            <a:r>
              <a:rPr lang="pt-BR" sz="1400" b="1" dirty="0"/>
              <a:t> </a:t>
            </a:r>
            <a:r>
              <a:rPr lang="pt-BR" sz="1400" dirty="0"/>
              <a:t>(Incluído pela Emenda Constitucional nº 132, de 2023)</a:t>
            </a:r>
          </a:p>
          <a:p>
            <a:pPr marL="114300" indent="0">
              <a:buNone/>
            </a:pPr>
            <a:r>
              <a:rPr lang="pt-BR" sz="1400" dirty="0"/>
              <a:t>(Grifou-se)</a:t>
            </a:r>
            <a:endParaRPr lang="pt-BR" sz="11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DE70453-E811-00BA-105F-55161D1F1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068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C335D5-2035-CAE9-DF00-E2C3B08B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Recomendações para Atualização da Base de Cálculo do IPTU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127C307-4F92-B70F-0D75-CD964337C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09700"/>
            <a:ext cx="11013831" cy="5057775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Alteração da legislação municipal extraindo detalhes técnicos para regulamento</a:t>
            </a:r>
          </a:p>
          <a:p>
            <a:r>
              <a:rPr lang="pt-BR" dirty="0"/>
              <a:t>Sugestões de revogação (ir para decreto):</a:t>
            </a:r>
          </a:p>
          <a:p>
            <a:pPr lvl="1"/>
            <a:r>
              <a:rPr lang="pt-BR" dirty="0"/>
              <a:t>Fórmula de cálculo do valor venal</a:t>
            </a:r>
          </a:p>
          <a:p>
            <a:pPr lvl="1"/>
            <a:r>
              <a:rPr lang="pt-BR" dirty="0"/>
              <a:t>Valores unitários de terrenos e de edificação</a:t>
            </a:r>
          </a:p>
          <a:p>
            <a:pPr lvl="1"/>
            <a:r>
              <a:rPr lang="pt-BR" dirty="0"/>
              <a:t>Definição de padrões construtivos</a:t>
            </a:r>
          </a:p>
          <a:p>
            <a:pPr lvl="1"/>
            <a:r>
              <a:rPr lang="pt-BR" dirty="0"/>
              <a:t>Definição do fator de depreciação do valor da edificação pela idade</a:t>
            </a:r>
          </a:p>
          <a:p>
            <a:pPr lvl="1"/>
            <a:r>
              <a:rPr lang="pt-BR" dirty="0"/>
              <a:t>Fatores de ajustes do método evolutivo para terrenos e edificações (fatores de testada, área, situação na quadra, conservação etc.)</a:t>
            </a:r>
          </a:p>
          <a:p>
            <a:pPr lvl="1"/>
            <a:r>
              <a:rPr lang="pt-BR" dirty="0"/>
              <a:t>Definição e caracterização das tipologias</a:t>
            </a:r>
          </a:p>
          <a:p>
            <a:r>
              <a:rPr lang="pt-BR" dirty="0"/>
              <a:t>Realizar nova avaliação em massa de imóveis.</a:t>
            </a:r>
          </a:p>
          <a:p>
            <a:r>
              <a:rPr lang="pt-BR" dirty="0"/>
              <a:t>Priorizar atualização do valor do solo (parte territorial)</a:t>
            </a:r>
          </a:p>
          <a:p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22E9AF1-8921-F5BA-0F0D-79EA9721C2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6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D63C1-A8CB-B37E-8F8C-C24A8A17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5"/>
            <a:ext cx="10067925" cy="824675"/>
          </a:xfrm>
        </p:spPr>
        <p:txBody>
          <a:bodyPr/>
          <a:lstStyle/>
          <a:p>
            <a:r>
              <a:rPr lang="pt-BR" sz="4000" dirty="0"/>
              <a:t>“PREÇO” NÃO É “VALOR” [DE MERCADO]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5E12FC-E20E-07CB-6BB3-329EF10C9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700"/>
            <a:ext cx="10515600" cy="3328555"/>
          </a:xfrm>
        </p:spPr>
        <p:txBody>
          <a:bodyPr/>
          <a:lstStyle/>
          <a:p>
            <a:r>
              <a:rPr lang="pt-BR" dirty="0"/>
              <a:t>Preço da arrematação </a:t>
            </a:r>
            <a:r>
              <a:rPr lang="pt-BR" b="1" u="sng" dirty="0"/>
              <a:t>NÃO</a:t>
            </a:r>
            <a:r>
              <a:rPr lang="pt-BR" dirty="0"/>
              <a:t> é valor de mercado, pois trata-se de uma liquidação forçada, fora das condições normais de mercado!</a:t>
            </a:r>
          </a:p>
          <a:p>
            <a:pPr lvl="1"/>
            <a:r>
              <a:rPr lang="pt-BR" dirty="0"/>
              <a:t>STJ </a:t>
            </a:r>
            <a:r>
              <a:rPr lang="pt-BR" dirty="0">
                <a:sym typeface="Wingdings" panose="05000000000000000000" pitchFamily="2" charset="2"/>
              </a:rPr>
              <a:t> jurisprudência consolidada no sentido de valer o preço da arrematação.</a:t>
            </a:r>
          </a:p>
          <a:p>
            <a:r>
              <a:rPr lang="pt-BR" dirty="0"/>
              <a:t>O declarado pelo contribuinte na guia de ITBI </a:t>
            </a:r>
            <a:r>
              <a:rPr lang="pt-BR" b="1" u="sng" dirty="0"/>
              <a:t>NÃO</a:t>
            </a:r>
            <a:r>
              <a:rPr lang="pt-BR" dirty="0"/>
              <a:t> é o valor de mercado, mas o </a:t>
            </a:r>
            <a:r>
              <a:rPr lang="pt-BR" b="1" u="sng" dirty="0"/>
              <a:t>preço</a:t>
            </a:r>
            <a:r>
              <a:rPr lang="pt-BR" dirty="0"/>
              <a:t> da transação (fato concreto).</a:t>
            </a:r>
          </a:p>
          <a:p>
            <a:pPr lvl="1"/>
            <a:r>
              <a:rPr lang="pt-BR" b="1" dirty="0"/>
              <a:t>STJ RESP 1.937.821 (Tema 1.113) </a:t>
            </a:r>
            <a:r>
              <a:rPr lang="pt-BR" dirty="0">
                <a:sym typeface="Wingdings" panose="05000000000000000000" pitchFamily="2" charset="2"/>
              </a:rPr>
              <a:t> o preço declarado pelo contribuinte goza de presunção de legitimidade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15BEFF-80D1-0CA6-5C58-88EA11FC24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3D9B28-AAA5-4B8F-A7C1-9AB816CD0F3E}" type="slidenum">
              <a:rPr lang="pt-BR" smtClean="0"/>
              <a:pPr/>
              <a:t>26</a:t>
            </a:fld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6467256-3CE8-A66F-9D40-671AAB641D38}"/>
              </a:ext>
            </a:extLst>
          </p:cNvPr>
          <p:cNvSpPr/>
          <p:nvPr/>
        </p:nvSpPr>
        <p:spPr>
          <a:xfrm>
            <a:off x="2749296" y="5035962"/>
            <a:ext cx="6693408" cy="824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/>
              <a:t>Instaure o processo administrativo de ofício e justifique o arbitramento com base nos valores de mercado!</a:t>
            </a:r>
          </a:p>
        </p:txBody>
      </p:sp>
    </p:spTree>
    <p:extLst>
      <p:ext uri="{BB962C8B-B14F-4D97-AF65-F5344CB8AC3E}">
        <p14:creationId xmlns:p14="http://schemas.microsoft.com/office/powerpoint/2010/main" val="24373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D63C1-A8CB-B37E-8F8C-C24A8A17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5"/>
            <a:ext cx="10067925" cy="824675"/>
          </a:xfrm>
        </p:spPr>
        <p:txBody>
          <a:bodyPr/>
          <a:lstStyle/>
          <a:p>
            <a:r>
              <a:rPr lang="pt-BR" dirty="0"/>
              <a:t>PLP 108/2024*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15BEFF-80D1-0CA6-5C58-88EA11FC24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3D9B28-AAA5-4B8F-A7C1-9AB816CD0F3E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18" name="Imagem 17">
            <a:hlinkClick r:id="rId3"/>
            <a:extLst>
              <a:ext uri="{FF2B5EF4-FFF2-40B4-BE49-F238E27FC236}">
                <a16:creationId xmlns:a16="http://schemas.microsoft.com/office/drawing/2014/main" id="{410C7015-639D-B834-873D-E7DD39D0B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239" y="770346"/>
            <a:ext cx="5367972" cy="576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0C70EC6-5FAE-71CF-AFEE-4CAB4921A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34983"/>
            <a:ext cx="3419048" cy="2961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aixaDeTexto 2"/>
          <p:cNvSpPr txBox="1"/>
          <p:nvPr/>
        </p:nvSpPr>
        <p:spPr>
          <a:xfrm>
            <a:off x="4808239" y="390525"/>
            <a:ext cx="5083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Alterações para o ITBI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979FD1-2DC5-4CDF-AC55-15F4814E036D}"/>
              </a:ext>
            </a:extLst>
          </p:cNvPr>
          <p:cNvSpPr txBox="1"/>
          <p:nvPr/>
        </p:nvSpPr>
        <p:spPr>
          <a:xfrm>
            <a:off x="654627" y="4644736"/>
            <a:ext cx="3709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 Em tramitação</a:t>
            </a:r>
          </a:p>
        </p:txBody>
      </p:sp>
    </p:spTree>
    <p:extLst>
      <p:ext uri="{BB962C8B-B14F-4D97-AF65-F5344CB8AC3E}">
        <p14:creationId xmlns:p14="http://schemas.microsoft.com/office/powerpoint/2010/main" val="300848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74D61E7-C8C8-D4BD-024E-75E4DE67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ONDE OBTER DADOS PARA AS AVALIAÇÕES?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56E0916-5ADF-C491-FF54-54D7646ECEC9}"/>
              </a:ext>
            </a:extLst>
          </p:cNvPr>
          <p:cNvGrpSpPr/>
          <p:nvPr/>
        </p:nvGrpSpPr>
        <p:grpSpPr>
          <a:xfrm rot="1583175">
            <a:off x="1585348" y="1916187"/>
            <a:ext cx="4066530" cy="3450588"/>
            <a:chOff x="3291282" y="2978753"/>
            <a:chExt cx="3703951" cy="3377597"/>
          </a:xfrm>
        </p:grpSpPr>
        <p:pic>
          <p:nvPicPr>
            <p:cNvPr id="7" name="Imagem 6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4AEB63C7-4F06-E22A-A552-9414093AF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93710">
              <a:off x="3291282" y="2978753"/>
              <a:ext cx="2145046" cy="2713839"/>
            </a:xfrm>
            <a:prstGeom prst="rect">
              <a:avLst/>
            </a:prstGeom>
          </p:spPr>
        </p:pic>
        <p:pic>
          <p:nvPicPr>
            <p:cNvPr id="8" name="Imagem 7" descr="Mapa&#10;&#10;Descrição gerada automaticamente">
              <a:extLst>
                <a:ext uri="{FF2B5EF4-FFF2-40B4-BE49-F238E27FC236}">
                  <a16:creationId xmlns:a16="http://schemas.microsoft.com/office/drawing/2014/main" id="{BDD67E95-5AE2-E9BB-9F38-5DC11170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0942" y="4336672"/>
              <a:ext cx="2084291" cy="201967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C1491D8-153D-DB8A-9A4C-D3BC8179DD6D}"/>
              </a:ext>
            </a:extLst>
          </p:cNvPr>
          <p:cNvGrpSpPr/>
          <p:nvPr/>
        </p:nvGrpSpPr>
        <p:grpSpPr>
          <a:xfrm>
            <a:off x="7591647" y="1867399"/>
            <a:ext cx="2824050" cy="2359699"/>
            <a:chOff x="7591647" y="1867399"/>
            <a:chExt cx="2824050" cy="2359699"/>
          </a:xfrm>
        </p:grpSpPr>
        <p:pic>
          <p:nvPicPr>
            <p:cNvPr id="10" name="Gráfico 9" descr="Banco de dados com preenchimento sólido">
              <a:extLst>
                <a:ext uri="{FF2B5EF4-FFF2-40B4-BE49-F238E27FC236}">
                  <a16:creationId xmlns:a16="http://schemas.microsoft.com/office/drawing/2014/main" id="{4A56356B-CBC7-F1CC-DED0-FFB958495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37882" y="1867399"/>
              <a:ext cx="1931581" cy="1931581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784105E-D6FF-0309-C147-36AA9C0A2B63}"/>
                </a:ext>
              </a:extLst>
            </p:cNvPr>
            <p:cNvSpPr txBox="1"/>
            <p:nvPr/>
          </p:nvSpPr>
          <p:spPr>
            <a:xfrm>
              <a:off x="7591647" y="3703878"/>
              <a:ext cx="2824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/>
                <a:t>OMI</a:t>
              </a:r>
            </a:p>
          </p:txBody>
        </p:sp>
      </p:grp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41D14FE5-1052-662F-CB2E-2659883EBD3C}"/>
              </a:ext>
            </a:extLst>
          </p:cNvPr>
          <p:cNvSpPr/>
          <p:nvPr/>
        </p:nvSpPr>
        <p:spPr>
          <a:xfrm>
            <a:off x="5259067" y="2494858"/>
            <a:ext cx="2275609" cy="115968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329068-CA1F-18C0-286B-14E68D89BF96}"/>
              </a:ext>
            </a:extLst>
          </p:cNvPr>
          <p:cNvSpPr txBox="1"/>
          <p:nvPr/>
        </p:nvSpPr>
        <p:spPr>
          <a:xfrm>
            <a:off x="1548384" y="5764438"/>
            <a:ext cx="1064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PORTARIA nº 3.242/2022 - Aprova as diretrizes para a criação, a instituição e a atualização do Cadastro Territorial Multifinalitário - CTM, nos municípios brasileiros.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8275FF8-BB25-48B8-ACED-F1CBE68907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9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F5D7F97-67CD-9142-5015-0011F59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570"/>
            <a:ext cx="10067925" cy="824675"/>
          </a:xfrm>
        </p:spPr>
        <p:txBody>
          <a:bodyPr/>
          <a:lstStyle/>
          <a:p>
            <a:r>
              <a:rPr lang="pt-BR" dirty="0"/>
              <a:t>Estrutura de um OMI</a:t>
            </a:r>
            <a:br>
              <a:rPr lang="pt-BR" dirty="0"/>
            </a:br>
            <a:r>
              <a:rPr lang="pt-BR" sz="2400" dirty="0"/>
              <a:t>Fortaleza</a:t>
            </a:r>
            <a:endParaRPr lang="pt-BR" dirty="0"/>
          </a:p>
        </p:txBody>
      </p:sp>
      <p:sp>
        <p:nvSpPr>
          <p:cNvPr id="4" name="Arc 53">
            <a:extLst>
              <a:ext uri="{FF2B5EF4-FFF2-40B4-BE49-F238E27FC236}">
                <a16:creationId xmlns:a16="http://schemas.microsoft.com/office/drawing/2014/main" id="{D9FE438F-3D1A-31F9-5357-1F040E14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307" y="2764869"/>
            <a:ext cx="2490116" cy="2466884"/>
          </a:xfrm>
          <a:prstGeom prst="arc">
            <a:avLst>
              <a:gd name="adj1" fmla="val 13742682"/>
              <a:gd name="adj2" fmla="val 18423165"/>
            </a:avLst>
          </a:prstGeom>
          <a:noFill/>
          <a:ln w="57150" cap="rnd">
            <a:solidFill>
              <a:schemeClr val="bg1">
                <a:lumMod val="50000"/>
                <a:alpha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124">
            <a:extLst>
              <a:ext uri="{FF2B5EF4-FFF2-40B4-BE49-F238E27FC236}">
                <a16:creationId xmlns:a16="http://schemas.microsoft.com/office/drawing/2014/main" id="{85F32AC3-32B4-B638-75F2-7E9333868F13}"/>
              </a:ext>
            </a:extLst>
          </p:cNvPr>
          <p:cNvGrpSpPr/>
          <p:nvPr/>
        </p:nvGrpSpPr>
        <p:grpSpPr>
          <a:xfrm>
            <a:off x="9801779" y="1737500"/>
            <a:ext cx="2156822" cy="1116693"/>
            <a:chOff x="16339462" y="7221327"/>
            <a:chExt cx="4366886" cy="2279429"/>
          </a:xfrm>
        </p:grpSpPr>
        <p:sp>
          <p:nvSpPr>
            <p:cNvPr id="8" name="CuadroTexto 395">
              <a:extLst>
                <a:ext uri="{FF2B5EF4-FFF2-40B4-BE49-F238E27FC236}">
                  <a16:creationId xmlns:a16="http://schemas.microsoft.com/office/drawing/2014/main" id="{37A1EE6C-A91B-B960-4419-6134C1154D51}"/>
                </a:ext>
              </a:extLst>
            </p:cNvPr>
            <p:cNvSpPr txBox="1"/>
            <p:nvPr/>
          </p:nvSpPr>
          <p:spPr>
            <a:xfrm>
              <a:off x="16826990" y="7221327"/>
              <a:ext cx="3879354" cy="942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1"/>
                  </a:solidFill>
                  <a:latin typeface="Lato" charset="0"/>
                  <a:ea typeface="Lato" charset="0"/>
                  <a:cs typeface="Lato" charset="0"/>
                </a:rPr>
                <a:t>Publicação</a:t>
              </a:r>
              <a:endParaRPr lang="en-US" sz="2400" b="1" dirty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69ADE225-C3CE-DB12-1CA0-5E54E9292B11}"/>
                </a:ext>
              </a:extLst>
            </p:cNvPr>
            <p:cNvSpPr/>
            <p:nvPr/>
          </p:nvSpPr>
          <p:spPr>
            <a:xfrm>
              <a:off x="16339462" y="7992972"/>
              <a:ext cx="4366886" cy="1507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Publicação</a:t>
              </a:r>
              <a:r>
                <a:rPr lang="en-US" sz="14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dos dados (IDE) </a:t>
              </a:r>
              <a:r>
                <a:rPr lang="en-US" sz="14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em</a:t>
              </a:r>
              <a:r>
                <a:rPr lang="en-US" sz="14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forma de </a:t>
              </a:r>
              <a:r>
                <a:rPr lang="en-US" sz="14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geosserviços</a:t>
              </a:r>
              <a:endParaRPr lang="en-US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cxnSp>
        <p:nvCxnSpPr>
          <p:cNvPr id="10" name="Straight Connector 55">
            <a:extLst>
              <a:ext uri="{FF2B5EF4-FFF2-40B4-BE49-F238E27FC236}">
                <a16:creationId xmlns:a16="http://schemas.microsoft.com/office/drawing/2014/main" id="{7202DB21-F1A3-F03A-B227-10E182500B31}"/>
              </a:ext>
            </a:extLst>
          </p:cNvPr>
          <p:cNvCxnSpPr>
            <a:cxnSpLocks/>
          </p:cNvCxnSpPr>
          <p:nvPr/>
        </p:nvCxnSpPr>
        <p:spPr>
          <a:xfrm>
            <a:off x="9586401" y="1895820"/>
            <a:ext cx="0" cy="847171"/>
          </a:xfrm>
          <a:prstGeom prst="line">
            <a:avLst/>
          </a:prstGeom>
          <a:noFill/>
          <a:ln w="57150" cap="rnd">
            <a:solidFill>
              <a:schemeClr val="bg1">
                <a:lumMod val="50000"/>
                <a:alpha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B927030-BC13-C356-0078-40D342E0B48D}"/>
              </a:ext>
            </a:extLst>
          </p:cNvPr>
          <p:cNvGrpSpPr/>
          <p:nvPr/>
        </p:nvGrpSpPr>
        <p:grpSpPr>
          <a:xfrm>
            <a:off x="5144255" y="1571103"/>
            <a:ext cx="3185052" cy="3660650"/>
            <a:chOff x="4392596" y="1263886"/>
            <a:chExt cx="3185052" cy="3660650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6AA05B79-9502-72CE-D780-9042670FD577}"/>
                </a:ext>
              </a:extLst>
            </p:cNvPr>
            <p:cNvGrpSpPr/>
            <p:nvPr/>
          </p:nvGrpSpPr>
          <p:grpSpPr>
            <a:xfrm>
              <a:off x="4392596" y="1263886"/>
              <a:ext cx="3185052" cy="3660650"/>
              <a:chOff x="4392596" y="1263886"/>
              <a:chExt cx="3185052" cy="3660650"/>
            </a:xfrm>
          </p:grpSpPr>
          <p:sp>
            <p:nvSpPr>
              <p:cNvPr id="20" name="Arc 51">
                <a:extLst>
                  <a:ext uri="{FF2B5EF4-FFF2-40B4-BE49-F238E27FC236}">
                    <a16:creationId xmlns:a16="http://schemas.microsoft.com/office/drawing/2014/main" id="{C5CCEA19-14D8-59C8-439C-643B84D12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7235" y="2457652"/>
                <a:ext cx="2490116" cy="2466884"/>
              </a:xfrm>
              <a:prstGeom prst="arc">
                <a:avLst>
                  <a:gd name="adj1" fmla="val 13742682"/>
                  <a:gd name="adj2" fmla="val 18423165"/>
                </a:avLst>
              </a:prstGeom>
              <a:noFill/>
              <a:ln w="57150" cap="rnd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58">
                <a:extLst>
                  <a:ext uri="{FF2B5EF4-FFF2-40B4-BE49-F238E27FC236}">
                    <a16:creationId xmlns:a16="http://schemas.microsoft.com/office/drawing/2014/main" id="{465BED00-3337-BD44-7E15-4A4B812423C3}"/>
                  </a:ext>
                </a:extLst>
              </p:cNvPr>
              <p:cNvCxnSpPr/>
              <p:nvPr/>
            </p:nvCxnSpPr>
            <p:spPr>
              <a:xfrm>
                <a:off x="5982293" y="2166776"/>
                <a:ext cx="0" cy="268997"/>
              </a:xfrm>
              <a:prstGeom prst="line">
                <a:avLst/>
              </a:prstGeom>
              <a:noFill/>
              <a:ln w="57150" cap="rnd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2" name="Group 121">
                <a:extLst>
                  <a:ext uri="{FF2B5EF4-FFF2-40B4-BE49-F238E27FC236}">
                    <a16:creationId xmlns:a16="http://schemas.microsoft.com/office/drawing/2014/main" id="{64A90E90-4C2D-0D4E-0911-D3287AAE36D5}"/>
                  </a:ext>
                </a:extLst>
              </p:cNvPr>
              <p:cNvGrpSpPr/>
              <p:nvPr/>
            </p:nvGrpSpPr>
            <p:grpSpPr>
              <a:xfrm>
                <a:off x="4392596" y="1263886"/>
                <a:ext cx="3185052" cy="682833"/>
                <a:chOff x="15181238" y="7148400"/>
                <a:chExt cx="6448729" cy="1393820"/>
              </a:xfrm>
            </p:grpSpPr>
            <p:sp>
              <p:nvSpPr>
                <p:cNvPr id="23" name="CuadroTexto 395">
                  <a:extLst>
                    <a:ext uri="{FF2B5EF4-FFF2-40B4-BE49-F238E27FC236}">
                      <a16:creationId xmlns:a16="http://schemas.microsoft.com/office/drawing/2014/main" id="{84A5D974-42E6-AE77-A145-1DA21E79B928}"/>
                    </a:ext>
                  </a:extLst>
                </p:cNvPr>
                <p:cNvSpPr txBox="1"/>
                <p:nvPr/>
              </p:nvSpPr>
              <p:spPr>
                <a:xfrm>
                  <a:off x="15181238" y="7148400"/>
                  <a:ext cx="6448729" cy="9423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err="1">
                      <a:latin typeface="Lato" charset="0"/>
                      <a:ea typeface="Lato" charset="0"/>
                      <a:cs typeface="Lato" charset="0"/>
                    </a:rPr>
                    <a:t>Saneamento</a:t>
                  </a:r>
                  <a:endParaRPr lang="en-US" sz="2400" b="1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endParaRPr>
                </a:p>
              </p:txBody>
            </p:sp>
            <p:sp>
              <p:nvSpPr>
                <p:cNvPr id="24" name="Rectangle 56">
                  <a:extLst>
                    <a:ext uri="{FF2B5EF4-FFF2-40B4-BE49-F238E27FC236}">
                      <a16:creationId xmlns:a16="http://schemas.microsoft.com/office/drawing/2014/main" id="{9713E4C7-4F26-ECBA-158C-0894CA91AE0B}"/>
                    </a:ext>
                  </a:extLst>
                </p:cNvPr>
                <p:cNvSpPr/>
                <p:nvPr/>
              </p:nvSpPr>
              <p:spPr>
                <a:xfrm>
                  <a:off x="15689017" y="7913976"/>
                  <a:ext cx="5017331" cy="6282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 err="1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Saneamento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/Novas </a:t>
                  </a:r>
                  <a:r>
                    <a:rPr lang="en-US" sz="1400" dirty="0" err="1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variáveis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.</a:t>
                  </a:r>
                </a:p>
              </p:txBody>
            </p:sp>
          </p:grp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83B3443-4DC0-BF75-F9FB-232DC4F44000}"/>
                </a:ext>
              </a:extLst>
            </p:cNvPr>
            <p:cNvGrpSpPr/>
            <p:nvPr/>
          </p:nvGrpSpPr>
          <p:grpSpPr>
            <a:xfrm>
              <a:off x="4981779" y="2700821"/>
              <a:ext cx="2001028" cy="1980545"/>
              <a:chOff x="4981779" y="2700821"/>
              <a:chExt cx="2001028" cy="1980545"/>
            </a:xfrm>
          </p:grpSpPr>
          <p:sp>
            <p:nvSpPr>
              <p:cNvPr id="14" name="Freeform 84">
                <a:extLst>
                  <a:ext uri="{FF2B5EF4-FFF2-40B4-BE49-F238E27FC236}">
                    <a16:creationId xmlns:a16="http://schemas.microsoft.com/office/drawing/2014/main" id="{B9CE13A9-C41A-6973-74EE-435B592DE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779" y="2700821"/>
                <a:ext cx="2001028" cy="1980545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87">
                <a:extLst>
                  <a:ext uri="{FF2B5EF4-FFF2-40B4-BE49-F238E27FC236}">
                    <a16:creationId xmlns:a16="http://schemas.microsoft.com/office/drawing/2014/main" id="{2E787D93-0C07-3DA0-B1B1-B8178F016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9491" y="2994847"/>
                <a:ext cx="1405604" cy="139249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87">
                <a:extLst>
                  <a:ext uri="{FF2B5EF4-FFF2-40B4-BE49-F238E27FC236}">
                    <a16:creationId xmlns:a16="http://schemas.microsoft.com/office/drawing/2014/main" id="{92BC2BC0-FCEA-EF7B-9168-661C570B4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1465" y="3115683"/>
                <a:ext cx="1161656" cy="1150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" name="Group 94">
                <a:extLst>
                  <a:ext uri="{FF2B5EF4-FFF2-40B4-BE49-F238E27FC236}">
                    <a16:creationId xmlns:a16="http://schemas.microsoft.com/office/drawing/2014/main" id="{D85E3042-461B-16F5-402F-27DF68B99745}"/>
                  </a:ext>
                </a:extLst>
              </p:cNvPr>
              <p:cNvGrpSpPr/>
              <p:nvPr/>
            </p:nvGrpSpPr>
            <p:grpSpPr>
              <a:xfrm>
                <a:off x="5639294" y="3300407"/>
                <a:ext cx="678818" cy="681807"/>
                <a:chOff x="5554663" y="3971925"/>
                <a:chExt cx="360362" cy="361951"/>
              </a:xfrm>
              <a:solidFill>
                <a:srgbClr val="7C7C7C"/>
              </a:solidFill>
            </p:grpSpPr>
            <p:sp>
              <p:nvSpPr>
                <p:cNvPr id="18" name="Freeform 96">
                  <a:extLst>
                    <a:ext uri="{FF2B5EF4-FFF2-40B4-BE49-F238E27FC236}">
                      <a16:creationId xmlns:a16="http://schemas.microsoft.com/office/drawing/2014/main" id="{B2C468BD-82C5-ADF1-D95A-007E1A22B2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54663" y="4078288"/>
                  <a:ext cx="255588" cy="255588"/>
                </a:xfrm>
                <a:custGeom>
                  <a:avLst/>
                  <a:gdLst>
                    <a:gd name="T0" fmla="*/ 67 w 68"/>
                    <a:gd name="T1" fmla="*/ 41 h 68"/>
                    <a:gd name="T2" fmla="*/ 62 w 68"/>
                    <a:gd name="T3" fmla="*/ 38 h 68"/>
                    <a:gd name="T4" fmla="*/ 62 w 68"/>
                    <a:gd name="T5" fmla="*/ 34 h 68"/>
                    <a:gd name="T6" fmla="*/ 62 w 68"/>
                    <a:gd name="T7" fmla="*/ 30 h 68"/>
                    <a:gd name="T8" fmla="*/ 67 w 68"/>
                    <a:gd name="T9" fmla="*/ 27 h 68"/>
                    <a:gd name="T10" fmla="*/ 67 w 68"/>
                    <a:gd name="T11" fmla="*/ 24 h 68"/>
                    <a:gd name="T12" fmla="*/ 59 w 68"/>
                    <a:gd name="T13" fmla="*/ 10 h 68"/>
                    <a:gd name="T14" fmla="*/ 58 w 68"/>
                    <a:gd name="T15" fmla="*/ 9 h 68"/>
                    <a:gd name="T16" fmla="*/ 57 w 68"/>
                    <a:gd name="T17" fmla="*/ 9 h 68"/>
                    <a:gd name="T18" fmla="*/ 52 w 68"/>
                    <a:gd name="T19" fmla="*/ 12 h 68"/>
                    <a:gd name="T20" fmla="*/ 44 w 68"/>
                    <a:gd name="T21" fmla="*/ 8 h 68"/>
                    <a:gd name="T22" fmla="*/ 44 w 68"/>
                    <a:gd name="T23" fmla="*/ 2 h 68"/>
                    <a:gd name="T24" fmla="*/ 42 w 68"/>
                    <a:gd name="T25" fmla="*/ 0 h 68"/>
                    <a:gd name="T26" fmla="*/ 26 w 68"/>
                    <a:gd name="T27" fmla="*/ 0 h 68"/>
                    <a:gd name="T28" fmla="*/ 24 w 68"/>
                    <a:gd name="T29" fmla="*/ 2 h 68"/>
                    <a:gd name="T30" fmla="*/ 24 w 68"/>
                    <a:gd name="T31" fmla="*/ 8 h 68"/>
                    <a:gd name="T32" fmla="*/ 17 w 68"/>
                    <a:gd name="T33" fmla="*/ 12 h 68"/>
                    <a:gd name="T34" fmla="*/ 11 w 68"/>
                    <a:gd name="T35" fmla="*/ 9 h 68"/>
                    <a:gd name="T36" fmla="*/ 9 w 68"/>
                    <a:gd name="T37" fmla="*/ 10 h 68"/>
                    <a:gd name="T38" fmla="*/ 1 w 68"/>
                    <a:gd name="T39" fmla="*/ 24 h 68"/>
                    <a:gd name="T40" fmla="*/ 0 w 68"/>
                    <a:gd name="T41" fmla="*/ 25 h 68"/>
                    <a:gd name="T42" fmla="*/ 1 w 68"/>
                    <a:gd name="T43" fmla="*/ 27 h 68"/>
                    <a:gd name="T44" fmla="*/ 6 w 68"/>
                    <a:gd name="T45" fmla="*/ 30 h 68"/>
                    <a:gd name="T46" fmla="*/ 6 w 68"/>
                    <a:gd name="T47" fmla="*/ 34 h 68"/>
                    <a:gd name="T48" fmla="*/ 6 w 68"/>
                    <a:gd name="T49" fmla="*/ 38 h 68"/>
                    <a:gd name="T50" fmla="*/ 1 w 68"/>
                    <a:gd name="T51" fmla="*/ 41 h 68"/>
                    <a:gd name="T52" fmla="*/ 1 w 68"/>
                    <a:gd name="T53" fmla="*/ 44 h 68"/>
                    <a:gd name="T54" fmla="*/ 9 w 68"/>
                    <a:gd name="T55" fmla="*/ 58 h 68"/>
                    <a:gd name="T56" fmla="*/ 11 w 68"/>
                    <a:gd name="T57" fmla="*/ 59 h 68"/>
                    <a:gd name="T58" fmla="*/ 17 w 68"/>
                    <a:gd name="T59" fmla="*/ 56 h 68"/>
                    <a:gd name="T60" fmla="*/ 24 w 68"/>
                    <a:gd name="T61" fmla="*/ 60 h 68"/>
                    <a:gd name="T62" fmla="*/ 24 w 68"/>
                    <a:gd name="T63" fmla="*/ 66 h 68"/>
                    <a:gd name="T64" fmla="*/ 26 w 68"/>
                    <a:gd name="T65" fmla="*/ 68 h 68"/>
                    <a:gd name="T66" fmla="*/ 42 w 68"/>
                    <a:gd name="T67" fmla="*/ 68 h 68"/>
                    <a:gd name="T68" fmla="*/ 44 w 68"/>
                    <a:gd name="T69" fmla="*/ 66 h 68"/>
                    <a:gd name="T70" fmla="*/ 44 w 68"/>
                    <a:gd name="T71" fmla="*/ 60 h 68"/>
                    <a:gd name="T72" fmla="*/ 52 w 68"/>
                    <a:gd name="T73" fmla="*/ 56 h 68"/>
                    <a:gd name="T74" fmla="*/ 57 w 68"/>
                    <a:gd name="T75" fmla="*/ 59 h 68"/>
                    <a:gd name="T76" fmla="*/ 58 w 68"/>
                    <a:gd name="T77" fmla="*/ 59 h 68"/>
                    <a:gd name="T78" fmla="*/ 60 w 68"/>
                    <a:gd name="T79" fmla="*/ 58 h 68"/>
                    <a:gd name="T80" fmla="*/ 68 w 68"/>
                    <a:gd name="T81" fmla="*/ 44 h 68"/>
                    <a:gd name="T82" fmla="*/ 67 w 68"/>
                    <a:gd name="T83" fmla="*/ 41 h 68"/>
                    <a:gd name="T84" fmla="*/ 34 w 68"/>
                    <a:gd name="T85" fmla="*/ 48 h 68"/>
                    <a:gd name="T86" fmla="*/ 20 w 68"/>
                    <a:gd name="T87" fmla="*/ 34 h 68"/>
                    <a:gd name="T88" fmla="*/ 34 w 68"/>
                    <a:gd name="T89" fmla="*/ 20 h 68"/>
                    <a:gd name="T90" fmla="*/ 48 w 68"/>
                    <a:gd name="T91" fmla="*/ 34 h 68"/>
                    <a:gd name="T92" fmla="*/ 34 w 68"/>
                    <a:gd name="T93" fmla="*/ 4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68">
                      <a:moveTo>
                        <a:pt x="67" y="41"/>
                      </a:move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7"/>
                        <a:pt x="62" y="35"/>
                        <a:pt x="62" y="34"/>
                      </a:cubicBezTo>
                      <a:cubicBezTo>
                        <a:pt x="62" y="33"/>
                        <a:pt x="62" y="31"/>
                        <a:pt x="62" y="30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68" y="26"/>
                        <a:pt x="68" y="25"/>
                        <a:pt x="67" y="24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59" y="10"/>
                        <a:pt x="59" y="9"/>
                        <a:pt x="58" y="9"/>
                      </a:cubicBezTo>
                      <a:cubicBezTo>
                        <a:pt x="58" y="9"/>
                        <a:pt x="57" y="9"/>
                        <a:pt x="57" y="9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50" y="10"/>
                        <a:pt x="47" y="9"/>
                        <a:pt x="44" y="8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4" y="1"/>
                        <a:pt x="43" y="0"/>
                        <a:pt x="42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5" y="0"/>
                        <a:pt x="24" y="1"/>
                        <a:pt x="24" y="2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2" y="9"/>
                        <a:pt x="19" y="10"/>
                        <a:pt x="17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0" y="9"/>
                        <a:pt x="9" y="9"/>
                        <a:pt x="9" y="10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0" y="24"/>
                        <a:pt x="0" y="25"/>
                        <a:pt x="0" y="25"/>
                      </a:cubicBezTo>
                      <a:cubicBezTo>
                        <a:pt x="1" y="26"/>
                        <a:pt x="1" y="26"/>
                        <a:pt x="1" y="27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6" y="31"/>
                        <a:pt x="6" y="33"/>
                        <a:pt x="6" y="34"/>
                      </a:cubicBezTo>
                      <a:cubicBezTo>
                        <a:pt x="6" y="35"/>
                        <a:pt x="6" y="37"/>
                        <a:pt x="6" y="38"/>
                      </a:cubicBezTo>
                      <a:cubicBezTo>
                        <a:pt x="1" y="41"/>
                        <a:pt x="1" y="41"/>
                        <a:pt x="1" y="41"/>
                      </a:cubicBezTo>
                      <a:cubicBezTo>
                        <a:pt x="0" y="42"/>
                        <a:pt x="0" y="43"/>
                        <a:pt x="1" y="44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9" y="59"/>
                        <a:pt x="10" y="59"/>
                        <a:pt x="11" y="59"/>
                      </a:cubicBezTo>
                      <a:cubicBezTo>
                        <a:pt x="17" y="56"/>
                        <a:pt x="17" y="56"/>
                        <a:pt x="17" y="56"/>
                      </a:cubicBezTo>
                      <a:cubicBezTo>
                        <a:pt x="19" y="58"/>
                        <a:pt x="22" y="59"/>
                        <a:pt x="24" y="60"/>
                      </a:cubicBezTo>
                      <a:cubicBezTo>
                        <a:pt x="24" y="66"/>
                        <a:pt x="24" y="66"/>
                        <a:pt x="24" y="66"/>
                      </a:cubicBezTo>
                      <a:cubicBezTo>
                        <a:pt x="24" y="67"/>
                        <a:pt x="25" y="68"/>
                        <a:pt x="26" y="68"/>
                      </a:cubicBezTo>
                      <a:cubicBezTo>
                        <a:pt x="42" y="68"/>
                        <a:pt x="42" y="68"/>
                        <a:pt x="42" y="68"/>
                      </a:cubicBezTo>
                      <a:cubicBezTo>
                        <a:pt x="43" y="68"/>
                        <a:pt x="44" y="67"/>
                        <a:pt x="44" y="66"/>
                      </a:cubicBezTo>
                      <a:cubicBezTo>
                        <a:pt x="44" y="60"/>
                        <a:pt x="44" y="60"/>
                        <a:pt x="44" y="60"/>
                      </a:cubicBezTo>
                      <a:cubicBezTo>
                        <a:pt x="47" y="59"/>
                        <a:pt x="50" y="58"/>
                        <a:pt x="52" y="56"/>
                      </a:cubicBezTo>
                      <a:cubicBezTo>
                        <a:pt x="57" y="59"/>
                        <a:pt x="57" y="59"/>
                        <a:pt x="57" y="59"/>
                      </a:cubicBezTo>
                      <a:cubicBezTo>
                        <a:pt x="57" y="59"/>
                        <a:pt x="58" y="59"/>
                        <a:pt x="58" y="59"/>
                      </a:cubicBezTo>
                      <a:cubicBezTo>
                        <a:pt x="59" y="59"/>
                        <a:pt x="59" y="58"/>
                        <a:pt x="60" y="58"/>
                      </a:cubicBezTo>
                      <a:cubicBezTo>
                        <a:pt x="68" y="44"/>
                        <a:pt x="68" y="44"/>
                        <a:pt x="68" y="44"/>
                      </a:cubicBezTo>
                      <a:cubicBezTo>
                        <a:pt x="68" y="43"/>
                        <a:pt x="68" y="42"/>
                        <a:pt x="67" y="41"/>
                      </a:cubicBezTo>
                      <a:close/>
                      <a:moveTo>
                        <a:pt x="34" y="48"/>
                      </a:moveTo>
                      <a:cubicBezTo>
                        <a:pt x="26" y="48"/>
                        <a:pt x="20" y="42"/>
                        <a:pt x="20" y="34"/>
                      </a:cubicBezTo>
                      <a:cubicBezTo>
                        <a:pt x="20" y="26"/>
                        <a:pt x="26" y="20"/>
                        <a:pt x="34" y="20"/>
                      </a:cubicBezTo>
                      <a:cubicBezTo>
                        <a:pt x="42" y="20"/>
                        <a:pt x="48" y="26"/>
                        <a:pt x="48" y="34"/>
                      </a:cubicBezTo>
                      <a:cubicBezTo>
                        <a:pt x="48" y="42"/>
                        <a:pt x="42" y="48"/>
                        <a:pt x="34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Freeform 97">
                  <a:extLst>
                    <a:ext uri="{FF2B5EF4-FFF2-40B4-BE49-F238E27FC236}">
                      <a16:creationId xmlns:a16="http://schemas.microsoft.com/office/drawing/2014/main" id="{BA14E479-FDCE-A236-9F2B-999B55CEC6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65800" y="3971925"/>
                  <a:ext cx="149225" cy="150813"/>
                </a:xfrm>
                <a:custGeom>
                  <a:avLst/>
                  <a:gdLst>
                    <a:gd name="T0" fmla="*/ 39 w 40"/>
                    <a:gd name="T1" fmla="*/ 24 h 40"/>
                    <a:gd name="T2" fmla="*/ 36 w 40"/>
                    <a:gd name="T3" fmla="*/ 22 h 40"/>
                    <a:gd name="T4" fmla="*/ 36 w 40"/>
                    <a:gd name="T5" fmla="*/ 20 h 40"/>
                    <a:gd name="T6" fmla="*/ 36 w 40"/>
                    <a:gd name="T7" fmla="*/ 18 h 40"/>
                    <a:gd name="T8" fmla="*/ 39 w 40"/>
                    <a:gd name="T9" fmla="*/ 16 h 40"/>
                    <a:gd name="T10" fmla="*/ 39 w 40"/>
                    <a:gd name="T11" fmla="*/ 13 h 40"/>
                    <a:gd name="T12" fmla="*/ 35 w 40"/>
                    <a:gd name="T13" fmla="*/ 7 h 40"/>
                    <a:gd name="T14" fmla="*/ 34 w 40"/>
                    <a:gd name="T15" fmla="*/ 6 h 40"/>
                    <a:gd name="T16" fmla="*/ 33 w 40"/>
                    <a:gd name="T17" fmla="*/ 6 h 40"/>
                    <a:gd name="T18" fmla="*/ 30 w 40"/>
                    <a:gd name="T19" fmla="*/ 7 h 40"/>
                    <a:gd name="T20" fmla="*/ 26 w 40"/>
                    <a:gd name="T21" fmla="*/ 5 h 40"/>
                    <a:gd name="T22" fmla="*/ 26 w 40"/>
                    <a:gd name="T23" fmla="*/ 2 h 40"/>
                    <a:gd name="T24" fmla="*/ 24 w 40"/>
                    <a:gd name="T25" fmla="*/ 0 h 40"/>
                    <a:gd name="T26" fmla="*/ 16 w 40"/>
                    <a:gd name="T27" fmla="*/ 0 h 40"/>
                    <a:gd name="T28" fmla="*/ 14 w 40"/>
                    <a:gd name="T29" fmla="*/ 2 h 40"/>
                    <a:gd name="T30" fmla="*/ 14 w 40"/>
                    <a:gd name="T31" fmla="*/ 5 h 40"/>
                    <a:gd name="T32" fmla="*/ 10 w 40"/>
                    <a:gd name="T33" fmla="*/ 7 h 40"/>
                    <a:gd name="T34" fmla="*/ 8 w 40"/>
                    <a:gd name="T35" fmla="*/ 6 h 40"/>
                    <a:gd name="T36" fmla="*/ 5 w 40"/>
                    <a:gd name="T37" fmla="*/ 7 h 40"/>
                    <a:gd name="T38" fmla="*/ 1 w 40"/>
                    <a:gd name="T39" fmla="*/ 13 h 40"/>
                    <a:gd name="T40" fmla="*/ 1 w 40"/>
                    <a:gd name="T41" fmla="*/ 15 h 40"/>
                    <a:gd name="T42" fmla="*/ 1 w 40"/>
                    <a:gd name="T43" fmla="*/ 16 h 40"/>
                    <a:gd name="T44" fmla="*/ 4 w 40"/>
                    <a:gd name="T45" fmla="*/ 18 h 40"/>
                    <a:gd name="T46" fmla="*/ 4 w 40"/>
                    <a:gd name="T47" fmla="*/ 20 h 40"/>
                    <a:gd name="T48" fmla="*/ 4 w 40"/>
                    <a:gd name="T49" fmla="*/ 22 h 40"/>
                    <a:gd name="T50" fmla="*/ 1 w 40"/>
                    <a:gd name="T51" fmla="*/ 24 h 40"/>
                    <a:gd name="T52" fmla="*/ 1 w 40"/>
                    <a:gd name="T53" fmla="*/ 25 h 40"/>
                    <a:gd name="T54" fmla="*/ 1 w 40"/>
                    <a:gd name="T55" fmla="*/ 27 h 40"/>
                    <a:gd name="T56" fmla="*/ 5 w 40"/>
                    <a:gd name="T57" fmla="*/ 33 h 40"/>
                    <a:gd name="T58" fmla="*/ 7 w 40"/>
                    <a:gd name="T59" fmla="*/ 34 h 40"/>
                    <a:gd name="T60" fmla="*/ 10 w 40"/>
                    <a:gd name="T61" fmla="*/ 33 h 40"/>
                    <a:gd name="T62" fmla="*/ 14 w 40"/>
                    <a:gd name="T63" fmla="*/ 35 h 40"/>
                    <a:gd name="T64" fmla="*/ 14 w 40"/>
                    <a:gd name="T65" fmla="*/ 38 h 40"/>
                    <a:gd name="T66" fmla="*/ 16 w 40"/>
                    <a:gd name="T67" fmla="*/ 40 h 40"/>
                    <a:gd name="T68" fmla="*/ 24 w 40"/>
                    <a:gd name="T69" fmla="*/ 40 h 40"/>
                    <a:gd name="T70" fmla="*/ 26 w 40"/>
                    <a:gd name="T71" fmla="*/ 38 h 40"/>
                    <a:gd name="T72" fmla="*/ 26 w 40"/>
                    <a:gd name="T73" fmla="*/ 35 h 40"/>
                    <a:gd name="T74" fmla="*/ 30 w 40"/>
                    <a:gd name="T75" fmla="*/ 33 h 40"/>
                    <a:gd name="T76" fmla="*/ 33 w 40"/>
                    <a:gd name="T77" fmla="*/ 34 h 40"/>
                    <a:gd name="T78" fmla="*/ 34 w 40"/>
                    <a:gd name="T79" fmla="*/ 34 h 40"/>
                    <a:gd name="T80" fmla="*/ 35 w 40"/>
                    <a:gd name="T81" fmla="*/ 33 h 40"/>
                    <a:gd name="T82" fmla="*/ 39 w 40"/>
                    <a:gd name="T83" fmla="*/ 27 h 40"/>
                    <a:gd name="T84" fmla="*/ 39 w 40"/>
                    <a:gd name="T85" fmla="*/ 24 h 40"/>
                    <a:gd name="T86" fmla="*/ 20 w 40"/>
                    <a:gd name="T87" fmla="*/ 28 h 40"/>
                    <a:gd name="T88" fmla="*/ 12 w 40"/>
                    <a:gd name="T89" fmla="*/ 20 h 40"/>
                    <a:gd name="T90" fmla="*/ 20 w 40"/>
                    <a:gd name="T91" fmla="*/ 12 h 40"/>
                    <a:gd name="T92" fmla="*/ 28 w 40"/>
                    <a:gd name="T93" fmla="*/ 20 h 40"/>
                    <a:gd name="T94" fmla="*/ 20 w 40"/>
                    <a:gd name="T95" fmla="*/ 2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0" h="40">
                      <a:moveTo>
                        <a:pt x="39" y="24"/>
                      </a:moveTo>
                      <a:cubicBezTo>
                        <a:pt x="36" y="22"/>
                        <a:pt x="36" y="22"/>
                        <a:pt x="36" y="22"/>
                      </a:cubicBezTo>
                      <a:cubicBezTo>
                        <a:pt x="36" y="21"/>
                        <a:pt x="36" y="21"/>
                        <a:pt x="36" y="20"/>
                      </a:cubicBezTo>
                      <a:cubicBezTo>
                        <a:pt x="36" y="19"/>
                        <a:pt x="36" y="19"/>
                        <a:pt x="36" y="18"/>
                      </a:cubicBez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40" y="16"/>
                        <a:pt x="40" y="14"/>
                        <a:pt x="39" y="13"/>
                      </a:cubicBezTo>
                      <a:cubicBezTo>
                        <a:pt x="35" y="7"/>
                        <a:pt x="35" y="7"/>
                        <a:pt x="35" y="7"/>
                      </a:cubicBezTo>
                      <a:cubicBezTo>
                        <a:pt x="35" y="6"/>
                        <a:pt x="35" y="6"/>
                        <a:pt x="34" y="6"/>
                      </a:cubicBezTo>
                      <a:cubicBezTo>
                        <a:pt x="34" y="5"/>
                        <a:pt x="33" y="6"/>
                        <a:pt x="33" y="6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29" y="6"/>
                        <a:pt x="28" y="6"/>
                        <a:pt x="26" y="5"/>
                      </a:cubicBezTo>
                      <a:cubicBezTo>
                        <a:pt x="26" y="2"/>
                        <a:pt x="26" y="2"/>
                        <a:pt x="26" y="2"/>
                      </a:cubicBezTo>
                      <a:cubicBezTo>
                        <a:pt x="26" y="1"/>
                        <a:pt x="25" y="0"/>
                        <a:pt x="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4" y="1"/>
                        <a:pt x="14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6"/>
                        <a:pt x="12" y="7"/>
                        <a:pt x="10" y="7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5"/>
                        <a:pt x="5" y="6"/>
                        <a:pt x="5" y="7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14"/>
                        <a:pt x="0" y="14"/>
                        <a:pt x="1" y="15"/>
                      </a:cubicBez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9"/>
                        <a:pt x="4" y="19"/>
                        <a:pt x="4" y="20"/>
                      </a:cubicBezTo>
                      <a:cubicBezTo>
                        <a:pt x="4" y="21"/>
                        <a:pt x="4" y="21"/>
                        <a:pt x="4" y="22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1" y="24"/>
                        <a:pt x="1" y="25"/>
                        <a:pt x="1" y="25"/>
                      </a:cubicBezTo>
                      <a:cubicBezTo>
                        <a:pt x="0" y="26"/>
                        <a:pt x="0" y="26"/>
                        <a:pt x="1" y="27"/>
                      </a:cubicBezTo>
                      <a:cubicBezTo>
                        <a:pt x="5" y="33"/>
                        <a:pt x="5" y="33"/>
                        <a:pt x="5" y="33"/>
                      </a:cubicBezTo>
                      <a:cubicBezTo>
                        <a:pt x="5" y="34"/>
                        <a:pt x="6" y="35"/>
                        <a:pt x="7" y="34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2" y="33"/>
                        <a:pt x="13" y="34"/>
                        <a:pt x="14" y="35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4" y="39"/>
                        <a:pt x="15" y="40"/>
                        <a:pt x="16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5" y="40"/>
                        <a:pt x="26" y="39"/>
                        <a:pt x="26" y="38"/>
                      </a:cubicBezTo>
                      <a:cubicBezTo>
                        <a:pt x="26" y="35"/>
                        <a:pt x="26" y="35"/>
                        <a:pt x="26" y="35"/>
                      </a:cubicBezTo>
                      <a:cubicBezTo>
                        <a:pt x="28" y="34"/>
                        <a:pt x="29" y="34"/>
                        <a:pt x="30" y="33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3" y="34"/>
                        <a:pt x="34" y="35"/>
                        <a:pt x="34" y="34"/>
                      </a:cubicBezTo>
                      <a:cubicBezTo>
                        <a:pt x="35" y="34"/>
                        <a:pt x="35" y="34"/>
                        <a:pt x="35" y="33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40" y="26"/>
                        <a:pt x="40" y="24"/>
                        <a:pt x="39" y="24"/>
                      </a:cubicBezTo>
                      <a:close/>
                      <a:moveTo>
                        <a:pt x="20" y="28"/>
                      </a:moveTo>
                      <a:cubicBezTo>
                        <a:pt x="16" y="28"/>
                        <a:pt x="12" y="24"/>
                        <a:pt x="12" y="20"/>
                      </a:cubicBezTo>
                      <a:cubicBezTo>
                        <a:pt x="12" y="16"/>
                        <a:pt x="16" y="12"/>
                        <a:pt x="20" y="12"/>
                      </a:cubicBezTo>
                      <a:cubicBezTo>
                        <a:pt x="24" y="12"/>
                        <a:pt x="28" y="16"/>
                        <a:pt x="28" y="20"/>
                      </a:cubicBezTo>
                      <a:cubicBezTo>
                        <a:pt x="28" y="24"/>
                        <a:pt x="24" y="28"/>
                        <a:pt x="20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BC5B141-4C8B-A710-8DEB-82C9E80F0314}"/>
              </a:ext>
            </a:extLst>
          </p:cNvPr>
          <p:cNvGrpSpPr/>
          <p:nvPr/>
        </p:nvGrpSpPr>
        <p:grpSpPr>
          <a:xfrm>
            <a:off x="2681269" y="2764869"/>
            <a:ext cx="3877536" cy="3700211"/>
            <a:chOff x="1929610" y="2457652"/>
            <a:chExt cx="3877536" cy="3700211"/>
          </a:xfrm>
        </p:grpSpPr>
        <p:sp>
          <p:nvSpPr>
            <p:cNvPr id="26" name="Arc 50">
              <a:extLst>
                <a:ext uri="{FF2B5EF4-FFF2-40B4-BE49-F238E27FC236}">
                  <a16:creationId xmlns:a16="http://schemas.microsoft.com/office/drawing/2014/main" id="{EB87A165-033E-C9E9-F6CE-86EAF51274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317030" y="2457652"/>
              <a:ext cx="2490116" cy="2466884"/>
            </a:xfrm>
            <a:prstGeom prst="arc">
              <a:avLst>
                <a:gd name="adj1" fmla="val 13742682"/>
                <a:gd name="adj2" fmla="val 18423165"/>
              </a:avLst>
            </a:prstGeom>
            <a:noFill/>
            <a:ln w="57150" cap="rnd">
              <a:solidFill>
                <a:schemeClr val="bg1">
                  <a:lumMod val="50000"/>
                  <a:alpha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60">
              <a:extLst>
                <a:ext uri="{FF2B5EF4-FFF2-40B4-BE49-F238E27FC236}">
                  <a16:creationId xmlns:a16="http://schemas.microsoft.com/office/drawing/2014/main" id="{81DB38B8-D596-B6A0-1E96-40AC808F95CB}"/>
                </a:ext>
              </a:extLst>
            </p:cNvPr>
            <p:cNvCxnSpPr>
              <a:cxnSpLocks/>
            </p:cNvCxnSpPr>
            <p:nvPr/>
          </p:nvCxnSpPr>
          <p:spPr>
            <a:xfrm>
              <a:off x="4562087" y="4945371"/>
              <a:ext cx="0" cy="908995"/>
            </a:xfrm>
            <a:prstGeom prst="line">
              <a:avLst/>
            </a:prstGeom>
            <a:noFill/>
            <a:ln w="57150" cap="rnd">
              <a:solidFill>
                <a:schemeClr val="bg1">
                  <a:lumMod val="50000"/>
                  <a:alpha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8" name="Group 127">
              <a:extLst>
                <a:ext uri="{FF2B5EF4-FFF2-40B4-BE49-F238E27FC236}">
                  <a16:creationId xmlns:a16="http://schemas.microsoft.com/office/drawing/2014/main" id="{FCF05926-374E-32C2-A877-79828CBBE87E}"/>
                </a:ext>
              </a:extLst>
            </p:cNvPr>
            <p:cNvGrpSpPr/>
            <p:nvPr/>
          </p:nvGrpSpPr>
          <p:grpSpPr>
            <a:xfrm>
              <a:off x="1929610" y="5079869"/>
              <a:ext cx="2490115" cy="1077994"/>
              <a:chOff x="15664649" y="7221327"/>
              <a:chExt cx="5041699" cy="2200435"/>
            </a:xfrm>
          </p:grpSpPr>
          <p:sp>
            <p:nvSpPr>
              <p:cNvPr id="34" name="CuadroTexto 395">
                <a:extLst>
                  <a:ext uri="{FF2B5EF4-FFF2-40B4-BE49-F238E27FC236}">
                    <a16:creationId xmlns:a16="http://schemas.microsoft.com/office/drawing/2014/main" id="{E1EA84A8-09B2-DB6B-EFB3-826635243D89}"/>
                  </a:ext>
                </a:extLst>
              </p:cNvPr>
              <p:cNvSpPr txBox="1"/>
              <p:nvPr/>
            </p:nvSpPr>
            <p:spPr>
              <a:xfrm>
                <a:off x="15664649" y="7221327"/>
                <a:ext cx="5041699" cy="942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 err="1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Geolocalização</a:t>
                </a:r>
                <a:endParaRPr lang="en-US" sz="2400" b="1" dirty="0">
                  <a:solidFill>
                    <a:schemeClr val="tx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35" name="Rectangle 56">
                <a:extLst>
                  <a:ext uri="{FF2B5EF4-FFF2-40B4-BE49-F238E27FC236}">
                    <a16:creationId xmlns:a16="http://schemas.microsoft.com/office/drawing/2014/main" id="{514F277F-660B-943C-3654-DA560B075F0D}"/>
                  </a:ext>
                </a:extLst>
              </p:cNvPr>
              <p:cNvSpPr/>
              <p:nvPr/>
            </p:nvSpPr>
            <p:spPr>
              <a:xfrm>
                <a:off x="16093394" y="7913978"/>
                <a:ext cx="4612954" cy="1507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 err="1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Identificar</a:t>
                </a:r>
                <a:r>
                  <a:rPr lang="en-US" sz="1400" dirty="0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as </a:t>
                </a:r>
                <a:r>
                  <a:rPr lang="en-US" sz="1400" dirty="0" err="1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coordenadas</a:t>
                </a:r>
                <a:r>
                  <a:rPr lang="en-US" sz="1400" dirty="0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geográficas</a:t>
                </a:r>
                <a:r>
                  <a:rPr lang="en-US" sz="1400" dirty="0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e </a:t>
                </a:r>
                <a:r>
                  <a:rPr lang="en-US" sz="1400" dirty="0" err="1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atributos</a:t>
                </a:r>
                <a:r>
                  <a:rPr lang="en-US" sz="1400" dirty="0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.</a:t>
                </a:r>
              </a:p>
              <a:p>
                <a:pPr algn="r"/>
                <a:r>
                  <a:rPr lang="en-US" sz="14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Cotejar</a:t>
                </a:r>
                <a:r>
                  <a:rPr lang="en-US" sz="14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c/ CIM</a:t>
                </a:r>
                <a:endParaRPr lang="en-US" sz="14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00F7DE23-5BFF-5B21-77DA-E55DD8BF675B}"/>
                </a:ext>
              </a:extLst>
            </p:cNvPr>
            <p:cNvGrpSpPr/>
            <p:nvPr/>
          </p:nvGrpSpPr>
          <p:grpSpPr>
            <a:xfrm>
              <a:off x="3561573" y="2700822"/>
              <a:ext cx="2001029" cy="1980545"/>
              <a:chOff x="3561573" y="2700822"/>
              <a:chExt cx="2001029" cy="1980545"/>
            </a:xfrm>
          </p:grpSpPr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FDD46715-29FB-3218-8D7B-0EE230C06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573" y="2700822"/>
                <a:ext cx="2001029" cy="1980545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87">
                <a:extLst>
                  <a:ext uri="{FF2B5EF4-FFF2-40B4-BE49-F238E27FC236}">
                    <a16:creationId xmlns:a16="http://schemas.microsoft.com/office/drawing/2014/main" id="{4E194346-A4D0-A32E-ADE2-AAB2875C1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9283" y="2994848"/>
                <a:ext cx="1405604" cy="139249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87">
                <a:extLst>
                  <a:ext uri="{FF2B5EF4-FFF2-40B4-BE49-F238E27FC236}">
                    <a16:creationId xmlns:a16="http://schemas.microsoft.com/office/drawing/2014/main" id="{E038869C-EB51-D8DD-0F3D-89448F1F9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258" y="3115683"/>
                <a:ext cx="1161656" cy="1150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Google Shape;4555;p133">
                <a:extLst>
                  <a:ext uri="{FF2B5EF4-FFF2-40B4-BE49-F238E27FC236}">
                    <a16:creationId xmlns:a16="http://schemas.microsoft.com/office/drawing/2014/main" id="{FFBE417D-3846-9DCF-A536-B6EE1ED83E6D}"/>
                  </a:ext>
                </a:extLst>
              </p:cNvPr>
              <p:cNvSpPr/>
              <p:nvPr/>
            </p:nvSpPr>
            <p:spPr>
              <a:xfrm flipH="1">
                <a:off x="4339436" y="3376607"/>
                <a:ext cx="419902" cy="617912"/>
              </a:xfrm>
              <a:custGeom>
                <a:avLst/>
                <a:gdLst/>
                <a:ahLst/>
                <a:cxnLst/>
                <a:rect l="l" t="t" r="r" b="b"/>
                <a:pathLst>
                  <a:path w="133027" h="195758" extrusionOk="0">
                    <a:moveTo>
                      <a:pt x="65846" y="26249"/>
                    </a:moveTo>
                    <a:cubicBezTo>
                      <a:pt x="87201" y="26249"/>
                      <a:pt x="104108" y="43156"/>
                      <a:pt x="104108" y="64511"/>
                    </a:cubicBezTo>
                    <a:cubicBezTo>
                      <a:pt x="104108" y="85422"/>
                      <a:pt x="87201" y="102328"/>
                      <a:pt x="65846" y="102328"/>
                    </a:cubicBezTo>
                    <a:cubicBezTo>
                      <a:pt x="44936" y="102328"/>
                      <a:pt x="28029" y="85422"/>
                      <a:pt x="28029" y="64511"/>
                    </a:cubicBezTo>
                    <a:cubicBezTo>
                      <a:pt x="28029" y="43156"/>
                      <a:pt x="44936" y="26249"/>
                      <a:pt x="65846" y="26249"/>
                    </a:cubicBezTo>
                    <a:close/>
                    <a:moveTo>
                      <a:pt x="66291" y="0"/>
                    </a:moveTo>
                    <a:cubicBezTo>
                      <a:pt x="29809" y="0"/>
                      <a:pt x="0" y="29809"/>
                      <a:pt x="0" y="66291"/>
                    </a:cubicBezTo>
                    <a:cubicBezTo>
                      <a:pt x="0" y="84977"/>
                      <a:pt x="18241" y="118345"/>
                      <a:pt x="18241" y="118345"/>
                    </a:cubicBezTo>
                    <a:lnTo>
                      <a:pt x="64066" y="195758"/>
                    </a:lnTo>
                    <a:lnTo>
                      <a:pt x="111671" y="119234"/>
                    </a:lnTo>
                    <a:cubicBezTo>
                      <a:pt x="111671" y="119234"/>
                      <a:pt x="133027" y="87201"/>
                      <a:pt x="133027" y="66291"/>
                    </a:cubicBezTo>
                    <a:cubicBezTo>
                      <a:pt x="133027" y="29809"/>
                      <a:pt x="103218" y="0"/>
                      <a:pt x="66291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chemeClr val="tx1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36F5634F-0C8F-5B91-09CC-619711DABFFC}"/>
              </a:ext>
            </a:extLst>
          </p:cNvPr>
          <p:cNvGrpSpPr/>
          <p:nvPr/>
        </p:nvGrpSpPr>
        <p:grpSpPr>
          <a:xfrm>
            <a:off x="1509305" y="1737498"/>
            <a:ext cx="3629294" cy="3494255"/>
            <a:chOff x="757646" y="1430281"/>
            <a:chExt cx="3629294" cy="3494255"/>
          </a:xfrm>
        </p:grpSpPr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09926DDB-1715-E9CD-99C9-5D7B40A4C44A}"/>
                </a:ext>
              </a:extLst>
            </p:cNvPr>
            <p:cNvGrpSpPr/>
            <p:nvPr/>
          </p:nvGrpSpPr>
          <p:grpSpPr>
            <a:xfrm>
              <a:off x="757646" y="1430281"/>
              <a:ext cx="3629294" cy="3494255"/>
              <a:chOff x="757646" y="1430281"/>
              <a:chExt cx="3629294" cy="3494255"/>
            </a:xfrm>
          </p:grpSpPr>
          <p:sp>
            <p:nvSpPr>
              <p:cNvPr id="45" name="Arc 29">
                <a:extLst>
                  <a:ext uri="{FF2B5EF4-FFF2-40B4-BE49-F238E27FC236}">
                    <a16:creationId xmlns:a16="http://schemas.microsoft.com/office/drawing/2014/main" id="{05B8D363-4A88-71C5-475D-24E67F0F0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6824" y="2457652"/>
                <a:ext cx="2490116" cy="2466884"/>
              </a:xfrm>
              <a:prstGeom prst="arc">
                <a:avLst>
                  <a:gd name="adj1" fmla="val 13742682"/>
                  <a:gd name="adj2" fmla="val 18423165"/>
                </a:avLst>
              </a:prstGeom>
              <a:noFill/>
              <a:ln w="57150" cap="rnd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54">
                <a:extLst>
                  <a:ext uri="{FF2B5EF4-FFF2-40B4-BE49-F238E27FC236}">
                    <a16:creationId xmlns:a16="http://schemas.microsoft.com/office/drawing/2014/main" id="{BBCA882A-6958-C822-A758-CED87A93DF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1881" y="1588603"/>
                <a:ext cx="0" cy="847171"/>
              </a:xfrm>
              <a:prstGeom prst="line">
                <a:avLst/>
              </a:prstGeom>
              <a:noFill/>
              <a:ln w="57150" cap="rnd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7" name="Group 118">
                <a:extLst>
                  <a:ext uri="{FF2B5EF4-FFF2-40B4-BE49-F238E27FC236}">
                    <a16:creationId xmlns:a16="http://schemas.microsoft.com/office/drawing/2014/main" id="{530B0A00-88CD-E7DF-7AF5-A9FE03F259D1}"/>
                  </a:ext>
                </a:extLst>
              </p:cNvPr>
              <p:cNvGrpSpPr/>
              <p:nvPr/>
            </p:nvGrpSpPr>
            <p:grpSpPr>
              <a:xfrm>
                <a:off x="757646" y="1430281"/>
                <a:ext cx="2278356" cy="862549"/>
                <a:chOff x="16093394" y="7221327"/>
                <a:chExt cx="4612954" cy="1760665"/>
              </a:xfrm>
            </p:grpSpPr>
            <p:sp>
              <p:nvSpPr>
                <p:cNvPr id="48" name="CuadroTexto 395">
                  <a:extLst>
                    <a:ext uri="{FF2B5EF4-FFF2-40B4-BE49-F238E27FC236}">
                      <a16:creationId xmlns:a16="http://schemas.microsoft.com/office/drawing/2014/main" id="{B8A3BD1A-6D01-30DC-56D9-9D8F88852F7E}"/>
                    </a:ext>
                  </a:extLst>
                </p:cNvPr>
                <p:cNvSpPr txBox="1"/>
                <p:nvPr/>
              </p:nvSpPr>
              <p:spPr>
                <a:xfrm>
                  <a:off x="18323674" y="7221327"/>
                  <a:ext cx="2382674" cy="942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400" b="1" dirty="0">
                      <a:solidFill>
                        <a:schemeClr val="tx1"/>
                      </a:solidFill>
                      <a:latin typeface="Lato" charset="0"/>
                      <a:ea typeface="Lato" charset="0"/>
                      <a:cs typeface="Lato" charset="0"/>
                    </a:rPr>
                    <a:t>Coleta</a:t>
                  </a:r>
                </a:p>
              </p:txBody>
            </p:sp>
            <p:sp>
              <p:nvSpPr>
                <p:cNvPr id="49" name="Rectangle 56">
                  <a:extLst>
                    <a:ext uri="{FF2B5EF4-FFF2-40B4-BE49-F238E27FC236}">
                      <a16:creationId xmlns:a16="http://schemas.microsoft.com/office/drawing/2014/main" id="{66F23A69-7B29-0AC8-D56B-46FAA0C0EE67}"/>
                    </a:ext>
                  </a:extLst>
                </p:cNvPr>
                <p:cNvSpPr/>
                <p:nvPr/>
              </p:nvSpPr>
              <p:spPr>
                <a:xfrm>
                  <a:off x="16093394" y="7913977"/>
                  <a:ext cx="4612954" cy="10680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Coleta </a:t>
                  </a:r>
                  <a:r>
                    <a:rPr lang="en-US" sz="1400" dirty="0" err="1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bruta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dos </a:t>
                  </a:r>
                  <a:r>
                    <a:rPr lang="en-US" sz="1400" dirty="0" err="1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anúncios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e </a:t>
                  </a:r>
                  <a:r>
                    <a:rPr lang="en-US" sz="1400" dirty="0" err="1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seleção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de dados de ITBI.</a:t>
                  </a:r>
                </a:p>
              </p:txBody>
            </p:sp>
          </p:grp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F975C832-1FC7-B70B-0EF5-0953DA1A0B0A}"/>
                </a:ext>
              </a:extLst>
            </p:cNvPr>
            <p:cNvGrpSpPr/>
            <p:nvPr/>
          </p:nvGrpSpPr>
          <p:grpSpPr>
            <a:xfrm>
              <a:off x="2141368" y="2700821"/>
              <a:ext cx="2001028" cy="1980545"/>
              <a:chOff x="2141368" y="2700821"/>
              <a:chExt cx="2001028" cy="1980545"/>
            </a:xfrm>
          </p:grpSpPr>
          <p:sp>
            <p:nvSpPr>
              <p:cNvPr id="39" name="Freeform 84">
                <a:extLst>
                  <a:ext uri="{FF2B5EF4-FFF2-40B4-BE49-F238E27FC236}">
                    <a16:creationId xmlns:a16="http://schemas.microsoft.com/office/drawing/2014/main" id="{EC1EBFCE-3D92-648F-EAA4-8645F5955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1368" y="2700821"/>
                <a:ext cx="2001028" cy="1980545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87">
                <a:extLst>
                  <a:ext uri="{FF2B5EF4-FFF2-40B4-BE49-F238E27FC236}">
                    <a16:creationId xmlns:a16="http://schemas.microsoft.com/office/drawing/2014/main" id="{9F0A1503-9756-4366-29BD-8A4CEF322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079" y="2994847"/>
                <a:ext cx="1405604" cy="13924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87">
                <a:extLst>
                  <a:ext uri="{FF2B5EF4-FFF2-40B4-BE49-F238E27FC236}">
                    <a16:creationId xmlns:a16="http://schemas.microsoft.com/office/drawing/2014/main" id="{3F588D2B-C0D3-2E94-5CDF-51CF36A36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053" y="3115683"/>
                <a:ext cx="1161656" cy="1150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oogle Shape;12253;p142">
                <a:extLst>
                  <a:ext uri="{FF2B5EF4-FFF2-40B4-BE49-F238E27FC236}">
                    <a16:creationId xmlns:a16="http://schemas.microsoft.com/office/drawing/2014/main" id="{013E8F50-58F4-FA5A-FB44-3AE5E960EE9C}"/>
                  </a:ext>
                </a:extLst>
              </p:cNvPr>
              <p:cNvGrpSpPr/>
              <p:nvPr/>
            </p:nvGrpSpPr>
            <p:grpSpPr>
              <a:xfrm>
                <a:off x="2842080" y="3377757"/>
                <a:ext cx="632106" cy="626777"/>
                <a:chOff x="-47529700" y="2342000"/>
                <a:chExt cx="302450" cy="299900"/>
              </a:xfrm>
              <a:solidFill>
                <a:srgbClr val="2E75B6"/>
              </a:solidFill>
            </p:grpSpPr>
            <p:sp>
              <p:nvSpPr>
                <p:cNvPr id="43" name="Google Shape;12254;p142">
                  <a:extLst>
                    <a:ext uri="{FF2B5EF4-FFF2-40B4-BE49-F238E27FC236}">
                      <a16:creationId xmlns:a16="http://schemas.microsoft.com/office/drawing/2014/main" id="{5B52D52D-2838-3889-A3E8-CEBC3ABA1F51}"/>
                    </a:ext>
                  </a:extLst>
                </p:cNvPr>
                <p:cNvSpPr/>
                <p:nvPr/>
              </p:nvSpPr>
              <p:spPr>
                <a:xfrm>
                  <a:off x="-47529700" y="2342000"/>
                  <a:ext cx="302450" cy="29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8" h="11996" extrusionOk="0">
                      <a:moveTo>
                        <a:pt x="7530" y="725"/>
                      </a:moveTo>
                      <a:cubicBezTo>
                        <a:pt x="9672" y="725"/>
                        <a:pt x="11405" y="2457"/>
                        <a:pt x="11405" y="4568"/>
                      </a:cubicBezTo>
                      <a:cubicBezTo>
                        <a:pt x="11405" y="6711"/>
                        <a:pt x="9672" y="8443"/>
                        <a:pt x="7530" y="8443"/>
                      </a:cubicBezTo>
                      <a:cubicBezTo>
                        <a:pt x="5419" y="8443"/>
                        <a:pt x="3686" y="6711"/>
                        <a:pt x="3686" y="4568"/>
                      </a:cubicBezTo>
                      <a:cubicBezTo>
                        <a:pt x="3686" y="2457"/>
                        <a:pt x="5419" y="725"/>
                        <a:pt x="7530" y="725"/>
                      </a:cubicBezTo>
                      <a:close/>
                      <a:moveTo>
                        <a:pt x="4064" y="7530"/>
                      </a:moveTo>
                      <a:cubicBezTo>
                        <a:pt x="4222" y="7719"/>
                        <a:pt x="4379" y="7876"/>
                        <a:pt x="4568" y="8034"/>
                      </a:cubicBezTo>
                      <a:lnTo>
                        <a:pt x="3686" y="8947"/>
                      </a:lnTo>
                      <a:lnTo>
                        <a:pt x="3151" y="8443"/>
                      </a:lnTo>
                      <a:lnTo>
                        <a:pt x="4064" y="7530"/>
                      </a:lnTo>
                      <a:close/>
                      <a:moveTo>
                        <a:pt x="2647" y="8916"/>
                      </a:moveTo>
                      <a:lnTo>
                        <a:pt x="3151" y="9420"/>
                      </a:lnTo>
                      <a:lnTo>
                        <a:pt x="1386" y="11184"/>
                      </a:lnTo>
                      <a:cubicBezTo>
                        <a:pt x="1323" y="11247"/>
                        <a:pt x="1237" y="11279"/>
                        <a:pt x="1146" y="11279"/>
                      </a:cubicBezTo>
                      <a:cubicBezTo>
                        <a:pt x="1056" y="11279"/>
                        <a:pt x="961" y="11247"/>
                        <a:pt x="882" y="11184"/>
                      </a:cubicBezTo>
                      <a:cubicBezTo>
                        <a:pt x="756" y="11090"/>
                        <a:pt x="756" y="10838"/>
                        <a:pt x="882" y="10680"/>
                      </a:cubicBezTo>
                      <a:lnTo>
                        <a:pt x="2647" y="8916"/>
                      </a:lnTo>
                      <a:close/>
                      <a:moveTo>
                        <a:pt x="7530" y="0"/>
                      </a:moveTo>
                      <a:cubicBezTo>
                        <a:pt x="5009" y="0"/>
                        <a:pt x="2962" y="2048"/>
                        <a:pt x="2962" y="4568"/>
                      </a:cubicBezTo>
                      <a:cubicBezTo>
                        <a:pt x="2962" y="5450"/>
                        <a:pt x="3214" y="6270"/>
                        <a:pt x="3623" y="6963"/>
                      </a:cubicBezTo>
                      <a:lnTo>
                        <a:pt x="410" y="10208"/>
                      </a:lnTo>
                      <a:cubicBezTo>
                        <a:pt x="0" y="10586"/>
                        <a:pt x="0" y="11279"/>
                        <a:pt x="410" y="11688"/>
                      </a:cubicBezTo>
                      <a:cubicBezTo>
                        <a:pt x="599" y="11893"/>
                        <a:pt x="867" y="11996"/>
                        <a:pt x="1138" y="11996"/>
                      </a:cubicBezTo>
                      <a:cubicBezTo>
                        <a:pt x="1410" y="11996"/>
                        <a:pt x="1686" y="11893"/>
                        <a:pt x="1890" y="11688"/>
                      </a:cubicBezTo>
                      <a:lnTo>
                        <a:pt x="5135" y="8475"/>
                      </a:lnTo>
                      <a:cubicBezTo>
                        <a:pt x="5829" y="8916"/>
                        <a:pt x="6679" y="9137"/>
                        <a:pt x="7530" y="9137"/>
                      </a:cubicBezTo>
                      <a:cubicBezTo>
                        <a:pt x="10050" y="9137"/>
                        <a:pt x="12098" y="7089"/>
                        <a:pt x="12098" y="4568"/>
                      </a:cubicBezTo>
                      <a:cubicBezTo>
                        <a:pt x="12098" y="2048"/>
                        <a:pt x="10050" y="0"/>
                        <a:pt x="75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chemeClr val="tx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2255;p142">
                  <a:extLst>
                    <a:ext uri="{FF2B5EF4-FFF2-40B4-BE49-F238E27FC236}">
                      <a16:creationId xmlns:a16="http://schemas.microsoft.com/office/drawing/2014/main" id="{EEDB4E13-0FF0-6DDE-1B2F-8C0D83FB9BC9}"/>
                    </a:ext>
                  </a:extLst>
                </p:cNvPr>
                <p:cNvSpPr/>
                <p:nvPr/>
              </p:nvSpPr>
              <p:spPr>
                <a:xfrm>
                  <a:off x="-47404475" y="2395550"/>
                  <a:ext cx="124475" cy="1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9" h="4947" extrusionOk="0">
                      <a:moveTo>
                        <a:pt x="2804" y="2080"/>
                      </a:moveTo>
                      <a:cubicBezTo>
                        <a:pt x="2678" y="2395"/>
                        <a:pt x="2458" y="2647"/>
                        <a:pt x="2174" y="2710"/>
                      </a:cubicBezTo>
                      <a:lnTo>
                        <a:pt x="2174" y="2080"/>
                      </a:lnTo>
                      <a:close/>
                      <a:moveTo>
                        <a:pt x="1828" y="694"/>
                      </a:moveTo>
                      <a:cubicBezTo>
                        <a:pt x="2300" y="694"/>
                        <a:pt x="2678" y="977"/>
                        <a:pt x="2804" y="1418"/>
                      </a:cubicBezTo>
                      <a:lnTo>
                        <a:pt x="1828" y="1418"/>
                      </a:lnTo>
                      <a:cubicBezTo>
                        <a:pt x="1607" y="1418"/>
                        <a:pt x="1481" y="1576"/>
                        <a:pt x="1481" y="1765"/>
                      </a:cubicBezTo>
                      <a:lnTo>
                        <a:pt x="1481" y="2741"/>
                      </a:lnTo>
                      <a:cubicBezTo>
                        <a:pt x="1072" y="2584"/>
                        <a:pt x="757" y="2206"/>
                        <a:pt x="757" y="1765"/>
                      </a:cubicBezTo>
                      <a:cubicBezTo>
                        <a:pt x="757" y="1166"/>
                        <a:pt x="1229" y="694"/>
                        <a:pt x="1828" y="694"/>
                      </a:cubicBezTo>
                      <a:close/>
                      <a:moveTo>
                        <a:pt x="4254" y="2080"/>
                      </a:moveTo>
                      <a:lnTo>
                        <a:pt x="4254" y="4222"/>
                      </a:lnTo>
                      <a:lnTo>
                        <a:pt x="2143" y="4222"/>
                      </a:lnTo>
                      <a:lnTo>
                        <a:pt x="2143" y="3466"/>
                      </a:lnTo>
                      <a:cubicBezTo>
                        <a:pt x="2804" y="3308"/>
                        <a:pt x="3371" y="2804"/>
                        <a:pt x="3498" y="2080"/>
                      </a:cubicBezTo>
                      <a:close/>
                      <a:moveTo>
                        <a:pt x="1796" y="0"/>
                      </a:moveTo>
                      <a:cubicBezTo>
                        <a:pt x="788" y="0"/>
                        <a:pt x="0" y="788"/>
                        <a:pt x="0" y="1765"/>
                      </a:cubicBezTo>
                      <a:cubicBezTo>
                        <a:pt x="0" y="2615"/>
                        <a:pt x="599" y="3340"/>
                        <a:pt x="1418" y="3497"/>
                      </a:cubicBezTo>
                      <a:lnTo>
                        <a:pt x="1418" y="4600"/>
                      </a:lnTo>
                      <a:cubicBezTo>
                        <a:pt x="1418" y="4789"/>
                        <a:pt x="1576" y="4947"/>
                        <a:pt x="1796" y="4947"/>
                      </a:cubicBezTo>
                      <a:lnTo>
                        <a:pt x="4569" y="4947"/>
                      </a:lnTo>
                      <a:cubicBezTo>
                        <a:pt x="4789" y="4947"/>
                        <a:pt x="4947" y="4789"/>
                        <a:pt x="4947" y="4600"/>
                      </a:cubicBezTo>
                      <a:lnTo>
                        <a:pt x="4947" y="1796"/>
                      </a:lnTo>
                      <a:cubicBezTo>
                        <a:pt x="4978" y="1576"/>
                        <a:pt x="4821" y="1418"/>
                        <a:pt x="4632" y="1418"/>
                      </a:cubicBezTo>
                      <a:lnTo>
                        <a:pt x="3498" y="1418"/>
                      </a:lnTo>
                      <a:cubicBezTo>
                        <a:pt x="3371" y="631"/>
                        <a:pt x="2647" y="0"/>
                        <a:pt x="17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chemeClr val="tx1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E8DF1A78-025B-4274-009A-E827603CB35F}"/>
              </a:ext>
            </a:extLst>
          </p:cNvPr>
          <p:cNvGrpSpPr/>
          <p:nvPr/>
        </p:nvGrpSpPr>
        <p:grpSpPr>
          <a:xfrm>
            <a:off x="6909100" y="2764869"/>
            <a:ext cx="4570456" cy="3416043"/>
            <a:chOff x="6157441" y="2457652"/>
            <a:chExt cx="4570456" cy="3416043"/>
          </a:xfrm>
        </p:grpSpPr>
        <p:sp>
          <p:nvSpPr>
            <p:cNvPr id="51" name="Arc 52">
              <a:extLst>
                <a:ext uri="{FF2B5EF4-FFF2-40B4-BE49-F238E27FC236}">
                  <a16:creationId xmlns:a16="http://schemas.microsoft.com/office/drawing/2014/main" id="{33D14465-EC92-746D-EF05-CDABE1FC03D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157441" y="2457652"/>
              <a:ext cx="2490116" cy="2466884"/>
            </a:xfrm>
            <a:prstGeom prst="arc">
              <a:avLst>
                <a:gd name="adj1" fmla="val 13742682"/>
                <a:gd name="adj2" fmla="val 18423165"/>
              </a:avLst>
            </a:prstGeom>
            <a:noFill/>
            <a:ln w="57150" cap="rnd">
              <a:solidFill>
                <a:schemeClr val="bg1">
                  <a:lumMod val="50000"/>
                  <a:alpha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130">
              <a:extLst>
                <a:ext uri="{FF2B5EF4-FFF2-40B4-BE49-F238E27FC236}">
                  <a16:creationId xmlns:a16="http://schemas.microsoft.com/office/drawing/2014/main" id="{61DD3D6A-8852-C828-6D0F-58914D23AB8D}"/>
                </a:ext>
              </a:extLst>
            </p:cNvPr>
            <p:cNvGrpSpPr/>
            <p:nvPr/>
          </p:nvGrpSpPr>
          <p:grpSpPr>
            <a:xfrm>
              <a:off x="7363784" y="5167705"/>
              <a:ext cx="3364113" cy="686661"/>
              <a:chOff x="15967806" y="7221327"/>
              <a:chExt cx="5622200" cy="1401634"/>
            </a:xfrm>
          </p:grpSpPr>
          <p:sp>
            <p:nvSpPr>
              <p:cNvPr id="62" name="CuadroTexto 395">
                <a:extLst>
                  <a:ext uri="{FF2B5EF4-FFF2-40B4-BE49-F238E27FC236}">
                    <a16:creationId xmlns:a16="http://schemas.microsoft.com/office/drawing/2014/main" id="{9EAE3803-6DEA-BA9E-84C8-679B71879894}"/>
                  </a:ext>
                </a:extLst>
              </p:cNvPr>
              <p:cNvSpPr txBox="1"/>
              <p:nvPr/>
            </p:nvSpPr>
            <p:spPr>
              <a:xfrm>
                <a:off x="16141520" y="7221327"/>
                <a:ext cx="5448486" cy="942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Cartografia</a:t>
                </a:r>
                <a:r>
                  <a:rPr lang="en-US" sz="2400" b="1" dirty="0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Lato" charset="0"/>
                    <a:ea typeface="Lato" charset="0"/>
                    <a:cs typeface="Lato" charset="0"/>
                  </a:rPr>
                  <a:t>temática</a:t>
                </a:r>
                <a:endParaRPr lang="en-US" sz="2400" b="1" dirty="0">
                  <a:solidFill>
                    <a:schemeClr val="tx1"/>
                  </a:solidFill>
                  <a:latin typeface="Lato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63" name="Rectangle 56">
                <a:extLst>
                  <a:ext uri="{FF2B5EF4-FFF2-40B4-BE49-F238E27FC236}">
                    <a16:creationId xmlns:a16="http://schemas.microsoft.com/office/drawing/2014/main" id="{A023A95B-64EE-1C1A-7EDE-3C6BCBA67BD4}"/>
                  </a:ext>
                </a:extLst>
              </p:cNvPr>
              <p:cNvSpPr/>
              <p:nvPr/>
            </p:nvSpPr>
            <p:spPr>
              <a:xfrm>
                <a:off x="15967806" y="7994717"/>
                <a:ext cx="4612954" cy="628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 err="1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Elaboração</a:t>
                </a:r>
                <a:r>
                  <a:rPr lang="en-US" sz="1400" dirty="0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dos </a:t>
                </a:r>
                <a:r>
                  <a:rPr lang="en-US" sz="1400" dirty="0" err="1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mapas</a:t>
                </a:r>
                <a:endParaRPr lang="en-US" sz="14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  <p:cxnSp>
          <p:nvCxnSpPr>
            <p:cNvPr id="53" name="Straight Connector 56">
              <a:extLst>
                <a:ext uri="{FF2B5EF4-FFF2-40B4-BE49-F238E27FC236}">
                  <a16:creationId xmlns:a16="http://schemas.microsoft.com/office/drawing/2014/main" id="{D6CAB958-E7E9-72E9-8A63-0386FF26E7B9}"/>
                </a:ext>
              </a:extLst>
            </p:cNvPr>
            <p:cNvCxnSpPr>
              <a:cxnSpLocks/>
            </p:cNvCxnSpPr>
            <p:nvPr/>
          </p:nvCxnSpPr>
          <p:spPr>
            <a:xfrm>
              <a:off x="7393572" y="4964700"/>
              <a:ext cx="0" cy="908995"/>
            </a:xfrm>
            <a:prstGeom prst="line">
              <a:avLst/>
            </a:prstGeom>
            <a:noFill/>
            <a:ln w="57150" cap="rnd">
              <a:solidFill>
                <a:schemeClr val="bg1">
                  <a:lumMod val="50000"/>
                  <a:alpha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562B4208-43A2-4A03-6E4D-8A99EFA1B8C5}"/>
                </a:ext>
              </a:extLst>
            </p:cNvPr>
            <p:cNvGrpSpPr/>
            <p:nvPr/>
          </p:nvGrpSpPr>
          <p:grpSpPr>
            <a:xfrm>
              <a:off x="6401985" y="2700821"/>
              <a:ext cx="2001028" cy="1980545"/>
              <a:chOff x="6401985" y="2700821"/>
              <a:chExt cx="2001028" cy="1980545"/>
            </a:xfrm>
          </p:grpSpPr>
          <p:sp>
            <p:nvSpPr>
              <p:cNvPr id="55" name="Freeform 84">
                <a:extLst>
                  <a:ext uri="{FF2B5EF4-FFF2-40B4-BE49-F238E27FC236}">
                    <a16:creationId xmlns:a16="http://schemas.microsoft.com/office/drawing/2014/main" id="{3D7FE118-1007-F137-6315-21EF50C40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1985" y="2700821"/>
                <a:ext cx="2001028" cy="1980545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Oval 87">
                <a:extLst>
                  <a:ext uri="{FF2B5EF4-FFF2-40B4-BE49-F238E27FC236}">
                    <a16:creationId xmlns:a16="http://schemas.microsoft.com/office/drawing/2014/main" id="{08ECB44D-403D-815C-C809-C9408A84A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9696" y="2994847"/>
                <a:ext cx="1405604" cy="139249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87">
                <a:extLst>
                  <a:ext uri="{FF2B5EF4-FFF2-40B4-BE49-F238E27FC236}">
                    <a16:creationId xmlns:a16="http://schemas.microsoft.com/office/drawing/2014/main" id="{D1892846-D996-C8A8-E7CA-67147B304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1670" y="3115683"/>
                <a:ext cx="1161656" cy="1150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8" name="Google Shape;6338;p57">
                <a:extLst>
                  <a:ext uri="{FF2B5EF4-FFF2-40B4-BE49-F238E27FC236}">
                    <a16:creationId xmlns:a16="http://schemas.microsoft.com/office/drawing/2014/main" id="{E9C36466-FFBD-0D7C-512D-CD1CF275F5F5}"/>
                  </a:ext>
                </a:extLst>
              </p:cNvPr>
              <p:cNvGrpSpPr/>
              <p:nvPr/>
            </p:nvGrpSpPr>
            <p:grpSpPr>
              <a:xfrm>
                <a:off x="7061575" y="3403342"/>
                <a:ext cx="575500" cy="575500"/>
                <a:chOff x="5692675" y="1624425"/>
                <a:chExt cx="431625" cy="431625"/>
              </a:xfrm>
              <a:solidFill>
                <a:srgbClr val="BF9000"/>
              </a:solidFill>
            </p:grpSpPr>
            <p:sp>
              <p:nvSpPr>
                <p:cNvPr id="59" name="Google Shape;6339;p57">
                  <a:extLst>
                    <a:ext uri="{FF2B5EF4-FFF2-40B4-BE49-F238E27FC236}">
                      <a16:creationId xmlns:a16="http://schemas.microsoft.com/office/drawing/2014/main" id="{97380ECE-2219-9454-4853-75FAC939707F}"/>
                    </a:ext>
                  </a:extLst>
                </p:cNvPr>
                <p:cNvSpPr/>
                <p:nvPr/>
              </p:nvSpPr>
              <p:spPr>
                <a:xfrm>
                  <a:off x="5692675" y="1624425"/>
                  <a:ext cx="431625" cy="4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5" h="17265" extrusionOk="0">
                      <a:moveTo>
                        <a:pt x="16252" y="4109"/>
                      </a:moveTo>
                      <a:lnTo>
                        <a:pt x="16252" y="5454"/>
                      </a:lnTo>
                      <a:cubicBezTo>
                        <a:pt x="15883" y="4942"/>
                        <a:pt x="15419" y="4478"/>
                        <a:pt x="14895" y="4109"/>
                      </a:cubicBezTo>
                      <a:close/>
                      <a:moveTo>
                        <a:pt x="7608" y="4109"/>
                      </a:moveTo>
                      <a:cubicBezTo>
                        <a:pt x="6322" y="4716"/>
                        <a:pt x="5048" y="5371"/>
                        <a:pt x="4108" y="6037"/>
                      </a:cubicBezTo>
                      <a:lnTo>
                        <a:pt x="4108" y="4109"/>
                      </a:lnTo>
                      <a:close/>
                      <a:moveTo>
                        <a:pt x="3108" y="1013"/>
                      </a:moveTo>
                      <a:lnTo>
                        <a:pt x="3108" y="12205"/>
                      </a:lnTo>
                      <a:lnTo>
                        <a:pt x="2536" y="12205"/>
                      </a:lnTo>
                      <a:cubicBezTo>
                        <a:pt x="1965" y="12205"/>
                        <a:pt x="1429" y="12395"/>
                        <a:pt x="1012" y="12705"/>
                      </a:cubicBezTo>
                      <a:lnTo>
                        <a:pt x="1012" y="2525"/>
                      </a:lnTo>
                      <a:cubicBezTo>
                        <a:pt x="1012" y="1692"/>
                        <a:pt x="1703" y="1013"/>
                        <a:pt x="2536" y="1013"/>
                      </a:cubicBezTo>
                      <a:close/>
                      <a:moveTo>
                        <a:pt x="11680" y="4097"/>
                      </a:moveTo>
                      <a:cubicBezTo>
                        <a:pt x="14204" y="4097"/>
                        <a:pt x="16240" y="6145"/>
                        <a:pt x="16240" y="8657"/>
                      </a:cubicBezTo>
                      <a:lnTo>
                        <a:pt x="16240" y="13110"/>
                      </a:lnTo>
                      <a:lnTo>
                        <a:pt x="16252" y="13110"/>
                      </a:lnTo>
                      <a:cubicBezTo>
                        <a:pt x="14823" y="13836"/>
                        <a:pt x="13037" y="14229"/>
                        <a:pt x="11192" y="14229"/>
                      </a:cubicBezTo>
                      <a:cubicBezTo>
                        <a:pt x="8644" y="14229"/>
                        <a:pt x="5870" y="11455"/>
                        <a:pt x="4108" y="9597"/>
                      </a:cubicBezTo>
                      <a:lnTo>
                        <a:pt x="4108" y="7347"/>
                      </a:lnTo>
                      <a:cubicBezTo>
                        <a:pt x="5275" y="6216"/>
                        <a:pt x="8203" y="4942"/>
                        <a:pt x="9989" y="4097"/>
                      </a:cubicBezTo>
                      <a:close/>
                      <a:moveTo>
                        <a:pt x="3274" y="13217"/>
                      </a:moveTo>
                      <a:cubicBezTo>
                        <a:pt x="4024" y="14062"/>
                        <a:pt x="5072" y="15277"/>
                        <a:pt x="6227" y="16253"/>
                      </a:cubicBezTo>
                      <a:lnTo>
                        <a:pt x="2536" y="16253"/>
                      </a:lnTo>
                      <a:cubicBezTo>
                        <a:pt x="1703" y="16253"/>
                        <a:pt x="1012" y="15562"/>
                        <a:pt x="1012" y="14729"/>
                      </a:cubicBezTo>
                      <a:cubicBezTo>
                        <a:pt x="1012" y="13896"/>
                        <a:pt x="1703" y="13217"/>
                        <a:pt x="2536" y="13217"/>
                      </a:cubicBezTo>
                      <a:close/>
                      <a:moveTo>
                        <a:pt x="4120" y="11050"/>
                      </a:moveTo>
                      <a:cubicBezTo>
                        <a:pt x="5941" y="12907"/>
                        <a:pt x="8608" y="15229"/>
                        <a:pt x="11204" y="15229"/>
                      </a:cubicBezTo>
                      <a:cubicBezTo>
                        <a:pt x="13014" y="15229"/>
                        <a:pt x="14776" y="14884"/>
                        <a:pt x="16264" y="14217"/>
                      </a:cubicBezTo>
                      <a:lnTo>
                        <a:pt x="16264" y="16253"/>
                      </a:lnTo>
                      <a:lnTo>
                        <a:pt x="7918" y="16253"/>
                      </a:lnTo>
                      <a:cubicBezTo>
                        <a:pt x="6525" y="15372"/>
                        <a:pt x="5060" y="13717"/>
                        <a:pt x="4120" y="12633"/>
                      </a:cubicBezTo>
                      <a:lnTo>
                        <a:pt x="4120" y="11050"/>
                      </a:lnTo>
                      <a:close/>
                      <a:moveTo>
                        <a:pt x="2536" y="1"/>
                      </a:moveTo>
                      <a:cubicBezTo>
                        <a:pt x="1131" y="1"/>
                        <a:pt x="0" y="1132"/>
                        <a:pt x="0" y="2525"/>
                      </a:cubicBezTo>
                      <a:lnTo>
                        <a:pt x="0" y="14729"/>
                      </a:lnTo>
                      <a:cubicBezTo>
                        <a:pt x="0" y="16122"/>
                        <a:pt x="1131" y="17265"/>
                        <a:pt x="2536" y="17265"/>
                      </a:cubicBezTo>
                      <a:lnTo>
                        <a:pt x="17264" y="17265"/>
                      </a:lnTo>
                      <a:lnTo>
                        <a:pt x="17264" y="3097"/>
                      </a:lnTo>
                      <a:lnTo>
                        <a:pt x="4108" y="3097"/>
                      </a:lnTo>
                      <a:lnTo>
                        <a:pt x="410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Google Shape;6340;p57">
                  <a:extLst>
                    <a:ext uri="{FF2B5EF4-FFF2-40B4-BE49-F238E27FC236}">
                      <a16:creationId xmlns:a16="http://schemas.microsoft.com/office/drawing/2014/main" id="{6021807C-75DD-E7E8-ADEA-703ACA71CC88}"/>
                    </a:ext>
                  </a:extLst>
                </p:cNvPr>
                <p:cNvSpPr/>
                <p:nvPr/>
              </p:nvSpPr>
              <p:spPr>
                <a:xfrm>
                  <a:off x="5921850" y="1828325"/>
                  <a:ext cx="101225" cy="7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3037" extrusionOk="0">
                      <a:moveTo>
                        <a:pt x="2537" y="1013"/>
                      </a:moveTo>
                      <a:cubicBezTo>
                        <a:pt x="2811" y="1013"/>
                        <a:pt x="3037" y="1227"/>
                        <a:pt x="3037" y="1513"/>
                      </a:cubicBezTo>
                      <a:cubicBezTo>
                        <a:pt x="3037" y="1799"/>
                        <a:pt x="2811" y="2013"/>
                        <a:pt x="2537" y="2013"/>
                      </a:cubicBezTo>
                      <a:cubicBezTo>
                        <a:pt x="2370" y="2013"/>
                        <a:pt x="2001" y="1941"/>
                        <a:pt x="1644" y="1810"/>
                      </a:cubicBezTo>
                      <a:cubicBezTo>
                        <a:pt x="1322" y="1691"/>
                        <a:pt x="1144" y="1584"/>
                        <a:pt x="1061" y="1513"/>
                      </a:cubicBezTo>
                      <a:cubicBezTo>
                        <a:pt x="1144" y="1441"/>
                        <a:pt x="1322" y="1334"/>
                        <a:pt x="1644" y="1215"/>
                      </a:cubicBezTo>
                      <a:cubicBezTo>
                        <a:pt x="2001" y="1084"/>
                        <a:pt x="2370" y="1013"/>
                        <a:pt x="2537" y="1013"/>
                      </a:cubicBezTo>
                      <a:close/>
                      <a:moveTo>
                        <a:pt x="2537" y="1"/>
                      </a:moveTo>
                      <a:cubicBezTo>
                        <a:pt x="2156" y="1"/>
                        <a:pt x="1596" y="132"/>
                        <a:pt x="1120" y="334"/>
                      </a:cubicBezTo>
                      <a:cubicBezTo>
                        <a:pt x="370" y="656"/>
                        <a:pt x="1" y="1048"/>
                        <a:pt x="1" y="1513"/>
                      </a:cubicBezTo>
                      <a:cubicBezTo>
                        <a:pt x="1" y="1989"/>
                        <a:pt x="370" y="2394"/>
                        <a:pt x="1120" y="2692"/>
                      </a:cubicBezTo>
                      <a:cubicBezTo>
                        <a:pt x="1596" y="2894"/>
                        <a:pt x="2156" y="3037"/>
                        <a:pt x="2537" y="3037"/>
                      </a:cubicBezTo>
                      <a:cubicBezTo>
                        <a:pt x="3358" y="3037"/>
                        <a:pt x="4049" y="2346"/>
                        <a:pt x="4049" y="1513"/>
                      </a:cubicBezTo>
                      <a:cubicBezTo>
                        <a:pt x="4049" y="679"/>
                        <a:pt x="3370" y="1"/>
                        <a:pt x="253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Google Shape;6341;p57">
                  <a:extLst>
                    <a:ext uri="{FF2B5EF4-FFF2-40B4-BE49-F238E27FC236}">
                      <a16:creationId xmlns:a16="http://schemas.microsoft.com/office/drawing/2014/main" id="{C7BF7CC0-3A0A-C260-E800-B758132EAD4C}"/>
                    </a:ext>
                  </a:extLst>
                </p:cNvPr>
                <p:cNvSpPr/>
                <p:nvPr/>
              </p:nvSpPr>
              <p:spPr>
                <a:xfrm>
                  <a:off x="5845950" y="1777725"/>
                  <a:ext cx="227750" cy="1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0" h="7085" extrusionOk="0">
                      <a:moveTo>
                        <a:pt x="5573" y="1013"/>
                      </a:moveTo>
                      <a:cubicBezTo>
                        <a:pt x="6966" y="1013"/>
                        <a:pt x="8097" y="2144"/>
                        <a:pt x="8097" y="3537"/>
                      </a:cubicBezTo>
                      <a:cubicBezTo>
                        <a:pt x="8097" y="4930"/>
                        <a:pt x="6966" y="6073"/>
                        <a:pt x="5573" y="6073"/>
                      </a:cubicBezTo>
                      <a:cubicBezTo>
                        <a:pt x="4108" y="6073"/>
                        <a:pt x="1013" y="3846"/>
                        <a:pt x="1013" y="2525"/>
                      </a:cubicBezTo>
                      <a:cubicBezTo>
                        <a:pt x="1013" y="1537"/>
                        <a:pt x="3370" y="1013"/>
                        <a:pt x="5573" y="1013"/>
                      </a:cubicBezTo>
                      <a:close/>
                      <a:moveTo>
                        <a:pt x="5573" y="1"/>
                      </a:moveTo>
                      <a:cubicBezTo>
                        <a:pt x="3501" y="1"/>
                        <a:pt x="1" y="441"/>
                        <a:pt x="1" y="2525"/>
                      </a:cubicBezTo>
                      <a:cubicBezTo>
                        <a:pt x="1" y="4513"/>
                        <a:pt x="3632" y="7085"/>
                        <a:pt x="5573" y="7085"/>
                      </a:cubicBezTo>
                      <a:cubicBezTo>
                        <a:pt x="7514" y="7085"/>
                        <a:pt x="9109" y="5489"/>
                        <a:pt x="9109" y="3537"/>
                      </a:cubicBezTo>
                      <a:cubicBezTo>
                        <a:pt x="9109" y="1584"/>
                        <a:pt x="7514" y="1"/>
                        <a:pt x="557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D8D9DCDB-2F39-F985-0C50-5A018FDE6709}"/>
              </a:ext>
            </a:extLst>
          </p:cNvPr>
          <p:cNvGrpSpPr/>
          <p:nvPr/>
        </p:nvGrpSpPr>
        <p:grpSpPr>
          <a:xfrm>
            <a:off x="8573850" y="3008038"/>
            <a:ext cx="2001028" cy="1980545"/>
            <a:chOff x="7822191" y="2700821"/>
            <a:chExt cx="2001028" cy="1980545"/>
          </a:xfrm>
        </p:grpSpPr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E9DE2813-EC79-B414-B2E1-33D98CE89963}"/>
                </a:ext>
              </a:extLst>
            </p:cNvPr>
            <p:cNvGrpSpPr/>
            <p:nvPr/>
          </p:nvGrpSpPr>
          <p:grpSpPr>
            <a:xfrm>
              <a:off x="7822191" y="2700821"/>
              <a:ext cx="2001028" cy="1980545"/>
              <a:chOff x="7822191" y="2700821"/>
              <a:chExt cx="2001028" cy="1980545"/>
            </a:xfrm>
          </p:grpSpPr>
          <p:sp>
            <p:nvSpPr>
              <p:cNvPr id="69" name="Freeform 84">
                <a:extLst>
                  <a:ext uri="{FF2B5EF4-FFF2-40B4-BE49-F238E27FC236}">
                    <a16:creationId xmlns:a16="http://schemas.microsoft.com/office/drawing/2014/main" id="{0E7A4678-146E-153E-65AD-3B8EC5EE4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2191" y="2700821"/>
                <a:ext cx="2001028" cy="1980545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87">
                <a:extLst>
                  <a:ext uri="{FF2B5EF4-FFF2-40B4-BE49-F238E27FC236}">
                    <a16:creationId xmlns:a16="http://schemas.microsoft.com/office/drawing/2014/main" id="{37C1C1B3-678D-DEB1-E887-F3812E162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9903" y="2994847"/>
                <a:ext cx="1405604" cy="139249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87">
                <a:extLst>
                  <a:ext uri="{FF2B5EF4-FFF2-40B4-BE49-F238E27FC236}">
                    <a16:creationId xmlns:a16="http://schemas.microsoft.com/office/drawing/2014/main" id="{4F31EE34-578B-61ED-6AA3-C56A94E46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1877" y="3115683"/>
                <a:ext cx="1161656" cy="1150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oogle Shape;12762;p144">
              <a:extLst>
                <a:ext uri="{FF2B5EF4-FFF2-40B4-BE49-F238E27FC236}">
                  <a16:creationId xmlns:a16="http://schemas.microsoft.com/office/drawing/2014/main" id="{EC90D79B-AFDB-6819-382C-21D1B938680F}"/>
                </a:ext>
              </a:extLst>
            </p:cNvPr>
            <p:cNvGrpSpPr/>
            <p:nvPr/>
          </p:nvGrpSpPr>
          <p:grpSpPr>
            <a:xfrm>
              <a:off x="8552142" y="3409816"/>
              <a:ext cx="561061" cy="562552"/>
              <a:chOff x="-1333200" y="2770450"/>
              <a:chExt cx="291450" cy="292225"/>
            </a:xfrm>
            <a:solidFill>
              <a:srgbClr val="2F5597"/>
            </a:solidFill>
          </p:grpSpPr>
          <p:sp>
            <p:nvSpPr>
              <p:cNvPr id="67" name="Google Shape;12763;p144">
                <a:extLst>
                  <a:ext uri="{FF2B5EF4-FFF2-40B4-BE49-F238E27FC236}">
                    <a16:creationId xmlns:a16="http://schemas.microsoft.com/office/drawing/2014/main" id="{EC02A02A-5DEE-6BCF-9F8C-49C335EFCDE8}"/>
                  </a:ext>
                </a:extLst>
              </p:cNvPr>
              <p:cNvSpPr/>
              <p:nvPr/>
            </p:nvSpPr>
            <p:spPr>
              <a:xfrm>
                <a:off x="-1299325" y="2808250"/>
                <a:ext cx="222925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5389" extrusionOk="0">
                    <a:moveTo>
                      <a:pt x="7877" y="631"/>
                    </a:moveTo>
                    <a:cubicBezTo>
                      <a:pt x="8066" y="631"/>
                      <a:pt x="8223" y="789"/>
                      <a:pt x="8223" y="978"/>
                    </a:cubicBezTo>
                    <a:cubicBezTo>
                      <a:pt x="8223" y="1167"/>
                      <a:pt x="8066" y="1324"/>
                      <a:pt x="7877" y="1324"/>
                    </a:cubicBezTo>
                    <a:cubicBezTo>
                      <a:pt x="7656" y="1324"/>
                      <a:pt x="7498" y="1167"/>
                      <a:pt x="7498" y="978"/>
                    </a:cubicBezTo>
                    <a:cubicBezTo>
                      <a:pt x="7498" y="789"/>
                      <a:pt x="7656" y="631"/>
                      <a:pt x="7877" y="631"/>
                    </a:cubicBezTo>
                    <a:close/>
                    <a:moveTo>
                      <a:pt x="3056" y="1293"/>
                    </a:moveTo>
                    <a:cubicBezTo>
                      <a:pt x="3245" y="1293"/>
                      <a:pt x="3403" y="1450"/>
                      <a:pt x="3403" y="1639"/>
                    </a:cubicBezTo>
                    <a:cubicBezTo>
                      <a:pt x="3403" y="1828"/>
                      <a:pt x="3245" y="1986"/>
                      <a:pt x="3056" y="1986"/>
                    </a:cubicBezTo>
                    <a:cubicBezTo>
                      <a:pt x="2867" y="1986"/>
                      <a:pt x="2710" y="1828"/>
                      <a:pt x="2710" y="1639"/>
                    </a:cubicBezTo>
                    <a:cubicBezTo>
                      <a:pt x="2741" y="1450"/>
                      <a:pt x="2899" y="1293"/>
                      <a:pt x="3056" y="1293"/>
                    </a:cubicBezTo>
                    <a:close/>
                    <a:moveTo>
                      <a:pt x="5797" y="3340"/>
                    </a:moveTo>
                    <a:cubicBezTo>
                      <a:pt x="6018" y="3340"/>
                      <a:pt x="6175" y="3498"/>
                      <a:pt x="6175" y="3687"/>
                    </a:cubicBezTo>
                    <a:cubicBezTo>
                      <a:pt x="6175" y="3876"/>
                      <a:pt x="6018" y="4034"/>
                      <a:pt x="5797" y="4034"/>
                    </a:cubicBezTo>
                    <a:cubicBezTo>
                      <a:pt x="5608" y="4034"/>
                      <a:pt x="5451" y="3876"/>
                      <a:pt x="5451" y="3687"/>
                    </a:cubicBezTo>
                    <a:cubicBezTo>
                      <a:pt x="5451" y="3498"/>
                      <a:pt x="5608" y="3340"/>
                      <a:pt x="5797" y="3340"/>
                    </a:cubicBezTo>
                    <a:close/>
                    <a:moveTo>
                      <a:pt x="1008" y="4034"/>
                    </a:moveTo>
                    <a:cubicBezTo>
                      <a:pt x="1198" y="4034"/>
                      <a:pt x="1355" y="4191"/>
                      <a:pt x="1355" y="4412"/>
                    </a:cubicBezTo>
                    <a:cubicBezTo>
                      <a:pt x="1355" y="4601"/>
                      <a:pt x="1198" y="4758"/>
                      <a:pt x="1008" y="4758"/>
                    </a:cubicBezTo>
                    <a:cubicBezTo>
                      <a:pt x="819" y="4758"/>
                      <a:pt x="662" y="4601"/>
                      <a:pt x="662" y="4412"/>
                    </a:cubicBezTo>
                    <a:cubicBezTo>
                      <a:pt x="662" y="4191"/>
                      <a:pt x="819" y="4034"/>
                      <a:pt x="1008" y="4034"/>
                    </a:cubicBezTo>
                    <a:close/>
                    <a:moveTo>
                      <a:pt x="7908" y="1"/>
                    </a:moveTo>
                    <a:cubicBezTo>
                      <a:pt x="7341" y="1"/>
                      <a:pt x="6868" y="474"/>
                      <a:pt x="6868" y="1009"/>
                    </a:cubicBezTo>
                    <a:cubicBezTo>
                      <a:pt x="6868" y="1198"/>
                      <a:pt x="6963" y="1419"/>
                      <a:pt x="7026" y="1576"/>
                    </a:cubicBezTo>
                    <a:lnTo>
                      <a:pt x="6112" y="2742"/>
                    </a:lnTo>
                    <a:cubicBezTo>
                      <a:pt x="6032" y="2722"/>
                      <a:pt x="5943" y="2711"/>
                      <a:pt x="5850" y="2711"/>
                    </a:cubicBezTo>
                    <a:cubicBezTo>
                      <a:pt x="5650" y="2711"/>
                      <a:pt x="5434" y="2760"/>
                      <a:pt x="5262" y="2868"/>
                    </a:cubicBezTo>
                    <a:lnTo>
                      <a:pt x="4096" y="1954"/>
                    </a:lnTo>
                    <a:cubicBezTo>
                      <a:pt x="4127" y="1891"/>
                      <a:pt x="4127" y="1765"/>
                      <a:pt x="4127" y="1639"/>
                    </a:cubicBezTo>
                    <a:cubicBezTo>
                      <a:pt x="4127" y="1104"/>
                      <a:pt x="3655" y="631"/>
                      <a:pt x="3088" y="631"/>
                    </a:cubicBezTo>
                    <a:cubicBezTo>
                      <a:pt x="2552" y="631"/>
                      <a:pt x="2080" y="1104"/>
                      <a:pt x="2080" y="1639"/>
                    </a:cubicBezTo>
                    <a:cubicBezTo>
                      <a:pt x="2080" y="1828"/>
                      <a:pt x="2143" y="2049"/>
                      <a:pt x="2237" y="2206"/>
                    </a:cubicBezTo>
                    <a:lnTo>
                      <a:pt x="1324" y="3372"/>
                    </a:lnTo>
                    <a:cubicBezTo>
                      <a:pt x="1261" y="3340"/>
                      <a:pt x="1134" y="3340"/>
                      <a:pt x="1008" y="3340"/>
                    </a:cubicBezTo>
                    <a:cubicBezTo>
                      <a:pt x="441" y="3340"/>
                      <a:pt x="0" y="3813"/>
                      <a:pt x="0" y="4349"/>
                    </a:cubicBezTo>
                    <a:cubicBezTo>
                      <a:pt x="0" y="4947"/>
                      <a:pt x="441" y="5388"/>
                      <a:pt x="1008" y="5388"/>
                    </a:cubicBezTo>
                    <a:cubicBezTo>
                      <a:pt x="1576" y="5388"/>
                      <a:pt x="2017" y="4916"/>
                      <a:pt x="2017" y="4349"/>
                    </a:cubicBezTo>
                    <a:cubicBezTo>
                      <a:pt x="2017" y="4160"/>
                      <a:pt x="1954" y="3971"/>
                      <a:pt x="1859" y="3813"/>
                    </a:cubicBezTo>
                    <a:lnTo>
                      <a:pt x="2773" y="2616"/>
                    </a:lnTo>
                    <a:cubicBezTo>
                      <a:pt x="2875" y="2650"/>
                      <a:pt x="2980" y="2667"/>
                      <a:pt x="3087" y="2667"/>
                    </a:cubicBezTo>
                    <a:cubicBezTo>
                      <a:pt x="3278" y="2667"/>
                      <a:pt x="3473" y="2611"/>
                      <a:pt x="3655" y="2490"/>
                    </a:cubicBezTo>
                    <a:lnTo>
                      <a:pt x="4821" y="3403"/>
                    </a:lnTo>
                    <a:cubicBezTo>
                      <a:pt x="4789" y="3498"/>
                      <a:pt x="4789" y="3624"/>
                      <a:pt x="4789" y="3719"/>
                    </a:cubicBezTo>
                    <a:cubicBezTo>
                      <a:pt x="4789" y="4286"/>
                      <a:pt x="5262" y="4758"/>
                      <a:pt x="5797" y="4758"/>
                    </a:cubicBezTo>
                    <a:cubicBezTo>
                      <a:pt x="6364" y="4758"/>
                      <a:pt x="6837" y="4286"/>
                      <a:pt x="6837" y="3719"/>
                    </a:cubicBezTo>
                    <a:cubicBezTo>
                      <a:pt x="6837" y="3529"/>
                      <a:pt x="6742" y="3340"/>
                      <a:pt x="6679" y="3183"/>
                    </a:cubicBezTo>
                    <a:lnTo>
                      <a:pt x="7593" y="1986"/>
                    </a:lnTo>
                    <a:cubicBezTo>
                      <a:pt x="7656" y="2049"/>
                      <a:pt x="7782" y="2049"/>
                      <a:pt x="7908" y="2049"/>
                    </a:cubicBezTo>
                    <a:cubicBezTo>
                      <a:pt x="8444" y="2049"/>
                      <a:pt x="8916" y="1576"/>
                      <a:pt x="8916" y="1009"/>
                    </a:cubicBezTo>
                    <a:cubicBezTo>
                      <a:pt x="8916" y="474"/>
                      <a:pt x="8444" y="1"/>
                      <a:pt x="79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chemeClr val="tx1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2764;p144">
                <a:extLst>
                  <a:ext uri="{FF2B5EF4-FFF2-40B4-BE49-F238E27FC236}">
                    <a16:creationId xmlns:a16="http://schemas.microsoft.com/office/drawing/2014/main" id="{9899D957-CD39-6AD8-0678-D718BF2DC9C5}"/>
                  </a:ext>
                </a:extLst>
              </p:cNvPr>
              <p:cNvSpPr/>
              <p:nvPr/>
            </p:nvSpPr>
            <p:spPr>
              <a:xfrm>
                <a:off x="-1333200" y="2770450"/>
                <a:ext cx="291450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89" extrusionOk="0">
                    <a:moveTo>
                      <a:pt x="10586" y="725"/>
                    </a:moveTo>
                    <a:cubicBezTo>
                      <a:pt x="10807" y="725"/>
                      <a:pt x="10964" y="883"/>
                      <a:pt x="10964" y="1072"/>
                    </a:cubicBezTo>
                    <a:lnTo>
                      <a:pt x="10964" y="7593"/>
                    </a:lnTo>
                    <a:lnTo>
                      <a:pt x="631" y="7593"/>
                    </a:lnTo>
                    <a:lnTo>
                      <a:pt x="631" y="1072"/>
                    </a:lnTo>
                    <a:cubicBezTo>
                      <a:pt x="662" y="883"/>
                      <a:pt x="820" y="725"/>
                      <a:pt x="977" y="725"/>
                    </a:cubicBezTo>
                    <a:close/>
                    <a:moveTo>
                      <a:pt x="10996" y="8286"/>
                    </a:moveTo>
                    <a:lnTo>
                      <a:pt x="10996" y="8633"/>
                    </a:lnTo>
                    <a:cubicBezTo>
                      <a:pt x="10996" y="8822"/>
                      <a:pt x="10838" y="8980"/>
                      <a:pt x="10618" y="8980"/>
                    </a:cubicBezTo>
                    <a:lnTo>
                      <a:pt x="1009" y="8980"/>
                    </a:lnTo>
                    <a:cubicBezTo>
                      <a:pt x="820" y="8980"/>
                      <a:pt x="662" y="8822"/>
                      <a:pt x="662" y="8633"/>
                    </a:cubicBezTo>
                    <a:lnTo>
                      <a:pt x="662" y="8286"/>
                    </a:lnTo>
                    <a:close/>
                    <a:moveTo>
                      <a:pt x="6617" y="9641"/>
                    </a:moveTo>
                    <a:lnTo>
                      <a:pt x="6932" y="11027"/>
                    </a:lnTo>
                    <a:lnTo>
                      <a:pt x="4632" y="11027"/>
                    </a:lnTo>
                    <a:lnTo>
                      <a:pt x="4947" y="9641"/>
                    </a:lnTo>
                    <a:close/>
                    <a:moveTo>
                      <a:pt x="1009" y="1"/>
                    </a:moveTo>
                    <a:cubicBezTo>
                      <a:pt x="473" y="1"/>
                      <a:pt x="1" y="473"/>
                      <a:pt x="1" y="1040"/>
                    </a:cubicBezTo>
                    <a:lnTo>
                      <a:pt x="1" y="8570"/>
                    </a:lnTo>
                    <a:cubicBezTo>
                      <a:pt x="1" y="9137"/>
                      <a:pt x="473" y="9610"/>
                      <a:pt x="1009" y="9610"/>
                    </a:cubicBezTo>
                    <a:lnTo>
                      <a:pt x="4285" y="9610"/>
                    </a:lnTo>
                    <a:lnTo>
                      <a:pt x="3970" y="10996"/>
                    </a:lnTo>
                    <a:lnTo>
                      <a:pt x="3057" y="10996"/>
                    </a:lnTo>
                    <a:cubicBezTo>
                      <a:pt x="2868" y="10996"/>
                      <a:pt x="2710" y="11153"/>
                      <a:pt x="2710" y="11342"/>
                    </a:cubicBezTo>
                    <a:cubicBezTo>
                      <a:pt x="2710" y="11531"/>
                      <a:pt x="2868" y="11689"/>
                      <a:pt x="3057" y="11689"/>
                    </a:cubicBezTo>
                    <a:lnTo>
                      <a:pt x="8538" y="11689"/>
                    </a:lnTo>
                    <a:cubicBezTo>
                      <a:pt x="8727" y="11689"/>
                      <a:pt x="8885" y="11531"/>
                      <a:pt x="8885" y="11342"/>
                    </a:cubicBezTo>
                    <a:cubicBezTo>
                      <a:pt x="8885" y="11153"/>
                      <a:pt x="8727" y="10996"/>
                      <a:pt x="8538" y="10996"/>
                    </a:cubicBezTo>
                    <a:lnTo>
                      <a:pt x="7625" y="10996"/>
                    </a:lnTo>
                    <a:lnTo>
                      <a:pt x="7310" y="9610"/>
                    </a:lnTo>
                    <a:lnTo>
                      <a:pt x="10618" y="9610"/>
                    </a:lnTo>
                    <a:cubicBezTo>
                      <a:pt x="11185" y="9610"/>
                      <a:pt x="11657" y="9137"/>
                      <a:pt x="11657" y="8570"/>
                    </a:cubicBezTo>
                    <a:lnTo>
                      <a:pt x="11657" y="1040"/>
                    </a:lnTo>
                    <a:cubicBezTo>
                      <a:pt x="11657" y="473"/>
                      <a:pt x="11185" y="1"/>
                      <a:pt x="106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chemeClr val="tx1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2" name="Imagem 71" descr="Menino em frente a computador&#10;&#10;Descrição gerada automaticamente">
            <a:extLst>
              <a:ext uri="{FF2B5EF4-FFF2-40B4-BE49-F238E27FC236}">
                <a16:creationId xmlns:a16="http://schemas.microsoft.com/office/drawing/2014/main" id="{79A4DD76-E66F-45E3-095A-82D63724A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8" b="20743"/>
          <a:stretch/>
        </p:blipFill>
        <p:spPr>
          <a:xfrm>
            <a:off x="1015720" y="5342961"/>
            <a:ext cx="1812318" cy="908995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BF7F9F11-5D36-356E-77A7-D456AB3B8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0961"/>
            <a:ext cx="2153659" cy="727125"/>
          </a:xfrm>
          <a:prstGeom prst="rect">
            <a:avLst/>
          </a:prstGeom>
        </p:spPr>
      </p:pic>
      <p:grpSp>
        <p:nvGrpSpPr>
          <p:cNvPr id="74" name="Agrupar 73">
            <a:extLst>
              <a:ext uri="{FF2B5EF4-FFF2-40B4-BE49-F238E27FC236}">
                <a16:creationId xmlns:a16="http://schemas.microsoft.com/office/drawing/2014/main" id="{E58FAB8E-C150-C67B-06ED-3D48CF1F99FD}"/>
              </a:ext>
            </a:extLst>
          </p:cNvPr>
          <p:cNvGrpSpPr/>
          <p:nvPr/>
        </p:nvGrpSpPr>
        <p:grpSpPr>
          <a:xfrm>
            <a:off x="973156" y="1192306"/>
            <a:ext cx="1457916" cy="673939"/>
            <a:chOff x="221497" y="885089"/>
            <a:chExt cx="1457916" cy="673939"/>
          </a:xfrm>
        </p:grpSpPr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D5198C15-1383-D16B-2FED-3E3DD3897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497" y="885089"/>
              <a:ext cx="673939" cy="673939"/>
            </a:xfrm>
            <a:prstGeom prst="rect">
              <a:avLst/>
            </a:prstGeom>
          </p:spPr>
        </p:pic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9E6F3604-75C8-8899-12DD-41A4C40D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102" y="913261"/>
              <a:ext cx="800311" cy="600471"/>
            </a:xfrm>
            <a:prstGeom prst="rect">
              <a:avLst/>
            </a:prstGeom>
          </p:spPr>
        </p:pic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0B8230-1CE3-6888-9366-01BF52FDF9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1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DF95-A67D-9136-7FF7-A86D9650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Diagnóstico da Arrecadação Imobiliária</a:t>
            </a:r>
          </a:p>
        </p:txBody>
      </p:sp>
    </p:spTree>
    <p:extLst>
      <p:ext uri="{BB962C8B-B14F-4D97-AF65-F5344CB8AC3E}">
        <p14:creationId xmlns:p14="http://schemas.microsoft.com/office/powerpoint/2010/main" val="2627470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F5D7F97-67CD-9142-5015-0011F597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OMI - Fortaleza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6ECC1F-71B7-20CF-F5A0-67D9BDD9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" y="1522391"/>
            <a:ext cx="6803096" cy="26973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C4A69F-4518-64C0-69CA-21786D75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99" y="1522391"/>
            <a:ext cx="4540370" cy="21873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ADC07B1-5AB6-B59F-52E2-399B369C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919" y="3274935"/>
            <a:ext cx="9050100" cy="269736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DF50D7-21F0-64A5-26A9-1F9A748B9D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9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F5D7F97-67CD-9142-5015-0011F597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OMI - RMF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E97B4A-2C9D-05EC-6A45-5AE6BFA01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9"/>
          <a:stretch/>
        </p:blipFill>
        <p:spPr>
          <a:xfrm>
            <a:off x="1222230" y="1215200"/>
            <a:ext cx="9747539" cy="523021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8FE83B9-3BE7-5A1A-F9E3-14EA657543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976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DF95-A67D-9136-7FF7-A86D9650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Estratégias de Melhorias do Cadastro de Pessoas</a:t>
            </a:r>
          </a:p>
        </p:txBody>
      </p:sp>
    </p:spTree>
    <p:extLst>
      <p:ext uri="{BB962C8B-B14F-4D97-AF65-F5344CB8AC3E}">
        <p14:creationId xmlns:p14="http://schemas.microsoft.com/office/powerpoint/2010/main" val="859579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6B77194-FDE4-F088-0BC7-C0852BF5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RECADASTRAMENTO DE SUJEITOS PASSIVOS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1856C9-FD9F-D80D-1FE6-D9867384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374" y="1563624"/>
            <a:ext cx="3936506" cy="37307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964B03-EB4F-6760-B9F5-6264B80D9DA8}"/>
              </a:ext>
            </a:extLst>
          </p:cNvPr>
          <p:cNvSpPr txBox="1"/>
          <p:nvPr/>
        </p:nvSpPr>
        <p:spPr>
          <a:xfrm>
            <a:off x="7318550" y="5186654"/>
            <a:ext cx="4873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Fonte: </a:t>
            </a:r>
            <a:r>
              <a:rPr lang="pt-BR" sz="800" dirty="0">
                <a:hlinkClick r:id="rId3"/>
              </a:rPr>
              <a:t>Clientes da </a:t>
            </a:r>
            <a:r>
              <a:rPr lang="pt-BR" sz="800" dirty="0" err="1">
                <a:hlinkClick r:id="rId3"/>
              </a:rPr>
              <a:t>Cagece</a:t>
            </a:r>
            <a:r>
              <a:rPr lang="pt-BR" sz="800" dirty="0">
                <a:hlinkClick r:id="rId3"/>
              </a:rPr>
              <a:t> recebem visitas para atualização cadastral na RMF e RMC - Portal </a:t>
            </a:r>
            <a:r>
              <a:rPr lang="pt-BR" sz="800" dirty="0" err="1">
                <a:hlinkClick r:id="rId3"/>
              </a:rPr>
              <a:t>Cagece</a:t>
            </a:r>
            <a:endParaRPr lang="pt-BR" sz="800" dirty="0"/>
          </a:p>
        </p:txBody>
      </p:sp>
      <p:pic>
        <p:nvPicPr>
          <p:cNvPr id="1026" name="Picture 2" descr="Cadastro Único">
            <a:extLst>
              <a:ext uri="{FF2B5EF4-FFF2-40B4-BE49-F238E27FC236}">
                <a16:creationId xmlns:a16="http://schemas.microsoft.com/office/drawing/2014/main" id="{652F060B-BF27-098D-A4B4-648D2BC9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8" y="224842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-Cadastros | Loja SERPRO">
            <a:extLst>
              <a:ext uri="{FF2B5EF4-FFF2-40B4-BE49-F238E27FC236}">
                <a16:creationId xmlns:a16="http://schemas.microsoft.com/office/drawing/2014/main" id="{82B3ABF1-2B5D-D524-7F2A-07D4A73C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35" y="2248427"/>
            <a:ext cx="3177921" cy="20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EF58B7-A922-7E36-1D24-042163239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57" y="4583052"/>
            <a:ext cx="2740916" cy="1081278"/>
          </a:xfrm>
          <a:prstGeom prst="rect">
            <a:avLst/>
          </a:prstGeom>
        </p:spPr>
      </p:pic>
      <p:pic>
        <p:nvPicPr>
          <p:cNvPr id="2" name="Picture 2" descr="Enel Distribuição Ceará – Wikipédia, a enciclopédia livre">
            <a:extLst>
              <a:ext uri="{FF2B5EF4-FFF2-40B4-BE49-F238E27FC236}">
                <a16:creationId xmlns:a16="http://schemas.microsoft.com/office/drawing/2014/main" id="{53E21DDF-6D35-23CB-94FA-3AF065AC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97" y="4652852"/>
            <a:ext cx="2379518" cy="8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DC0BCB-0B58-C810-23C9-4662A189D4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542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6B77194-FDE4-F088-0BC7-C0852BF5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ALTERAÇÃO NO CTN (LC 208/2024)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9289D-668D-CAF2-4EB4-0E965CB725FA}"/>
              </a:ext>
            </a:extLst>
          </p:cNvPr>
          <p:cNvSpPr txBox="1"/>
          <p:nvPr/>
        </p:nvSpPr>
        <p:spPr>
          <a:xfrm>
            <a:off x="613063" y="1142940"/>
            <a:ext cx="1096587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CTN, art. 198</a:t>
            </a:r>
            <a:r>
              <a:rPr lang="pt-BR" sz="2000" dirty="0"/>
              <a:t>. Sem prejuízo do disposto na legislação criminal, é vedada a divulgação, [...]</a:t>
            </a:r>
          </a:p>
          <a:p>
            <a:r>
              <a:rPr lang="pt-BR" sz="2000" dirty="0"/>
              <a:t>§ 1o [...] </a:t>
            </a:r>
          </a:p>
          <a:p>
            <a:r>
              <a:rPr lang="pt-BR" sz="2400" dirty="0"/>
              <a:t>§ 4º Sem prejuízo do disposto no art. 197, </a:t>
            </a:r>
            <a:r>
              <a:rPr lang="pt-BR" sz="2400" b="1" u="sng" dirty="0"/>
              <a:t>a administração tributária </a:t>
            </a:r>
            <a:r>
              <a:rPr lang="pt-BR" sz="2400" dirty="0"/>
              <a:t>poderá </a:t>
            </a:r>
            <a:r>
              <a:rPr lang="pt-BR" sz="2400" u="sng" dirty="0"/>
              <a:t>requisitar</a:t>
            </a:r>
            <a:r>
              <a:rPr lang="pt-BR" sz="2400" dirty="0"/>
              <a:t> informações </a:t>
            </a:r>
            <a:r>
              <a:rPr lang="pt-BR" sz="2400" b="1" u="sng" dirty="0"/>
              <a:t>cadastrais</a:t>
            </a:r>
            <a:r>
              <a:rPr lang="pt-BR" sz="2400" dirty="0"/>
              <a:t> e patrimoniais de sujeito passivo de crédito tributário a órgãos ou entidades, públicos </a:t>
            </a:r>
            <a:r>
              <a:rPr lang="pt-BR" sz="2400" b="1" u="sng" dirty="0"/>
              <a:t>ou privados</a:t>
            </a:r>
            <a:r>
              <a:rPr lang="pt-BR" sz="2400" dirty="0"/>
              <a:t>, que, inclusive por obrigação legal, </a:t>
            </a:r>
            <a:r>
              <a:rPr lang="pt-BR" sz="2400" u="sng" dirty="0"/>
              <a:t>operem cadastros e registros ou controlem operações de bens e direitos</a:t>
            </a:r>
            <a:r>
              <a:rPr lang="pt-BR" sz="2400" dirty="0"/>
              <a:t>. </a:t>
            </a:r>
            <a:r>
              <a:rPr lang="pt-BR" sz="1800" dirty="0"/>
              <a:t>(Incluído pela Lei Complementar nº 208, de 2024)</a:t>
            </a:r>
          </a:p>
          <a:p>
            <a:endParaRPr lang="pt-BR" sz="2400" dirty="0"/>
          </a:p>
          <a:p>
            <a:r>
              <a:rPr lang="pt-BR" sz="2400" dirty="0"/>
              <a:t>§ 5º Independentemente da requisição prevista no § 4º deste artigo, os órgãos e as entidades da administração pública direta e indireta de qualquer dos Poderes </a:t>
            </a:r>
            <a:r>
              <a:rPr lang="pt-BR" sz="2400" b="1" u="sng" dirty="0"/>
              <a:t>colaborarão</a:t>
            </a:r>
            <a:r>
              <a:rPr lang="pt-BR" sz="2400" dirty="0"/>
              <a:t> </a:t>
            </a:r>
            <a:r>
              <a:rPr lang="pt-BR" sz="2400" b="1" u="sng" dirty="0"/>
              <a:t>com a administração tributária </a:t>
            </a:r>
            <a:r>
              <a:rPr lang="pt-BR" sz="2400" dirty="0"/>
              <a:t>visando ao </a:t>
            </a:r>
            <a:r>
              <a:rPr lang="pt-BR" sz="2400" b="1" u="sng" dirty="0"/>
              <a:t>compartilhamento</a:t>
            </a:r>
            <a:r>
              <a:rPr lang="pt-BR" sz="2400" dirty="0"/>
              <a:t> de bases de dados de </a:t>
            </a:r>
            <a:r>
              <a:rPr lang="pt-BR" sz="2400" b="1" u="sng" dirty="0"/>
              <a:t>natureza cadastral </a:t>
            </a:r>
            <a:r>
              <a:rPr lang="pt-BR" sz="2400" dirty="0"/>
              <a:t>e patrimonial de seus administrados e supervisionados</a:t>
            </a:r>
            <a:r>
              <a:rPr lang="pt-BR" sz="1600" dirty="0"/>
              <a:t>.     (Incluído pela Lei Complementar nº 208, de 2024)</a:t>
            </a:r>
          </a:p>
          <a:p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3A8A9A-5382-7283-6F1E-C630C3EB63E4}"/>
              </a:ext>
            </a:extLst>
          </p:cNvPr>
          <p:cNvSpPr txBox="1"/>
          <p:nvPr/>
        </p:nvSpPr>
        <p:spPr>
          <a:xfrm>
            <a:off x="613063" y="6026727"/>
            <a:ext cx="2919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Grifou-se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4A59685-ADC4-4480-31C8-7F7F9F2B06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810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3096E3C-08D4-878E-A232-2D56FC328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00" y="594360"/>
            <a:ext cx="5902036" cy="5029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E7EF576-BDB2-E758-EF23-74D20D7B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32" y="2503155"/>
            <a:ext cx="5611468" cy="211753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BDEFA-1EEF-1EE5-F06E-1E39444D60F7}"/>
              </a:ext>
            </a:extLst>
          </p:cNvPr>
          <p:cNvSpPr txBox="1"/>
          <p:nvPr/>
        </p:nvSpPr>
        <p:spPr>
          <a:xfrm>
            <a:off x="374904" y="5824728"/>
            <a:ext cx="456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>
                <a:hlinkClick r:id="rId4"/>
              </a:rPr>
              <a:t>https://bcadastros.serpro.gov.br/documentacao/</a:t>
            </a:r>
            <a:endParaRPr lang="pt-BR" dirty="0"/>
          </a:p>
          <a:p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3A40250-4F42-2027-02E5-974AB85E8E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94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0A9EE9A-7286-499C-B6A5-6ABA2A977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CNJ Resolução 547 </a:t>
            </a:r>
            <a:r>
              <a:rPr lang="pt-BR" sz="3600" dirty="0"/>
              <a:t>de 22 de fevereiro de 2024</a:t>
            </a:r>
            <a:endParaRPr lang="pt-BR" dirty="0"/>
          </a:p>
        </p:txBody>
      </p:sp>
      <p:sp>
        <p:nvSpPr>
          <p:cNvPr id="2" name="CaixaDeTexto 1">
            <a:hlinkClick r:id="rId3"/>
            <a:extLst>
              <a:ext uri="{FF2B5EF4-FFF2-40B4-BE49-F238E27FC236}">
                <a16:creationId xmlns:a16="http://schemas.microsoft.com/office/drawing/2014/main" id="{857F5666-C06B-1402-20C1-10D787F12648}"/>
              </a:ext>
            </a:extLst>
          </p:cNvPr>
          <p:cNvSpPr txBox="1"/>
          <p:nvPr/>
        </p:nvSpPr>
        <p:spPr>
          <a:xfrm>
            <a:off x="529935" y="1787235"/>
            <a:ext cx="10889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Art. 4º Os cartórios de </a:t>
            </a:r>
            <a:r>
              <a:rPr lang="pt-BR" sz="2400" b="1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notas</a:t>
            </a:r>
            <a:r>
              <a:rPr lang="pt-BR" sz="2400" b="0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 e de </a:t>
            </a:r>
            <a:r>
              <a:rPr lang="pt-BR" sz="2400" b="1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registro</a:t>
            </a:r>
            <a:r>
              <a:rPr lang="pt-BR" sz="2400" b="0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 de imóveis deverão comunicar às respectivas </a:t>
            </a:r>
            <a:r>
              <a:rPr lang="pt-BR" sz="2400" b="1" i="0" u="sng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prefeituras</a:t>
            </a:r>
            <a:r>
              <a:rPr lang="pt-BR" sz="2400" b="0" i="0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, em periodicidade não superior a 60 (sessenta) dias, </a:t>
            </a:r>
            <a:r>
              <a:rPr lang="pt-BR" sz="2400" b="1" i="0" u="sng" dirty="0">
                <a:solidFill>
                  <a:srgbClr val="212529"/>
                </a:solidFill>
                <a:effectLst/>
                <a:highlight>
                  <a:srgbClr val="F8FAFC"/>
                </a:highlight>
                <a:latin typeface="Nunito" pitchFamily="2" charset="0"/>
              </a:rPr>
              <a:t>todas as mudanças na titularidade de imóveis realizadas no período, a fim de permitir a atualização cadastral dos contribuintes das Fazendas Municipais.</a:t>
            </a:r>
            <a:endParaRPr lang="pt-BR" sz="2400" b="1" u="sng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6FA1037-D6E5-32B4-EB42-C3EC656AAD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598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0A9EE9A-7286-499C-B6A5-6ABA2A977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CNJ, Provimento 149/2023 </a:t>
            </a:r>
            <a:br>
              <a:rPr lang="pt-BR" dirty="0"/>
            </a:br>
            <a:r>
              <a:rPr lang="pt-BR" sz="2400" dirty="0"/>
              <a:t>(Alterado pelo Prov. 174/24)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36D597-EFAC-24F6-D547-7FAB215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8" y="1418113"/>
            <a:ext cx="6756814" cy="5059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48CD97-6072-6D88-DBDE-D34B1342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452" y="1330036"/>
            <a:ext cx="4607460" cy="2525684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91D602B-D51B-6559-1554-0DE21C0404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p:pic>
        <p:nvPicPr>
          <p:cNvPr id="3074" name="Picture 2">
            <a:hlinkClick r:id="rId4"/>
            <a:extLst>
              <a:ext uri="{FF2B5EF4-FFF2-40B4-BE49-F238E27FC236}">
                <a16:creationId xmlns:a16="http://schemas.microsoft.com/office/drawing/2014/main" id="{85C76057-BD14-4F33-B279-C60DD46B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85" y="3855720"/>
            <a:ext cx="3868615" cy="235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F5D7F97-67CD-9142-5015-0011F59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5"/>
            <a:ext cx="10067925" cy="824675"/>
          </a:xfrm>
        </p:spPr>
        <p:txBody>
          <a:bodyPr/>
          <a:lstStyle/>
          <a:p>
            <a:r>
              <a:rPr lang="pt-BR" dirty="0"/>
              <a:t>CONCLUSÕES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3BF7E8-5B23-7864-E20A-D612C82D9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091046"/>
            <a:ext cx="11100955" cy="5496790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Concentração da arrecadação do IPTU na RMF.</a:t>
            </a:r>
          </a:p>
          <a:p>
            <a:r>
              <a:rPr lang="pt-BR" dirty="0"/>
              <a:t>Apenas 3 municípios arrecadam mais de 1% do PIB em IPTU.</a:t>
            </a:r>
          </a:p>
          <a:p>
            <a:r>
              <a:rPr lang="pt-BR" dirty="0"/>
              <a:t>A mediana da participação da arrecadação do IPTU na RCL no CE é de apenas 0,20%.</a:t>
            </a:r>
          </a:p>
          <a:p>
            <a:r>
              <a:rPr lang="pt-BR" dirty="0"/>
              <a:t>Fortaleza está na 5ª posição entre as capitais do NE em arrecadação de IPTU.</a:t>
            </a:r>
          </a:p>
          <a:p>
            <a:r>
              <a:rPr lang="pt-BR" dirty="0"/>
              <a:t>Necessidade da modernização e simplificação dos cadastros imobiliários.</a:t>
            </a:r>
          </a:p>
          <a:p>
            <a:r>
              <a:rPr lang="pt-BR" dirty="0"/>
              <a:t>Ampliar a cobertura cadastral.</a:t>
            </a:r>
          </a:p>
          <a:p>
            <a:r>
              <a:rPr lang="pt-BR" dirty="0"/>
              <a:t>Realização de Avaliações Imobiliárias Técnicas e a Valor de Mercado tanto para IPTU como para ITBI.</a:t>
            </a:r>
          </a:p>
          <a:p>
            <a:r>
              <a:rPr lang="pt-BR" dirty="0"/>
              <a:t>Integração da base de sujeitos passivos com outras bases usando as novas prerrogativas da Administração Tributária.</a:t>
            </a:r>
          </a:p>
          <a:p>
            <a:r>
              <a:rPr lang="pt-BR" dirty="0"/>
              <a:t>Atualização do CTM para alinhar-se às diretrizes da reforma tributária.</a:t>
            </a:r>
          </a:p>
          <a:p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429F8F4-0D2B-5BB7-5633-27B9ED1CD3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5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20311" y="964127"/>
            <a:ext cx="10330489" cy="4929747"/>
            <a:chOff x="0" y="1443778"/>
            <a:chExt cx="10330489" cy="4929747"/>
          </a:xfrm>
        </p:grpSpPr>
        <p:pic>
          <p:nvPicPr>
            <p:cNvPr id="5" name="Imagem 4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3778"/>
              <a:ext cx="6962449" cy="4929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16;p16"/>
            <p:cNvSpPr/>
            <p:nvPr/>
          </p:nvSpPr>
          <p:spPr>
            <a:xfrm>
              <a:off x="5378081" y="3104783"/>
              <a:ext cx="4952408" cy="2887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/>
              <a:r>
                <a:rPr lang="pt-BR" sz="3600" b="1" dirty="0">
                  <a:solidFill>
                    <a:srgbClr val="3BA24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Kanit"/>
                </a:rPr>
                <a:t>Toda ação da Sefin é para tornar Fortaleza um lugar melhor para se viver. </a:t>
              </a:r>
            </a:p>
          </p:txBody>
        </p:sp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26AFC2D-AC5C-DC31-F061-3DC76D03DD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209336-9204-2721-A8ED-21F522A56793}"/>
              </a:ext>
            </a:extLst>
          </p:cNvPr>
          <p:cNvSpPr txBox="1"/>
          <p:nvPr/>
        </p:nvSpPr>
        <p:spPr>
          <a:xfrm>
            <a:off x="6116889" y="1413289"/>
            <a:ext cx="515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Muito obrigado a todos pela atenção!</a:t>
            </a:r>
          </a:p>
        </p:txBody>
      </p:sp>
    </p:spTree>
    <p:extLst>
      <p:ext uri="{BB962C8B-B14F-4D97-AF65-F5344CB8AC3E}">
        <p14:creationId xmlns:p14="http://schemas.microsoft.com/office/powerpoint/2010/main" val="227374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rot="16200000">
            <a:off x="-2965973" y="2979500"/>
            <a:ext cx="6738650" cy="779647"/>
          </a:xfrm>
        </p:spPr>
        <p:txBody>
          <a:bodyPr/>
          <a:lstStyle/>
          <a:p>
            <a:pPr algn="ctr"/>
            <a:r>
              <a:rPr lang="pt-BR" sz="3200" dirty="0"/>
              <a:t>PANORAMA </a:t>
            </a:r>
            <a:r>
              <a:rPr lang="pt-BR" sz="3600" u="sng" dirty="0"/>
              <a:t>IPTU</a:t>
            </a:r>
            <a:r>
              <a:rPr lang="pt-BR" sz="3200" dirty="0"/>
              <a:t> NO CE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79231B-20CD-C0AA-F22C-AE19808A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9" y="3079369"/>
            <a:ext cx="2825262" cy="344378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9BC1075-A19B-FC13-39DF-937B41341006}"/>
              </a:ext>
            </a:extLst>
          </p:cNvPr>
          <p:cNvSpPr txBox="1"/>
          <p:nvPr/>
        </p:nvSpPr>
        <p:spPr>
          <a:xfrm>
            <a:off x="1361943" y="150558"/>
            <a:ext cx="1003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Arrecadação do IPTU (2023) pela proporção da receita corrente líquida (2023) </a:t>
            </a:r>
          </a:p>
          <a:p>
            <a:r>
              <a:rPr lang="pt-BR" b="1" dirty="0"/>
              <a:t>Municípios no CE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CA49F8-AD68-771E-AAD3-08F8AB5E389C}"/>
              </a:ext>
            </a:extLst>
          </p:cNvPr>
          <p:cNvSpPr txBox="1"/>
          <p:nvPr/>
        </p:nvSpPr>
        <p:spPr>
          <a:xfrm>
            <a:off x="793176" y="6452525"/>
            <a:ext cx="5161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elaboração própria a partir dos dados do SICONFI (2024) e IBGE.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D24255-2D4B-723F-1331-B31310E90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82"/>
          <a:stretch/>
        </p:blipFill>
        <p:spPr>
          <a:xfrm>
            <a:off x="998648" y="2786335"/>
            <a:ext cx="5265113" cy="366694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B910849-7232-E9A1-6D18-BD0F54A18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8" y="805205"/>
            <a:ext cx="5097352" cy="163843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1D9AE0-2925-5054-13E9-65529714A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87628"/>
            <a:ext cx="5993000" cy="20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5A181F00-B3F0-6702-A43B-5C81E4DD8C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91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2DEA99C-7C6C-DCB9-A5C6-52BF4D0B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74704D-4912-8CF6-C608-66ACE3D9A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pt-BR" sz="1600" b="1" dirty="0"/>
              <a:t>BRASIL. Secretaria do Tesouro Nacional.</a:t>
            </a:r>
            <a:r>
              <a:rPr lang="pt-BR" sz="1600" dirty="0"/>
              <a:t> Sistema de Informações Contábeis e Fiscais do Setor Público Brasileiro - </a:t>
            </a:r>
            <a:r>
              <a:rPr lang="pt-BR" sz="1600" dirty="0" err="1"/>
              <a:t>Siconfi</a:t>
            </a:r>
            <a:r>
              <a:rPr lang="pt-BR" sz="1600" dirty="0"/>
              <a:t>. Disponível em: </a:t>
            </a:r>
            <a:r>
              <a:rPr lang="pt-BR" sz="1600" dirty="0">
                <a:hlinkClick r:id="rId2"/>
              </a:rPr>
              <a:t>https://siconfi.tesouro.gov.br/</a:t>
            </a:r>
            <a:r>
              <a:rPr lang="pt-BR" sz="1600" dirty="0" err="1">
                <a:hlinkClick r:id="rId2"/>
              </a:rPr>
              <a:t>siconfi</a:t>
            </a:r>
            <a:r>
              <a:rPr lang="pt-BR" sz="1600" dirty="0">
                <a:hlinkClick r:id="rId2"/>
              </a:rPr>
              <a:t>/</a:t>
            </a:r>
            <a:r>
              <a:rPr lang="pt-BR" sz="1600" dirty="0" err="1">
                <a:hlinkClick r:id="rId2"/>
              </a:rPr>
              <a:t>index.jsf</a:t>
            </a:r>
            <a:r>
              <a:rPr lang="pt-BR" sz="1600" dirty="0"/>
              <a:t>. Acesso em: 1 set. 2024.</a:t>
            </a:r>
          </a:p>
          <a:p>
            <a:pPr marL="114300" indent="0">
              <a:buNone/>
            </a:pPr>
            <a:r>
              <a:rPr lang="pt-BR" sz="1600" dirty="0"/>
              <a:t>CARVALHO JUNIOR, Pedro Humberto Bruno de. </a:t>
            </a:r>
            <a:r>
              <a:rPr lang="pt-BR" sz="1600" b="1" dirty="0"/>
              <a:t>Panorama do IPTU: um retrato da administração tributária em 53 cidades selecionadas. </a:t>
            </a:r>
            <a:r>
              <a:rPr lang="pt-BR" sz="1600" dirty="0"/>
              <a:t>Texto para Discussão, n. 2419. Brasília: Instituto de Pesquisa Econômica Aplicada - IPEA, 2018. Disponível em: </a:t>
            </a:r>
            <a:r>
              <a:rPr lang="pt-BR" sz="1600" dirty="0">
                <a:hlinkClick r:id="rId3"/>
              </a:rPr>
              <a:t>https://repositorio.ipea.gov.br/</a:t>
            </a:r>
            <a:r>
              <a:rPr lang="pt-BR" sz="1600" dirty="0" err="1">
                <a:hlinkClick r:id="rId3"/>
              </a:rPr>
              <a:t>bitstream</a:t>
            </a:r>
            <a:r>
              <a:rPr lang="pt-BR" sz="1600" dirty="0">
                <a:hlinkClick r:id="rId3"/>
              </a:rPr>
              <a:t>/11058/9313/1/td_2419.pdf</a:t>
            </a:r>
            <a:r>
              <a:rPr lang="pt-BR" sz="1600" dirty="0"/>
              <a:t>. Acesso em: 29 ago. 2024.</a:t>
            </a:r>
          </a:p>
          <a:p>
            <a:pPr marL="114300" indent="0">
              <a:buNone/>
            </a:pPr>
            <a:r>
              <a:rPr lang="pt-BR" sz="1600" dirty="0"/>
              <a:t>IBGE. </a:t>
            </a:r>
            <a:r>
              <a:rPr lang="pt-BR" sz="1600" b="1" dirty="0"/>
              <a:t>Censo 2022</a:t>
            </a:r>
            <a:r>
              <a:rPr lang="pt-BR" sz="1600" dirty="0"/>
              <a:t>: informações de população e domicílios por setores censitários auxiliam gestão pública. Agência de Notícias IBGE, 12 jun. 2023. Disponível em: https://agenciadenoticias.ibge.gov.br/agencia-noticias/2012-agencia-de-noticias/noticias/39525-censo-2022-informacoes-de-populacao-e-domicilios-por-setores-censitarios-auxiliam-gestao-publica. Acesso em: 21 ago. 2024.</a:t>
            </a:r>
          </a:p>
          <a:p>
            <a:pPr marL="114300" indent="0">
              <a:buNone/>
            </a:pPr>
            <a:r>
              <a:rPr lang="pt-BR" sz="1600" b="1" dirty="0"/>
              <a:t>ONR – OPERADOR NACIONAL DO REGISTRO DE IMÓVEIS.</a:t>
            </a:r>
            <a:r>
              <a:rPr lang="pt-BR" sz="1600" dirty="0"/>
              <a:t> ONR divulga comunicado sobre cumprimento do Provimento nº 174/24. Disponível em: https://onr.org.br/onr-divulga-comunicado-sobre-cumprimento-do-provimento-no-174-24/. Acesso em: 29 ago. 2024.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B36629D-3D34-0C76-7D56-799B5CE8EF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6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5810D80-86B6-2CC8-DE47-36C3B609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36" y="1155208"/>
            <a:ext cx="6278218" cy="52011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DE4EB8-21FD-7738-63D3-08A62AD3E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08" y="1211028"/>
            <a:ext cx="3863647" cy="436889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rot="16200000">
            <a:off x="-2967704" y="2981232"/>
            <a:ext cx="6738650" cy="776184"/>
          </a:xfrm>
        </p:spPr>
        <p:txBody>
          <a:bodyPr/>
          <a:lstStyle/>
          <a:p>
            <a:pPr algn="ctr"/>
            <a:r>
              <a:rPr lang="pt-BR" sz="2400" dirty="0"/>
              <a:t>PANORAMA DA ARRECADAÇÃO DO </a:t>
            </a:r>
            <a:r>
              <a:rPr lang="pt-BR" sz="2800" u="sng" dirty="0"/>
              <a:t>IPTU</a:t>
            </a:r>
            <a:r>
              <a:rPr lang="pt-BR" sz="2400" dirty="0"/>
              <a:t> CE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BC1075-A19B-FC13-39DF-937B41341006}"/>
              </a:ext>
            </a:extLst>
          </p:cNvPr>
          <p:cNvSpPr txBox="1"/>
          <p:nvPr/>
        </p:nvSpPr>
        <p:spPr>
          <a:xfrm>
            <a:off x="1278082" y="123662"/>
            <a:ext cx="990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Arrecadação do IPTU (2023) – Ranking pela proporção da receita corrente líquida (2023) </a:t>
            </a:r>
          </a:p>
          <a:p>
            <a:r>
              <a:rPr lang="pt-BR" b="1" dirty="0"/>
              <a:t>CE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CA49F8-AD68-771E-AAD3-08F8AB5E389C}"/>
              </a:ext>
            </a:extLst>
          </p:cNvPr>
          <p:cNvSpPr txBox="1"/>
          <p:nvPr/>
        </p:nvSpPr>
        <p:spPr>
          <a:xfrm>
            <a:off x="655362" y="6298453"/>
            <a:ext cx="4621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elaboração própria a partir dos dados do SICONFI (2024).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7696738B-F4C4-D9D6-3048-40C34DEB79CA}"/>
              </a:ext>
            </a:extLst>
          </p:cNvPr>
          <p:cNvGrpSpPr/>
          <p:nvPr/>
        </p:nvGrpSpPr>
        <p:grpSpPr>
          <a:xfrm>
            <a:off x="5122718" y="1589809"/>
            <a:ext cx="6712527" cy="4208318"/>
            <a:chOff x="5122718" y="1589809"/>
            <a:chExt cx="6712527" cy="4208318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73B8A4F1-37E0-C62E-CF25-D2C4A6D83191}"/>
                </a:ext>
              </a:extLst>
            </p:cNvPr>
            <p:cNvGrpSpPr/>
            <p:nvPr/>
          </p:nvGrpSpPr>
          <p:grpSpPr>
            <a:xfrm>
              <a:off x="5122718" y="3079660"/>
              <a:ext cx="6712527" cy="307777"/>
              <a:chOff x="5122718" y="3079660"/>
              <a:chExt cx="6712527" cy="307777"/>
            </a:xfrm>
          </p:grpSpPr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id="{CCB9FC11-0C80-87C1-830D-81EC0DFBE91D}"/>
                  </a:ext>
                </a:extLst>
              </p:cNvPr>
              <p:cNvCxnSpPr/>
              <p:nvPr/>
            </p:nvCxnSpPr>
            <p:spPr>
              <a:xfrm>
                <a:off x="5122718" y="3387437"/>
                <a:ext cx="6712527" cy="0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D3777A13-5BD9-88B4-E51E-ECBD99B0D16F}"/>
                  </a:ext>
                </a:extLst>
              </p:cNvPr>
              <p:cNvSpPr txBox="1"/>
              <p:nvPr/>
            </p:nvSpPr>
            <p:spPr>
              <a:xfrm>
                <a:off x="5122718" y="3079660"/>
                <a:ext cx="7184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accent2"/>
                    </a:solidFill>
                  </a:rPr>
                  <a:t>0,83%</a:t>
                </a: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17C24A16-46A8-4FFC-3B10-9866F3D7A952}"/>
                </a:ext>
              </a:extLst>
            </p:cNvPr>
            <p:cNvGrpSpPr/>
            <p:nvPr/>
          </p:nvGrpSpPr>
          <p:grpSpPr>
            <a:xfrm>
              <a:off x="10505539" y="1589809"/>
              <a:ext cx="718415" cy="4208318"/>
              <a:chOff x="10505539" y="1589809"/>
              <a:chExt cx="718415" cy="4208318"/>
            </a:xfrm>
          </p:grpSpPr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4E815551-4E03-6179-1828-7CBA699F8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5539" y="1589809"/>
                <a:ext cx="0" cy="4208318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9DF33D25-F08F-2AD7-BE5D-97482C80FEA2}"/>
                  </a:ext>
                </a:extLst>
              </p:cNvPr>
              <p:cNvSpPr txBox="1"/>
              <p:nvPr/>
            </p:nvSpPr>
            <p:spPr>
              <a:xfrm>
                <a:off x="10505539" y="5397697"/>
                <a:ext cx="7184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accent2"/>
                    </a:solidFill>
                  </a:rPr>
                  <a:t>10,8%</a:t>
                </a:r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63D62F9-357B-3743-3E84-88C27DEDA657}"/>
                </a:ext>
              </a:extLst>
            </p:cNvPr>
            <p:cNvSpPr txBox="1"/>
            <p:nvPr/>
          </p:nvSpPr>
          <p:spPr>
            <a:xfrm>
              <a:off x="8271160" y="3079660"/>
              <a:ext cx="2067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accent2"/>
                  </a:solidFill>
                </a:rPr>
                <a:t>(CARVALHO Jr., 2018)</a:t>
              </a: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72D4A864-3EEE-3B88-512B-CB706F4DBAC8}"/>
              </a:ext>
            </a:extLst>
          </p:cNvPr>
          <p:cNvSpPr/>
          <p:nvPr/>
        </p:nvSpPr>
        <p:spPr>
          <a:xfrm>
            <a:off x="655362" y="1451734"/>
            <a:ext cx="3863647" cy="138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FF6010D-D5FB-A1BE-8F62-A3D6883F6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E4BBC5-44CF-A5DF-05BE-060E963D4219}"/>
              </a:ext>
            </a:extLst>
          </p:cNvPr>
          <p:cNvSpPr txBox="1"/>
          <p:nvPr/>
        </p:nvSpPr>
        <p:spPr>
          <a:xfrm>
            <a:off x="603001" y="5551585"/>
            <a:ext cx="2704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Nota: mediana para os 184 municípios. </a:t>
            </a:r>
          </a:p>
          <a:p>
            <a:r>
              <a:rPr lang="pt-BR" sz="1050" dirty="0"/>
              <a:t>Top 25 IPTU/RCL apresentados na tabela</a:t>
            </a:r>
          </a:p>
        </p:txBody>
      </p:sp>
    </p:spTree>
    <p:extLst>
      <p:ext uri="{BB962C8B-B14F-4D97-AF65-F5344CB8AC3E}">
        <p14:creationId xmlns:p14="http://schemas.microsoft.com/office/powerpoint/2010/main" val="27947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rot="16200000">
            <a:off x="-2943459" y="2956987"/>
            <a:ext cx="6738650" cy="824674"/>
          </a:xfrm>
        </p:spPr>
        <p:txBody>
          <a:bodyPr/>
          <a:lstStyle/>
          <a:p>
            <a:pPr algn="ctr"/>
            <a:r>
              <a:rPr lang="pt-BR" sz="3200" dirty="0"/>
              <a:t>PANORAMA </a:t>
            </a:r>
            <a:r>
              <a:rPr lang="pt-BR" sz="3600" u="sng" dirty="0"/>
              <a:t>IPTU</a:t>
            </a:r>
            <a:r>
              <a:rPr lang="pt-BR" sz="3200" dirty="0"/>
              <a:t> ENTRE CAPITAIS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BC1075-A19B-FC13-39DF-937B41341006}"/>
              </a:ext>
            </a:extLst>
          </p:cNvPr>
          <p:cNvSpPr txBox="1"/>
          <p:nvPr/>
        </p:nvSpPr>
        <p:spPr>
          <a:xfrm>
            <a:off x="1278082" y="123662"/>
            <a:ext cx="990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Arrecadação do IPTU (2023) – Ranking pela proporção da receita corrente líquida (2023) </a:t>
            </a:r>
          </a:p>
          <a:p>
            <a:r>
              <a:rPr lang="pt-BR" b="1" dirty="0"/>
              <a:t>Capitais dos Estados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CA49F8-AD68-771E-AAD3-08F8AB5E389C}"/>
              </a:ext>
            </a:extLst>
          </p:cNvPr>
          <p:cNvSpPr txBox="1"/>
          <p:nvPr/>
        </p:nvSpPr>
        <p:spPr>
          <a:xfrm>
            <a:off x="1361944" y="6288062"/>
            <a:ext cx="4621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elaboração própria a partir dos dados do SICONFI (2024).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294DAA-C55D-0A84-EDAF-6BE139AC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491" y="1387061"/>
            <a:ext cx="7738572" cy="42223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C5585EA-421B-EBBB-BD20-BBBEE6AF1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1" y="946047"/>
            <a:ext cx="3013708" cy="4851855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0B9B422-9223-C5EF-BCCE-E34B80FDC77D}"/>
              </a:ext>
            </a:extLst>
          </p:cNvPr>
          <p:cNvGrpSpPr/>
          <p:nvPr/>
        </p:nvGrpSpPr>
        <p:grpSpPr>
          <a:xfrm>
            <a:off x="4786340" y="1818409"/>
            <a:ext cx="6712527" cy="3522514"/>
            <a:chOff x="4786340" y="1818409"/>
            <a:chExt cx="6712527" cy="352251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99846354-C11C-573F-AEA9-DEC6F5EB55E8}"/>
                </a:ext>
              </a:extLst>
            </p:cNvPr>
            <p:cNvGrpSpPr/>
            <p:nvPr/>
          </p:nvGrpSpPr>
          <p:grpSpPr>
            <a:xfrm>
              <a:off x="4786340" y="3642013"/>
              <a:ext cx="6712527" cy="307777"/>
              <a:chOff x="5185064" y="2965359"/>
              <a:chExt cx="6712527" cy="307777"/>
            </a:xfrm>
          </p:grpSpPr>
          <p:cxnSp>
            <p:nvCxnSpPr>
              <p:cNvPr id="15" name="Conector reto 14">
                <a:extLst>
                  <a:ext uri="{FF2B5EF4-FFF2-40B4-BE49-F238E27FC236}">
                    <a16:creationId xmlns:a16="http://schemas.microsoft.com/office/drawing/2014/main" id="{36EB4B7F-7309-5691-833A-FE0F42DFA897}"/>
                  </a:ext>
                </a:extLst>
              </p:cNvPr>
              <p:cNvCxnSpPr/>
              <p:nvPr/>
            </p:nvCxnSpPr>
            <p:spPr>
              <a:xfrm>
                <a:off x="5185064" y="3273136"/>
                <a:ext cx="6712527" cy="0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20ADAF8-6413-2CBD-019B-F580D2932E13}"/>
                  </a:ext>
                </a:extLst>
              </p:cNvPr>
              <p:cNvSpPr txBox="1"/>
              <p:nvPr/>
            </p:nvSpPr>
            <p:spPr>
              <a:xfrm>
                <a:off x="5185064" y="2965359"/>
                <a:ext cx="7184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accent2"/>
                    </a:solidFill>
                  </a:rPr>
                  <a:t>0,83%</a:t>
                </a:r>
              </a:p>
            </p:txBody>
          </p:sp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23A7A11C-8CB4-AE1E-F98A-4777D1CA2452}"/>
                </a:ext>
              </a:extLst>
            </p:cNvPr>
            <p:cNvGrpSpPr/>
            <p:nvPr/>
          </p:nvGrpSpPr>
          <p:grpSpPr>
            <a:xfrm>
              <a:off x="8666347" y="1818409"/>
              <a:ext cx="718415" cy="3522514"/>
              <a:chOff x="11284861" y="1589809"/>
              <a:chExt cx="718415" cy="4208318"/>
            </a:xfrm>
          </p:grpSpPr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8B6BC471-CC1F-6A85-F043-07CF96B83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4861" y="1589809"/>
                <a:ext cx="0" cy="4208318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ECA0A49-C97D-E0E4-4ED5-622EB08E7262}"/>
                  </a:ext>
                </a:extLst>
              </p:cNvPr>
              <p:cNvSpPr txBox="1"/>
              <p:nvPr/>
            </p:nvSpPr>
            <p:spPr>
              <a:xfrm>
                <a:off x="11284861" y="5397697"/>
                <a:ext cx="7184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accent2"/>
                    </a:solidFill>
                  </a:rPr>
                  <a:t>10,8%</a:t>
                </a:r>
              </a:p>
            </p:txBody>
          </p:sp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BD3DED5-95F8-3DA9-D522-34D892BB8601}"/>
                </a:ext>
              </a:extLst>
            </p:cNvPr>
            <p:cNvSpPr txBox="1"/>
            <p:nvPr/>
          </p:nvSpPr>
          <p:spPr>
            <a:xfrm>
              <a:off x="9059102" y="3626805"/>
              <a:ext cx="2121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accent2"/>
                  </a:solidFill>
                </a:rPr>
                <a:t>(CARVALHO Jr., 2018)</a:t>
              </a:r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778D7684-0DC5-C1D3-C0E5-262A258713DF}"/>
              </a:ext>
            </a:extLst>
          </p:cNvPr>
          <p:cNvSpPr/>
          <p:nvPr/>
        </p:nvSpPr>
        <p:spPr>
          <a:xfrm>
            <a:off x="1155701" y="1174173"/>
            <a:ext cx="2221344" cy="17352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742E11E-50C6-95BB-1787-B4405DABA4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44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DF95-A67D-9136-7FF7-A86D9650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Visão Geral da Tributação Imobiliária</a:t>
            </a:r>
          </a:p>
        </p:txBody>
      </p:sp>
    </p:spTree>
    <p:extLst>
      <p:ext uri="{BB962C8B-B14F-4D97-AF65-F5344CB8AC3E}">
        <p14:creationId xmlns:p14="http://schemas.microsoft.com/office/powerpoint/2010/main" val="35079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90A35D8-7B43-412B-8314-517AE958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IPTU - “O condomínio da cidade”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9975791-011D-63DB-901A-17125A3E6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700"/>
            <a:ext cx="5663184" cy="476726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Relacionado às melhorias públicas </a:t>
            </a:r>
            <a:r>
              <a:rPr lang="pt-BR" dirty="0">
                <a:sym typeface="Wingdings" panose="05000000000000000000" pitchFamily="2" charset="2"/>
              </a:rPr>
              <a:t> “imposto cidadão”</a:t>
            </a:r>
            <a:r>
              <a:rPr lang="pt-BR" dirty="0"/>
              <a:t>.</a:t>
            </a:r>
          </a:p>
          <a:p>
            <a:r>
              <a:rPr lang="pt-BR" dirty="0"/>
              <a:t>Imposto RECORRENTE e perene.</a:t>
            </a:r>
          </a:p>
          <a:p>
            <a:r>
              <a:rPr lang="pt-BR" dirty="0"/>
              <a:t>Não suscetível a mudanças na economia.</a:t>
            </a:r>
          </a:p>
          <a:p>
            <a:r>
              <a:rPr lang="pt-BR" dirty="0"/>
              <a:t>Base de cálculo determinada e “imóvel” visível</a:t>
            </a:r>
          </a:p>
          <a:p>
            <a:r>
              <a:rPr lang="pt-BR" dirty="0"/>
              <a:t>Pode inibir a especulação imobiliária (fiscal e extrafiscal).</a:t>
            </a:r>
          </a:p>
          <a:p>
            <a:r>
              <a:rPr lang="pt-BR" dirty="0"/>
              <a:t>Ainda pouco explorado no Brasil.</a:t>
            </a:r>
          </a:p>
          <a:p>
            <a:r>
              <a:rPr lang="pt-BR" dirty="0">
                <a:sym typeface="Wingdings" panose="05000000000000000000" pitchFamily="2" charset="2"/>
              </a:rPr>
              <a:t>Projeções de 1% do PIB.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5962E06-CD1B-931B-4F1D-CB8B605F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856" y="1409700"/>
            <a:ext cx="4651248" cy="4651248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761FC2D-E750-5351-D511-0589043C71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1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D1C1A888-D07C-C51E-3699-7F9B4E77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IPTU - Alto Custo Político</a:t>
            </a: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F516B9BD-9515-D46D-747E-CF0EAFD57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701"/>
            <a:ext cx="5687291" cy="361432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Exigido diretamente do cidadão. Alta visibilidade. Tributação Direta.</a:t>
            </a:r>
          </a:p>
          <a:p>
            <a:r>
              <a:rPr lang="pt-BR" dirty="0"/>
              <a:t>Dependência [até a Reforma Tributária] da Câmara Municipal para modificação da PGV. Politização.</a:t>
            </a:r>
          </a:p>
          <a:p>
            <a:r>
              <a:rPr lang="pt-BR" dirty="0"/>
              <a:t>Plantas de valores defasadas no tempo.</a:t>
            </a:r>
          </a:p>
          <a:p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81D7323-20D3-E79D-E693-DA60F75B8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406" y="1409701"/>
            <a:ext cx="5582594" cy="319005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C1DFD5E-67E5-4929-11F9-1B7AD884A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5192"/>
            <a:ext cx="2969750" cy="1892808"/>
          </a:xfrm>
          <a:prstGeom prst="rect">
            <a:avLst/>
          </a:prstGeom>
        </p:spPr>
      </p:pic>
      <p:pic>
        <p:nvPicPr>
          <p:cNvPr id="3" name="Picture 2" descr="Valor do IPTU cobrado em Fortaleza é até 10 vezes superior ao de 2013 –  Diálogos Políticos">
            <a:extLst>
              <a:ext uri="{FF2B5EF4-FFF2-40B4-BE49-F238E27FC236}">
                <a16:creationId xmlns:a16="http://schemas.microsoft.com/office/drawing/2014/main" id="{B8AAC2DF-CD47-3FB4-B5F2-61E042BC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11" y="4729595"/>
            <a:ext cx="1737880" cy="17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3BAEAC0-7EF6-2BFA-F906-2F6BDCEE11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4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2369</Words>
  <Application>Microsoft Office PowerPoint</Application>
  <PresentationFormat>Widescreen</PresentationFormat>
  <Paragraphs>277</Paragraphs>
  <Slides>40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2" baseType="lpstr">
      <vt:lpstr>Arial</vt:lpstr>
      <vt:lpstr>Kanit</vt:lpstr>
      <vt:lpstr>Calibri</vt:lpstr>
      <vt:lpstr>Tahoma</vt:lpstr>
      <vt:lpstr>Lato</vt:lpstr>
      <vt:lpstr>Source Sans Pro</vt:lpstr>
      <vt:lpstr>Wingdings</vt:lpstr>
      <vt:lpstr>Lato Light</vt:lpstr>
      <vt:lpstr>Cambria Math</vt:lpstr>
      <vt:lpstr>Ubuntu</vt:lpstr>
      <vt:lpstr>Nunito</vt:lpstr>
      <vt:lpstr>Tema do Office</vt:lpstr>
      <vt:lpstr>Tributação  Imobiliária</vt:lpstr>
      <vt:lpstr>AGENDA</vt:lpstr>
      <vt:lpstr>Diagnóstico da Arrecadação Imobiliária</vt:lpstr>
      <vt:lpstr>PANORAMA IPTU NO CE</vt:lpstr>
      <vt:lpstr>PANORAMA DA ARRECADAÇÃO DO IPTU CE</vt:lpstr>
      <vt:lpstr>PANORAMA IPTU ENTRE CAPITAIS</vt:lpstr>
      <vt:lpstr>Visão Geral da Tributação Imobiliária</vt:lpstr>
      <vt:lpstr>IPTU - “O condomínio da cidade”</vt:lpstr>
      <vt:lpstr>IPTU - Alto Custo Político</vt:lpstr>
      <vt:lpstr>ITBI</vt:lpstr>
      <vt:lpstr>ITBI – Ausência de Transações formais em bairros carentes</vt:lpstr>
      <vt:lpstr>MATRÍCULAS NO CADASTRO IMOBILIÁRIO</vt:lpstr>
      <vt:lpstr>Estratégias de Melhorias na Arrecadação</vt:lpstr>
      <vt:lpstr>ESTRATÉGIAS - FATORES ADMINISTRATIVOS QUE AFETAM À TRIBUTAÇÃO IMOBILIÁRIA</vt:lpstr>
      <vt:lpstr>Estratégias de Melhorias do Cadastro Imobiliário</vt:lpstr>
      <vt:lpstr>CADASTRO IMOBILIÁRIO COM GEOTECNOLOGIAS</vt:lpstr>
      <vt:lpstr>[RE]CADASTRAMENTO IMOBILIÁRIO Utilização dos dados do Censo 2022</vt:lpstr>
      <vt:lpstr>SIMPLIFICAÇÃO DOS ATRIBUTOS DOS IMÓVEIS</vt:lpstr>
      <vt:lpstr>Imageamento Terrestre 360º</vt:lpstr>
      <vt:lpstr>Tecnologias de IA para Análise Visual e Descrição Automatizada de Imóveis</vt:lpstr>
      <vt:lpstr>Tecnologias de IA para Análise Visual e Descrição Automatizada de Imóveis</vt:lpstr>
      <vt:lpstr>Estratégias de Melhorias na Avaliação de Imóveis</vt:lpstr>
      <vt:lpstr>VALORES VENAIS DISTANTES DO VALOR DE MERCADO</vt:lpstr>
      <vt:lpstr>Reforma Tributária (EC 132/2023)</vt:lpstr>
      <vt:lpstr>Recomendações para Atualização da Base de Cálculo do IPTU</vt:lpstr>
      <vt:lpstr>“PREÇO” NÃO É “VALOR” [DE MERCADO]</vt:lpstr>
      <vt:lpstr>PLP 108/2024*</vt:lpstr>
      <vt:lpstr>ONDE OBTER DADOS PARA AS AVALIAÇÕES?</vt:lpstr>
      <vt:lpstr>Estrutura de um OMI Fortaleza</vt:lpstr>
      <vt:lpstr>OMI - Fortaleza</vt:lpstr>
      <vt:lpstr>OMI - RMF</vt:lpstr>
      <vt:lpstr>Estratégias de Melhorias do Cadastro de Pessoas</vt:lpstr>
      <vt:lpstr>RECADASTRAMENTO DE SUJEITOS PASSIVOS</vt:lpstr>
      <vt:lpstr>ALTERAÇÃO NO CTN (LC 208/2024)</vt:lpstr>
      <vt:lpstr>Apresentação do PowerPoint</vt:lpstr>
      <vt:lpstr>CNJ Resolução 547 de 22 de fevereiro de 2024</vt:lpstr>
      <vt:lpstr>CNJ, Provimento 149/2023  (Alterado pelo Prov. 174/24)</vt:lpstr>
      <vt:lpstr>CONCLUSÕES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Augusto Ferreira de Oliveira</dc:creator>
  <cp:lastModifiedBy>Augusto Oliveira</cp:lastModifiedBy>
  <cp:revision>52</cp:revision>
  <cp:lastPrinted>2024-09-04T11:04:28Z</cp:lastPrinted>
  <dcterms:modified xsi:type="dcterms:W3CDTF">2024-09-05T14:26:57Z</dcterms:modified>
</cp:coreProperties>
</file>