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5" d="100"/>
          <a:sy n="115" d="100"/>
        </p:scale>
        <p:origin x="5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Emendas</c:v>
                </c:pt>
              </c:strCache>
            </c:strRef>
          </c:tx>
          <c:spPr>
            <a:solidFill>
              <a:srgbClr val="70AD47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 i="0" u="none" strike="noStrike">
                    <a:solidFill>
                      <a:srgbClr val="44546A"/>
                    </a:solidFill>
                    <a:latin typeface="Calibri Light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2811</c:v>
                </c:pt>
                <c:pt idx="1">
                  <c:v>1182</c:v>
                </c:pt>
                <c:pt idx="2">
                  <c:v>924</c:v>
                </c:pt>
                <c:pt idx="3">
                  <c:v>1035</c:v>
                </c:pt>
                <c:pt idx="4">
                  <c:v>783</c:v>
                </c:pt>
                <c:pt idx="5">
                  <c:v>534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BA-4D9D-BE1F-A71B82056EA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300" b="0" i="0" u="none" strike="noStrike">
                <a:solidFill>
                  <a:srgbClr val="333333"/>
                </a:solidFill>
                <a:latin typeface="Calibri Light"/>
              </a:defRPr>
            </a:pPr>
            <a:endParaRPr lang="pt-BR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88888"/>
                </a:solidFill>
                <a:latin typeface="Arial"/>
              </a:defRPr>
            </a:pPr>
            <a:endParaRPr lang="pt-BR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9404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C056BB05-6130-D17F-10B5-1B3DA45CED90}"/>
              </a:ext>
            </a:extLst>
          </p:cNvPr>
          <p:cNvSpPr txBox="1">
            <a:spLocks/>
          </p:cNvSpPr>
          <p:nvPr/>
        </p:nvSpPr>
        <p:spPr>
          <a:xfrm>
            <a:off x="5632645" y="0"/>
            <a:ext cx="3511356" cy="5143500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pt-BR" altLang="pt-B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II CONSEPLAN</a:t>
            </a:r>
            <a:br>
              <a:rPr lang="pt-BR" altLang="pt-B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</a:br>
            <a:r>
              <a:rPr lang="pt-BR" sz="2000" dirty="0" smtClean="0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/>
                <a:cs typeface="Segoe UI" panose="020B0502040204020203" pitchFamily="34" charset="0"/>
              </a:rPr>
              <a:t>Brasília – Maio/2026</a:t>
            </a:r>
            <a:br>
              <a:rPr lang="pt-BR" sz="2000" dirty="0" smtClean="0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/>
                <a:cs typeface="Segoe UI" panose="020B0502040204020203" pitchFamily="34" charset="0"/>
              </a:rPr>
            </a:br>
            <a:r>
              <a:rPr lang="pt-BR" sz="3200" dirty="0" smtClean="0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/>
                <a:cs typeface="Segoe UI" panose="020B0502040204020203" pitchFamily="34" charset="0"/>
              </a:rPr>
              <a:t/>
            </a:r>
            <a:br>
              <a:rPr lang="pt-BR" sz="3200" dirty="0" smtClean="0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/>
                <a:cs typeface="Segoe UI" panose="020B0502040204020203" pitchFamily="34" charset="0"/>
              </a:rPr>
            </a:br>
            <a:r>
              <a:rPr lang="en-US" sz="3600" b="1" dirty="0" err="1" smtClean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Emendas</a:t>
            </a:r>
            <a:r>
              <a:rPr lang="en-US" sz="3600" b="1" dirty="0" smtClean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Parlamentares</a:t>
            </a:r>
            <a:r>
              <a:rPr lang="en-US" sz="3600" dirty="0" smtClean="0">
                <a:solidFill>
                  <a:schemeClr val="bg1"/>
                </a:solidFill>
              </a:rPr>
              <a:t/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a </a:t>
            </a:r>
            <a:r>
              <a:rPr lang="en-US" sz="3600" b="1" dirty="0" err="1" smtClean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Governança</a:t>
            </a:r>
            <a:r>
              <a:rPr lang="en-US" sz="3600" b="1" dirty="0" smtClean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no </a:t>
            </a:r>
            <a:r>
              <a:rPr lang="en-US" sz="3600" b="1" dirty="0" err="1" smtClean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Processo</a:t>
            </a:r>
            <a:r>
              <a:rPr lang="en-US" sz="3600" dirty="0" smtClean="0">
                <a:solidFill>
                  <a:schemeClr val="bg1"/>
                </a:solidFill>
              </a:rPr>
              <a:t/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</a:t>
            </a:r>
            <a:r>
              <a:rPr lang="en-US" sz="3600" b="1" dirty="0" err="1" smtClean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Elaboração</a:t>
            </a:r>
            <a:r>
              <a:rPr lang="en-US" sz="3600" b="1" dirty="0" smtClean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do</a:t>
            </a:r>
            <a:r>
              <a:rPr lang="en-US" sz="3600" dirty="0" smtClean="0">
                <a:solidFill>
                  <a:schemeClr val="bg1"/>
                </a:solidFill>
              </a:rPr>
              <a:t/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b="1" dirty="0" err="1" smtClean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Planejamento</a:t>
            </a:r>
            <a:r>
              <a:rPr lang="en-US" sz="3600" b="1" dirty="0" smtClean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Orçamentário</a:t>
            </a:r>
            <a:endParaRPr lang="en-US" sz="3600" b="1" dirty="0" smtClean="0">
              <a:solidFill>
                <a:schemeClr val="bg1"/>
              </a:solidFill>
              <a:latin typeface="Georgia" pitchFamily="34" charset="0"/>
              <a:ea typeface="Georgia" pitchFamily="34" charset="-122"/>
              <a:cs typeface="Georgia" pitchFamily="34" charset="-120"/>
            </a:endParaRPr>
          </a:p>
          <a:p>
            <a:pPr>
              <a:lnSpc>
                <a:spcPct val="120000"/>
              </a:lnSpc>
            </a:pPr>
            <a:endParaRPr lang="en-US" sz="2000" b="1" dirty="0" smtClean="0">
              <a:solidFill>
                <a:schemeClr val="bg1"/>
              </a:solidFill>
              <a:latin typeface="Georgia" pitchFamily="34" charset="0"/>
              <a:ea typeface="Georgia" pitchFamily="34" charset="-122"/>
              <a:cs typeface="Georgia" pitchFamily="34" charset="-120"/>
            </a:endParaRPr>
          </a:p>
          <a:p>
            <a:pPr algn="l"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Georgia" pitchFamily="34" charset="0"/>
              </a:rPr>
              <a:t>Autores</a:t>
            </a:r>
            <a:r>
              <a:rPr lang="en-US" sz="2000" dirty="0" smtClean="0">
                <a:solidFill>
                  <a:schemeClr val="bg1"/>
                </a:solidFill>
                <a:latin typeface="Georgia" pitchFamily="34" charset="0"/>
              </a:rPr>
              <a:t>: </a:t>
            </a:r>
            <a:br>
              <a:rPr lang="en-US" sz="2000" dirty="0" smtClean="0">
                <a:solidFill>
                  <a:schemeClr val="bg1"/>
                </a:solidFill>
                <a:latin typeface="Georgia" pitchFamily="34" charset="0"/>
              </a:rPr>
            </a:br>
            <a:r>
              <a:rPr lang="en-US" sz="2000" dirty="0" err="1" smtClean="0">
                <a:solidFill>
                  <a:schemeClr val="bg1"/>
                </a:solidFill>
                <a:latin typeface="Georgia" pitchFamily="34" charset="0"/>
              </a:rPr>
              <a:t>Fábio</a:t>
            </a:r>
            <a:r>
              <a:rPr lang="en-US" sz="2000" dirty="0" smtClean="0">
                <a:solidFill>
                  <a:schemeClr val="bg1"/>
                </a:solidFill>
                <a:latin typeface="Georgia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Georgia" pitchFamily="34" charset="0"/>
              </a:rPr>
              <a:t>Diogo</a:t>
            </a:r>
            <a:r>
              <a:rPr lang="en-US" sz="2000" dirty="0" smtClean="0">
                <a:solidFill>
                  <a:schemeClr val="bg1"/>
                </a:solidFill>
                <a:latin typeface="Georgia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latin typeface="Georgia" pitchFamily="34" charset="0"/>
              </a:rPr>
            </a:br>
            <a:r>
              <a:rPr lang="en-US" sz="2000" dirty="0" err="1" smtClean="0">
                <a:solidFill>
                  <a:schemeClr val="bg1"/>
                </a:solidFill>
                <a:latin typeface="Georgia" pitchFamily="34" charset="0"/>
              </a:rPr>
              <a:t>Naiana</a:t>
            </a:r>
            <a:r>
              <a:rPr lang="en-US" sz="2000" dirty="0" smtClean="0">
                <a:solidFill>
                  <a:schemeClr val="bg1"/>
                </a:solidFill>
                <a:latin typeface="Georgia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Georgia" pitchFamily="34" charset="0"/>
              </a:rPr>
              <a:t>Peixoto</a:t>
            </a:r>
            <a:r>
              <a:rPr lang="en-US" sz="2000" dirty="0" smtClean="0">
                <a:solidFill>
                  <a:schemeClr val="bg1"/>
                </a:solidFill>
                <a:latin typeface="Georgia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latin typeface="Georgia" pitchFamily="34" charset="0"/>
              </a:rPr>
            </a:br>
            <a:r>
              <a:rPr lang="en-US" sz="2000" dirty="0" err="1" smtClean="0">
                <a:solidFill>
                  <a:schemeClr val="bg1"/>
                </a:solidFill>
                <a:latin typeface="Georgia" pitchFamily="34" charset="0"/>
              </a:rPr>
              <a:t>Ailson</a:t>
            </a:r>
            <a:r>
              <a:rPr lang="en-US" sz="2000" dirty="0" smtClean="0">
                <a:solidFill>
                  <a:schemeClr val="bg1"/>
                </a:solidFill>
                <a:latin typeface="Georgia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Georgia" pitchFamily="34" charset="0"/>
              </a:rPr>
              <a:t>Severo</a:t>
            </a:r>
            <a:r>
              <a:rPr lang="en-US" sz="2000" dirty="0" smtClean="0">
                <a:solidFill>
                  <a:schemeClr val="bg1"/>
                </a:solidFill>
                <a:latin typeface="Georgia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latin typeface="Georgia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Georgia" pitchFamily="34" charset="0"/>
              </a:rPr>
              <a:t>Luciana Capistrano</a:t>
            </a:r>
            <a:endParaRPr lang="pt-BR" sz="3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223760" cy="68580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Tetos, Fluxos e Salvaguardas</a:t>
            </a:r>
            <a:endParaRPr lang="en-US" sz="24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914400"/>
          <a:ext cx="8366760" cy="1661160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 Light" pitchFamily="34" charset="0"/>
                          <a:ea typeface="Calibri Light" pitchFamily="34" charset="-122"/>
                          <a:cs typeface="Calibri Light" pitchFamily="34" charset="-120"/>
                        </a:rPr>
                        <a:t>Dispositivo</a:t>
                      </a:r>
                      <a:endParaRPr lang="en-US" sz="1300" dirty="0"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 Light" pitchFamily="34" charset="0"/>
                          <a:ea typeface="Calibri Light" pitchFamily="34" charset="-122"/>
                          <a:cs typeface="Calibri Light" pitchFamily="34" charset="-120"/>
                        </a:rPr>
                        <a:t>Regra</a:t>
                      </a:r>
                      <a:endParaRPr lang="en-US" sz="1300" dirty="0"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 Light" pitchFamily="34" charset="0"/>
                          <a:ea typeface="Calibri Light" pitchFamily="34" charset="-122"/>
                          <a:cs typeface="Calibri Light" pitchFamily="34" charset="-120"/>
                        </a:rPr>
                        <a:t>Parâmetro</a:t>
                      </a:r>
                      <a:endParaRPr lang="en-US" sz="1300" dirty="0"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70AD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33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Limite por parlamentar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4454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1/46 avos de cada ação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70AD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33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Valor mínimo por ação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4454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R$ 20.000,00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70AD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§10, Art. 33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Prazo de análise (Seplag)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4454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 dias úteis antes da votação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70AD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34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Fonte de anulação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4454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Somente ações do art. 33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70AD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36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Vedação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44546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Recursos Tesouro p/ estatais não dependentes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320040" y="32004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Impedimentos técnicos (Art. 37)</a:t>
            </a:r>
            <a:endParaRPr lang="en-US" sz="1500" dirty="0"/>
          </a:p>
        </p:txBody>
      </p:sp>
      <p:sp>
        <p:nvSpPr>
          <p:cNvPr id="6" name="Shape 3"/>
          <p:cNvSpPr/>
          <p:nvPr/>
        </p:nvSpPr>
        <p:spPr>
          <a:xfrm>
            <a:off x="320040" y="3566160"/>
            <a:ext cx="836676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548640" y="3611880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Objeto impreciso ou vago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Incompatibilidade com o PPA 2024–2027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Ausência de indicação válida de fonte de recursos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Violação de vedações constitucionais e legais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223760" cy="68580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Componente II — Sistema Informatizado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20040" y="438912"/>
            <a:ext cx="6583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Tecnologia como instrumento de governança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914400"/>
            <a:ext cx="83667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097280"/>
            <a:ext cx="347472" cy="3474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05840" y="969264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Integração com base do PLOA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005840" y="1261872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Parlamentares visualizam ações orçamentárias, valores e vinculações. Reduz erros de classificação.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20040" y="1783080"/>
            <a:ext cx="83667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1965960"/>
            <a:ext cx="347472" cy="34747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005840" y="1837944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Validação automática</a:t>
            </a:r>
            <a:endParaRPr lang="en-US" sz="1400" dirty="0"/>
          </a:p>
        </p:txBody>
      </p:sp>
      <p:sp>
        <p:nvSpPr>
          <p:cNvPr id="12" name="Text 8"/>
          <p:cNvSpPr/>
          <p:nvPr/>
        </p:nvSpPr>
        <p:spPr>
          <a:xfrm>
            <a:off x="1005840" y="2130552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Tetos, valores mínimos, vedações e impedimentos incorporados como regras. Propostas inconsistentes bloqueadas.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320040" y="2651760"/>
            <a:ext cx="83667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" y="2834640"/>
            <a:ext cx="347472" cy="34747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005840" y="2706624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Rastreabilidade</a:t>
            </a:r>
            <a:endParaRPr lang="en-US" sz="1400" dirty="0"/>
          </a:p>
        </p:txBody>
      </p:sp>
      <p:sp>
        <p:nvSpPr>
          <p:cNvPr id="16" name="Text 11"/>
          <p:cNvSpPr/>
          <p:nvPr/>
        </p:nvSpPr>
        <p:spPr>
          <a:xfrm>
            <a:off x="1005840" y="2999232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 digital com metadados: autor, ação destinatária, valor, fonte de anulação, status.</a:t>
            </a:r>
            <a:endParaRPr lang="en-US" sz="1200" dirty="0"/>
          </a:p>
        </p:txBody>
      </p:sp>
      <p:sp>
        <p:nvSpPr>
          <p:cNvPr id="17" name="Shape 12"/>
          <p:cNvSpPr/>
          <p:nvPr/>
        </p:nvSpPr>
        <p:spPr>
          <a:xfrm>
            <a:off x="320040" y="3520440"/>
            <a:ext cx="83667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" y="3703320"/>
            <a:ext cx="347472" cy="347472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005840" y="3575304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Atua na fase de elaboração</a:t>
            </a:r>
            <a:endParaRPr lang="en-US" sz="1400" dirty="0"/>
          </a:p>
        </p:txBody>
      </p:sp>
      <p:sp>
        <p:nvSpPr>
          <p:cNvPr id="20" name="Text 14"/>
          <p:cNvSpPr/>
          <p:nvPr/>
        </p:nvSpPr>
        <p:spPr>
          <a:xfrm>
            <a:off x="1005840" y="3867912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Diferencia-se de sistemas de execução (pós-LOA). Opera durante tramitação do PLOA.</a:t>
            </a:r>
            <a:endParaRPr lang="en-US" sz="1200" dirty="0"/>
          </a:p>
        </p:txBody>
      </p:sp>
      <p:sp>
        <p:nvSpPr>
          <p:cNvPr id="21" name="Shape 15"/>
          <p:cNvSpPr/>
          <p:nvPr/>
        </p:nvSpPr>
        <p:spPr>
          <a:xfrm>
            <a:off x="320040" y="4297680"/>
            <a:ext cx="8366760" cy="347472"/>
          </a:xfrm>
          <a:prstGeom prst="rect">
            <a:avLst/>
          </a:prstGeom>
          <a:solidFill>
            <a:srgbClr val="44546A"/>
          </a:solidFill>
          <a:ln/>
        </p:spPr>
      </p:sp>
      <p:sp>
        <p:nvSpPr>
          <p:cNvPr id="22" name="Text 16"/>
          <p:cNvSpPr/>
          <p:nvPr/>
        </p:nvSpPr>
        <p:spPr>
          <a:xfrm>
            <a:off x="502920" y="4297680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Capacidade técnico-administrativa inclui recursos tecnológicos e monitoramento — Gomide e Pires (2014)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223760" cy="68580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Componente III — Capacitação Técnica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20040" y="438912"/>
            <a:ext cx="6583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Coordenação interinstitucional e redução de assimetrias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914400"/>
            <a:ext cx="8366760" cy="960120"/>
          </a:xfrm>
          <a:prstGeom prst="rect">
            <a:avLst/>
          </a:prstGeom>
          <a:solidFill>
            <a:srgbClr val="44546A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05156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05840" y="9601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66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Problema estrutural: assimetria informacional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1005840" y="13258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Executivo detém iniciativa e recursos técnicos, possuindo conhecimento especializado raramente disponível ao Legislativo (Figueiredo e Limongi, 2001).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320040" y="21031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Estratégia de mitigação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320040" y="2560320"/>
            <a:ext cx="836676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0040" y="2560320"/>
            <a:ext cx="73152" cy="54864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12" name="Text 9"/>
          <p:cNvSpPr/>
          <p:nvPr/>
        </p:nvSpPr>
        <p:spPr>
          <a:xfrm>
            <a:off x="594360" y="2587752"/>
            <a:ext cx="256032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0AD47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Conteúdo normativo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3200400" y="2587752"/>
            <a:ext cx="53035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Regras da LDO, limites quantitativos, vedações constitucionais e legais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320040" y="3200400"/>
            <a:ext cx="836676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320040" y="3200400"/>
            <a:ext cx="73152" cy="54864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16" name="Text 13"/>
          <p:cNvSpPr/>
          <p:nvPr/>
        </p:nvSpPr>
        <p:spPr>
          <a:xfrm>
            <a:off x="594360" y="3227832"/>
            <a:ext cx="256032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0AD47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Conteúdo operacional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3200400" y="3227832"/>
            <a:ext cx="53035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do sistema informatizado, fluxo de preenchimento, resolução de impedimentos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320040" y="3840480"/>
            <a:ext cx="836676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320040" y="3840480"/>
            <a:ext cx="73152" cy="54864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20" name="Text 17"/>
          <p:cNvSpPr/>
          <p:nvPr/>
        </p:nvSpPr>
        <p:spPr>
          <a:xfrm>
            <a:off x="594360" y="3867912"/>
            <a:ext cx="256032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0AD47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Dimensão relacional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3200400" y="3867912"/>
            <a:ext cx="53035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Interação, coordenação e aprendizado entre burocracias de Poderes distintos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320040" y="4297680"/>
            <a:ext cx="8366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70AD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Resultados: redução do retrabalho, diminuição de conflitos e maior celeridade na tramitação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223760" cy="68580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Evolução das Emendas ao PLOA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20040" y="438912"/>
            <a:ext cx="6583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Emendas parlamentares apresentadas — Ceará (2021–2026)</a:t>
            </a:r>
            <a:endParaRPr lang="en-US" sz="12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320040" y="868680"/>
          <a:ext cx="8366760" cy="2926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Shape 3"/>
          <p:cNvSpPr/>
          <p:nvPr/>
        </p:nvSpPr>
        <p:spPr>
          <a:xfrm>
            <a:off x="320040" y="3931920"/>
            <a:ext cx="4023360" cy="502920"/>
          </a:xfrm>
          <a:prstGeom prst="rect">
            <a:avLst/>
          </a:prstGeom>
          <a:solidFill>
            <a:srgbClr val="44546A"/>
          </a:solidFill>
          <a:ln/>
        </p:spPr>
      </p:sp>
      <p:sp>
        <p:nvSpPr>
          <p:cNvPr id="7" name="Text 4"/>
          <p:cNvSpPr/>
          <p:nvPr/>
        </p:nvSpPr>
        <p:spPr>
          <a:xfrm>
            <a:off x="502920" y="393192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Redução de 81%  —  2.811 → 534 (2021–2026)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663440" y="3931920"/>
            <a:ext cx="4023360" cy="50292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9" name="Text 6"/>
          <p:cNvSpPr/>
          <p:nvPr/>
        </p:nvSpPr>
        <p:spPr>
          <a:xfrm>
            <a:off x="4846320" y="393192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cerceamento, mas eliminação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propostas inconsistentes/redundantes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223760" cy="685800"/>
          </a:xfrm>
          <a:prstGeom prst="rect">
            <a:avLst/>
          </a:prstGeom>
          <a:solidFill>
            <a:srgbClr val="44546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66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Síntese dos Achados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20040" y="438912"/>
            <a:ext cx="6583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7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Modelo de governança da fase de elaboração orçamentária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914400"/>
            <a:ext cx="260604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914400"/>
            <a:ext cx="2606040" cy="54864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7" name="Shape 5"/>
          <p:cNvSpPr/>
          <p:nvPr/>
        </p:nvSpPr>
        <p:spPr>
          <a:xfrm>
            <a:off x="1234440" y="1097280"/>
            <a:ext cx="594360" cy="594360"/>
          </a:xfrm>
          <a:prstGeom prst="ellipse">
            <a:avLst/>
          </a:prstGeom>
          <a:solidFill>
            <a:srgbClr val="70AD47"/>
          </a:solidFill>
          <a:ln/>
        </p:spPr>
      </p:sp>
      <p:sp>
        <p:nvSpPr>
          <p:cNvPr id="8" name="Text 6"/>
          <p:cNvSpPr/>
          <p:nvPr/>
        </p:nvSpPr>
        <p:spPr>
          <a:xfrm>
            <a:off x="1234440" y="109728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11480" y="1828800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Regramento</a:t>
            </a:r>
            <a:endParaRPr lang="en-US" sz="14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da LDO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1480" y="2377440"/>
            <a:ext cx="2423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Arts. 32-37, ações específicas,</a:t>
            </a:r>
            <a:endParaRPr lang="en-US" sz="11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tetos, vedações, impedimentos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02920" y="3108960"/>
            <a:ext cx="2240280" cy="27432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" y="310896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Técnico-administrativa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00400" y="914400"/>
            <a:ext cx="260604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0" y="914400"/>
            <a:ext cx="2606040" cy="54864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15" name="Shape 13"/>
          <p:cNvSpPr/>
          <p:nvPr/>
        </p:nvSpPr>
        <p:spPr>
          <a:xfrm>
            <a:off x="4114800" y="1097280"/>
            <a:ext cx="594360" cy="594360"/>
          </a:xfrm>
          <a:prstGeom prst="ellipse">
            <a:avLst/>
          </a:prstGeom>
          <a:solidFill>
            <a:srgbClr val="70AD47"/>
          </a:solidFill>
          <a:ln/>
        </p:spPr>
      </p:sp>
      <p:sp>
        <p:nvSpPr>
          <p:cNvPr id="16" name="Text 14"/>
          <p:cNvSpPr/>
          <p:nvPr/>
        </p:nvSpPr>
        <p:spPr>
          <a:xfrm>
            <a:off x="4114800" y="109728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II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3291840" y="1828800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Sistema</a:t>
            </a:r>
            <a:endParaRPr lang="en-US" sz="14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Informatizado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291840" y="2377440"/>
            <a:ext cx="2423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Integração com PLOA,</a:t>
            </a:r>
            <a:endParaRPr lang="en-US" sz="11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validação automática,</a:t>
            </a:r>
            <a:endParaRPr lang="en-US" sz="11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rastreabilidade digital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383280" y="3108960"/>
            <a:ext cx="2240280" cy="27432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20" name="Text 18"/>
          <p:cNvSpPr/>
          <p:nvPr/>
        </p:nvSpPr>
        <p:spPr>
          <a:xfrm>
            <a:off x="3383280" y="310896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Técnico-administrativa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080760" y="914400"/>
            <a:ext cx="260604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080760" y="914400"/>
            <a:ext cx="2606040" cy="54864"/>
          </a:xfrm>
          <a:prstGeom prst="rect">
            <a:avLst/>
          </a:prstGeom>
          <a:solidFill>
            <a:srgbClr val="FF6600"/>
          </a:solidFill>
          <a:ln/>
        </p:spPr>
      </p:sp>
      <p:sp>
        <p:nvSpPr>
          <p:cNvPr id="23" name="Shape 21"/>
          <p:cNvSpPr/>
          <p:nvPr/>
        </p:nvSpPr>
        <p:spPr>
          <a:xfrm>
            <a:off x="6995160" y="1097280"/>
            <a:ext cx="594360" cy="594360"/>
          </a:xfrm>
          <a:prstGeom prst="ellipse">
            <a:avLst/>
          </a:prstGeom>
          <a:solidFill>
            <a:srgbClr val="FF6600"/>
          </a:solidFill>
          <a:ln/>
        </p:spPr>
      </p:sp>
      <p:sp>
        <p:nvSpPr>
          <p:cNvPr id="24" name="Text 22"/>
          <p:cNvSpPr/>
          <p:nvPr/>
        </p:nvSpPr>
        <p:spPr>
          <a:xfrm>
            <a:off x="6995160" y="109728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III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6172200" y="1828800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Capacitação</a:t>
            </a:r>
            <a:endParaRPr lang="en-US" sz="14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Técnica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172200" y="2377440"/>
            <a:ext cx="2423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Treinamento interinstitucional,</a:t>
            </a:r>
            <a:endParaRPr lang="en-US" sz="11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redução de assimetria,</a:t>
            </a:r>
            <a:endParaRPr lang="en-US" sz="11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coordenação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63640" y="3108960"/>
            <a:ext cx="2240280" cy="274320"/>
          </a:xfrm>
          <a:prstGeom prst="rect">
            <a:avLst/>
          </a:prstGeom>
          <a:solidFill>
            <a:srgbClr val="FF6600"/>
          </a:solidFill>
          <a:ln/>
        </p:spPr>
      </p:sp>
      <p:sp>
        <p:nvSpPr>
          <p:cNvPr id="28" name="Text 26"/>
          <p:cNvSpPr/>
          <p:nvPr/>
        </p:nvSpPr>
        <p:spPr>
          <a:xfrm>
            <a:off x="6263640" y="3108960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Político-relacional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20040" y="3749040"/>
            <a:ext cx="8366760" cy="77724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30" name="Text 28"/>
          <p:cNvSpPr/>
          <p:nvPr/>
        </p:nvSpPr>
        <p:spPr>
          <a:xfrm>
            <a:off x="502920" y="3767328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INTERVENÇÃO CONDICIONADA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502920" y="4114800"/>
            <a:ext cx="7955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Prerrogativa parlamentar preservada + Condicionantes técnicos, procedimentais e tecnológicos = Governança na elaboração da LOA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223760" cy="68580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Conclusões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914400"/>
            <a:ext cx="83667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14400"/>
            <a:ext cx="73152" cy="73152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96012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0AD47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Contribuição teórica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1234440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Intervenção condicionada: governança orçamentária entre iniciativa do Executivo e participação do Legislativo. Mecanismos que organizam a política pela técnica e a técnica por escolhas políticas.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783080"/>
            <a:ext cx="83667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1783080"/>
            <a:ext cx="73152" cy="73152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10" name="Text 8"/>
          <p:cNvSpPr/>
          <p:nvPr/>
        </p:nvSpPr>
        <p:spPr>
          <a:xfrm>
            <a:off x="594360" y="182880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0AD47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Contribuição empírica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94360" y="2103120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 do Ceará: regramento + tecnologia + capacitação → redução de 81% das emendas, diminuição de inconsistências, maior rastreabilidade e previsibilidade.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0040" y="2651760"/>
            <a:ext cx="83667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" y="2651760"/>
            <a:ext cx="73152" cy="73152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14" name="Text 12"/>
          <p:cNvSpPr/>
          <p:nvPr/>
        </p:nvSpPr>
        <p:spPr>
          <a:xfrm>
            <a:off x="594360" y="269748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0AD47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Implicação institucional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94360" y="2971800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Regras claras na LDO, sistemas integrados e capacitação compartilhada: caminhos para reduzir assimetrias sem esvaziar a participação legislativa.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20040" y="3520440"/>
            <a:ext cx="83667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20040" y="3520440"/>
            <a:ext cx="73152" cy="73152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18" name="Text 16"/>
          <p:cNvSpPr/>
          <p:nvPr/>
        </p:nvSpPr>
        <p:spPr>
          <a:xfrm>
            <a:off x="594360" y="356616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0AD47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Agenda futura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94360" y="3840480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Testar a categoria em outros estados, municípios e no plano federal. Investigar impactos na execução, qualidade do gasto e coerência planejamento–orçamento.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20040" y="4434840"/>
            <a:ext cx="8366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fabio.diogo@seplag.ce.gov.br  |  SEPLAG-CE  •  COGEO  |  II Congresso CONSEPLAN 2026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223760" cy="68580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Problema de Pesquisa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914400"/>
            <a:ext cx="402336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14400"/>
            <a:ext cx="4023360" cy="45720"/>
          </a:xfrm>
          <a:prstGeom prst="rect">
            <a:avLst/>
          </a:prstGeom>
          <a:solidFill>
            <a:srgbClr val="FF6600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09728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05840" y="109728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Lacuna na literatura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502920" y="1600200"/>
            <a:ext cx="36576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literatura concentra-se em: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Efeitos distributivos e eleitorais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Financiamento setorial (saúde)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Relações Exec.-Leg. pós-aprovação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fase de elaboração da LOA permanece subexplorada.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663440" y="914400"/>
            <a:ext cx="402336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663440" y="914400"/>
            <a:ext cx="4023360" cy="45720"/>
          </a:xfrm>
          <a:prstGeom prst="rect">
            <a:avLst/>
          </a:prstGeom>
          <a:solidFill>
            <a:srgbClr val="70AD47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6320" y="109728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349240" y="109728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Questão central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846320" y="164592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normas e arranjos institucionais condicionam a formulação das emendas na fase de elaboração da LOA?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4846320" y="288036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foco desloca-se de "quem ganha o quê" para "sob quais condições as emendas podem ser formuladas, filtradas e incorporadas ao PLOA".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223760" cy="68580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Justificativa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914400"/>
            <a:ext cx="836676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14400"/>
            <a:ext cx="73152" cy="1051560"/>
          </a:xfrm>
          <a:prstGeom prst="rect">
            <a:avLst/>
          </a:prstGeom>
          <a:solidFill>
            <a:srgbClr val="70AD47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1234440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43000" y="98755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Lacuna analítica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143000" y="132588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Literatura robusta sobre execução, mas negligencia a etapa de formulação: filtros de admissibilidade, critérios de compatibilidade e rotinas técnicas.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320040" y="2148840"/>
            <a:ext cx="836676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20040" y="2148840"/>
            <a:ext cx="73152" cy="1051560"/>
          </a:xfrm>
          <a:prstGeom prst="rect">
            <a:avLst/>
          </a:prstGeom>
          <a:solidFill>
            <a:srgbClr val="70AD47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" y="2468880"/>
            <a:ext cx="384048" cy="38404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143000" y="222199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Contribuição original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1143000" y="25603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Categoria de intervenção condicionada: prerrogativa de emendar preservada, mas exercida sob condicionantes jurídicos, procedimentais e tecnológicos.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320040" y="3383280"/>
            <a:ext cx="836676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320040" y="3383280"/>
            <a:ext cx="73152" cy="1051560"/>
          </a:xfrm>
          <a:prstGeom prst="rect">
            <a:avLst/>
          </a:prstGeom>
          <a:solidFill>
            <a:srgbClr val="70AD47"/>
          </a:solidFill>
          <a:ln/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360" y="3703320"/>
            <a:ext cx="384048" cy="38404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143000" y="345643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Aderência ao CONSEPLAN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1143000" y="37947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Diálogo direto com os eixos do II Congresso: integração planejamento-orçamento, governança federativa, capacidades estatais.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223760" cy="68580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Objetivos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914400"/>
            <a:ext cx="8366760" cy="960120"/>
          </a:xfrm>
          <a:prstGeom prst="rect">
            <a:avLst/>
          </a:prstGeom>
          <a:solidFill>
            <a:srgbClr val="70AD47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051560"/>
            <a:ext cx="384048" cy="38404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96012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Objetivo Geral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1051560" y="1280160"/>
            <a:ext cx="7406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Analisar como normas e arranjos institucionais condicionam a participação do Legislativo na elaboração da LOA, com foco nos mecanismos de governança que organizam proposição, validação e consolidação de emendas ao PLOA.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320040" y="2194560"/>
            <a:ext cx="836676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502920" y="2350008"/>
            <a:ext cx="365760" cy="365760"/>
          </a:xfrm>
          <a:prstGeom prst="ellipse">
            <a:avLst/>
          </a:prstGeom>
          <a:solidFill>
            <a:srgbClr val="70AD47"/>
          </a:solidFill>
          <a:ln/>
        </p:spPr>
      </p:sp>
      <p:sp>
        <p:nvSpPr>
          <p:cNvPr id="10" name="Text 7"/>
          <p:cNvSpPr/>
          <p:nvPr/>
        </p:nvSpPr>
        <p:spPr>
          <a:xfrm>
            <a:off x="502920" y="235000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1051560" y="2258568"/>
            <a:ext cx="7406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Examinar como o marco normativo do ciclo PPA–LDO–LOA delimita o escopo da atuação parlamentar e condiciona emendas ao PLOA.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20040" y="3017520"/>
            <a:ext cx="836676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02920" y="3172968"/>
            <a:ext cx="365760" cy="365760"/>
          </a:xfrm>
          <a:prstGeom prst="ellipse">
            <a:avLst/>
          </a:prstGeom>
          <a:solidFill>
            <a:srgbClr val="70AD47"/>
          </a:solidFill>
          <a:ln/>
        </p:spPr>
      </p:sp>
      <p:sp>
        <p:nvSpPr>
          <p:cNvPr id="14" name="Text 11"/>
          <p:cNvSpPr/>
          <p:nvPr/>
        </p:nvSpPr>
        <p:spPr>
          <a:xfrm>
            <a:off x="502920" y="317296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1051560" y="3081528"/>
            <a:ext cx="7406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Identificar mecanismos de governança que elevam a qualidade técnica das emendas e reforçam compatibilidade com a estrutura programática.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320040" y="3840480"/>
            <a:ext cx="836676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502920" y="3995928"/>
            <a:ext cx="365760" cy="365760"/>
          </a:xfrm>
          <a:prstGeom prst="ellipse">
            <a:avLst/>
          </a:prstGeom>
          <a:solidFill>
            <a:srgbClr val="70AD47"/>
          </a:solidFill>
          <a:ln/>
        </p:spPr>
      </p:sp>
      <p:sp>
        <p:nvSpPr>
          <p:cNvPr id="18" name="Text 15"/>
          <p:cNvSpPr/>
          <p:nvPr/>
        </p:nvSpPr>
        <p:spPr>
          <a:xfrm>
            <a:off x="502920" y="399592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3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1051560" y="3904488"/>
            <a:ext cx="7406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Analisar o papel do regramento da LDO, do sistema informatizado e da capacitação interinstitucional como componentes de intervenção condicionada.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223760" cy="68580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Referencial Teórico-Conceitual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914400"/>
            <a:ext cx="402336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024128"/>
            <a:ext cx="347472" cy="34747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14400" y="987552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Direito Financeiro e</a:t>
            </a:r>
            <a:endParaRPr lang="en-US" sz="13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Planejamento Orçamentário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457200" y="1554480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CF/88: sistema PPA–LDO–LOA integrado. LOA como instrumento jurídico, político e administrativo. Cardoso Jr. (2011): planejamento como capacidade estatal.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4617720" y="914400"/>
            <a:ext cx="402336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880" y="1024128"/>
            <a:ext cx="347472" cy="34747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212080" y="987552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Relações</a:t>
            </a:r>
            <a:endParaRPr lang="en-US" sz="13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Executivo–Legislativo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4754880" y="1554480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Figueiredo e Limongi (2002; 2005; 2008): participação parlamentar coordenada. Pereira e Mueller (2002): recursos do Executivo no controle orçamentário.</a:t>
            </a:r>
            <a:endParaRPr lang="en-US" sz="1200" dirty="0"/>
          </a:p>
        </p:txBody>
      </p:sp>
      <p:sp>
        <p:nvSpPr>
          <p:cNvPr id="12" name="Shape 8"/>
          <p:cNvSpPr/>
          <p:nvPr/>
        </p:nvSpPr>
        <p:spPr>
          <a:xfrm>
            <a:off x="320040" y="2834640"/>
            <a:ext cx="402336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2944368"/>
            <a:ext cx="347472" cy="34747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914400" y="2907792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Capacidades Estatais</a:t>
            </a:r>
            <a:endParaRPr lang="en-US" sz="13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Arranjos Institucionais</a:t>
            </a:r>
            <a:endParaRPr lang="en-US" sz="1300" dirty="0"/>
          </a:p>
        </p:txBody>
      </p:sp>
      <p:sp>
        <p:nvSpPr>
          <p:cNvPr id="15" name="Text 10"/>
          <p:cNvSpPr/>
          <p:nvPr/>
        </p:nvSpPr>
        <p:spPr>
          <a:xfrm>
            <a:off x="457200" y="3474720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Gomide e Pires (2014): dimensões técnico-administrativa e político-relacional. Cortez e Lotta (2022): capacidades mutuamente reforçadas.</a:t>
            </a:r>
            <a:endParaRPr lang="en-US" sz="1200" dirty="0"/>
          </a:p>
        </p:txBody>
      </p:sp>
      <p:sp>
        <p:nvSpPr>
          <p:cNvPr id="16" name="Shape 11"/>
          <p:cNvSpPr/>
          <p:nvPr/>
        </p:nvSpPr>
        <p:spPr>
          <a:xfrm>
            <a:off x="4617720" y="2834640"/>
            <a:ext cx="402336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4880" y="2944368"/>
            <a:ext cx="347472" cy="347472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212080" y="2907792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Emendas e</a:t>
            </a:r>
            <a:endParaRPr lang="en-US" sz="13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Institucionalidade</a:t>
            </a:r>
            <a:endParaRPr lang="en-US" sz="1300" dirty="0"/>
          </a:p>
        </p:txBody>
      </p:sp>
      <p:sp>
        <p:nvSpPr>
          <p:cNvPr id="19" name="Text 13"/>
          <p:cNvSpPr/>
          <p:nvPr/>
        </p:nvSpPr>
        <p:spPr>
          <a:xfrm>
            <a:off x="4754880" y="3474720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Emendas como participação e disciplina institucional. Baptista et al. (2012); Ulinski et al. (2024): efeitos reforçam importância da formulação.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223760" cy="685800"/>
          </a:xfrm>
          <a:prstGeom prst="rect">
            <a:avLst/>
          </a:prstGeom>
          <a:solidFill>
            <a:srgbClr val="44546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66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Intervenção Condicionada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20040" y="438912"/>
            <a:ext cx="6583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7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Contribuição analítica original do artigo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914400"/>
            <a:ext cx="8366760" cy="1371600"/>
          </a:xfrm>
          <a:prstGeom prst="rect">
            <a:avLst/>
          </a:prstGeom>
          <a:solidFill>
            <a:srgbClr val="70AD47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02920" y="1005840"/>
            <a:ext cx="79552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Modalidade de participação legislativa na elaboração da LOA em que a prerrogativa de emendar é preservada, porém exercida sob condicionantes normativos, procedimentais e tecnológicos destinados a assegurar compatibilidade com o planejamento, integridade orçamentária e exequibilidade técnica.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20040" y="25146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Evita dois reducionismos: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20040" y="2926080"/>
            <a:ext cx="3931920" cy="1097280"/>
          </a:xfrm>
          <a:prstGeom prst="rect">
            <a:avLst/>
          </a:prstGeom>
          <a:solidFill>
            <a:srgbClr val="F5F7F0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2926080"/>
            <a:ext cx="73152" cy="109728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99923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0392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✕  Participação irrestrita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3337560"/>
            <a:ext cx="3474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Tratar emendas como vontade política livre, sem filtros institucionais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0" y="2926080"/>
            <a:ext cx="4114800" cy="1097280"/>
          </a:xfrm>
          <a:prstGeom prst="rect">
            <a:avLst/>
          </a:prstGeom>
          <a:solidFill>
            <a:srgbClr val="F5F7F0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0" y="2926080"/>
            <a:ext cx="73152" cy="109728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4" name="Text 12"/>
          <p:cNvSpPr/>
          <p:nvPr/>
        </p:nvSpPr>
        <p:spPr>
          <a:xfrm>
            <a:off x="4800600" y="299923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0392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✕  Anulação legislativa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800600" y="333756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Supor que o controle técnico do Executivo elimina a </a:t>
            </a:r>
            <a:r>
              <a:rPr lang="en-US" sz="1200" dirty="0" err="1" smtClean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efetiva</a:t>
            </a:r>
            <a:r>
              <a:rPr lang="en-US" sz="1200" dirty="0" smtClean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 smtClean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participação</a:t>
            </a:r>
            <a:r>
              <a:rPr lang="en-US" sz="1200" dirty="0" smtClean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Legislativo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20040" y="4206240"/>
            <a:ext cx="8366760" cy="32004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17" name="Text 15"/>
          <p:cNvSpPr/>
          <p:nvPr/>
        </p:nvSpPr>
        <p:spPr>
          <a:xfrm>
            <a:off x="502920" y="4206240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Capta a coexistência entre participação e disciplina institucional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223760" cy="68580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Metodologia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914400"/>
            <a:ext cx="402336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14400"/>
            <a:ext cx="73152" cy="1828800"/>
          </a:xfrm>
          <a:prstGeom prst="rect">
            <a:avLst/>
          </a:prstGeom>
          <a:solidFill>
            <a:srgbClr val="70AD47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1024128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05840" y="102412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Abordagem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548640" y="146304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Qualitativa, jurídico-institucional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Análise documental + interpretação sistemática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Foco: fase de elaboração do PLOA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Recorte subnacional ilustrativo (Ceará)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663440" y="914400"/>
            <a:ext cx="402336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663440" y="914400"/>
            <a:ext cx="73152" cy="1828800"/>
          </a:xfrm>
          <a:prstGeom prst="rect">
            <a:avLst/>
          </a:prstGeom>
          <a:solidFill>
            <a:srgbClr val="FF6600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2040" y="1024128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349240" y="102412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Corpus Normativo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892040" y="1463040"/>
            <a:ext cx="35661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Constituição Federal de 1988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 nº 4.320/1964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LC nº 101/2000 (LRF)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Resolução nº 1/2006-CN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LDO 2026/CE (arts. 32-37)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320040" y="301752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Critérios de seleção do caso — Ceará</a:t>
            </a:r>
            <a:endParaRPr lang="en-US" sz="1600" dirty="0"/>
          </a:p>
        </p:txBody>
      </p:sp>
      <p:sp>
        <p:nvSpPr>
          <p:cNvPr id="15" name="Shape 11"/>
          <p:cNvSpPr/>
          <p:nvPr/>
        </p:nvSpPr>
        <p:spPr>
          <a:xfrm>
            <a:off x="411480" y="3511296"/>
            <a:ext cx="310896" cy="310896"/>
          </a:xfrm>
          <a:prstGeom prst="ellipse">
            <a:avLst/>
          </a:prstGeom>
          <a:solidFill>
            <a:srgbClr val="70AD47"/>
          </a:solidFill>
          <a:ln/>
        </p:spPr>
      </p:sp>
      <p:sp>
        <p:nvSpPr>
          <p:cNvPr id="16" name="Text 12"/>
          <p:cNvSpPr/>
          <p:nvPr/>
        </p:nvSpPr>
        <p:spPr>
          <a:xfrm>
            <a:off x="411480" y="3511296"/>
            <a:ext cx="31089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</a:t>
            </a:r>
            <a:endParaRPr lang="en-US" sz="1300" dirty="0"/>
          </a:p>
        </p:txBody>
      </p:sp>
      <p:sp>
        <p:nvSpPr>
          <p:cNvPr id="17" name="Text 13"/>
          <p:cNvSpPr/>
          <p:nvPr/>
        </p:nvSpPr>
        <p:spPr>
          <a:xfrm>
            <a:off x="914400" y="3474720"/>
            <a:ext cx="7680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Disciplina explícita na LDO para emendas ao PLOA, com limites e salvaguardas</a:t>
            </a:r>
            <a:endParaRPr lang="en-US" sz="1300" dirty="0"/>
          </a:p>
        </p:txBody>
      </p:sp>
      <p:sp>
        <p:nvSpPr>
          <p:cNvPr id="18" name="Shape 14"/>
          <p:cNvSpPr/>
          <p:nvPr/>
        </p:nvSpPr>
        <p:spPr>
          <a:xfrm>
            <a:off x="411480" y="3968496"/>
            <a:ext cx="310896" cy="310896"/>
          </a:xfrm>
          <a:prstGeom prst="ellipse">
            <a:avLst/>
          </a:prstGeom>
          <a:solidFill>
            <a:srgbClr val="70AD47"/>
          </a:solidFill>
          <a:ln/>
        </p:spPr>
      </p:sp>
      <p:sp>
        <p:nvSpPr>
          <p:cNvPr id="19" name="Text 15"/>
          <p:cNvSpPr/>
          <p:nvPr/>
        </p:nvSpPr>
        <p:spPr>
          <a:xfrm>
            <a:off x="411480" y="3968496"/>
            <a:ext cx="31089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914400" y="3931920"/>
            <a:ext cx="7680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informatizado integrado ao fluxo de elaboração do orçamento</a:t>
            </a:r>
            <a:endParaRPr lang="en-US" sz="1300" dirty="0"/>
          </a:p>
        </p:txBody>
      </p:sp>
      <p:sp>
        <p:nvSpPr>
          <p:cNvPr id="21" name="Shape 17"/>
          <p:cNvSpPr/>
          <p:nvPr/>
        </p:nvSpPr>
        <p:spPr>
          <a:xfrm>
            <a:off x="411480" y="4425696"/>
            <a:ext cx="310896" cy="310896"/>
          </a:xfrm>
          <a:prstGeom prst="ellipse">
            <a:avLst/>
          </a:prstGeom>
          <a:solidFill>
            <a:srgbClr val="70AD47"/>
          </a:solidFill>
          <a:ln/>
        </p:spPr>
      </p:sp>
      <p:sp>
        <p:nvSpPr>
          <p:cNvPr id="22" name="Text 18"/>
          <p:cNvSpPr/>
          <p:nvPr/>
        </p:nvSpPr>
        <p:spPr>
          <a:xfrm>
            <a:off x="411480" y="4425696"/>
            <a:ext cx="31089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3</a:t>
            </a:r>
            <a:endParaRPr lang="en-US" sz="1300" dirty="0"/>
          </a:p>
        </p:txBody>
      </p:sp>
      <p:sp>
        <p:nvSpPr>
          <p:cNvPr id="23" name="Text 19"/>
          <p:cNvSpPr/>
          <p:nvPr/>
        </p:nvSpPr>
        <p:spPr>
          <a:xfrm>
            <a:off x="914400" y="4389120"/>
            <a:ext cx="7680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Capacitação técnica interinstitucional entre Executivo e Legislativo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223760" cy="68580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Marco Normativo Federal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914400"/>
            <a:ext cx="83667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14400"/>
            <a:ext cx="73152" cy="73152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969264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0AD47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CF/1988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128016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Arts. 2º, 165, 166, 167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743200" y="969264"/>
            <a:ext cx="57607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Independência e harmonia entre Poderes. Iniciativa do Executivo. Balizas: compatibilidade com PPA/LDO, indicação de recursos, vedações.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" y="1783080"/>
            <a:ext cx="83667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" y="1783080"/>
            <a:ext cx="73152" cy="731520"/>
          </a:xfrm>
          <a:prstGeom prst="rect">
            <a:avLst/>
          </a:prstGeom>
          <a:solidFill>
            <a:srgbClr val="44546A"/>
          </a:solidFill>
          <a:ln/>
        </p:spPr>
      </p:sp>
      <p:sp>
        <p:nvSpPr>
          <p:cNvPr id="11" name="Text 9"/>
          <p:cNvSpPr/>
          <p:nvPr/>
        </p:nvSpPr>
        <p:spPr>
          <a:xfrm>
            <a:off x="594360" y="1837944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Lei nº 4.320/1964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94360" y="214884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Normas Gerais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743200" y="1837944"/>
            <a:ext cx="57607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 e conteúdo do orçamento público. Estruturações técnico-contábeis e programáticas indispensáveis à admissibilidade das emendas.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20040" y="2651760"/>
            <a:ext cx="83667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2651760"/>
            <a:ext cx="73152" cy="73152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6" name="Text 14"/>
          <p:cNvSpPr/>
          <p:nvPr/>
        </p:nvSpPr>
        <p:spPr>
          <a:xfrm>
            <a:off x="594360" y="2706624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7D3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LC nº 101/2000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94360" y="301752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LRF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743200" y="2706624"/>
            <a:ext cx="57607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Articulação planejamento–equilíbrio fiscal–execução. Exigências de compatibilidade e responsabilidade na intervenção parlamentar.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20040" y="3520440"/>
            <a:ext cx="83667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0040" y="3520440"/>
            <a:ext cx="73152" cy="731520"/>
          </a:xfrm>
          <a:prstGeom prst="rect">
            <a:avLst/>
          </a:prstGeom>
          <a:solidFill>
            <a:srgbClr val="FF6600"/>
          </a:solidFill>
          <a:ln/>
        </p:spPr>
      </p:sp>
      <p:sp>
        <p:nvSpPr>
          <p:cNvPr id="21" name="Text 19"/>
          <p:cNvSpPr/>
          <p:nvPr/>
        </p:nvSpPr>
        <p:spPr>
          <a:xfrm>
            <a:off x="594360" y="3575304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66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Res. nº 1/2006-CN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94360" y="388620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Regimento CMO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2743200" y="3575304"/>
            <a:ext cx="57607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Tramitação das matérias orçamentárias no Congresso. Mediação procedimental e instâncias de apreciação.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320040" y="4297680"/>
            <a:ext cx="8366760" cy="365760"/>
          </a:xfrm>
          <a:prstGeom prst="rect">
            <a:avLst/>
          </a:prstGeom>
          <a:solidFill>
            <a:srgbClr val="44546A"/>
          </a:solidFill>
          <a:ln/>
        </p:spPr>
      </p:sp>
      <p:sp>
        <p:nvSpPr>
          <p:cNvPr id="25" name="Text 23"/>
          <p:cNvSpPr/>
          <p:nvPr/>
        </p:nvSpPr>
        <p:spPr>
          <a:xfrm>
            <a:off x="502920" y="4297680"/>
            <a:ext cx="7955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Resultado: orçamento anual como instrumento simultaneamente jurídico, político e administrativo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223760" cy="685800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Componente I — Regramento da LDO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20040" y="438912"/>
            <a:ext cx="6583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 permissão constitucional à disciplina operacional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914400"/>
            <a:ext cx="83667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914400"/>
            <a:ext cx="73152" cy="1097280"/>
          </a:xfrm>
          <a:prstGeom prst="rect">
            <a:avLst/>
          </a:prstGeom>
          <a:solidFill>
            <a:srgbClr val="FF6600"/>
          </a:solidFill>
          <a:ln/>
        </p:spPr>
      </p:sp>
      <p:sp>
        <p:nvSpPr>
          <p:cNvPr id="7" name="Text 5"/>
          <p:cNvSpPr/>
          <p:nvPr/>
        </p:nvSpPr>
        <p:spPr>
          <a:xfrm>
            <a:off x="594360" y="9601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LDO 2026/CE — Arts. 32 a 37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94360" y="128016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Subordinação hierárquica: emendas devem observar CE (art. 204), Lei 4.320/1964, regras da LDO e estrutura programática do PPA 2024–2027. Configura arranjo institucional (Gomide e Pires, 2014).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20040" y="2240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Ações orçamentárias específicas (art. 33)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320040" y="2651760"/>
            <a:ext cx="402336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2651760"/>
            <a:ext cx="4023360" cy="54864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" y="27889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0AD47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Emendas de caráter geral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31089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R$ 30 milhões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502920" y="35661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Encargos Gerais do Estado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663440" y="2651760"/>
            <a:ext cx="402336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63440" y="2651760"/>
            <a:ext cx="4023360" cy="54864"/>
          </a:xfrm>
          <a:prstGeom prst="rect">
            <a:avLst/>
          </a:prstGeom>
          <a:solidFill>
            <a:srgbClr val="FF6600"/>
          </a:solidFill>
          <a:ln/>
        </p:spPr>
      </p:sp>
      <p:sp>
        <p:nvSpPr>
          <p:cNvPr id="17" name="Text 15"/>
          <p:cNvSpPr/>
          <p:nvPr/>
        </p:nvSpPr>
        <p:spPr>
          <a:xfrm>
            <a:off x="4846320" y="27889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66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Emendas PCF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846320" y="31089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44546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R$ 46 milhões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4846320" y="35661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Programa de Cooperação Federativa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1267</Words>
  <Application>Microsoft Office PowerPoint</Application>
  <PresentationFormat>Apresentação na tela (16:9)</PresentationFormat>
  <Paragraphs>199</Paragraphs>
  <Slides>16</Slides>
  <Notes>16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3" baseType="lpstr">
      <vt:lpstr>SimSun</vt:lpstr>
      <vt:lpstr>Arial</vt:lpstr>
      <vt:lpstr>Calibri</vt:lpstr>
      <vt:lpstr>Calibri Light</vt:lpstr>
      <vt:lpstr>Georgia</vt:lpstr>
      <vt:lpstr>Segoe UI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Emendas Parlamentares e Governança — II CONSEPLAN 2026</dc:title>
  <dc:subject>PptxGenJS Presentation</dc:subject>
  <dc:creator>José Fábio Sousa Diogo et al.</dc:creator>
  <cp:lastModifiedBy>fabio</cp:lastModifiedBy>
  <cp:revision>4</cp:revision>
  <dcterms:created xsi:type="dcterms:W3CDTF">2026-05-06T02:05:51Z</dcterms:created>
  <dcterms:modified xsi:type="dcterms:W3CDTF">2026-05-06T03:19:04Z</dcterms:modified>
</cp:coreProperties>
</file>