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433" r:id="rId2"/>
    <p:sldId id="256" r:id="rId3"/>
    <p:sldId id="434" r:id="rId4"/>
    <p:sldId id="766" r:id="rId5"/>
    <p:sldId id="879" r:id="rId6"/>
    <p:sldId id="815" r:id="rId7"/>
    <p:sldId id="378" r:id="rId8"/>
    <p:sldId id="360" r:id="rId9"/>
    <p:sldId id="692" r:id="rId10"/>
    <p:sldId id="811" r:id="rId11"/>
    <p:sldId id="820" r:id="rId12"/>
    <p:sldId id="881" r:id="rId13"/>
    <p:sldId id="753" r:id="rId14"/>
    <p:sldId id="359" r:id="rId15"/>
    <p:sldId id="729" r:id="rId16"/>
    <p:sldId id="768" r:id="rId17"/>
    <p:sldId id="730" r:id="rId18"/>
    <p:sldId id="734" r:id="rId19"/>
    <p:sldId id="731" r:id="rId20"/>
    <p:sldId id="735" r:id="rId21"/>
    <p:sldId id="736" r:id="rId22"/>
    <p:sldId id="737" r:id="rId23"/>
    <p:sldId id="738" r:id="rId24"/>
    <p:sldId id="739" r:id="rId25"/>
    <p:sldId id="743" r:id="rId26"/>
    <p:sldId id="749" r:id="rId27"/>
    <p:sldId id="742" r:id="rId28"/>
    <p:sldId id="740" r:id="rId29"/>
    <p:sldId id="741" r:id="rId30"/>
    <p:sldId id="744" r:id="rId31"/>
    <p:sldId id="448" r:id="rId32"/>
    <p:sldId id="542" r:id="rId33"/>
    <p:sldId id="767" r:id="rId34"/>
    <p:sldId id="801" r:id="rId35"/>
    <p:sldId id="802" r:id="rId36"/>
    <p:sldId id="819" r:id="rId37"/>
    <p:sldId id="745" r:id="rId38"/>
    <p:sldId id="757" r:id="rId39"/>
    <p:sldId id="769" r:id="rId40"/>
    <p:sldId id="770" r:id="rId41"/>
    <p:sldId id="771" r:id="rId42"/>
    <p:sldId id="874" r:id="rId43"/>
    <p:sldId id="870" r:id="rId44"/>
    <p:sldId id="772" r:id="rId45"/>
    <p:sldId id="773" r:id="rId46"/>
    <p:sldId id="873" r:id="rId47"/>
    <p:sldId id="774" r:id="rId48"/>
    <p:sldId id="872" r:id="rId49"/>
    <p:sldId id="871" r:id="rId50"/>
    <p:sldId id="775" r:id="rId51"/>
    <p:sldId id="777" r:id="rId52"/>
    <p:sldId id="778" r:id="rId53"/>
    <p:sldId id="779" r:id="rId54"/>
    <p:sldId id="875" r:id="rId55"/>
    <p:sldId id="780" r:id="rId56"/>
    <p:sldId id="781" r:id="rId57"/>
    <p:sldId id="782" r:id="rId58"/>
    <p:sldId id="876" r:id="rId59"/>
    <p:sldId id="783" r:id="rId60"/>
    <p:sldId id="784" r:id="rId61"/>
    <p:sldId id="877" r:id="rId62"/>
    <p:sldId id="785" r:id="rId63"/>
    <p:sldId id="786" r:id="rId64"/>
    <p:sldId id="787" r:id="rId65"/>
    <p:sldId id="788" r:id="rId66"/>
    <p:sldId id="878" r:id="rId67"/>
    <p:sldId id="789" r:id="rId68"/>
    <p:sldId id="790" r:id="rId69"/>
    <p:sldId id="791" r:id="rId70"/>
    <p:sldId id="792" r:id="rId71"/>
    <p:sldId id="793" r:id="rId72"/>
    <p:sldId id="794" r:id="rId73"/>
    <p:sldId id="619" r:id="rId74"/>
    <p:sldId id="812" r:id="rId75"/>
    <p:sldId id="813" r:id="rId76"/>
    <p:sldId id="880" r:id="rId77"/>
    <p:sldId id="814" r:id="rId78"/>
    <p:sldId id="383" r:id="rId79"/>
    <p:sldId id="728" r:id="rId80"/>
    <p:sldId id="800" r:id="rId81"/>
    <p:sldId id="367" r:id="rId82"/>
    <p:sldId id="260" r:id="rId8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04F"/>
    <a:srgbClr val="EBF1DE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6433" autoAdjust="0"/>
  </p:normalViewPr>
  <p:slideViewPr>
    <p:cSldViewPr snapToGrid="0" snapToObjects="1">
      <p:cViewPr varScale="1">
        <p:scale>
          <a:sx n="111" d="100"/>
          <a:sy n="111" d="100"/>
        </p:scale>
        <p:origin x="648" y="84"/>
      </p:cViewPr>
      <p:guideLst/>
    </p:cSldViewPr>
  </p:slideViewPr>
  <p:outlineViewPr>
    <p:cViewPr>
      <p:scale>
        <a:sx n="33" d="100"/>
        <a:sy n="33" d="100"/>
      </p:scale>
      <p:origin x="0" y="-201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Planilha_do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Planilha1!$I$8</c:f>
              <c:strCache>
                <c:ptCount val="1"/>
                <c:pt idx="0">
                  <c:v>Valor dembolsado (US$)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2884383619555955E-17"/>
                  <c:y val="-6.442187706073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F8A-4AE3-B60A-6AB567E86D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3714372877843E-3"/>
                  <c:y val="-4.6015626471956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8A-4AE3-B60A-6AB567E86D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5768767239111909E-17"/>
                  <c:y val="-3.221093853036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F8A-4AE3-B60A-6AB567E86D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3811431186337267E-3"/>
                  <c:y val="-4.6015626471956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8A-4AE3-B60A-6AB567E86D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730858101656864E-2"/>
                  <c:y val="-6.44218770607392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66.892.888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F8A-4AE3-B60A-6AB567E86D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Planilha1!$H$9:$H$13</c:f>
              <c:strCache>
                <c:ptCount val="5"/>
                <c:pt idx="0">
                  <c:v>2020*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Planilha1!$I$9:$I$13</c:f>
              <c:numCache>
                <c:formatCode>#,##0</c:formatCode>
                <c:ptCount val="5"/>
                <c:pt idx="0">
                  <c:v>1889564.78</c:v>
                </c:pt>
                <c:pt idx="1">
                  <c:v>2390035.96</c:v>
                </c:pt>
                <c:pt idx="2">
                  <c:v>16388752.649999999</c:v>
                </c:pt>
                <c:pt idx="3">
                  <c:v>12955690.210000001</c:v>
                </c:pt>
                <c:pt idx="4">
                  <c:v>100167232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F8A-4AE3-B60A-6AB567E86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32227712"/>
        <c:axId val="-1932230976"/>
        <c:axId val="0"/>
      </c:bar3DChart>
      <c:catAx>
        <c:axId val="-193222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932230976"/>
        <c:crosses val="autoZero"/>
        <c:auto val="1"/>
        <c:lblAlgn val="ctr"/>
        <c:lblOffset val="100"/>
        <c:noMultiLvlLbl val="0"/>
      </c:catAx>
      <c:valAx>
        <c:axId val="-193223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93222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FF0000"/>
          </a:solidFill>
        </a:defRPr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r>
              <a:rPr 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Desembolsado a Executar x Executado (R$) 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44"/>
          <c:dPt>
            <c:idx val="0"/>
            <c:bubble3D val="0"/>
            <c:spPr>
              <a:solidFill>
                <a:srgbClr val="5B9BD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7BD-435C-BB97-AF4A062B7636}"/>
              </c:ext>
            </c:extLst>
          </c:dPt>
          <c:dPt>
            <c:idx val="1"/>
            <c:bubble3D val="0"/>
            <c:explosion val="6"/>
            <c:spPr>
              <a:solidFill>
                <a:srgbClr val="70AD47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BD-435C-BB97-AF4A062B7636}"/>
              </c:ext>
            </c:extLst>
          </c:dPt>
          <c:dLbls>
            <c:dLbl>
              <c:idx val="0"/>
              <c:layout>
                <c:manualLayout>
                  <c:x val="-5.7487347068754725E-2"/>
                  <c:y val="-0.20779639116668769"/>
                </c:manualLayout>
              </c:layout>
              <c:spPr>
                <a:solidFill>
                  <a:sysClr val="window" lastClr="FFFFFF"/>
                </a:solidFill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 i="0" u="none" strike="noStrike" baseline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7BD-435C-BB97-AF4A062B76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0416929081913463E-2"/>
                  <c:y val="8.8998050458924102E-2"/>
                </c:manualLayout>
              </c:layout>
              <c:spPr>
                <a:solidFill>
                  <a:sysClr val="window" lastClr="FFFFFF"/>
                </a:solidFill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 i="0" u="none" strike="noStrike" baseline="0">
                      <a:solidFill>
                        <a:schemeClr val="accent6">
                          <a:lumMod val="5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7BD-435C-BB97-AF4A062B76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 u="none" strike="noStrike" baseline="0">
                    <a:solidFill>
                      <a:srgbClr val="003366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'Sumário Pagamentos_geral'!$R$21:$R$22</c:f>
              <c:strCache>
                <c:ptCount val="2"/>
                <c:pt idx="0">
                  <c:v>Valor Executado até 25/02/2025</c:v>
                </c:pt>
                <c:pt idx="1">
                  <c:v>Saldo desembolsado a executar</c:v>
                </c:pt>
              </c:strCache>
            </c:strRef>
          </c:cat>
          <c:val>
            <c:numRef>
              <c:f>'Sumário Pagamentos_geral'!$S$21:$S$22</c:f>
              <c:numCache>
                <c:formatCode>#,##0.00</c:formatCode>
                <c:ptCount val="2"/>
                <c:pt idx="0">
                  <c:v>90981605.385522678</c:v>
                </c:pt>
                <c:pt idx="1">
                  <c:v>9185627.0044773221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BD-435C-BB97-AF4A062B76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400" b="1" i="0" cap="all" baseline="0" dirty="0">
                <a:effectLst/>
              </a:rPr>
              <a:t>CONTRATOS POR FASE – 93 CONTRATOS ASSINADOS</a:t>
            </a:r>
            <a:endParaRPr lang="pt-BR" sz="14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20B-47CB-BBCE-174300798790}"/>
              </c:ext>
            </c:extLst>
          </c:dPt>
          <c:dPt>
            <c:idx val="1"/>
            <c:bubble3D val="0"/>
            <c:explosion val="2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0B-47CB-BBCE-17430079879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20B-47CB-BBCE-174300798790}"/>
              </c:ext>
            </c:extLst>
          </c:dPt>
          <c:dLbls>
            <c:dLbl>
              <c:idx val="0"/>
              <c:layout>
                <c:manualLayout>
                  <c:x val="-0.13056122860991975"/>
                  <c:y val="6.5639124776982277E-2"/>
                </c:manualLayout>
              </c:layout>
              <c:tx>
                <c:rich>
                  <a:bodyPr/>
                  <a:lstStyle/>
                  <a:p>
                    <a:fld id="{7800554D-14F4-4DFD-A5DC-D3657792C3EB}" type="VALUE">
                      <a:rPr lang="en-US" sz="1400" b="1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20B-47CB-BBCE-17430079879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6293148453918979"/>
                  <c:y val="-0.18145897905910358"/>
                </c:manualLayout>
              </c:layout>
              <c:tx>
                <c:rich>
                  <a:bodyPr/>
                  <a:lstStyle/>
                  <a:p>
                    <a:fld id="{96CC9C4F-1118-47F0-8CCB-18028455CFC1}" type="VALUE">
                      <a:rPr lang="en-US" sz="1400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20B-47CB-BBCE-17430079879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'Apresentação Comitê'!$U$190:$U$192</c:f>
              <c:strCache>
                <c:ptCount val="3"/>
                <c:pt idx="0">
                  <c:v>Em execução</c:v>
                </c:pt>
                <c:pt idx="1">
                  <c:v>Concluído</c:v>
                </c:pt>
                <c:pt idx="2">
                  <c:v>Rescindido</c:v>
                </c:pt>
              </c:strCache>
            </c:strRef>
          </c:cat>
          <c:val>
            <c:numRef>
              <c:f>'Apresentação Comitê'!$V$190:$V$192</c:f>
              <c:numCache>
                <c:formatCode>#,##0</c:formatCode>
                <c:ptCount val="3"/>
                <c:pt idx="0">
                  <c:v>29</c:v>
                </c:pt>
                <c:pt idx="1">
                  <c:v>61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0B-47CB-BBCE-174300798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pt-BR" sz="1400" b="1" i="0" u="none" strike="noStrike" kern="1200" cap="all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t-BR" sz="1400" b="1" i="0" u="none" strike="noStrike" kern="1200" cap="all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rPr>
              <a:t>EXECUÇÃO FINANCEIRA – 93 CONTRATOS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pt-BR" sz="1400" b="1" i="0" u="none" strike="noStrike" kern="1200" cap="all" spc="0" baseline="0" dirty="0" smtClean="0">
              <a:solidFill>
                <a:prstClr val="black">
                  <a:lumMod val="65000"/>
                  <a:lumOff val="35000"/>
                </a:prstClr>
              </a:solidFill>
              <a:effectLst/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C74-473C-A88E-E1B6A9F3AC5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74-473C-A88E-E1B6A9F3AC50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ED7D31">
                      <a:lumMod val="50000"/>
                    </a:srgbClr>
                  </a:solidFill>
                  <a:prstDash val="lgDash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C74-473C-A88E-E1B6A9F3AC5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 w="19050">
                  <a:solidFill>
                    <a:srgbClr val="70AD47">
                      <a:lumMod val="50000"/>
                    </a:srgbClr>
                  </a:solidFill>
                  <a:prstDash val="lgDash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2D704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74-473C-A88E-E1B6A9F3AC5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('Apresentação Comitê'!$W$188,'Apresentação Comitê'!$Y$188)</c:f>
              <c:strCache>
                <c:ptCount val="2"/>
                <c:pt idx="0">
                  <c:v>CONTRATADO</c:v>
                </c:pt>
                <c:pt idx="1">
                  <c:v>PAGO</c:v>
                </c:pt>
              </c:strCache>
            </c:strRef>
          </c:cat>
          <c:val>
            <c:numRef>
              <c:f>('Apresentação Comitê'!$W$193,'Apresentação Comitê'!$Y$193)</c:f>
              <c:numCache>
                <c:formatCode>#,##0.00</c:formatCode>
                <c:ptCount val="2"/>
                <c:pt idx="0">
                  <c:v>903590793.3490026</c:v>
                </c:pt>
                <c:pt idx="1">
                  <c:v>475100772.47356021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74-473C-A88E-E1B6A9F3A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99207712"/>
        <c:axId val="-1899208256"/>
        <c:axId val="0"/>
      </c:bar3DChart>
      <c:catAx>
        <c:axId val="-1899207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99208256"/>
        <c:crosses val="autoZero"/>
        <c:auto val="1"/>
        <c:lblAlgn val="ctr"/>
        <c:lblOffset val="100"/>
        <c:noMultiLvlLbl val="0"/>
      </c:catAx>
      <c:valAx>
        <c:axId val="-1899208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9920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6169792694965E-2"/>
          <c:y val="6.4327485380116997E-2"/>
          <c:w val="0.96742349457058285"/>
          <c:h val="0.82748538011695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Contrato!$C$5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146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 w="2442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45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Contrato!$D$4:$N$4</c:f>
              <c:strCache>
                <c:ptCount val="11"/>
                <c:pt idx="0">
                  <c:v>SRH</c:v>
                </c:pt>
                <c:pt idx="1">
                  <c:v>COGERH</c:v>
                </c:pt>
                <c:pt idx="2">
                  <c:v>FUNCEME</c:v>
                </c:pt>
                <c:pt idx="3">
                  <c:v>CAGECE</c:v>
                </c:pt>
                <c:pt idx="4">
                  <c:v>CIDADES</c:v>
                </c:pt>
                <c:pt idx="5">
                  <c:v>ARCE</c:v>
                </c:pt>
                <c:pt idx="6">
                  <c:v>CGE</c:v>
                </c:pt>
                <c:pt idx="7">
                  <c:v>IPECE</c:v>
                </c:pt>
                <c:pt idx="8">
                  <c:v>SDE</c:v>
                </c:pt>
                <c:pt idx="9">
                  <c:v>SEPLAG</c:v>
                </c:pt>
                <c:pt idx="10">
                  <c:v>TCE</c:v>
                </c:pt>
              </c:strCache>
            </c:strRef>
          </c:cat>
          <c:val>
            <c:numRef>
              <c:f>Contrato!$D$5:$N$5</c:f>
              <c:numCache>
                <c:formatCode>General</c:formatCode>
                <c:ptCount val="11"/>
                <c:pt idx="0">
                  <c:v>8</c:v>
                </c:pt>
                <c:pt idx="1">
                  <c:v>6</c:v>
                </c:pt>
                <c:pt idx="2">
                  <c:v>13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14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85-4D4B-983C-F67B50FAB134}"/>
            </c:ext>
          </c:extLst>
        </c:ser>
        <c:ser>
          <c:idx val="1"/>
          <c:order val="1"/>
          <c:tx>
            <c:strRef>
              <c:f>Contrato!$C$6</c:f>
              <c:strCache>
                <c:ptCount val="1"/>
                <c:pt idx="0">
                  <c:v>CONTRATOS ASSINADOS</c:v>
                </c:pt>
              </c:strCache>
            </c:strRef>
          </c:tx>
          <c:spPr>
            <a:solidFill>
              <a:schemeClr val="accent6">
                <a:lumMod val="75000"/>
                <a:alpha val="85000"/>
              </a:schemeClr>
            </a:solidFill>
            <a:ln w="9146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 w="2442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49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Contrato!$D$4:$N$4</c:f>
              <c:strCache>
                <c:ptCount val="11"/>
                <c:pt idx="0">
                  <c:v>SRH</c:v>
                </c:pt>
                <c:pt idx="1">
                  <c:v>COGERH</c:v>
                </c:pt>
                <c:pt idx="2">
                  <c:v>FUNCEME</c:v>
                </c:pt>
                <c:pt idx="3">
                  <c:v>CAGECE</c:v>
                </c:pt>
                <c:pt idx="4">
                  <c:v>CIDADES</c:v>
                </c:pt>
                <c:pt idx="5">
                  <c:v>ARCE</c:v>
                </c:pt>
                <c:pt idx="6">
                  <c:v>CGE</c:v>
                </c:pt>
                <c:pt idx="7">
                  <c:v>IPECE</c:v>
                </c:pt>
                <c:pt idx="8">
                  <c:v>SDE</c:v>
                </c:pt>
                <c:pt idx="9">
                  <c:v>SEPLAG</c:v>
                </c:pt>
                <c:pt idx="10">
                  <c:v>TCE</c:v>
                </c:pt>
              </c:strCache>
            </c:strRef>
          </c:cat>
          <c:val>
            <c:numRef>
              <c:f>Contrato!$D$6:$N$6</c:f>
              <c:numCache>
                <c:formatCode>General</c:formatCode>
                <c:ptCount val="11"/>
                <c:pt idx="0">
                  <c:v>8</c:v>
                </c:pt>
                <c:pt idx="1">
                  <c:v>5</c:v>
                </c:pt>
                <c:pt idx="2">
                  <c:v>13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13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85-4D4B-983C-F67B50FAB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99206080"/>
        <c:axId val="-1899203904"/>
      </c:barChart>
      <c:catAx>
        <c:axId val="-1899206080"/>
        <c:scaling>
          <c:orientation val="minMax"/>
        </c:scaling>
        <c:delete val="0"/>
        <c:axPos val="b"/>
        <c:numFmt formatCode="ge\r\a\l" sourceLinked="0"/>
        <c:majorTickMark val="none"/>
        <c:minorTickMark val="none"/>
        <c:tickLblPos val="nextTo"/>
        <c:spPr>
          <a:noFill/>
          <a:ln w="18293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45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t-BR"/>
          </a:p>
        </c:txPr>
        <c:crossAx val="-1899203904"/>
        <c:crosses val="autoZero"/>
        <c:auto val="1"/>
        <c:lblAlgn val="ctr"/>
        <c:lblOffset val="100"/>
        <c:noMultiLvlLbl val="0"/>
      </c:catAx>
      <c:valAx>
        <c:axId val="-1899203904"/>
        <c:scaling>
          <c:orientation val="minMax"/>
        </c:scaling>
        <c:delete val="1"/>
        <c:axPos val="l"/>
        <c:majorGridlines>
          <c:spPr>
            <a:ln w="9146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-1899206080"/>
        <c:crosses val="autoZero"/>
        <c:crossBetween val="between"/>
      </c:valAx>
      <c:spPr>
        <a:noFill/>
        <a:ln w="25344">
          <a:noFill/>
        </a:ln>
      </c:spPr>
    </c:plotArea>
    <c:plotVisOnly val="1"/>
    <c:dispBlanksAs val="gap"/>
    <c:showDLblsOverMax val="0"/>
  </c:chart>
  <c:spPr>
    <a:solidFill>
      <a:schemeClr val="bg1"/>
    </a:solidFill>
    <a:ln w="9146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36920039486681"/>
          <c:y val="8.1460674157303348E-2"/>
          <c:w val="0.56071076011845999"/>
          <c:h val="0.6320224719101126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3844">
          <a:noFill/>
        </a:ln>
      </c:spPr>
    </c:plotArea>
    <c:legend>
      <c:legendPos val="b"/>
      <c:layout>
        <c:manualLayout>
          <c:xMode val="edge"/>
          <c:yMode val="edge"/>
          <c:x val="6.5094909557968719E-3"/>
          <c:y val="0.7274777842852288"/>
          <c:w val="0.96959401351426833"/>
          <c:h val="0.27221940232677522"/>
        </c:manualLayout>
      </c:layout>
      <c:overlay val="0"/>
      <c:txPr>
        <a:bodyPr/>
        <a:lstStyle/>
        <a:p>
          <a:pPr>
            <a:defRPr sz="106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solidFill>
      <a:schemeClr val="bg1"/>
    </a:solidFill>
    <a:ln>
      <a:noFill/>
    </a:ln>
  </c:spPr>
  <c:txPr>
    <a:bodyPr/>
    <a:lstStyle/>
    <a:p>
      <a:pPr>
        <a:defRPr sz="74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36920039486681"/>
          <c:y val="8.1460674157303348E-2"/>
          <c:w val="0.56071076011845999"/>
          <c:h val="0.63202247191011263"/>
        </c:manualLayout>
      </c:layout>
      <c:pie3DChart>
        <c:varyColors val="1"/>
        <c:ser>
          <c:idx val="0"/>
          <c:order val="0"/>
          <c:tx>
            <c:strRef>
              <c:f>Quantidade!$B$6:$B$10</c:f>
              <c:strCache>
                <c:ptCount val="5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30</c:v>
                </c:pt>
              </c:strCache>
            </c:strRef>
          </c:tx>
          <c:spPr>
            <a:solidFill>
              <a:srgbClr val="9999FF"/>
            </a:solidFill>
            <a:ln w="11318">
              <a:solidFill>
                <a:srgbClr val="000000"/>
              </a:solidFill>
              <a:prstDash val="solid"/>
            </a:ln>
          </c:spPr>
          <c:explosion val="19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1318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78-4C3E-9FC1-0D5D0488C4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1318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78-4C3E-9FC1-0D5D0488C4C9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131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78-4C3E-9FC1-0D5D0488C4C9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1318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678-4C3E-9FC1-0D5D0488C4C9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1318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678-4C3E-9FC1-0D5D0488C4C9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78-4C3E-9FC1-0D5D0488C4C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678-4C3E-9FC1-0D5D0488C4C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678-4C3E-9FC1-0D5D0488C4C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6569009740981833E-2"/>
                  <c:y val="-5.7387775017750278E-4"/>
                </c:manualLayout>
              </c:layout>
              <c:tx>
                <c:rich>
                  <a:bodyPr/>
                  <a:lstStyle/>
                  <a:p>
                    <a:pPr>
                      <a:defRPr sz="1608" b="1" i="0" u="none" strike="noStrike" baseline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6%</a:t>
                    </a:r>
                  </a:p>
                </c:rich>
              </c:tx>
              <c:spPr>
                <a:noFill/>
                <a:ln w="22633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678-4C3E-9FC1-0D5D0488C4C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482859905626559"/>
                  <c:y val="7.8153031602397255E-2"/>
                </c:manualLayout>
              </c:layout>
              <c:tx>
                <c:rich>
                  <a:bodyPr/>
                  <a:lstStyle/>
                  <a:p>
                    <a:pPr>
                      <a:defRPr sz="1608" b="1" i="0" u="none" strike="noStrike" baseline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94%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678-4C3E-9FC1-0D5D0488C4C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0898221055701372E-2"/>
                  <c:y val="-0.13366805619885747"/>
                </c:manualLayout>
              </c:layout>
              <c:spPr/>
              <c:txPr>
                <a:bodyPr/>
                <a:lstStyle/>
                <a:p>
                  <a:pPr>
                    <a:defRPr sz="1591" b="1" i="0" u="none" strike="noStrike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678-4C3E-9FC1-0D5D0488C4C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263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91" b="1" i="0" u="none" strike="noStrike" baseline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Quantidade!$A$6:$A$10</c:f>
              <c:strCache>
                <c:ptCount val="5"/>
                <c:pt idx="0">
                  <c:v> A Iniciar  </c:v>
                </c:pt>
                <c:pt idx="1">
                  <c:v>Em Atividades Preparatórias</c:v>
                </c:pt>
                <c:pt idx="2">
                  <c:v> Remetidos para “Não Objeção Técnica” via Sistema STEP. </c:v>
                </c:pt>
                <c:pt idx="3">
                  <c:v> Em Licitação /Assinando Contrato </c:v>
                </c:pt>
                <c:pt idx="4">
                  <c:v> Contratos   </c:v>
                </c:pt>
              </c:strCache>
            </c:strRef>
          </c:cat>
          <c:val>
            <c:numRef>
              <c:f>Quantidade!$C$6:$C$10</c:f>
              <c:numCache>
                <c:formatCode>0%</c:formatCode>
                <c:ptCount val="5"/>
                <c:pt idx="0">
                  <c:v>0</c:v>
                </c:pt>
                <c:pt idx="1">
                  <c:v>6.25E-2</c:v>
                </c:pt>
                <c:pt idx="2">
                  <c:v>0</c:v>
                </c:pt>
                <c:pt idx="3">
                  <c:v>0</c:v>
                </c:pt>
                <c:pt idx="4">
                  <c:v>0.9375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678-4C3E-9FC1-0D5D0488C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3844">
          <a:noFill/>
        </a:ln>
      </c:spPr>
    </c:plotArea>
    <c:legend>
      <c:legendPos val="b"/>
      <c:layout>
        <c:manualLayout>
          <c:xMode val="edge"/>
          <c:yMode val="edge"/>
          <c:x val="6.5094909557968719E-3"/>
          <c:y val="0.7274777842852288"/>
          <c:w val="0.96959401351426833"/>
          <c:h val="0.27221940232677522"/>
        </c:manualLayout>
      </c:layout>
      <c:overlay val="0"/>
      <c:txPr>
        <a:bodyPr/>
        <a:lstStyle/>
        <a:p>
          <a:pPr>
            <a:defRPr sz="106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solidFill>
      <a:schemeClr val="bg1"/>
    </a:solidFill>
    <a:ln>
      <a:noFill/>
    </a:ln>
  </c:spPr>
  <c:txPr>
    <a:bodyPr/>
    <a:lstStyle/>
    <a:p>
      <a:pPr>
        <a:defRPr sz="74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36920039486681"/>
          <c:y val="8.1460674157303348E-2"/>
          <c:w val="0.56071076011845999"/>
          <c:h val="0.63202247191011263"/>
        </c:manualLayout>
      </c:layout>
      <c:pie3DChart>
        <c:varyColors val="1"/>
        <c:ser>
          <c:idx val="0"/>
          <c:order val="0"/>
          <c:tx>
            <c:strRef>
              <c:f>Quantidade!$B$5:$B$5</c:f>
              <c:strCache>
                <c:ptCount val="1"/>
                <c:pt idx="0">
                  <c:v>27</c:v>
                </c:pt>
              </c:strCache>
            </c:strRef>
          </c:tx>
          <c:spPr>
            <a:solidFill>
              <a:srgbClr val="9999FF"/>
            </a:solidFill>
            <a:ln w="11318">
              <a:solidFill>
                <a:srgbClr val="000000"/>
              </a:solidFill>
              <a:prstDash val="solid"/>
            </a:ln>
          </c:spPr>
          <c:explosion val="19"/>
          <c:dPt>
            <c:idx val="0"/>
            <c:bubble3D val="0"/>
            <c:spPr>
              <a:solidFill>
                <a:srgbClr val="00B050"/>
              </a:solidFill>
              <a:ln w="11318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8E-40CA-8F1F-CACA300F9C7E}"/>
              </c:ext>
            </c:extLst>
          </c:dPt>
          <c:dLbls>
            <c:dLbl>
              <c:idx val="0"/>
              <c:layout>
                <c:manualLayout>
                  <c:x val="-0.10830533401061128"/>
                  <c:y val="0.16030718939752386"/>
                </c:manualLayout>
              </c:layout>
              <c:tx>
                <c:rich>
                  <a:bodyPr/>
                  <a:lstStyle/>
                  <a:p>
                    <a:pPr>
                      <a:defRPr sz="1608" b="1" i="0" u="none" strike="noStrike" baseline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100%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8E-40CA-8F1F-CACA300F9C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263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91" b="1" i="0" u="none" strike="noStrike" baseline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Quantidade!$A$5:$A$5</c:f>
              <c:strCache>
                <c:ptCount val="1"/>
                <c:pt idx="0">
                  <c:v> Contratos   </c:v>
                </c:pt>
              </c:strCache>
            </c:strRef>
          </c:cat>
          <c:val>
            <c:numRef>
              <c:f>Quantidade!$C$5:$C$5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98E-40CA-8F1F-CACA300F9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3844">
          <a:noFill/>
        </a:ln>
      </c:spPr>
    </c:plotArea>
    <c:legend>
      <c:legendPos val="b"/>
      <c:layout>
        <c:manualLayout>
          <c:xMode val="edge"/>
          <c:yMode val="edge"/>
          <c:x val="6.5094909557968719E-3"/>
          <c:y val="0.7274777842852288"/>
          <c:w val="0.96959401351426833"/>
          <c:h val="0.27221940232677522"/>
        </c:manualLayout>
      </c:layout>
      <c:overlay val="0"/>
      <c:txPr>
        <a:bodyPr/>
        <a:lstStyle/>
        <a:p>
          <a:pPr>
            <a:defRPr sz="106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zero"/>
    <c:showDLblsOverMax val="0"/>
  </c:chart>
  <c:spPr>
    <a:solidFill>
      <a:schemeClr val="bg1"/>
    </a:solidFill>
    <a:ln>
      <a:noFill/>
    </a:ln>
  </c:spPr>
  <c:txPr>
    <a:bodyPr/>
    <a:lstStyle/>
    <a:p>
      <a:pPr>
        <a:defRPr sz="74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A5614-CFA9-0848-A521-97DB50DCDEB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CE7BB-C792-E440-8129-F3C5DBBDB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00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43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BE33BB-0321-437A-BD86-ED646CCC7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30;p23:notes">
            <a:extLst>
              <a:ext uri="{FF2B5EF4-FFF2-40B4-BE49-F238E27FC236}">
                <a16:creationId xmlns:a16="http://schemas.microsoft.com/office/drawing/2014/main" xmlns="" id="{6CEFDF1B-2FFB-8A04-6929-5F9980F32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Google Shape;231;p23:notes">
            <a:extLst>
              <a:ext uri="{FF2B5EF4-FFF2-40B4-BE49-F238E27FC236}">
                <a16:creationId xmlns:a16="http://schemas.microsoft.com/office/drawing/2014/main" xmlns="" id="{185BF4FD-854B-D54A-07DA-05FEAD793E0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651598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76BBD-1FF5-1188-58CB-9954E38D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24CF7AAB-ED06-D673-3E22-638CC95B7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B1FF7749-3568-031F-D875-4B65BCF20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325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pPr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2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45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081759-25A3-3B53-B93F-C28D4155D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140AA3B7-6C76-062F-D76F-E48463B3D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2C0E5228-FC87-5129-819F-0D5A0C479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D91EFA52-85ED-23AB-D162-92AB89CCC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50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2C5066-4968-00F2-16DB-69B35BCE6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2A2A1843-31AD-D815-EA07-74029895E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509B32DF-0DFF-602A-0E43-422B1805A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E81322A-FFCC-C70F-2520-CF5DCB181D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625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081759-25A3-3B53-B93F-C28D4155D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140AA3B7-6C76-062F-D76F-E48463B3D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2C0E5228-FC87-5129-819F-0D5A0C479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D91EFA52-85ED-23AB-D162-92AB89CCC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802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699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CE7BB-C792-E440-8129-F3C5DBBDB36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271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EFB8D8-F893-D581-9C10-882EB5421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30;p23:notes">
            <a:extLst>
              <a:ext uri="{FF2B5EF4-FFF2-40B4-BE49-F238E27FC236}">
                <a16:creationId xmlns:a16="http://schemas.microsoft.com/office/drawing/2014/main" xmlns="" id="{D7021052-47D5-602D-A447-A6E5FC063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pt-BR" alt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Google Shape;231;p23:notes">
            <a:extLst>
              <a:ext uri="{FF2B5EF4-FFF2-40B4-BE49-F238E27FC236}">
                <a16:creationId xmlns:a16="http://schemas.microsoft.com/office/drawing/2014/main" xmlns="" id="{05C6F620-2776-5C63-8D8F-D665B982C4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9072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30;p23:notes">
            <a:extLst>
              <a:ext uri="{FF2B5EF4-FFF2-40B4-BE49-F238E27FC236}">
                <a16:creationId xmlns:a16="http://schemas.microsoft.com/office/drawing/2014/main" xmlns="" id="{66429ACD-D102-F69B-A47C-6AA7FCF39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pt-BR" alt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Google Shape;231;p23:notes">
            <a:extLst>
              <a:ext uri="{FF2B5EF4-FFF2-40B4-BE49-F238E27FC236}">
                <a16:creationId xmlns:a16="http://schemas.microsoft.com/office/drawing/2014/main" xmlns="" id="{42B1E349-0AC5-15A8-22A5-B8003BA44DD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90797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7879DF-2DF0-7C40-A155-8CF7F87FB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6A90BC1-79A5-DD4C-84AA-05356706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D48D54C-794B-7E45-932D-F7231954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74EC7CD-3EF2-5C46-8CFD-11011CA6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1FC0259-4B6C-5241-AD49-E945C5DF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38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37526A-9FB0-5948-AD71-32E55B8C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3B11216-37DA-C84B-B034-67B7F66A9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80CBBDB-FD0E-3641-AFB8-2E8442C7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CF73F1D-26DE-854C-A319-DA9580C5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EFBB93F-BD46-5642-84C5-793A7A90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92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F73E127-0900-3048-902E-4332B844E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0C28E7D2-6CE0-CA41-8543-46B5B48BE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1582AE2-856B-0547-AC23-AD7763F1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1C02318-3A0F-C74B-AF37-E255C179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4BE044E-C22E-2C45-AB4E-014E8486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791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907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386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7E6CEE-69F2-0D4F-989F-CCDF0A8E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12719A3-AADF-0541-8EDE-C8D7ADDA1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DECE23C-C9A6-964B-B924-D4CB2E37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984861C-C212-3A45-B9A8-8A9B1050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C7257E4-8A52-D24B-BA30-B4E2092D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47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8CBEF5-B43B-C445-B92E-3274D33B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327AE38-18A7-BB4F-BFA9-D7D5B7031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01CE986-72F2-3241-9AD1-820A5926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B5EEEBD-B85C-314F-B092-D242A4971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D445C9D-A6C7-7545-BE23-E30BF7F7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01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764BD0-08F2-D64B-A8F3-809CACE1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5DEA31F-87D3-D641-A4FA-38B3BE23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7090886-891B-7141-BB2B-4C85AC919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4A3FE60-1653-5D4D-A403-ABDB14E9C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2AF27E6-917D-6648-B5AA-91DD5541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FFA1072-04B1-E34A-85F1-C0C4FD7D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30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866F43-3785-FF4D-BE30-5FA34ADF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4489401-BB19-9142-99C7-E2CDDD9BD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B693D4F-AB45-9147-8409-4476BE4F5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269992F5-12EC-4140-B717-3C5652E98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A52C9C24-FFA5-364E-A3BD-E9F41C53F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6214218-B47F-3746-AE28-4169C42B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13E36C67-1865-8848-9DB5-BDFE53F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75CF1D57-887F-A74D-BDD7-6A5E4BD1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49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A108BB-EF85-B74E-9B54-1D8021C8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F2C159C0-2087-714F-B687-6A9248F6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710A351-8738-3444-94F3-ECD74C5E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77516DF-55F9-3245-B12D-B053425B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97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EC08D4F3-810F-834B-A9D6-341FFD533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7F3D9421-47EB-3B4F-954E-D832CC7E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6DAAFC8A-40E3-3C4A-83E3-2BD918F9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71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F64396-53D4-D74A-A9AB-255C8124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890092-75B1-4242-9765-2A6234DCB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6CC020F-9D8D-3343-89B4-59C5F4D60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ADC06E1-EC3C-2A44-826E-BA4439186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9766B63-EA63-0548-8DE0-681F8139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5BD9433-D974-084A-93F3-BD9D6555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89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3AC145-D5B8-F44B-A299-5E26568B7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09AF4097-DD8B-4B4E-A6C4-EB582D687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94D3D8D-EF2F-3147-A577-C1A01800E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CBA8512-F2A2-D540-965E-B74DFB5B0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3C6381D-7F69-B94D-A6CE-CF84C4C9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C20065A6-9BF6-4E46-8275-91C85C80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95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FA5CB48-9AB8-594B-A50F-F8EBE0B2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4651FD3-4D2E-E546-BBBF-F69031E2B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A30E751-A91B-BB4E-8878-00778E87F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A461C-D3BC-7549-AC72-A8B974D2526F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47E0402-18E5-6E4F-9ACF-1F4D550A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5AF8A29-4425-D648-9948-B97C987EB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93747-5B3B-B248-9336-D0C1D5751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70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AD4827E-4548-AE5D-2EAD-769F4D4AE1B7}"/>
              </a:ext>
            </a:extLst>
          </p:cNvPr>
          <p:cNvSpPr/>
          <p:nvPr/>
        </p:nvSpPr>
        <p:spPr>
          <a:xfrm>
            <a:off x="59120" y="2635812"/>
            <a:ext cx="120780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2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SEJAM BEM-VINDOS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2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COMEÇAREMOS EM INSTANTES</a:t>
            </a:r>
            <a:endParaRPr lang="pt-BR" altLang="pt-BR" sz="3200" b="1" dirty="0">
              <a:solidFill>
                <a:srgbClr val="2D704F"/>
              </a:solidFill>
              <a:latin typeface="Kanit "/>
              <a:cs typeface="Kanit" pitchFamily="2" charset="-34"/>
            </a:endParaRPr>
          </a:p>
          <a:p>
            <a:pPr algn="ctr"/>
            <a:endParaRPr lang="pt-BR" sz="3200" b="1" dirty="0">
              <a:solidFill>
                <a:srgbClr val="2D704F"/>
              </a:solidFill>
              <a:latin typeface="Kanit "/>
              <a:cs typeface="Kanit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9B80EC-39B3-126E-8197-87450E97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923342F2-3651-FE8B-B910-061CEB8FEF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xmlns="" id="{49B926F4-C769-A2F9-55C1-823DDA8CF634}"/>
              </a:ext>
            </a:extLst>
          </p:cNvPr>
          <p:cNvSpPr/>
          <p:nvPr/>
        </p:nvSpPr>
        <p:spPr>
          <a:xfrm>
            <a:off x="0" y="0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</a:rPr>
              <a:t>GERENCIAMENTO </a:t>
            </a: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FINANCEIRO </a:t>
            </a:r>
          </a:p>
          <a:p>
            <a:r>
              <a:rPr lang="pt-BR" altLang="pt-BR" sz="2000" spc="-1" dirty="0">
                <a:solidFill>
                  <a:srgbClr val="2D704F"/>
                </a:solidFill>
                <a:latin typeface="Calibri"/>
              </a:rPr>
              <a:t> SUMÁRIO – LOA, EMPENHOS E PAGAMENTOS 2025 EM R$</a:t>
            </a: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>
              <a:defRPr/>
            </a:pP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D83EA15-4705-5B4F-8809-BEE9CA584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825411"/>
              </p:ext>
            </p:extLst>
          </p:nvPr>
        </p:nvGraphicFramePr>
        <p:xfrm>
          <a:off x="781917" y="1221349"/>
          <a:ext cx="10775015" cy="443240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07663">
                  <a:extLst>
                    <a:ext uri="{9D8B030D-6E8A-4147-A177-3AD203B41FA5}">
                      <a16:colId xmlns:a16="http://schemas.microsoft.com/office/drawing/2014/main" xmlns="" val="361216555"/>
                    </a:ext>
                  </a:extLst>
                </a:gridCol>
                <a:gridCol w="2116890">
                  <a:extLst>
                    <a:ext uri="{9D8B030D-6E8A-4147-A177-3AD203B41FA5}">
                      <a16:colId xmlns:a16="http://schemas.microsoft.com/office/drawing/2014/main" xmlns="" val="3043001419"/>
                    </a:ext>
                  </a:extLst>
                </a:gridCol>
                <a:gridCol w="2362326">
                  <a:extLst>
                    <a:ext uri="{9D8B030D-6E8A-4147-A177-3AD203B41FA5}">
                      <a16:colId xmlns:a16="http://schemas.microsoft.com/office/drawing/2014/main" xmlns="" val="2956948067"/>
                    </a:ext>
                  </a:extLst>
                </a:gridCol>
                <a:gridCol w="2646111">
                  <a:extLst>
                    <a:ext uri="{9D8B030D-6E8A-4147-A177-3AD203B41FA5}">
                      <a16:colId xmlns:a16="http://schemas.microsoft.com/office/drawing/2014/main" xmlns="" val="2902914072"/>
                    </a:ext>
                  </a:extLst>
                </a:gridCol>
                <a:gridCol w="2242025">
                  <a:extLst>
                    <a:ext uri="{9D8B030D-6E8A-4147-A177-3AD203B41FA5}">
                      <a16:colId xmlns:a16="http://schemas.microsoft.com/office/drawing/2014/main" xmlns="" val="1638972433"/>
                    </a:ext>
                  </a:extLst>
                </a:gridCol>
              </a:tblGrid>
              <a:tr h="71907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SETORIAL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LEI + CRÉDITO</a:t>
                      </a:r>
                    </a:p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VALOR EMPENHADO </a:t>
                      </a:r>
                    </a:p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(B)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SALDO </a:t>
                      </a:r>
                    </a:p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(A) – (B)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(B)/(A)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1497943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ARCE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304.000,00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304.000,00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7200337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CAGECE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9.082.113,00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9.082.113,00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0258294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CGE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10.000,00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10.000,00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96702483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FUNCEME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30.000,00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30.000,00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76691012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IPECE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2.362.530,71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562.786,21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1.799.744,50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23,82%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7796489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SCIDADES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2.010.132,00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2.010.132,00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6312922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SEPLAG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57.932,00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57.932,00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1609070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SRH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175.616.942,00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629.765,25</a:t>
                      </a:r>
                      <a:endParaRPr lang="pt-BR" sz="18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174.987.176,75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6492325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COGERH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6.330.000,00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486.000,00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5.844.000,00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17110025"/>
                  </a:ext>
                </a:extLst>
              </a:tr>
              <a:tr h="343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TCE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20750792"/>
                  </a:ext>
                </a:extLst>
              </a:tr>
              <a:tr h="26854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TOTAL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195.803.649,71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1.678.551,46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194.125.098,25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233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04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44772A-9399-D696-BCEA-825FB3CE0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01931012-918D-EB2A-FFC7-B028552958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xmlns="" id="{BFAEB942-090C-92D4-37FA-23786ADF11EF}"/>
              </a:ext>
            </a:extLst>
          </p:cNvPr>
          <p:cNvSpPr/>
          <p:nvPr/>
        </p:nvSpPr>
        <p:spPr>
          <a:xfrm>
            <a:off x="0" y="0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</a:rPr>
              <a:t>GERENCIAMENTO </a:t>
            </a: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FINANCEIRO </a:t>
            </a:r>
          </a:p>
          <a:p>
            <a:r>
              <a:rPr lang="pt-BR" altLang="pt-BR" sz="2000" spc="-1" dirty="0">
                <a:solidFill>
                  <a:srgbClr val="2D704F"/>
                </a:solidFill>
                <a:latin typeface="Calibri"/>
              </a:rPr>
              <a:t> RESTOS A PAGAR </a:t>
            </a: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>
              <a:defRPr/>
            </a:pP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>
              <a:defRPr/>
            </a:pP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91EF5091-3486-4AF4-BC2C-5A13EE217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725763"/>
              </p:ext>
            </p:extLst>
          </p:nvPr>
        </p:nvGraphicFramePr>
        <p:xfrm>
          <a:off x="502418" y="1415529"/>
          <a:ext cx="11274250" cy="3851998"/>
        </p:xfrm>
        <a:graphic>
          <a:graphicData uri="http://schemas.openxmlformats.org/drawingml/2006/table">
            <a:tbl>
              <a:tblPr/>
              <a:tblGrid>
                <a:gridCol w="1004835">
                  <a:extLst>
                    <a:ext uri="{9D8B030D-6E8A-4147-A177-3AD203B41FA5}">
                      <a16:colId xmlns:a16="http://schemas.microsoft.com/office/drawing/2014/main" xmlns="" val="2996768005"/>
                    </a:ext>
                  </a:extLst>
                </a:gridCol>
                <a:gridCol w="5770625">
                  <a:extLst>
                    <a:ext uri="{9D8B030D-6E8A-4147-A177-3AD203B41FA5}">
                      <a16:colId xmlns:a16="http://schemas.microsoft.com/office/drawing/2014/main" xmlns="" val="1635571325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xmlns="" val="2112613152"/>
                    </a:ext>
                  </a:extLst>
                </a:gridCol>
                <a:gridCol w="1642188">
                  <a:extLst>
                    <a:ext uri="{9D8B030D-6E8A-4147-A177-3AD203B41FA5}">
                      <a16:colId xmlns:a16="http://schemas.microsoft.com/office/drawing/2014/main" xmlns="" val="2775537761"/>
                    </a:ext>
                  </a:extLst>
                </a:gridCol>
                <a:gridCol w="1419688">
                  <a:extLst>
                    <a:ext uri="{9D8B030D-6E8A-4147-A177-3AD203B41FA5}">
                      <a16:colId xmlns:a16="http://schemas.microsoft.com/office/drawing/2014/main" xmlns="" val="2598209059"/>
                    </a:ext>
                  </a:extLst>
                </a:gridCol>
              </a:tblGrid>
              <a:tr h="3010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CONTRATOS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EMPENHADO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SALDO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1553427"/>
                  </a:ext>
                </a:extLst>
              </a:tr>
              <a:tr h="5819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Consórcio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Confidere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Informática e Serviços Ltda e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Canix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soluções e serviços Informáticas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2.000.000,00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1.040.000,00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960.000,00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368134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CAGECE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Engenheiro: Consórcio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Igneo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Ingeniería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Sostenible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, S.L.,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Nip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Global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Ltda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e Concremat Engenharia E Tecnologia S.A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2.455.958,62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1.789.472,21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666.486,41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0516864"/>
                  </a:ext>
                </a:extLst>
              </a:tr>
              <a:tr h="3238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FUNCEME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Jean-Michel Marcel Albert Martinez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206.818,84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42.016,89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164.801,95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3302669"/>
                  </a:ext>
                </a:extLst>
              </a:tr>
              <a:tr h="32384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Centro de Biologia Experimental </a:t>
                      </a:r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Oceanus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284.311,90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230.652,66</a:t>
                      </a:r>
                      <a:endParaRPr lang="pt-BR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</a:t>
                      </a:r>
                      <a:r>
                        <a:rPr lang="pt-BR" sz="15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53.659,24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769764"/>
                  </a:ext>
                </a:extLst>
              </a:tr>
              <a:tr h="32384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Maestria Comunicação e Eventos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133.315,00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113.595,00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19.720,00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03504210"/>
                  </a:ext>
                </a:extLst>
              </a:tr>
              <a:tr h="32384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Squitter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Equipamentos Profissionais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6.900.636,78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3.066.949,68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3.833.687,10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0143542"/>
                  </a:ext>
                </a:extLst>
              </a:tr>
              <a:tr h="32384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IPECE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Consultores UGP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1.321.914,85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1.319.313,28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2.601,57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4611768"/>
                  </a:ext>
                </a:extLst>
              </a:tr>
              <a:tr h="3782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SCIDADES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Cobrape</a:t>
                      </a: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 – Companhia Brasileira de Projetos e Empreendimentos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675.000,00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109.680,00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565.320,00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9256914"/>
                  </a:ext>
                </a:extLst>
              </a:tr>
              <a:tr h="323846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13.977.955,99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7.711.679,72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7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6.266.276,27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0001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804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9B80EC-39B3-126E-8197-87450E97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923342F2-3651-FE8B-B910-061CEB8FEF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xmlns="" id="{49B926F4-C769-A2F9-55C1-823DDA8CF634}"/>
              </a:ext>
            </a:extLst>
          </p:cNvPr>
          <p:cNvSpPr/>
          <p:nvPr/>
        </p:nvSpPr>
        <p:spPr>
          <a:xfrm>
            <a:off x="0" y="0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</a:rPr>
              <a:t>GERENCIAMENTO </a:t>
            </a: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FINANCEIRO </a:t>
            </a:r>
          </a:p>
          <a:p>
            <a:r>
              <a:rPr lang="pt-BR" altLang="pt-BR" sz="2000" spc="-1" dirty="0">
                <a:solidFill>
                  <a:srgbClr val="2D704F"/>
                </a:solidFill>
                <a:latin typeface="Calibri"/>
              </a:rPr>
              <a:t> LOA – PREVISÃO DE GASTOS 2025 – SUPLEMENTAÇÃO 2025 EM R$</a:t>
            </a: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>
              <a:defRPr/>
            </a:pP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596602"/>
              </p:ext>
            </p:extLst>
          </p:nvPr>
        </p:nvGraphicFramePr>
        <p:xfrm>
          <a:off x="428374" y="1079922"/>
          <a:ext cx="11165522" cy="5122878"/>
        </p:xfrm>
        <a:graphic>
          <a:graphicData uri="http://schemas.openxmlformats.org/drawingml/2006/table">
            <a:tbl>
              <a:tblPr/>
              <a:tblGrid>
                <a:gridCol w="902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3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75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69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8911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594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9434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93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SETORIAL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nº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Total Previsto para 2025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Orçamento 2025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8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Ação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LEI+CRÉDITO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Valor</a:t>
                      </a:r>
                      <a:r>
                        <a:rPr lang="pt-BR" sz="15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 Suplementar</a:t>
                      </a:r>
                      <a:endParaRPr lang="pt-BR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0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513.247,96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11788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Assistência Técnica E Estudos Regulatórios (IPF - Comp. III).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304.000,00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209.247,96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0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13.596.901,83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00038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Participação Acionária Do Estado Na </a:t>
                      </a:r>
                      <a:r>
                        <a:rPr lang="pt-BR" sz="14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- IPF 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7.751.361,00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5.845.540,83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967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1.701.809,43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11105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Gerenciamento, Fiscalização E Assessoria Técnica Da Obra De Controle De Perdas No Município De Fortaleza (Projeto De Segurança Hídrica E Governança).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1.126.752,00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575.057,43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97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420.000,00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11415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Elaboração De Estudos Para Melhoria Da Eficiência Dos Serviços De Água (IPF - Comp. II).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204.000,00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216.000,00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40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FUNCEME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125.197,33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10115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Aperfeiçoamento Do Monitoramento </a:t>
                      </a:r>
                      <a:r>
                        <a:rPr lang="pt-BR" sz="14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Qualiquantitativo</a:t>
                      </a:r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pt-BR" sz="14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Ipf</a:t>
                      </a:r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-Comp. I).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10.000,00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115.197,33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40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33.720,00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10124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Fortalecimento Do Sistema De Previsão Climática (</a:t>
                      </a:r>
                      <a:r>
                        <a:rPr lang="pt-BR" sz="14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IPFcomp.I</a:t>
                      </a:r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10.000,00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23.720,00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97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IPECE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314.482,53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12210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Capacitação De Servidores Em Ferramentas Para Avaliação De Políticas Públicas (IPF - Comp. III)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235.862,00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78.620,53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40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2.593.459,12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11177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Elaboração de Plano Estadual de Saneamento Básico (IPF - </a:t>
                      </a:r>
                      <a:r>
                        <a:rPr lang="pt-BR" sz="14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</a:t>
                      </a:r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III).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2.010.132,00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583.327,12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40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3.219.976,26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00035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just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Aporte De Capital Para A </a:t>
                      </a:r>
                      <a:r>
                        <a:rPr lang="pt-BR" sz="14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- IPF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2.311.000,00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908.976,26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83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22.518.794,46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13.963.107,00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8.555.687,46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11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F4D137-C482-F0F0-D1B9-1E3BD7A3F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45842F14-C9F0-ACC5-AD03-17326F986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223A7CE9-BC8C-F20D-8D05-3A7B31AB98F8}"/>
              </a:ext>
            </a:extLst>
          </p:cNvPr>
          <p:cNvSpPr/>
          <p:nvPr/>
        </p:nvSpPr>
        <p:spPr>
          <a:xfrm>
            <a:off x="0" y="272256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EXECUÇÃO ACUMULADA DOS CONTRATOS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81DFC467-4A2A-7CFE-C058-C7D8DF92A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655085"/>
              </p:ext>
            </p:extLst>
          </p:nvPr>
        </p:nvGraphicFramePr>
        <p:xfrm>
          <a:off x="135466" y="1710267"/>
          <a:ext cx="5461001" cy="3843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81CB71D1-2D38-1DB8-E35F-8D956CA25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106322"/>
              </p:ext>
            </p:extLst>
          </p:nvPr>
        </p:nvGraphicFramePr>
        <p:xfrm>
          <a:off x="5271104" y="1920649"/>
          <a:ext cx="6920896" cy="321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4494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47D352CC-6FC5-1B59-E6E3-A09E3EF48AB8}"/>
              </a:ext>
            </a:extLst>
          </p:cNvPr>
          <p:cNvSpPr/>
          <p:nvPr/>
        </p:nvSpPr>
        <p:spPr>
          <a:xfrm>
            <a:off x="0" y="272256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EXECUÇÃO ACUMULADA DOS CONTRATOS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793512C6-A0CA-F523-7693-8250C135B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851421"/>
              </p:ext>
            </p:extLst>
          </p:nvPr>
        </p:nvGraphicFramePr>
        <p:xfrm>
          <a:off x="290946" y="1431883"/>
          <a:ext cx="11462903" cy="4502533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0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07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40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52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38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19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92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0837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9900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295595">
                  <a:extLst>
                    <a:ext uri="{9D8B030D-6E8A-4147-A177-3AD203B41FA5}">
                      <a16:colId xmlns:a16="http://schemas.microsoft.com/office/drawing/2014/main" xmlns="" val="3159860834"/>
                    </a:ext>
                  </a:extLst>
                </a:gridCol>
                <a:gridCol w="138130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7312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8156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Nº  DE ATIVIDADES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Nº DE CONTRATOS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Nº CONTRATOS 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 EXECUÇÃO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CONTRATOS RESCINDIDOS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Nº CONTRATOS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CONCLUÍDOS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 CONTRATADO + PATRONAL 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FONTE BIRD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 PAGO (R$)</a:t>
                      </a:r>
                    </a:p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ATÉ 25/02/2025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 PAGO </a:t>
                      </a:r>
                      <a:b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CONTRAPARTIDA</a:t>
                      </a:r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SALDO A PAGAR  (R$)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3.991.382,50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3.478.134,55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513.247,95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87,14%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80.188.083,51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63.279.578,67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16.908.504,84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78,91%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4.000.000,00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3.040.000,00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CIDADES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5.962.594,76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219.360,00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5.743.234,76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23.995.978,72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21.251.045,39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2.744.933,33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88,56%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FUNCEME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23.417.210,01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19.234.918,49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4.182.291,52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82,14%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IPECE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9.520.601,58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8.607.129,69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913.471,89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90,41%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16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5.780.028,94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5.780.028,94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pt-BR" sz="12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670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SEPLAG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2.433.078,35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2.433.078,35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966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741.869.910,02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345.345.573,44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38.344.000,00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396.524.336,58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46,55%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425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2.431.924,95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2.431.924,95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336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89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903.590.793,34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475.100.772,47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428.490.020,87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52,58%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 – AUMENTO DA SEGURANÇA HÍDRICA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SRH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9C3525E8-25D9-EEC8-D9AB-59302975B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0729"/>
              </p:ext>
            </p:extLst>
          </p:nvPr>
        </p:nvGraphicFramePr>
        <p:xfrm>
          <a:off x="180198" y="1345155"/>
          <a:ext cx="11831604" cy="4523825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3317">
                  <a:extLst>
                    <a:ext uri="{9D8B030D-6E8A-4147-A177-3AD203B41FA5}">
                      <a16:colId xmlns:a16="http://schemas.microsoft.com/office/drawing/2014/main" xmlns="" val="3757111788"/>
                    </a:ext>
                  </a:extLst>
                </a:gridCol>
                <a:gridCol w="3151235">
                  <a:extLst>
                    <a:ext uri="{9D8B030D-6E8A-4147-A177-3AD203B41FA5}">
                      <a16:colId xmlns:a16="http://schemas.microsoft.com/office/drawing/2014/main" xmlns="" val="159005068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3727917604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xmlns="" val="4110297473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xmlns="" val="126295846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xmlns="" val="3428314843"/>
                    </a:ext>
                  </a:extLst>
                </a:gridCol>
                <a:gridCol w="1070618">
                  <a:extLst>
                    <a:ext uri="{9D8B030D-6E8A-4147-A177-3AD203B41FA5}">
                      <a16:colId xmlns:a16="http://schemas.microsoft.com/office/drawing/2014/main" xmlns="" val="342364547"/>
                    </a:ext>
                  </a:extLst>
                </a:gridCol>
                <a:gridCol w="1063759">
                  <a:extLst>
                    <a:ext uri="{9D8B030D-6E8A-4147-A177-3AD203B41FA5}">
                      <a16:colId xmlns:a16="http://schemas.microsoft.com/office/drawing/2014/main" xmlns="" val="3734861358"/>
                    </a:ext>
                  </a:extLst>
                </a:gridCol>
              </a:tblGrid>
              <a:tr h="7196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2543943"/>
                  </a:ext>
                </a:extLst>
              </a:tr>
              <a:tr h="7196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GPS Geodésico para suporte ao Projeto Malha D'Água e às ações de regulação de uso.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SANTIAGO &amp; CINTRA IMPORTAÇÃO E EXPORTAÇÃO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115.900,00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115.900,00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213657"/>
                  </a:ext>
                </a:extLst>
              </a:tr>
              <a:tr h="414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Painel de Especialistas para as Barragens Banabuiú e Gavião: Especialista em Engenheiro Geotécnico.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PAULO TEIXEIRA DA CRUZ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109.657,86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109.657,86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Rescindido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990837"/>
                  </a:ext>
                </a:extLst>
              </a:tr>
              <a:tr h="414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MANOEL DE SOUZA FREITAS JUNIOR</a:t>
                      </a:r>
                      <a:endParaRPr lang="pt-BR" dirty="0"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293.607,72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188.243,95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105.363,77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64,11%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  <a:endParaRPr lang="pt-BR" dirty="0"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0035399"/>
                  </a:ext>
                </a:extLst>
              </a:tr>
              <a:tr h="479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Painel de Especialistas para as Barragens Banabuiú e Gavião: Especialista em Hidromecânica.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JOÃO CARLOS BRITO DE SOUZA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349.949,25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168.219,04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181.730,21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48,07%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6152118"/>
                  </a:ext>
                </a:extLst>
              </a:tr>
              <a:tr h="479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Painel de Especialistas para as Barragens Banabuiú e Gavião: Especialista em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Hidrologista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RONEI VIEIRA DE CARVALHO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178.413,77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178.413,77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Rescindido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6476245"/>
                  </a:ext>
                </a:extLst>
              </a:tr>
              <a:tr h="479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PEDRO ANTÔNIO MOLINAS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285.426,62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285.426,62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804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Sistema Adutor  Banabuiú - Sertão Central. - BIRD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CONSÓRCIO ÁGUAS DO SERTÃO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544.808.132,50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331.231.966,70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213.576.165,80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60,80%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6929226"/>
                  </a:ext>
                </a:extLst>
              </a:tr>
              <a:tr h="408048"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Sistema Adutor  Banabuiú - Sertão Central. CONTRAPARTIDA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163.644.721,42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38.344.000,00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125.300.721,42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23,43%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50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 – AUMENTO DA SEGURANÇA HÍDRICA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SRH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9C3525E8-25D9-EEC8-D9AB-59302975B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392021"/>
              </p:ext>
            </p:extLst>
          </p:nvPr>
        </p:nvGraphicFramePr>
        <p:xfrm>
          <a:off x="180198" y="1268955"/>
          <a:ext cx="11831604" cy="3924001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3317">
                  <a:extLst>
                    <a:ext uri="{9D8B030D-6E8A-4147-A177-3AD203B41FA5}">
                      <a16:colId xmlns:a16="http://schemas.microsoft.com/office/drawing/2014/main" xmlns="" val="3757111788"/>
                    </a:ext>
                  </a:extLst>
                </a:gridCol>
                <a:gridCol w="3151235">
                  <a:extLst>
                    <a:ext uri="{9D8B030D-6E8A-4147-A177-3AD203B41FA5}">
                      <a16:colId xmlns:a16="http://schemas.microsoft.com/office/drawing/2014/main" xmlns="" val="159005068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3727917604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xmlns="" val="4110297473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xmlns="" val="126295846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xmlns="" val="3428314843"/>
                    </a:ext>
                  </a:extLst>
                </a:gridCol>
                <a:gridCol w="1070618">
                  <a:extLst>
                    <a:ext uri="{9D8B030D-6E8A-4147-A177-3AD203B41FA5}">
                      <a16:colId xmlns:a16="http://schemas.microsoft.com/office/drawing/2014/main" xmlns="" val="342364547"/>
                    </a:ext>
                  </a:extLst>
                </a:gridCol>
                <a:gridCol w="1063759">
                  <a:extLst>
                    <a:ext uri="{9D8B030D-6E8A-4147-A177-3AD203B41FA5}">
                      <a16:colId xmlns:a16="http://schemas.microsoft.com/office/drawing/2014/main" xmlns="" val="3734861358"/>
                    </a:ext>
                  </a:extLst>
                </a:gridCol>
              </a:tblGrid>
              <a:tr h="668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2543943"/>
                  </a:ext>
                </a:extLst>
              </a:tr>
              <a:tr h="89107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Serviços de Engenharia Consultiva para Gerenciamento, Fiscalização e Assessoria Técnica da Obra de Implantação do Sistema Adutor Banabuiú - Sertão Central.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CONSÓRCIO TPF ENGENHARIA LTDA / KL SERVIÇOS DE ENGENHARIA S/A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30.986.397,14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12.472.185,16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18.514.211,98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40,25%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8450047"/>
                  </a:ext>
                </a:extLst>
              </a:tr>
              <a:tr h="44553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equipamentos de TI para suporte ao Projeto Malha D'Água.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R&amp;T COMÉRCIO SERVIÇOS E SOLUÇÕES INTEGRADAS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43.586,97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43.586,97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0640505"/>
                  </a:ext>
                </a:extLst>
              </a:tr>
              <a:tr h="37326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E. R. SOLUÇÕES INFORMÁTICA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574.500,00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574.500,00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6019716"/>
                  </a:ext>
                </a:extLst>
              </a:tr>
              <a:tr h="44553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ENERGY TELECON COMÉRCIO E SERVIÇOS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59.499,99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59.499,99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5706036"/>
                  </a:ext>
                </a:extLst>
              </a:tr>
              <a:tr h="668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Prestação de Serviços de Pessoa Física para Proposição de um Modelo de Gestão para o Sistema Adutor Banabuiú-Sertão Central (SAB-SC).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WLADIMIR ANTÔNIO RIBEIRO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415.200,00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203.400,00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211.800,00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48,99%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9408275"/>
                  </a:ext>
                </a:extLst>
              </a:tr>
              <a:tr h="431975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741.869.910,02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345.345.573,44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232.879.615,16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59,73%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pt-B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0797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11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 – AUMENTO DA SEGURANÇA HÍDRICA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COGERH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07AE3494-A1B2-8AE8-A21B-A1664E539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671817"/>
              </p:ext>
            </p:extLst>
          </p:nvPr>
        </p:nvGraphicFramePr>
        <p:xfrm>
          <a:off x="262036" y="1536288"/>
          <a:ext cx="11667928" cy="4193012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5923">
                  <a:extLst>
                    <a:ext uri="{9D8B030D-6E8A-4147-A177-3AD203B41FA5}">
                      <a16:colId xmlns:a16="http://schemas.microsoft.com/office/drawing/2014/main" xmlns="" val="975477460"/>
                    </a:ext>
                  </a:extLst>
                </a:gridCol>
                <a:gridCol w="2402677">
                  <a:extLst>
                    <a:ext uri="{9D8B030D-6E8A-4147-A177-3AD203B41FA5}">
                      <a16:colId xmlns:a16="http://schemas.microsoft.com/office/drawing/2014/main" xmlns="" val="45928888"/>
                    </a:ext>
                  </a:extLst>
                </a:gridCol>
                <a:gridCol w="2907155">
                  <a:extLst>
                    <a:ext uri="{9D8B030D-6E8A-4147-A177-3AD203B41FA5}">
                      <a16:colId xmlns:a16="http://schemas.microsoft.com/office/drawing/2014/main" xmlns="" val="32567918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52366905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xmlns="" val="4238980795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476435929"/>
                    </a:ext>
                  </a:extLst>
                </a:gridCol>
                <a:gridCol w="1085035">
                  <a:extLst>
                    <a:ext uri="{9D8B030D-6E8A-4147-A177-3AD203B41FA5}">
                      <a16:colId xmlns:a16="http://schemas.microsoft.com/office/drawing/2014/main" xmlns="" val="1869698940"/>
                    </a:ext>
                  </a:extLst>
                </a:gridCol>
                <a:gridCol w="1220013">
                  <a:extLst>
                    <a:ext uri="{9D8B030D-6E8A-4147-A177-3AD203B41FA5}">
                      <a16:colId xmlns:a16="http://schemas.microsoft.com/office/drawing/2014/main" xmlns="" val="817959685"/>
                    </a:ext>
                  </a:extLst>
                </a:gridCol>
              </a:tblGrid>
              <a:tr h="472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3131463"/>
                  </a:ext>
                </a:extLst>
              </a:tr>
              <a:tr h="473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Aquisições de Estações de Medição Portáteis.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LAMON PRODUTOS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654.900,00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654.900,00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0516577"/>
                  </a:ext>
                </a:extLst>
              </a:tr>
              <a:tr h="2943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Aquisições de Estações de Medição Fixas, visando a universalização da Macromedição da COGERH.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NIVETEC INSTRUMENTAÇÃO E CONTROLE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1.509.999,90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1.509.999,90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709929"/>
                  </a:ext>
                </a:extLst>
              </a:tr>
              <a:tr h="2943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ISOIL LAMON INDÚSTRIA DE EQUIPAMENTOS E SERVIÇOS DE INSTRUMENTAÇÃO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3.221.266,06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3.221.266,06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6743975"/>
                  </a:ext>
                </a:extLst>
              </a:tr>
              <a:tr h="32895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LAMON PRODUTOS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1.481.999,95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1.481.999,95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2059176"/>
                  </a:ext>
                </a:extLst>
              </a:tr>
              <a:tr h="25564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Aquisição de equipamentos para uso da Fiscalização de Recursos Hídricos.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SANTIAGO &amp; CINTRA IMPORTAÇÃO E EXPORTAÇÃO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178.890,00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178.890,00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6626766"/>
                  </a:ext>
                </a:extLst>
              </a:tr>
              <a:tr h="170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POSITIVO COMERCIO DE ARTIGOS DE PAPELARIA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13.803,66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13.803,66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9561317"/>
                  </a:ext>
                </a:extLst>
              </a:tr>
              <a:tr h="35305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K.M.L.R. PINHEIRO INFORMATICA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28.159,95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28.159,95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769695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 POSITION COMERCIO E SERVICOS LTDA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48.380,00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48.380,00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1959887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NW DRONES COMERCIO E MANUTENÇÃO DE DRONES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135.999,00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135.999,00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866269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12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LENOVO TECNOLOGIA (BRASIL) LIMITADA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197.019,00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197,019,00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3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 – AUMENTO DA SEGURANÇA HÍDRICA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COGERH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DD5C089-FF93-B94D-0E4C-DE0166E08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43130"/>
              </p:ext>
            </p:extLst>
          </p:nvPr>
        </p:nvGraphicFramePr>
        <p:xfrm>
          <a:off x="247846" y="1926989"/>
          <a:ext cx="11725079" cy="3638611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7070">
                  <a:extLst>
                    <a:ext uri="{9D8B030D-6E8A-4147-A177-3AD203B41FA5}">
                      <a16:colId xmlns:a16="http://schemas.microsoft.com/office/drawing/2014/main" xmlns="" val="975477460"/>
                    </a:ext>
                  </a:extLst>
                </a:gridCol>
                <a:gridCol w="2472076">
                  <a:extLst>
                    <a:ext uri="{9D8B030D-6E8A-4147-A177-3AD203B41FA5}">
                      <a16:colId xmlns:a16="http://schemas.microsoft.com/office/drawing/2014/main" xmlns="" val="45928888"/>
                    </a:ext>
                  </a:extLst>
                </a:gridCol>
                <a:gridCol w="2241520">
                  <a:extLst>
                    <a:ext uri="{9D8B030D-6E8A-4147-A177-3AD203B41FA5}">
                      <a16:colId xmlns:a16="http://schemas.microsoft.com/office/drawing/2014/main" xmlns="" val="325679186"/>
                    </a:ext>
                  </a:extLst>
                </a:gridCol>
                <a:gridCol w="1370530">
                  <a:extLst>
                    <a:ext uri="{9D8B030D-6E8A-4147-A177-3AD203B41FA5}">
                      <a16:colId xmlns:a16="http://schemas.microsoft.com/office/drawing/2014/main" xmlns="" val="1523669052"/>
                    </a:ext>
                  </a:extLst>
                </a:gridCol>
                <a:gridCol w="1400540">
                  <a:extLst>
                    <a:ext uri="{9D8B030D-6E8A-4147-A177-3AD203B41FA5}">
                      <a16:colId xmlns:a16="http://schemas.microsoft.com/office/drawing/2014/main" xmlns="" val="4238980795"/>
                    </a:ext>
                  </a:extLst>
                </a:gridCol>
                <a:gridCol w="1291971">
                  <a:extLst>
                    <a:ext uri="{9D8B030D-6E8A-4147-A177-3AD203B41FA5}">
                      <a16:colId xmlns:a16="http://schemas.microsoft.com/office/drawing/2014/main" xmlns="" val="476435929"/>
                    </a:ext>
                  </a:extLst>
                </a:gridCol>
                <a:gridCol w="1296120">
                  <a:extLst>
                    <a:ext uri="{9D8B030D-6E8A-4147-A177-3AD203B41FA5}">
                      <a16:colId xmlns:a16="http://schemas.microsoft.com/office/drawing/2014/main" xmlns="" val="1869698940"/>
                    </a:ext>
                  </a:extLst>
                </a:gridCol>
                <a:gridCol w="1255252">
                  <a:extLst>
                    <a:ext uri="{9D8B030D-6E8A-4147-A177-3AD203B41FA5}">
                      <a16:colId xmlns:a16="http://schemas.microsoft.com/office/drawing/2014/main" xmlns="" val="817959685"/>
                    </a:ext>
                  </a:extLst>
                </a:gridCol>
              </a:tblGrid>
              <a:tr h="472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3131463"/>
                  </a:ext>
                </a:extLst>
              </a:tr>
              <a:tr h="623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Prestação de serviços de consultoria, contemplando as ações de Regularização de Recursos Hídricos para as 12 (doze) Bacias Hidrográficas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CONSÓRCIO HYDROS ENGENHARIA LTDA / REGEA GEOLOGIA, ENGENHARIA E ESTUDOS AMBIENTAIS LTDA / IRRIGART ENGENHARIA E CONSULTORIA EM RECURSOS HÍDRICOS E MEIO AMBIENTE  LTDA.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4.830.429,58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4.830.429,58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3659774"/>
                  </a:ext>
                </a:extLst>
              </a:tr>
              <a:tr h="56551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Planos de Segurança das Barragens  Banabuiú e Gavião (Salvaguardas).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GEOTECHNIQUE CONSULTORIA E ENGENHARIA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95.131,62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95.131,62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7385872"/>
                  </a:ext>
                </a:extLst>
              </a:tr>
              <a:tr h="8297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Instalando das Estações de Medição Fixas e pequenos serviços de engenharia para instalação de medidores de vazão.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CONSÓRCIO MLG E RC MEDIÇÕES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11.600.000,00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9.052.085,67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2.547.914,33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78,04%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141193"/>
                  </a:ext>
                </a:extLst>
              </a:tr>
              <a:tr h="41453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23.995.978,92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21.251.045,39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2.744.933,33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88,56%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370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599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 – AUMENTO DA SEGURANÇA HÍDRICA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FUNCEME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68775842-F2EF-2212-616E-90446A49F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973474"/>
              </p:ext>
            </p:extLst>
          </p:nvPr>
        </p:nvGraphicFramePr>
        <p:xfrm>
          <a:off x="233652" y="933450"/>
          <a:ext cx="11724695" cy="5285883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7799">
                  <a:extLst>
                    <a:ext uri="{9D8B030D-6E8A-4147-A177-3AD203B41FA5}">
                      <a16:colId xmlns:a16="http://schemas.microsoft.com/office/drawing/2014/main" xmlns="" val="1411205887"/>
                    </a:ext>
                  </a:extLst>
                </a:gridCol>
                <a:gridCol w="2655149">
                  <a:extLst>
                    <a:ext uri="{9D8B030D-6E8A-4147-A177-3AD203B41FA5}">
                      <a16:colId xmlns:a16="http://schemas.microsoft.com/office/drawing/2014/main" xmlns="" val="1709005043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xmlns="" val="3321620660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xmlns="" val="4379537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235426076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xmlns="" val="418623368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045076114"/>
                    </a:ext>
                  </a:extLst>
                </a:gridCol>
                <a:gridCol w="937922">
                  <a:extLst>
                    <a:ext uri="{9D8B030D-6E8A-4147-A177-3AD203B41FA5}">
                      <a16:colId xmlns:a16="http://schemas.microsoft.com/office/drawing/2014/main" xmlns="" val="2889287525"/>
                    </a:ext>
                  </a:extLst>
                </a:gridCol>
              </a:tblGrid>
              <a:tr h="6430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590922"/>
                  </a:ext>
                </a:extLst>
              </a:tr>
              <a:tr h="31899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licença do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ArcGis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IMAGEM GEOSISTEMAS e COMÉRCIO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129.999,97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129.999,97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6737634"/>
                  </a:ext>
                </a:extLst>
              </a:tr>
              <a:tr h="21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equipamentos para instrumentação e monitoramento de bacias hidráulicas.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ALLCOMP COMP REP E IMPORTACAO 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117.990,00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117.990,00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5478550"/>
                  </a:ext>
                </a:extLst>
              </a:tr>
              <a:tr h="21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TIAGO DE AZEVEDO LIMA MAQ E EQUIP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48.900,00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48.900,00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576562"/>
                  </a:ext>
                </a:extLst>
              </a:tr>
              <a:tr h="21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J C DA SILVA &amp; CIA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972.000,00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972.000,00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1809630"/>
                  </a:ext>
                </a:extLst>
              </a:tr>
              <a:tr h="46585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ARBONNE IMPORTACAO E EXPORTACAO DE MATERIAL DE ALTA TECNOLOGIA EIRELI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327.000,00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327.000,00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5747787"/>
                  </a:ext>
                </a:extLst>
              </a:tr>
              <a:tr h="177172"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GEO ÁCQUA PRODUTOS PARA MONITORAMENTO AMBIENTAL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9972554"/>
                  </a:ext>
                </a:extLst>
              </a:tr>
              <a:tr h="17525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GEO ÁCQUA PRODUTOS PARA MONITORAMENTO AMBIENTAL LTDA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12.000,00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12.000,00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Concluído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1403943"/>
                  </a:ext>
                </a:extLst>
              </a:tr>
              <a:tr h="253432"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J C DA SILVA &amp; CIA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740.532,95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740.532,95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5877768"/>
                  </a:ext>
                </a:extLst>
              </a:tr>
              <a:tr h="21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DUALBASE TECNOLOGIA ELETRONICA LTDA EPP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949.799,88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949.799,88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2370899"/>
                  </a:ext>
                </a:extLst>
              </a:tr>
              <a:tr h="21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FLOPTECH INDUSTRIA E COMÉRCIO DE EQUIPAMENTOS EIRELI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9.600,00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9.600,00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9243157"/>
                  </a:ext>
                </a:extLst>
              </a:tr>
              <a:tr h="237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FLOPTECH INDUSTRIA E COMÉRCIO DE EQUIPAMENTOS EIRELI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9.600,00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9.600,00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Concluído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7660018"/>
                  </a:ext>
                </a:extLst>
              </a:tr>
              <a:tr h="6430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e Instalação de Plataformas Automáticas de Coleta de Dados Agrometeorológico.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CAMPBELL SCIENTIFIC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4.568.757,79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4.568.757,79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5669552"/>
                  </a:ext>
                </a:extLst>
              </a:tr>
              <a:tr h="128606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Monitoramento utilizando técnicas de modelagem hidrológica e de sensoriamento remoto dos pequenos açudes visando sua incorporação na estimativa de aporte aos reservatórios estratégicos do Estado.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UP TRANSFER GMBH AT THE UNIVERSITY OF POTSDAM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1.822.425,54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1.822.425,54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453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45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90385DE-0CA1-9472-4981-88B05A0C9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25" y="28934"/>
            <a:ext cx="12271596" cy="69055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9A5CF81-2A0F-0556-2B2E-774FD6EEB69A}"/>
              </a:ext>
            </a:extLst>
          </p:cNvPr>
          <p:cNvSpPr txBox="1"/>
          <p:nvPr/>
        </p:nvSpPr>
        <p:spPr>
          <a:xfrm>
            <a:off x="7761061" y="1956995"/>
            <a:ext cx="44196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29ª REUNIÃO DO COMITÊ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0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Projeto de Segurança Hídrica e Governança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BR" altLang="pt-BR" sz="3000" b="1" i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0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27 de fevereiro de 2025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xmlns="" id="{B165641C-0005-C842-3EE4-A5E8CD37A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68" y="2520354"/>
            <a:ext cx="6550014" cy="96136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C21FAC18-98D4-6B26-B118-7C0C16312788}"/>
              </a:ext>
            </a:extLst>
          </p:cNvPr>
          <p:cNvSpPr txBox="1"/>
          <p:nvPr/>
        </p:nvSpPr>
        <p:spPr>
          <a:xfrm>
            <a:off x="7177486" y="5646512"/>
            <a:ext cx="501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i="1" dirty="0">
                <a:solidFill>
                  <a:schemeClr val="bg1"/>
                </a:solidFill>
                <a:cs typeface="Kanit" pitchFamily="2" charset="-34"/>
              </a:rPr>
              <a:t>Projeto de Apoio à Segurança Hídrica e Fortalecimento da Inteligência na Gestão Pública do Estado do Ceará (2019 a 2026)</a:t>
            </a:r>
            <a:endParaRPr lang="pt-BR" sz="2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98E3FD-FC28-702A-6D06-AFFB7F07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67" y="3950078"/>
            <a:ext cx="1867865" cy="169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374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 – AUMENTO DA SEGURANÇA HÍDRICA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FUNCEME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00225881-710E-0087-B8D8-55A6FED38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057524"/>
              </p:ext>
            </p:extLst>
          </p:nvPr>
        </p:nvGraphicFramePr>
        <p:xfrm>
          <a:off x="210131" y="1325880"/>
          <a:ext cx="11724695" cy="4160520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7799">
                  <a:extLst>
                    <a:ext uri="{9D8B030D-6E8A-4147-A177-3AD203B41FA5}">
                      <a16:colId xmlns:a16="http://schemas.microsoft.com/office/drawing/2014/main" xmlns="" val="1411205887"/>
                    </a:ext>
                  </a:extLst>
                </a:gridCol>
                <a:gridCol w="2414366">
                  <a:extLst>
                    <a:ext uri="{9D8B030D-6E8A-4147-A177-3AD203B41FA5}">
                      <a16:colId xmlns:a16="http://schemas.microsoft.com/office/drawing/2014/main" xmlns="" val="1709005043"/>
                    </a:ext>
                  </a:extLst>
                </a:gridCol>
                <a:gridCol w="2655079">
                  <a:extLst>
                    <a:ext uri="{9D8B030D-6E8A-4147-A177-3AD203B41FA5}">
                      <a16:colId xmlns:a16="http://schemas.microsoft.com/office/drawing/2014/main" xmlns="" val="3321620660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xmlns="" val="4379537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123542607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xmlns="" val="4186233684"/>
                    </a:ext>
                  </a:extLst>
                </a:gridCol>
                <a:gridCol w="1145776">
                  <a:extLst>
                    <a:ext uri="{9D8B030D-6E8A-4147-A177-3AD203B41FA5}">
                      <a16:colId xmlns:a16="http://schemas.microsoft.com/office/drawing/2014/main" xmlns="" val="2045076114"/>
                    </a:ext>
                  </a:extLst>
                </a:gridCol>
                <a:gridCol w="1225950">
                  <a:extLst>
                    <a:ext uri="{9D8B030D-6E8A-4147-A177-3AD203B41FA5}">
                      <a16:colId xmlns:a16="http://schemas.microsoft.com/office/drawing/2014/main" xmlns="" val="2889287525"/>
                    </a:ext>
                  </a:extLst>
                </a:gridCol>
              </a:tblGrid>
              <a:tr h="15773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590922"/>
                  </a:ext>
                </a:extLst>
              </a:tr>
              <a:tr h="14872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Serviços de engenharia para instalação de estações meteorológicas.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CONSTRUTORA CONCRETIZA LTDA -ME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310.680,55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310.680,55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3988229"/>
                  </a:ext>
                </a:extLst>
              </a:tr>
              <a:tr h="19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Assessoria técnica à implementação do monitoramento da qualidade de água por sensoriamento remoto.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JEAN-MICHEL MARCEL ALBERT MARTINEZ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401.726,56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179.044,93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222.681,63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44,57%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290360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Capacitação e Treinamento de Técnicos da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Funceme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MAESTRIA COMUNICAÇÃO E EVENTOS LDTA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256.345,00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209.705,00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46.640,00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81,81%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6066130"/>
                  </a:ext>
                </a:extLst>
              </a:tr>
              <a:tr h="1284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Equipamentos de Informática para Suporte ao Monitoramento e Previsão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Hidroambiental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TORINO INFORMÁTICA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92.400,00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92.400,00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7596025"/>
                  </a:ext>
                </a:extLst>
              </a:tr>
              <a:tr h="11808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rgbClr val="003366"/>
                          </a:solidFill>
                          <a:effectLst/>
                          <a:latin typeface="Calibri "/>
                        </a:rPr>
                        <a:t>DELL COMPUTADORES DO BRASIL LTDA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 "/>
                        </a:rPr>
                        <a:t>440.410,00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 "/>
                        </a:rPr>
                        <a:t>440.410,00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 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 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 "/>
                        </a:rPr>
                        <a:t>Concluído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0765243"/>
                  </a:ext>
                </a:extLst>
              </a:tr>
              <a:tr h="430554"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>
                        <a:solidFill>
                          <a:srgbClr val="003366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>
                        <a:solidFill>
                          <a:srgbClr val="003366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DELL COMPUTADORES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440.410,00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440.410,00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7523887"/>
                  </a:ext>
                </a:extLst>
              </a:tr>
              <a:tr h="2028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Drones e desistemas (softwares) de processamento de imagens.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GOHOBBY DISTRIBUIDORA DE VANT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509.350,00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509.350,00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902663"/>
                  </a:ext>
                </a:extLst>
              </a:tr>
              <a:tr h="26582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G DRONES COMERCIO E SERVICOS DE AERONAVES REMOTAMENTE PILOTADAS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32.800,00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32.800,00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 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alibri "/>
                          <a:ea typeface="+mn-ea"/>
                          <a:cs typeface="+mn-cs"/>
                        </a:rPr>
                        <a:t>Concluído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1664225"/>
                  </a:ext>
                </a:extLst>
              </a:tr>
              <a:tr h="282817"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 DRONES COMERCIO E SERVICOS DE AERONAVES REMOTAMENTE PILOTADAS LTDA</a:t>
                      </a:r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32.800,00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32.800,00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0665798"/>
                  </a:ext>
                </a:extLst>
              </a:tr>
              <a:tr h="2028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SANTIAGO &amp; CINTRA IMPORTAÇÃO E EXPORTAÇÃO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3122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93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 – AUMENTO DA SEGURANÇA HÍDRICA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FUNCEME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572F533-086C-1A55-77F8-D5501CFBD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669718"/>
              </p:ext>
            </p:extLst>
          </p:nvPr>
        </p:nvGraphicFramePr>
        <p:xfrm>
          <a:off x="233652" y="1832634"/>
          <a:ext cx="11724695" cy="3228165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7799">
                  <a:extLst>
                    <a:ext uri="{9D8B030D-6E8A-4147-A177-3AD203B41FA5}">
                      <a16:colId xmlns:a16="http://schemas.microsoft.com/office/drawing/2014/main" xmlns="" val="1411205887"/>
                    </a:ext>
                  </a:extLst>
                </a:gridCol>
                <a:gridCol w="2693249">
                  <a:extLst>
                    <a:ext uri="{9D8B030D-6E8A-4147-A177-3AD203B41FA5}">
                      <a16:colId xmlns:a16="http://schemas.microsoft.com/office/drawing/2014/main" xmlns="" val="1709005043"/>
                    </a:ext>
                  </a:extLst>
                </a:gridCol>
                <a:gridCol w="2390775">
                  <a:extLst>
                    <a:ext uri="{9D8B030D-6E8A-4147-A177-3AD203B41FA5}">
                      <a16:colId xmlns:a16="http://schemas.microsoft.com/office/drawing/2014/main" xmlns="" val="332162066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43795375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xmlns="" val="1235426076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xmlns="" val="4186233684"/>
                    </a:ext>
                  </a:extLst>
                </a:gridCol>
                <a:gridCol w="1064522">
                  <a:extLst>
                    <a:ext uri="{9D8B030D-6E8A-4147-A177-3AD203B41FA5}">
                      <a16:colId xmlns:a16="http://schemas.microsoft.com/office/drawing/2014/main" xmlns="" val="2045076114"/>
                    </a:ext>
                  </a:extLst>
                </a:gridCol>
                <a:gridCol w="1225950">
                  <a:extLst>
                    <a:ext uri="{9D8B030D-6E8A-4147-A177-3AD203B41FA5}">
                      <a16:colId xmlns:a16="http://schemas.microsoft.com/office/drawing/2014/main" xmlns="" val="2889287525"/>
                    </a:ext>
                  </a:extLst>
                </a:gridCol>
              </a:tblGrid>
              <a:tr h="407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590922"/>
                  </a:ext>
                </a:extLst>
              </a:tr>
              <a:tr h="380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Serviço de Laboratório para Análises  Físico-químicas e Biológicas em Amostras de Água Bruta de Corpos Hídricos Superficiais Localizados no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CENTRO DE BIOLOGIA EXPERIMENTAL OCEANUS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534.942,70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438.659,91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96.282,79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9423844"/>
                  </a:ext>
                </a:extLst>
              </a:tr>
              <a:tr h="380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Cluster para modernização do Sistema de Previsão climática e de afluências aos principais reservatórios do Estado.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VERSATUS HPC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3.258.450,51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3.258.450,51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6018501"/>
                  </a:ext>
                </a:extLst>
              </a:tr>
              <a:tr h="380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Pequenos serviços de engenharia para instalação  dos equipamentos de monitoramento de bacias hidráulicas.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CONSTRUTORA ALVES SANTIAGO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192.724,36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192.724,36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9571733"/>
                  </a:ext>
                </a:extLst>
              </a:tr>
              <a:tr h="471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Aquisição de Radar </a:t>
                      </a:r>
                      <a:r>
                        <a:rPr lang="pt-BR" sz="1200" b="0" i="0" u="none" strike="noStrik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Polarimétrico</a:t>
                      </a:r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Banda X.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SQUITTER EQUIPAMENTOS PROFISSIONAIS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7.667.374,20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3.833.687,10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3.833.687,10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501166"/>
                  </a:ext>
                </a:extLst>
              </a:tr>
              <a:tr h="379071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23.417.210,01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19.217.918,49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4.199.291,52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82,07%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373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78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 – MELHORIA DA EFICIÊNCIA DOS SERVIÇOS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DE ÁGUA - CAGECE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CBB5E3A5-0865-A793-BE17-9F463C60A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174401"/>
              </p:ext>
            </p:extLst>
          </p:nvPr>
        </p:nvGraphicFramePr>
        <p:xfrm>
          <a:off x="294633" y="1053306"/>
          <a:ext cx="11678290" cy="4980471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5227">
                  <a:extLst>
                    <a:ext uri="{9D8B030D-6E8A-4147-A177-3AD203B41FA5}">
                      <a16:colId xmlns:a16="http://schemas.microsoft.com/office/drawing/2014/main" xmlns="" val="765931138"/>
                    </a:ext>
                  </a:extLst>
                </a:gridCol>
                <a:gridCol w="3002574">
                  <a:extLst>
                    <a:ext uri="{9D8B030D-6E8A-4147-A177-3AD203B41FA5}">
                      <a16:colId xmlns:a16="http://schemas.microsoft.com/office/drawing/2014/main" xmlns="" val="3952322927"/>
                    </a:ext>
                  </a:extLst>
                </a:gridCol>
                <a:gridCol w="2429692">
                  <a:extLst>
                    <a:ext uri="{9D8B030D-6E8A-4147-A177-3AD203B41FA5}">
                      <a16:colId xmlns:a16="http://schemas.microsoft.com/office/drawing/2014/main" xmlns="" val="4237365657"/>
                    </a:ext>
                  </a:extLst>
                </a:gridCol>
                <a:gridCol w="1384663">
                  <a:extLst>
                    <a:ext uri="{9D8B030D-6E8A-4147-A177-3AD203B41FA5}">
                      <a16:colId xmlns:a16="http://schemas.microsoft.com/office/drawing/2014/main" xmlns="" val="305893525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xmlns="" val="2390751478"/>
                    </a:ext>
                  </a:extLst>
                </a:gridCol>
                <a:gridCol w="1201782">
                  <a:extLst>
                    <a:ext uri="{9D8B030D-6E8A-4147-A177-3AD203B41FA5}">
                      <a16:colId xmlns:a16="http://schemas.microsoft.com/office/drawing/2014/main" xmlns="" val="3040441084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xmlns="" val="3317099641"/>
                    </a:ext>
                  </a:extLst>
                </a:gridCol>
                <a:gridCol w="1139460">
                  <a:extLst>
                    <a:ext uri="{9D8B030D-6E8A-4147-A177-3AD203B41FA5}">
                      <a16:colId xmlns:a16="http://schemas.microsoft.com/office/drawing/2014/main" xmlns="" val="1103554391"/>
                    </a:ext>
                  </a:extLst>
                </a:gridCol>
              </a:tblGrid>
              <a:tr h="32592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1470120"/>
                  </a:ext>
                </a:extLst>
              </a:tr>
              <a:tr h="62897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Elaboração de Estudo de Mercado e da Estrutura Tarifária da Concessionária para os Serviços de Abastecimento de Água e Esgotamento Sanitário.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QUANTUM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1.054.474,31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1.054.474,31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1447533"/>
                  </a:ext>
                </a:extLst>
              </a:tr>
              <a:tr h="62897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Consultoria para Revisão do Modelo de Gestão Estratégica e de Negócio e Melhoria do Desempenho Empresarial da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Cagece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INSTITUTO PUBLIX PARA O DESENVOLVIMENTO DA GESTAO PUBLICA S/S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1.080.000,00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44,44%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2700121"/>
                  </a:ext>
                </a:extLst>
              </a:tr>
              <a:tr h="7547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Serviços de Engenharia Consultiva para Gerenciamento, Fiscalização e Assessoria Técnica da Obra de Controle de Perdas no município de Fortaleza.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CONSÓRCIO IGNEO INGENIERÍA SOSTENIBLE, S.L., NIP GLOBAL LTDA e CONCREMAT ENGENHARIA E TECNOLOGIA S.A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5.136.237,07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2.424.634,06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2.711.603,01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47,21%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876677"/>
                  </a:ext>
                </a:extLst>
              </a:tr>
              <a:tr h="8805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Controle e Redução de Perdas na Região Metropolitana de Fortaleza por Setores Hidráulicos (01 a 06).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LOTE I - CONSÓRCIO FLORESTA E EXPEDICIONÁRIOS (RESTOR COMÉRCIO E MANUTENÇÃO DE EQUIPAMENTOS ELETROMECANICA LTDA E ENOPS ENGENHARIA S/A)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35.968.278,07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58.339.654,30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13.596.901,83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81,10%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021699"/>
                  </a:ext>
                </a:extLst>
              </a:tr>
              <a:tr h="3773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LOTE II - </a:t>
                      </a:r>
                      <a:b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CONSÓRCIO TELAR-ENORSUL-BBL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35.968.278,07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endParaRPr lang="pt-BR" sz="1100" b="0" i="0" u="none" strike="noStrike" dirty="0">
                        <a:solidFill>
                          <a:srgbClr val="0033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0033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9703684"/>
                  </a:ext>
                </a:extLst>
              </a:tr>
              <a:tr h="62897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Consultoria Especializada para Implantação de Melhorias nos Processos de Gestão De Empreendimentos da CAGECE.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CONSÓRCIO FALCONI CONSULTORES S.A e </a:t>
                      </a:r>
                      <a:b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EFFICO SANEAMENTO LTDA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980.816,00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980.816,00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050081"/>
                  </a:ext>
                </a:extLst>
              </a:tr>
              <a:tr h="39582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80.188.083,52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63.279.578,67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16.908.504,84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78,91%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639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93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ARCE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EE561EDE-1D1D-D431-907D-802005A69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50337"/>
              </p:ext>
            </p:extLst>
          </p:nvPr>
        </p:nvGraphicFramePr>
        <p:xfrm>
          <a:off x="490537" y="2062123"/>
          <a:ext cx="11210925" cy="3757962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79409">
                  <a:extLst>
                    <a:ext uri="{9D8B030D-6E8A-4147-A177-3AD203B41FA5}">
                      <a16:colId xmlns:a16="http://schemas.microsoft.com/office/drawing/2014/main" xmlns="" val="113076310"/>
                    </a:ext>
                  </a:extLst>
                </a:gridCol>
                <a:gridCol w="2882904">
                  <a:extLst>
                    <a:ext uri="{9D8B030D-6E8A-4147-A177-3AD203B41FA5}">
                      <a16:colId xmlns:a16="http://schemas.microsoft.com/office/drawing/2014/main" xmlns="" val="1394879864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xmlns="" val="724658053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xmlns="" val="2944815250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3546737547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4132482571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xmlns="" val="3097132128"/>
                    </a:ext>
                  </a:extLst>
                </a:gridCol>
                <a:gridCol w="1052512">
                  <a:extLst>
                    <a:ext uri="{9D8B030D-6E8A-4147-A177-3AD203B41FA5}">
                      <a16:colId xmlns:a16="http://schemas.microsoft.com/office/drawing/2014/main" xmlns="" val="855578104"/>
                    </a:ext>
                  </a:extLst>
                </a:gridCol>
              </a:tblGrid>
              <a:tr h="523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5429169"/>
                  </a:ext>
                </a:extLst>
              </a:tr>
              <a:tr h="757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Modernização da Gestão e da Atividade Regulatória da Agência Reguladora de Serviços Públicos Delegados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DELOITTE TOUCHE TOHMATSU CONSULTORES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843.951,43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843.951,43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1647768"/>
                  </a:ext>
                </a:extLst>
              </a:tr>
              <a:tr h="1060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Elaboração de Manual de Controle Patrimonial Destinado aos Setores de Distribuição de Gás Canalizado, de Abastecimento de Água e de Esgotamento Sanitário, no Âmbito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KROLL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2.768.553,12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2.634.183,12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134.370,00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0894044"/>
                  </a:ext>
                </a:extLst>
              </a:tr>
              <a:tr h="1060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Melhoria de processos de controle, fiscalização e certificação de informações para regulação dos serviços de saneamento básico.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MBS ESTRATÉGIAS E SISTEMAS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378.877,95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378.877,95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016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3.991.382,50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3.478.134,55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134.370,00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632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7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CGE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0BFC254C-3767-3333-5840-C707EFA44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43358"/>
              </p:ext>
            </p:extLst>
          </p:nvPr>
        </p:nvGraphicFramePr>
        <p:xfrm>
          <a:off x="590549" y="2369186"/>
          <a:ext cx="11249027" cy="1895244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0699">
                  <a:extLst>
                    <a:ext uri="{9D8B030D-6E8A-4147-A177-3AD203B41FA5}">
                      <a16:colId xmlns:a16="http://schemas.microsoft.com/office/drawing/2014/main" xmlns="" val="2024362980"/>
                    </a:ext>
                  </a:extLst>
                </a:gridCol>
                <a:gridCol w="2370154">
                  <a:extLst>
                    <a:ext uri="{9D8B030D-6E8A-4147-A177-3AD203B41FA5}">
                      <a16:colId xmlns:a16="http://schemas.microsoft.com/office/drawing/2014/main" xmlns="" val="1490943573"/>
                    </a:ext>
                  </a:extLst>
                </a:gridCol>
                <a:gridCol w="2583148">
                  <a:extLst>
                    <a:ext uri="{9D8B030D-6E8A-4147-A177-3AD203B41FA5}">
                      <a16:colId xmlns:a16="http://schemas.microsoft.com/office/drawing/2014/main" xmlns="" val="569005992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xmlns="" val="342284639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2097767051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xmlns="" val="2354017001"/>
                    </a:ext>
                  </a:extLst>
                </a:gridCol>
                <a:gridCol w="939627">
                  <a:extLst>
                    <a:ext uri="{9D8B030D-6E8A-4147-A177-3AD203B41FA5}">
                      <a16:colId xmlns:a16="http://schemas.microsoft.com/office/drawing/2014/main" xmlns="" val="2514402003"/>
                    </a:ext>
                  </a:extLst>
                </a:gridCol>
                <a:gridCol w="1203499">
                  <a:extLst>
                    <a:ext uri="{9D8B030D-6E8A-4147-A177-3AD203B41FA5}">
                      <a16:colId xmlns:a16="http://schemas.microsoft.com/office/drawing/2014/main" xmlns="" val="316645852"/>
                    </a:ext>
                  </a:extLst>
                </a:gridCol>
              </a:tblGrid>
              <a:tr h="551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8251377"/>
                  </a:ext>
                </a:extLst>
              </a:tr>
              <a:tr h="9712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Consultoria para o Desenvolvimento e Implementação do Sistema de Controle de Instrumentos Contratuais do Poder Executivo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CONSÓRCIO: CONFIDERE INFORMÁTICA E SERVIÇOS LTDA. E CANIX SOLUÇÕES E SERVIÇOS EM INFORMÁTICA LTDA.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4.000.000,00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3.040.000,00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3711429"/>
                  </a:ext>
                </a:extLst>
              </a:tr>
              <a:tr h="373007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4.000.000,00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3.040.000,00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273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51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IPECE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153D4123-5AD9-B8B1-6FC7-3C0489523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73606"/>
              </p:ext>
            </p:extLst>
          </p:nvPr>
        </p:nvGraphicFramePr>
        <p:xfrm>
          <a:off x="150769" y="1664047"/>
          <a:ext cx="11890461" cy="3882503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15682">
                  <a:extLst>
                    <a:ext uri="{9D8B030D-6E8A-4147-A177-3AD203B41FA5}">
                      <a16:colId xmlns:a16="http://schemas.microsoft.com/office/drawing/2014/main" xmlns="" val="2130704128"/>
                    </a:ext>
                  </a:extLst>
                </a:gridCol>
                <a:gridCol w="4310743">
                  <a:extLst>
                    <a:ext uri="{9D8B030D-6E8A-4147-A177-3AD203B41FA5}">
                      <a16:colId xmlns:a16="http://schemas.microsoft.com/office/drawing/2014/main" xmlns="" val="2913570328"/>
                    </a:ext>
                  </a:extLst>
                </a:gridCol>
                <a:gridCol w="2333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6617">
                  <a:extLst>
                    <a:ext uri="{9D8B030D-6E8A-4147-A177-3AD203B41FA5}">
                      <a16:colId xmlns:a16="http://schemas.microsoft.com/office/drawing/2014/main" xmlns="" val="2966192032"/>
                    </a:ext>
                  </a:extLst>
                </a:gridCol>
                <a:gridCol w="1053737">
                  <a:extLst>
                    <a:ext uri="{9D8B030D-6E8A-4147-A177-3AD203B41FA5}">
                      <a16:colId xmlns:a16="http://schemas.microsoft.com/office/drawing/2014/main" xmlns="" val="26084640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1547817424"/>
                    </a:ext>
                  </a:extLst>
                </a:gridCol>
                <a:gridCol w="839561">
                  <a:extLst>
                    <a:ext uri="{9D8B030D-6E8A-4147-A177-3AD203B41FA5}">
                      <a16:colId xmlns:a16="http://schemas.microsoft.com/office/drawing/2014/main" xmlns="" val="704568958"/>
                    </a:ext>
                  </a:extLst>
                </a:gridCol>
                <a:gridCol w="885824">
                  <a:extLst>
                    <a:ext uri="{9D8B030D-6E8A-4147-A177-3AD203B41FA5}">
                      <a16:colId xmlns:a16="http://schemas.microsoft.com/office/drawing/2014/main" xmlns="" val="194447531"/>
                    </a:ext>
                  </a:extLst>
                </a:gridCol>
              </a:tblGrid>
              <a:tr h="199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6690223"/>
                  </a:ext>
                </a:extLst>
              </a:tr>
              <a:tr h="4207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Suporte Técnico para Unidade de Gerenciamento de Projetos.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6.143.379,00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5.623.219,67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520.159,33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91,53%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4561342"/>
                  </a:ext>
                </a:extLst>
              </a:tr>
              <a:tr h="35275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Licença FIDIC.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3.012,85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3.012,85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2426998"/>
                  </a:ext>
                </a:extLst>
              </a:tr>
              <a:tr h="274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 Individual para Serviço de Tradução do Edital Tipo “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Turnkey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” da Obra do Sistema Adutor Banabuiú - Sertão Central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MARCO TULIO VASCONCELLOS REZENDE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58.651,66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58.651,66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4258127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Serviços Técnicos de Tradução para Documentos de Aquisições.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BRAZIL TRADUÇÕES, SERVIÇOS, EVENTOS E LOCAÇÃO DE EQUIPAMENTOS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967,08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967,08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351246"/>
                  </a:ext>
                </a:extLst>
              </a:tr>
              <a:tr h="67838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Consultoria para Desenvolvimento de Metodologia do Cálculo do PIB do Agronegócio e do PIB da Agricultura Familiar do Estado do Ceará e Uso de Instrumentos de Análise de Impactos Econômicos Com Enfoque nos Recursos Hídricos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QUADRANTE CONSULTORIA ECONÔMICA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1.797.780,00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1.797.780,00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3891800"/>
                  </a:ext>
                </a:extLst>
              </a:tr>
              <a:tr h="547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Empresa Especializada para Realização de Treinamentos com Foco no “Fortalecimento Institucional Do Instituto De Pesquisa E Estratégia Econômica do Ceará (IPECE), Através da Capacitação em Análise de Dados, Ferramentas de Business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Inteligence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(BI) e Avaliação de Políticas Públicas”.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FUNDAÇÃO GETULIO VARGAS - FGV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1.180.490,00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866.007,43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314.482,57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73,36%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7653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24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IPECE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87D1B909-A797-EF3A-BF97-42A6EC992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32979"/>
              </p:ext>
            </p:extLst>
          </p:nvPr>
        </p:nvGraphicFramePr>
        <p:xfrm>
          <a:off x="150769" y="1254742"/>
          <a:ext cx="11890461" cy="4450775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43591">
                  <a:extLst>
                    <a:ext uri="{9D8B030D-6E8A-4147-A177-3AD203B41FA5}">
                      <a16:colId xmlns:a16="http://schemas.microsoft.com/office/drawing/2014/main" xmlns="" val="2130704128"/>
                    </a:ext>
                  </a:extLst>
                </a:gridCol>
                <a:gridCol w="4182834">
                  <a:extLst>
                    <a:ext uri="{9D8B030D-6E8A-4147-A177-3AD203B41FA5}">
                      <a16:colId xmlns:a16="http://schemas.microsoft.com/office/drawing/2014/main" xmlns="" val="2913570328"/>
                    </a:ext>
                  </a:extLst>
                </a:gridCol>
                <a:gridCol w="2333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6617">
                  <a:extLst>
                    <a:ext uri="{9D8B030D-6E8A-4147-A177-3AD203B41FA5}">
                      <a16:colId xmlns:a16="http://schemas.microsoft.com/office/drawing/2014/main" xmlns="" val="2966192032"/>
                    </a:ext>
                  </a:extLst>
                </a:gridCol>
                <a:gridCol w="1053737">
                  <a:extLst>
                    <a:ext uri="{9D8B030D-6E8A-4147-A177-3AD203B41FA5}">
                      <a16:colId xmlns:a16="http://schemas.microsoft.com/office/drawing/2014/main" xmlns="" val="26084640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1547817424"/>
                    </a:ext>
                  </a:extLst>
                </a:gridCol>
                <a:gridCol w="839561">
                  <a:extLst>
                    <a:ext uri="{9D8B030D-6E8A-4147-A177-3AD203B41FA5}">
                      <a16:colId xmlns:a16="http://schemas.microsoft.com/office/drawing/2014/main" xmlns="" val="704568958"/>
                    </a:ext>
                  </a:extLst>
                </a:gridCol>
                <a:gridCol w="885824">
                  <a:extLst>
                    <a:ext uri="{9D8B030D-6E8A-4147-A177-3AD203B41FA5}">
                      <a16:colId xmlns:a16="http://schemas.microsoft.com/office/drawing/2014/main" xmlns="" val="194447531"/>
                    </a:ext>
                  </a:extLst>
                </a:gridCol>
              </a:tblGrid>
              <a:tr h="199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6690223"/>
                  </a:ext>
                </a:extLst>
              </a:tr>
              <a:tr h="219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Suporte em  Aquisições de Bens para Unidade de Gerenciamento de Projetos.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SPENCER COMÉRCIO E EQUIPAMENTOS INDUSTRIAIS E SERVIÇOS LTDA</a:t>
                      </a:r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7.796,00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7.796,00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3739751"/>
                  </a:ext>
                </a:extLst>
              </a:tr>
              <a:tr h="340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FATOR X TECNOLOGIA DIGITAL LTDA</a:t>
                      </a:r>
                      <a:endParaRPr lang="pt-BR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9435518"/>
                  </a:ext>
                </a:extLst>
              </a:tr>
              <a:tr h="423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TORINO INFORMÁTICA</a:t>
                      </a:r>
                      <a:endParaRPr lang="pt-B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3.960,00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3.960,00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6043375"/>
                  </a:ext>
                </a:extLst>
              </a:tr>
              <a:tr h="170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DELL COMPUTADORES DO BRASIL LTDA</a:t>
                      </a:r>
                      <a:endParaRPr lang="pt-B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51.780,00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51.780,00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0035859"/>
                  </a:ext>
                </a:extLst>
              </a:tr>
              <a:tr h="1706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NBR TELECOM LTDA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12.594,00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12.594,00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3755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100" b="0" i="0" u="none" strike="noStrike" dirty="0">
                        <a:solidFill>
                          <a:srgbClr val="0033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rtl="0" fontAlgn="ctr"/>
                      <a:endParaRPr lang="pt-BR" sz="1100" b="0" i="0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100" b="0" i="0" u="none" strike="noStrike">
                        <a:solidFill>
                          <a:srgbClr val="0033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100" b="0" i="0" u="none" strike="noStrike">
                        <a:solidFill>
                          <a:srgbClr val="0033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100" b="0" i="0" u="none" strike="noStrike" dirty="0">
                        <a:solidFill>
                          <a:srgbClr val="0033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486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PIRES &amp; SANTOS COMERCIO LTDA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6.236,00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6.236,00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06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Contratação de empresa especializada para realização de pesquisas domiciliares na área de abrangência dos municípios do Sistema Adutor Banabuiú - Sertão Central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INSTITUTO OLHAR PESQUISA E INFORMAÇÃO ESTRATÉGICA LTDA.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93.955,00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93.955,00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8836903"/>
                  </a:ext>
                </a:extLst>
              </a:tr>
              <a:tr h="1706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 Individual Especialista em Sistema de Contas Econômicas Ambientais da Água Utilizando Tabela De Recursos e Usos e Matriz de Insumo Produto.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ROGÉRIO BARBOSA SOARES</a:t>
                      </a:r>
                      <a:endParaRPr lang="pt-B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4446662"/>
                  </a:ext>
                </a:extLst>
              </a:tr>
              <a:tr h="374904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9.520.601,59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8.607.129,69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894.641,90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90,41%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451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0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SCIDADES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205DFCA3-8A22-B7DC-6275-16B433574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33479"/>
              </p:ext>
            </p:extLst>
          </p:nvPr>
        </p:nvGraphicFramePr>
        <p:xfrm>
          <a:off x="353567" y="2536940"/>
          <a:ext cx="11588497" cy="2693329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2188">
                  <a:extLst>
                    <a:ext uri="{9D8B030D-6E8A-4147-A177-3AD203B41FA5}">
                      <a16:colId xmlns:a16="http://schemas.microsoft.com/office/drawing/2014/main" xmlns="" val="256405543"/>
                    </a:ext>
                  </a:extLst>
                </a:gridCol>
                <a:gridCol w="2770132">
                  <a:extLst>
                    <a:ext uri="{9D8B030D-6E8A-4147-A177-3AD203B41FA5}">
                      <a16:colId xmlns:a16="http://schemas.microsoft.com/office/drawing/2014/main" xmlns="" val="585595491"/>
                    </a:ext>
                  </a:extLst>
                </a:gridCol>
                <a:gridCol w="2548804">
                  <a:extLst>
                    <a:ext uri="{9D8B030D-6E8A-4147-A177-3AD203B41FA5}">
                      <a16:colId xmlns:a16="http://schemas.microsoft.com/office/drawing/2014/main" xmlns="" val="1445075577"/>
                    </a:ext>
                  </a:extLst>
                </a:gridCol>
                <a:gridCol w="1603809">
                  <a:extLst>
                    <a:ext uri="{9D8B030D-6E8A-4147-A177-3AD203B41FA5}">
                      <a16:colId xmlns:a16="http://schemas.microsoft.com/office/drawing/2014/main" xmlns="" val="3107830890"/>
                    </a:ext>
                  </a:extLst>
                </a:gridCol>
                <a:gridCol w="1153960">
                  <a:extLst>
                    <a:ext uri="{9D8B030D-6E8A-4147-A177-3AD203B41FA5}">
                      <a16:colId xmlns:a16="http://schemas.microsoft.com/office/drawing/2014/main" xmlns="" val="2241829419"/>
                    </a:ext>
                  </a:extLst>
                </a:gridCol>
                <a:gridCol w="1124622">
                  <a:extLst>
                    <a:ext uri="{9D8B030D-6E8A-4147-A177-3AD203B41FA5}">
                      <a16:colId xmlns:a16="http://schemas.microsoft.com/office/drawing/2014/main" xmlns="" val="2989206902"/>
                    </a:ext>
                  </a:extLst>
                </a:gridCol>
                <a:gridCol w="948594">
                  <a:extLst>
                    <a:ext uri="{9D8B030D-6E8A-4147-A177-3AD203B41FA5}">
                      <a16:colId xmlns:a16="http://schemas.microsoft.com/office/drawing/2014/main" xmlns="" val="2020137843"/>
                    </a:ext>
                  </a:extLst>
                </a:gridCol>
                <a:gridCol w="1046388">
                  <a:extLst>
                    <a:ext uri="{9D8B030D-6E8A-4147-A177-3AD203B41FA5}">
                      <a16:colId xmlns:a16="http://schemas.microsoft.com/office/drawing/2014/main" xmlns="" val="3555184149"/>
                    </a:ext>
                  </a:extLst>
                </a:gridCol>
              </a:tblGrid>
              <a:tr h="523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0701510"/>
                  </a:ext>
                </a:extLst>
              </a:tr>
              <a:tr h="90920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 Jurídico Individual, Especialista em Saneamento Básico, para Adequação do Marco Regulatório da Política Estadual de Abastecimento de Água e Esgotamento Sanitário.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WLADIMIR ANTONIO RIBEIRO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219.360,00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219.360,00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105277"/>
                  </a:ext>
                </a:extLst>
              </a:tr>
              <a:tr h="90920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Serviços Especializados para Elaboração do Plano Estadual de Abastecimento de Água e Esgotamento Sanitário do Ceará (PAAES) e Planos Correlatos.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COBRAPE</a:t>
                      </a:r>
                      <a:b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COMPANHIA BRAS DE PROJ E EMPREEN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5.743.234,76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5.743.234,76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 Execução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08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5.962.594,76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219.360,00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5.743.234,76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8250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84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SDE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0D8B451E-BF37-0C99-3B20-F4A892D2F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162581"/>
              </p:ext>
            </p:extLst>
          </p:nvPr>
        </p:nvGraphicFramePr>
        <p:xfrm>
          <a:off x="328611" y="1407520"/>
          <a:ext cx="11534777" cy="3811216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0369">
                  <a:extLst>
                    <a:ext uri="{9D8B030D-6E8A-4147-A177-3AD203B41FA5}">
                      <a16:colId xmlns:a16="http://schemas.microsoft.com/office/drawing/2014/main" xmlns="" val="713277624"/>
                    </a:ext>
                  </a:extLst>
                </a:gridCol>
                <a:gridCol w="3462495">
                  <a:extLst>
                    <a:ext uri="{9D8B030D-6E8A-4147-A177-3AD203B41FA5}">
                      <a16:colId xmlns:a16="http://schemas.microsoft.com/office/drawing/2014/main" xmlns="" val="4209865255"/>
                    </a:ext>
                  </a:extLst>
                </a:gridCol>
                <a:gridCol w="2486025">
                  <a:extLst>
                    <a:ext uri="{9D8B030D-6E8A-4147-A177-3AD203B41FA5}">
                      <a16:colId xmlns:a16="http://schemas.microsoft.com/office/drawing/2014/main" xmlns="" val="15845089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986459226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xmlns="" val="2469881241"/>
                    </a:ext>
                  </a:extLst>
                </a:gridCol>
                <a:gridCol w="966789">
                  <a:extLst>
                    <a:ext uri="{9D8B030D-6E8A-4147-A177-3AD203B41FA5}">
                      <a16:colId xmlns:a16="http://schemas.microsoft.com/office/drawing/2014/main" xmlns="" val="254919100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3901408414"/>
                    </a:ext>
                  </a:extLst>
                </a:gridCol>
                <a:gridCol w="1019174">
                  <a:extLst>
                    <a:ext uri="{9D8B030D-6E8A-4147-A177-3AD203B41FA5}">
                      <a16:colId xmlns:a16="http://schemas.microsoft.com/office/drawing/2014/main" xmlns="" val="3697039525"/>
                    </a:ext>
                  </a:extLst>
                </a:gridCol>
              </a:tblGrid>
              <a:tr h="668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0097810"/>
                  </a:ext>
                </a:extLst>
              </a:tr>
              <a:tr h="757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Fornecimento e instalação de Plataformas Automáticas de Coleta de Dados para Metodologia Surface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Renewal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(SR).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CAMPBELL SCIENTIFIC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1.640.484,94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1.640.484,94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6923978"/>
                  </a:ext>
                </a:extLst>
              </a:tr>
              <a:tr h="9712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Levantamento cadastral de irrigantes e determinação de demanda hídrica para o setor agropecuário das bacias do baixo, médio e alto Jaguaribe, Banabuiú e Salgado.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3V3 TECNOLOGIA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2.339.544,00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2.339.544,00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4409749"/>
                  </a:ext>
                </a:extLst>
              </a:tr>
              <a:tr h="109105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Consultoria para Implementação e Implantação do Sistema Estratégico para o Assessoramento à Irrigação - SEAI do Programa de Eficiência do Uso da Água no Setor Agropecuário para Cinco Bacias do Estado do Ceará (Alto, Médio e Baixo Jaguaribe, Banabuiú e Salgado).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3V3 TECNOLOGIA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1.800.000,00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1.800.000,00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6477654"/>
                  </a:ext>
                </a:extLst>
              </a:tr>
              <a:tr h="316131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5.780.028,94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5.780.028,94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8562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68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SEPLAG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D41CCF5-35C4-E80C-D3C4-A4AD4307D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069439"/>
              </p:ext>
            </p:extLst>
          </p:nvPr>
        </p:nvGraphicFramePr>
        <p:xfrm>
          <a:off x="171449" y="979575"/>
          <a:ext cx="11610976" cy="5187828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2948">
                  <a:extLst>
                    <a:ext uri="{9D8B030D-6E8A-4147-A177-3AD203B41FA5}">
                      <a16:colId xmlns:a16="http://schemas.microsoft.com/office/drawing/2014/main" xmlns="" val="1792113467"/>
                    </a:ext>
                  </a:extLst>
                </a:gridCol>
                <a:gridCol w="2446418">
                  <a:extLst>
                    <a:ext uri="{9D8B030D-6E8A-4147-A177-3AD203B41FA5}">
                      <a16:colId xmlns:a16="http://schemas.microsoft.com/office/drawing/2014/main" xmlns="" val="1178410114"/>
                    </a:ext>
                  </a:extLst>
                </a:gridCol>
                <a:gridCol w="2742285">
                  <a:extLst>
                    <a:ext uri="{9D8B030D-6E8A-4147-A177-3AD203B41FA5}">
                      <a16:colId xmlns:a16="http://schemas.microsoft.com/office/drawing/2014/main" xmlns="" val="87799928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3362253391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xmlns="" val="940612987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xmlns="" val="300052191"/>
                    </a:ext>
                  </a:extLst>
                </a:gridCol>
                <a:gridCol w="977103">
                  <a:extLst>
                    <a:ext uri="{9D8B030D-6E8A-4147-A177-3AD203B41FA5}">
                      <a16:colId xmlns:a16="http://schemas.microsoft.com/office/drawing/2014/main" xmlns="" val="4015629130"/>
                    </a:ext>
                  </a:extLst>
                </a:gridCol>
                <a:gridCol w="1242222">
                  <a:extLst>
                    <a:ext uri="{9D8B030D-6E8A-4147-A177-3AD203B41FA5}">
                      <a16:colId xmlns:a16="http://schemas.microsoft.com/office/drawing/2014/main" xmlns="" val="433985955"/>
                    </a:ext>
                  </a:extLst>
                </a:gridCol>
              </a:tblGrid>
              <a:tr h="544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517447"/>
                  </a:ext>
                </a:extLst>
              </a:tr>
              <a:tr h="1219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Consultoria para Desenvolvimento e Implantação do Sistema de Gestão de Investimento Público (GIP) do Poder Executivo do Estado do Ceará.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CONSÓRIO MTC: </a:t>
                      </a:r>
                    </a:p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MACROPLAN – PROSPECTIVA, ESTRATÉGIA E GESTÃO S/S LTDA. / TRANSPLAN – PLANEJAMENTO E PROJETOS S.A. / J C M FREITAS–SERVIÇOS DE INFORMÁTICA (CHERRY IT)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2.317.264,82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2.317.264,82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1491603"/>
                  </a:ext>
                </a:extLst>
              </a:tr>
              <a:tr h="54837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equipamentos para estruturação da área de Gestão de Investimento Público da Secretaria do Planejamento e Gestão.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TORINO INFORMÁTICA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6.600,00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6.600,00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4872608"/>
                  </a:ext>
                </a:extLst>
              </a:tr>
              <a:tr h="49908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DELL COMPUTADORES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5570082"/>
                  </a:ext>
                </a:extLst>
              </a:tr>
              <a:tr h="49908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ESL LICITACOMPERCIO E SERVIÇO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51.749,56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51.749,56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0798737"/>
                  </a:ext>
                </a:extLst>
              </a:tr>
              <a:tr h="49908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NBR TELECOM (PEDRO HENRIQUE TENANI)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13.994,00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13.994,00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969095"/>
                  </a:ext>
                </a:extLst>
              </a:tr>
              <a:tr h="49908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R.A SOLUCOES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3.220,00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3.220,00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7934699"/>
                  </a:ext>
                </a:extLst>
              </a:tr>
              <a:tr h="49908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FORMATO DIGITAL COMERCIO E COMUNICACAO MULTIMIDIA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749,97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749,97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1728878"/>
                  </a:ext>
                </a:extLst>
              </a:tr>
              <a:tr h="375408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2.433.078,35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2.433.078,35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0611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43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43D239E8-2A01-BACB-F5EE-6B831AC014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Retângulo 7">
            <a:extLst>
              <a:ext uri="{FF2B5EF4-FFF2-40B4-BE49-F238E27FC236}">
                <a16:creationId xmlns:a16="http://schemas.microsoft.com/office/drawing/2014/main" xmlns="" id="{FB1F7358-A485-A5F8-04D0-ED757871F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46" y="1152525"/>
            <a:ext cx="9624695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Aprovação da Ata da 28ª Reunião do Comitê;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Informações Importantes;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Gerenciamento Financeiro;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Atividades de Assistência Técnica; 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Indicadores; e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Apresentação dos Resultados.</a:t>
            </a:r>
          </a:p>
          <a:p>
            <a:pPr marL="0" indent="0" algn="just">
              <a:lnSpc>
                <a:spcPts val="4000"/>
              </a:lnSpc>
              <a:spcBef>
                <a:spcPct val="0"/>
              </a:spcBef>
              <a:buNone/>
            </a:pPr>
            <a:endParaRPr lang="pt-BR" altLang="pt-BR" sz="2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xmlns="" id="{7A8E4A0E-86F1-EA74-9001-55B944CC4091}"/>
              </a:ext>
            </a:extLst>
          </p:cNvPr>
          <p:cNvSpPr/>
          <p:nvPr/>
        </p:nvSpPr>
        <p:spPr>
          <a:xfrm>
            <a:off x="0" y="288131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2D704F"/>
                </a:solidFill>
                <a:cs typeface="Kanit" pitchFamily="2" charset="-34"/>
              </a:rPr>
              <a:t>PAUTA DA REUNIÃO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5894B08-80B6-3121-3485-EFB53E27D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8E4A60A-5A12-73E0-BAC8-ECC5C65CD01E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COMPONENTE III – FORTALECIMENTO DA GESTÃO DO SETOR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solidFill>
                  <a:srgbClr val="2D704F"/>
                </a:solidFill>
                <a:latin typeface="Calibri"/>
              </a:rPr>
              <a:t>PÚBLICO - TCE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b="1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316A53BE-C4F9-6C1F-382B-2B16824B6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402323"/>
              </p:ext>
            </p:extLst>
          </p:nvPr>
        </p:nvGraphicFramePr>
        <p:xfrm>
          <a:off x="296067" y="1311605"/>
          <a:ext cx="11372056" cy="3588301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32583">
                  <a:extLst>
                    <a:ext uri="{9D8B030D-6E8A-4147-A177-3AD203B41FA5}">
                      <a16:colId xmlns:a16="http://schemas.microsoft.com/office/drawing/2014/main" xmlns="" val="3935084469"/>
                    </a:ext>
                  </a:extLst>
                </a:gridCol>
                <a:gridCol w="3506789">
                  <a:extLst>
                    <a:ext uri="{9D8B030D-6E8A-4147-A177-3AD203B41FA5}">
                      <a16:colId xmlns:a16="http://schemas.microsoft.com/office/drawing/2014/main" xmlns="" val="2341109008"/>
                    </a:ext>
                  </a:extLst>
                </a:gridCol>
                <a:gridCol w="2160586">
                  <a:extLst>
                    <a:ext uri="{9D8B030D-6E8A-4147-A177-3AD203B41FA5}">
                      <a16:colId xmlns:a16="http://schemas.microsoft.com/office/drawing/2014/main" xmlns="" val="386713123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8901794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139263953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678877795"/>
                    </a:ext>
                  </a:extLst>
                </a:gridCol>
                <a:gridCol w="996856">
                  <a:extLst>
                    <a:ext uri="{9D8B030D-6E8A-4147-A177-3AD203B41FA5}">
                      <a16:colId xmlns:a16="http://schemas.microsoft.com/office/drawing/2014/main" xmlns="" val="828658433"/>
                    </a:ext>
                  </a:extLst>
                </a:gridCol>
                <a:gridCol w="1022442">
                  <a:extLst>
                    <a:ext uri="{9D8B030D-6E8A-4147-A177-3AD203B41FA5}">
                      <a16:colId xmlns:a16="http://schemas.microsoft.com/office/drawing/2014/main" xmlns="" val="3684707562"/>
                    </a:ext>
                  </a:extLst>
                </a:gridCol>
              </a:tblGrid>
              <a:tr h="551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Atividade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Nome do Fornecedor / Consultor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Contratado + Patronal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Valor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Saldo a Pagar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R$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% Pago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Setorial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3795141"/>
                  </a:ext>
                </a:extLst>
              </a:tr>
              <a:tr h="6334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Aquisição de equipamentos (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Vant's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), software e treinamento para auditoria e monitoramento de obras de infraestrutura hídrica.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EMPRESA DT OFFICE - DISTRIBUIDOR DE ELETRONICOS EIRELI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52.740,00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52.740,00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6619731"/>
                  </a:ext>
                </a:extLst>
              </a:tr>
              <a:tr h="54414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DRONE AIR COMÉRCIO E SERVIÇOS TECNOLÓGICOS ELRELI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12.980,00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12.980,00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354973"/>
                  </a:ext>
                </a:extLst>
              </a:tr>
              <a:tr h="14801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Aquisições de Equipamentos para desenvolver solução de monitoramento de obras de engenharia que consiste na elaboração de uma base analítica composta de mecanismo de coleta de dados e painéis de monitoramento de obras de engenharia por meio da tecnologia de Business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Intelligence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e aplicação de modelos de </a:t>
                      </a:r>
                      <a:r>
                        <a:rPr lang="pt-BR" sz="12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Machine</a:t>
                      </a:r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Learning.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LANLINK SOLUÇÕES E COMERCIALIZAÇÃO EM INFORMÁTICA S/A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2.366.204,95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2.366.204,95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Concluído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9126951"/>
                  </a:ext>
                </a:extLst>
              </a:tr>
              <a:tr h="37953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2.431.924,95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2.431.924,95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1326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3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082008D8-3F3B-25A7-D3C6-204AA82B1E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ECC45BDD-4DD9-777C-CDD7-B1E285F652E6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/>
          </a:p>
        </p:txBody>
      </p:sp>
      <p:sp>
        <p:nvSpPr>
          <p:cNvPr id="65540" name="Título 5">
            <a:extLst>
              <a:ext uri="{FF2B5EF4-FFF2-40B4-BE49-F238E27FC236}">
                <a16:creationId xmlns:a16="http://schemas.microsoft.com/office/drawing/2014/main" xmlns="" id="{06F7AF76-1809-F662-6FE2-7BA32F74D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2214563"/>
            <a:ext cx="11636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07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ATIVIDADES DE ASSISTÊNCIA TÉCNICA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FEE43DF-CE9B-8542-14DF-CB7B2784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2" y="0"/>
            <a:ext cx="1635712" cy="148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2E2C5E8D-D732-FB94-4461-ED58D3A0CD2A}"/>
              </a:ext>
            </a:extLst>
          </p:cNvPr>
          <p:cNvGraphicFramePr>
            <a:graphicFrameLocks noGrp="1"/>
          </p:cNvGraphicFramePr>
          <p:nvPr/>
        </p:nvGraphicFramePr>
        <p:xfrm>
          <a:off x="2474362" y="1458741"/>
          <a:ext cx="8128000" cy="4831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721">
                  <a:extLst>
                    <a:ext uri="{9D8B030D-6E8A-4147-A177-3AD203B41FA5}">
                      <a16:colId xmlns:a16="http://schemas.microsoft.com/office/drawing/2014/main" xmlns="" val="2636715326"/>
                    </a:ext>
                  </a:extLst>
                </a:gridCol>
                <a:gridCol w="6528279">
                  <a:extLst>
                    <a:ext uri="{9D8B030D-6E8A-4147-A177-3AD203B41FA5}">
                      <a16:colId xmlns:a16="http://schemas.microsoft.com/office/drawing/2014/main" xmlns="" val="2928090409"/>
                    </a:ext>
                  </a:extLst>
                </a:gridCol>
              </a:tblGrid>
              <a:tr h="9662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0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02 OBRAS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20755346"/>
                  </a:ext>
                </a:extLst>
              </a:tr>
              <a:tr h="9662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0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5511701"/>
                  </a:ext>
                </a:extLst>
              </a:tr>
              <a:tr h="9662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0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08 SERVIÇOS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4930108"/>
                  </a:ext>
                </a:extLst>
              </a:tr>
              <a:tr h="9662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0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 BENS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99780946"/>
                  </a:ext>
                </a:extLst>
              </a:tr>
              <a:tr h="9662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59 ATIVIDADES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1178881"/>
                  </a:ext>
                </a:extLst>
              </a:tr>
            </a:tbl>
          </a:graphicData>
        </a:graphic>
      </p:graphicFrame>
      <p:pic>
        <p:nvPicPr>
          <p:cNvPr id="5" name="Imagem 2">
            <a:extLst>
              <a:ext uri="{FF2B5EF4-FFF2-40B4-BE49-F238E27FC236}">
                <a16:creationId xmlns:a16="http://schemas.microsoft.com/office/drawing/2014/main" xmlns="" id="{25F170E1-4C7F-4E53-1C84-1C4208F4B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35917" r="86345" b="43585"/>
          <a:stretch/>
        </p:blipFill>
        <p:spPr bwMode="auto">
          <a:xfrm>
            <a:off x="2983682" y="1458741"/>
            <a:ext cx="948906" cy="84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xmlns="" id="{46504426-10CD-4785-1837-15D63AFA0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983682" y="2495767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xmlns="" id="{282EBE89-E5A0-C2A2-588C-5573967B8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0" r="82832" b="40056"/>
          <a:stretch/>
        </p:blipFill>
        <p:spPr bwMode="auto">
          <a:xfrm>
            <a:off x="2901386" y="3561056"/>
            <a:ext cx="1157737" cy="7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95AE995-039A-AE7F-2AC8-3E1843864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3044066" y="4360615"/>
            <a:ext cx="948636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>
            <a:extLst>
              <a:ext uri="{FF2B5EF4-FFF2-40B4-BE49-F238E27FC236}">
                <a16:creationId xmlns:a16="http://schemas.microsoft.com/office/drawing/2014/main" xmlns="" id="{713630BA-D0C4-7AC1-C702-4D75C9CEC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82077" r="82833" b="2316"/>
          <a:stretch/>
        </p:blipFill>
        <p:spPr bwMode="auto">
          <a:xfrm>
            <a:off x="3023722" y="5399259"/>
            <a:ext cx="816634" cy="85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D4741B-17B5-2A2F-92E8-DB5B4A701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233;p23">
            <a:extLst>
              <a:ext uri="{FF2B5EF4-FFF2-40B4-BE49-F238E27FC236}">
                <a16:creationId xmlns:a16="http://schemas.microsoft.com/office/drawing/2014/main" xmlns="" id="{59775246-900F-A306-4730-3595348E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67" name="Google Shape;234;p23">
            <a:extLst>
              <a:ext uri="{FF2B5EF4-FFF2-40B4-BE49-F238E27FC236}">
                <a16:creationId xmlns:a16="http://schemas.microsoft.com/office/drawing/2014/main" xmlns="" id="{DE288B06-D918-6634-7071-83C92DEA1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970" y="2587625"/>
            <a:ext cx="104616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8A0EF798-1470-8EE0-A989-6E0F736AB14B}"/>
              </a:ext>
            </a:extLst>
          </p:cNvPr>
          <p:cNvSpPr/>
          <p:nvPr/>
        </p:nvSpPr>
        <p:spPr>
          <a:xfrm>
            <a:off x="0" y="226240"/>
            <a:ext cx="11904480" cy="6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0000" tIns="60000" rIns="120000" bIns="60000" anchor="ctr"/>
          <a:lstStyle/>
          <a:p>
            <a:pPr algn="just">
              <a:lnSpc>
                <a:spcPct val="100000"/>
              </a:lnSpc>
            </a:pPr>
            <a:r>
              <a:rPr lang="pt-BR" sz="3200" b="1" spc="-1" dirty="0">
                <a:solidFill>
                  <a:srgbClr val="2D704F"/>
                </a:solidFill>
                <a:ea typeface="DejaVu Sans"/>
              </a:rPr>
              <a:t>TEMPO DISPONÍVEL ATÉ ENCERRAMENTO DO </a:t>
            </a:r>
          </a:p>
          <a:p>
            <a:pPr algn="just">
              <a:lnSpc>
                <a:spcPct val="100000"/>
              </a:lnSpc>
            </a:pPr>
            <a:r>
              <a:rPr lang="pt-BR" sz="3200" b="1" spc="-1" dirty="0">
                <a:solidFill>
                  <a:srgbClr val="2D704F"/>
                </a:solidFill>
                <a:ea typeface="DejaVu Sans"/>
              </a:rPr>
              <a:t>IPF = 31/12/2026</a:t>
            </a:r>
            <a:endParaRPr lang="pt-BR" sz="2600" b="1" spc="-1" dirty="0">
              <a:solidFill>
                <a:srgbClr val="FF0000"/>
              </a:solidFill>
              <a:ea typeface="DejaVu Sans"/>
            </a:endParaRPr>
          </a:p>
        </p:txBody>
      </p: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xmlns="" id="{130EE82D-1005-11A9-9106-142690B28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104337"/>
              </p:ext>
            </p:extLst>
          </p:nvPr>
        </p:nvGraphicFramePr>
        <p:xfrm>
          <a:off x="4229102" y="4567128"/>
          <a:ext cx="4038600" cy="905063"/>
        </p:xfrm>
        <a:graphic>
          <a:graphicData uri="http://schemas.openxmlformats.org/drawingml/2006/table">
            <a:tbl>
              <a:tblPr/>
              <a:tblGrid>
                <a:gridCol w="6355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30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807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7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Baixo – até 10 meses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7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Médio - de 13 a 16 meses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7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Alto - acima 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xmlns="" id="{3ED42CD0-8838-C994-328D-8837363D8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66296"/>
              </p:ext>
            </p:extLst>
          </p:nvPr>
        </p:nvGraphicFramePr>
        <p:xfrm>
          <a:off x="1904999" y="3757846"/>
          <a:ext cx="8382000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 meses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xmlns="" id="{5EBAA228-32F7-85AE-71A7-F0A47BF24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44654"/>
              </p:ext>
            </p:extLst>
          </p:nvPr>
        </p:nvGraphicFramePr>
        <p:xfrm>
          <a:off x="1943101" y="2715477"/>
          <a:ext cx="8305799" cy="657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5787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Jan/</a:t>
                      </a: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Fev</a:t>
                      </a:r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Mar/</a:t>
                      </a: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Abr</a:t>
                      </a:r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Mai/</a:t>
                      </a: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Jun</a:t>
                      </a:r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Jul/</a:t>
                      </a: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Ago</a:t>
                      </a:r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Set/Out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Nov</a:t>
                      </a:r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/Dez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Meses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xmlns="" id="{0F7A83AC-700B-B889-EC9E-F81A63AE1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153429"/>
              </p:ext>
            </p:extLst>
          </p:nvPr>
        </p:nvGraphicFramePr>
        <p:xfrm>
          <a:off x="1943100" y="1773646"/>
          <a:ext cx="8305799" cy="657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5787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Mar/</a:t>
                      </a: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Abr</a:t>
                      </a:r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Mai/</a:t>
                      </a: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Jun</a:t>
                      </a:r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Jul/</a:t>
                      </a: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Ago</a:t>
                      </a:r>
                      <a:endParaRPr lang="pt-BR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Set/Out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Nov</a:t>
                      </a:r>
                      <a:r>
                        <a:rPr lang="pt-BR" sz="1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/Dez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Meses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017615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233;p23">
            <a:extLst>
              <a:ext uri="{FF2B5EF4-FFF2-40B4-BE49-F238E27FC236}">
                <a16:creationId xmlns:a16="http://schemas.microsoft.com/office/drawing/2014/main" xmlns="" id="{E47CA5D0-C803-4BA0-8A33-DFB2CAA22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980AC4A0-B74B-EE0E-710A-893F8AFA31BD}"/>
              </a:ext>
            </a:extLst>
          </p:cNvPr>
          <p:cNvSpPr/>
          <p:nvPr/>
        </p:nvSpPr>
        <p:spPr>
          <a:xfrm>
            <a:off x="0" y="5765"/>
            <a:ext cx="11904480" cy="6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0000" tIns="60000" rIns="120000" bIns="60000" anchor="ctr"/>
          <a:lstStyle/>
          <a:p>
            <a:pPr algn="just">
              <a:lnSpc>
                <a:spcPct val="100000"/>
              </a:lnSpc>
            </a:pPr>
            <a:r>
              <a:rPr lang="pt-BR" sz="3200" b="1" spc="-1" dirty="0">
                <a:solidFill>
                  <a:srgbClr val="2D704F"/>
                </a:solidFill>
                <a:ea typeface="DejaVu Sans"/>
              </a:rPr>
              <a:t>ATIVIDADES</a:t>
            </a:r>
            <a:r>
              <a:rPr lang="pt-BR" sz="2667" b="1" spc="-1" dirty="0">
                <a:solidFill>
                  <a:srgbClr val="2D704F"/>
                </a:solidFill>
                <a:ea typeface="DejaVu Sans"/>
              </a:rPr>
              <a:t> </a:t>
            </a:r>
            <a:r>
              <a:rPr lang="pt-BR" sz="3200" b="1" spc="-1" dirty="0">
                <a:solidFill>
                  <a:srgbClr val="2D704F"/>
                </a:solidFill>
                <a:ea typeface="DejaVu Sans"/>
              </a:rPr>
              <a:t>A CONTRATAR </a:t>
            </a:r>
            <a:r>
              <a:rPr lang="pt-BR" sz="3200" b="1" spc="-1" dirty="0">
                <a:solidFill>
                  <a:srgbClr val="2D704F"/>
                </a:solidFill>
              </a:rPr>
              <a:t>- RISCO</a:t>
            </a:r>
            <a:endParaRPr lang="pt-BR" sz="3200" spc="-1" dirty="0">
              <a:solidFill>
                <a:srgbClr val="2D704F"/>
              </a:solidFill>
            </a:endParaRPr>
          </a:p>
        </p:txBody>
      </p:sp>
      <p:graphicFrame>
        <p:nvGraphicFramePr>
          <p:cNvPr id="4" name="Google Shape;237;p23">
            <a:extLst>
              <a:ext uri="{FF2B5EF4-FFF2-40B4-BE49-F238E27FC236}">
                <a16:creationId xmlns:a16="http://schemas.microsoft.com/office/drawing/2014/main" xmlns="" id="{251933A7-90B7-F286-86F7-89C14A7E2C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476230"/>
              </p:ext>
            </p:extLst>
          </p:nvPr>
        </p:nvGraphicFramePr>
        <p:xfrm>
          <a:off x="353086" y="1207821"/>
          <a:ext cx="11005068" cy="2871120"/>
        </p:xfrm>
        <a:graphic>
          <a:graphicData uri="http://schemas.openxmlformats.org/drawingml/2006/table">
            <a:tbl>
              <a:tblPr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88480">
                  <a:extLst>
                    <a:ext uri="{9D8B030D-6E8A-4147-A177-3AD203B41FA5}">
                      <a16:colId xmlns:a16="http://schemas.microsoft.com/office/drawing/2014/main" xmlns="" val="6545541"/>
                    </a:ext>
                  </a:extLst>
                </a:gridCol>
                <a:gridCol w="321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9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830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73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4980">
                  <a:extLst>
                    <a:ext uri="{9D8B030D-6E8A-4147-A177-3AD203B41FA5}">
                      <a16:colId xmlns:a16="http://schemas.microsoft.com/office/drawing/2014/main" xmlns="" val="2347279769"/>
                    </a:ext>
                  </a:extLst>
                </a:gridCol>
              </a:tblGrid>
              <a:tr h="5313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endParaRPr sz="140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400" b="1" i="0" u="none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Nº</a:t>
                      </a:r>
                      <a:endParaRPr lang="en-US" sz="140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Setorial </a:t>
                      </a:r>
                      <a:endParaRPr lang="pt-BR" sz="1400" noProof="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Categoria de Gastos</a:t>
                      </a:r>
                      <a:endParaRPr lang="pt-BR" sz="1400" noProof="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Atividade</a:t>
                      </a:r>
                      <a:r>
                        <a:rPr lang="en-US" sz="1400" b="1" i="0" u="none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 </a:t>
                      </a:r>
                      <a:endParaRPr lang="en-US" sz="140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Previsão</a:t>
                      </a:r>
                      <a:r>
                        <a:rPr lang="en-US" sz="1400" b="1" i="0" u="none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 de </a:t>
                      </a: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Assinatura</a:t>
                      </a:r>
                      <a:endParaRPr lang="pt-BR" sz="1400" noProof="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400" b="1" i="0" u="none" kern="120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RISCO</a:t>
                      </a: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9988513"/>
                  </a:ext>
                </a:extLst>
              </a:tr>
              <a:tr h="1120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COMPONENTE 1</a:t>
                      </a:r>
                    </a:p>
                  </a:txBody>
                  <a:tcPr marL="3225" marR="3225" marT="3225" marB="0" vert="vert27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</a:p>
                  </a:txBody>
                  <a:tcPr marL="3386" marR="3386" marT="338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Consultoria</a:t>
                      </a:r>
                    </a:p>
                  </a:txBody>
                  <a:tcPr marL="9999" marR="9999" marT="1000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Serviços Especializados de Engenharia para Complementação dos Planos de Segurança das Barragens Gavião e Arrojado Lisboa.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999" marR="9999" marT="1000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40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</a:t>
                      </a:r>
                      <a:r>
                        <a:rPr lang="pt-BR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/25</a:t>
                      </a: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999" marR="9999" marT="999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772014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COMPONENTE</a:t>
                      </a:r>
                      <a:r>
                        <a:rPr lang="pt-B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endParaRPr lang="pt-BR" sz="1100" b="1" kern="1200" dirty="0">
                        <a:solidFill>
                          <a:srgbClr val="FF0000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  <a:endParaRPr sz="14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3225" marR="3225" marT="3225" marB="0" anchor="ctr"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IPECE</a:t>
                      </a: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4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Serviço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Serviços para Realização de Duas Pesquisas domiciliares na área de abrangência dos municípios do Sistema Adutor Banabuiú – Sertão Central.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Out/25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8965972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AA7756AD-92D1-1CAF-AAA2-18BB9E7D2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422451"/>
              </p:ext>
            </p:extLst>
          </p:nvPr>
        </p:nvGraphicFramePr>
        <p:xfrm>
          <a:off x="3996212" y="4933738"/>
          <a:ext cx="4038600" cy="905063"/>
        </p:xfrm>
        <a:graphic>
          <a:graphicData uri="http://schemas.openxmlformats.org/drawingml/2006/table">
            <a:tbl>
              <a:tblPr/>
              <a:tblGrid>
                <a:gridCol w="5349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36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807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Baixo – até 12 meses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Médio - de 13 a 18 meses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Alto - acima 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228199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F83113-4BEE-934C-A0D1-AF46F065C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233;p23">
            <a:extLst>
              <a:ext uri="{FF2B5EF4-FFF2-40B4-BE49-F238E27FC236}">
                <a16:creationId xmlns:a16="http://schemas.microsoft.com/office/drawing/2014/main" xmlns="" id="{C3392D00-486E-CA6E-0429-E4E511B36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67" name="Google Shape;234;p23">
            <a:extLst>
              <a:ext uri="{FF2B5EF4-FFF2-40B4-BE49-F238E27FC236}">
                <a16:creationId xmlns:a16="http://schemas.microsoft.com/office/drawing/2014/main" xmlns="" id="{30D5078D-203F-51B4-AC87-C5A42832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0BAE6DA8-374C-51DC-C425-98FA8AF7FDBD}"/>
              </a:ext>
            </a:extLst>
          </p:cNvPr>
          <p:cNvSpPr/>
          <p:nvPr/>
        </p:nvSpPr>
        <p:spPr>
          <a:xfrm>
            <a:off x="0" y="5765"/>
            <a:ext cx="11904480" cy="6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0000" tIns="60000" rIns="120000" bIns="60000" anchor="ctr"/>
          <a:lstStyle/>
          <a:p>
            <a:pPr algn="just">
              <a:lnSpc>
                <a:spcPct val="100000"/>
              </a:lnSpc>
            </a:pPr>
            <a:r>
              <a:rPr lang="pt-BR" sz="3200" b="1" spc="-1" dirty="0">
                <a:solidFill>
                  <a:srgbClr val="2D704F"/>
                </a:solidFill>
              </a:rPr>
              <a:t>ATIVIDADES CONTRATADAS - RISCO</a:t>
            </a:r>
          </a:p>
        </p:txBody>
      </p:sp>
      <p:graphicFrame>
        <p:nvGraphicFramePr>
          <p:cNvPr id="4" name="Google Shape;237;p23">
            <a:extLst>
              <a:ext uri="{FF2B5EF4-FFF2-40B4-BE49-F238E27FC236}">
                <a16:creationId xmlns:a16="http://schemas.microsoft.com/office/drawing/2014/main" xmlns="" id="{856B622E-A358-55B8-DAB9-ECFA9A2748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84611"/>
              </p:ext>
            </p:extLst>
          </p:nvPr>
        </p:nvGraphicFramePr>
        <p:xfrm>
          <a:off x="469901" y="936643"/>
          <a:ext cx="11055867" cy="4608148"/>
        </p:xfrm>
        <a:graphic>
          <a:graphicData uri="http://schemas.openxmlformats.org/drawingml/2006/table">
            <a:tbl>
              <a:tblPr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26194">
                  <a:extLst>
                    <a:ext uri="{9D8B030D-6E8A-4147-A177-3AD203B41FA5}">
                      <a16:colId xmlns:a16="http://schemas.microsoft.com/office/drawing/2014/main" xmlns="" val="6545541"/>
                    </a:ext>
                  </a:extLst>
                </a:gridCol>
                <a:gridCol w="314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64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60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3855">
                  <a:extLst>
                    <a:ext uri="{9D8B030D-6E8A-4147-A177-3AD203B41FA5}">
                      <a16:colId xmlns:a16="http://schemas.microsoft.com/office/drawing/2014/main" xmlns="" val="2347279769"/>
                    </a:ext>
                  </a:extLst>
                </a:gridCol>
              </a:tblGrid>
              <a:tr h="5742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endParaRPr sz="140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400" b="1" i="0" u="none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Nº</a:t>
                      </a:r>
                      <a:endParaRPr lang="en-US" sz="140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Setorial </a:t>
                      </a:r>
                      <a:endParaRPr lang="pt-BR" sz="1400" noProof="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Categoria de Gastos</a:t>
                      </a:r>
                      <a:endParaRPr lang="pt-BR" sz="1400" noProof="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Atividades</a:t>
                      </a:r>
                      <a:endParaRPr lang="pt-BR" sz="1400" noProof="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400" b="1" i="0" u="none" kern="1200" noProof="0" dirty="0">
                          <a:solidFill>
                            <a:schemeClr val="lt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Risco</a:t>
                      </a: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9988513"/>
                  </a:ext>
                </a:extLst>
              </a:tr>
              <a:tr h="458435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COMPONENTE 1</a:t>
                      </a:r>
                      <a:endParaRPr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vert="vert27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SRH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Obra</a:t>
                      </a:r>
                      <a:endParaRPr lang="pt-BR" sz="14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Sistema Adutor  Banabuiú - Sertão Central.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endParaRPr sz="1400" b="0" i="0" u="non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5845059"/>
                  </a:ext>
                </a:extLst>
              </a:tr>
              <a:tr h="6109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SRH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Consultoria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Serviços de Engenharia Consultiva para Gerenciamento, Fiscalização e Assessoria Técnica da Obra de Implantação do Sistema Adutor Banabuiú - Sertão Central.</a:t>
                      </a:r>
                      <a:endParaRPr sz="14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endParaRPr sz="1400" b="0" i="0" u="non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65255"/>
                  </a:ext>
                </a:extLst>
              </a:tr>
              <a:tr h="588489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endParaRPr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nit 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Serviços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Instalação das Estações de Medição Fixas e Pequenos Serviços de Engenharia para Instalação de Medidores de Vazão.</a:t>
                      </a:r>
                      <a:endParaRPr sz="14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7720141"/>
                  </a:ext>
                </a:extLst>
              </a:tr>
              <a:tr h="5715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COMPONENTE 2</a:t>
                      </a:r>
                      <a:endParaRPr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vert="vert27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Obra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Controle e Redução de Perdas na Região Metropolitana de Fortaleza por Setores Hidráulicos (01 a 06).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2833353"/>
                  </a:ext>
                </a:extLst>
              </a:tr>
              <a:tr h="6074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Consultoria</a:t>
                      </a:r>
                      <a:endParaRPr sz="14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Serviços de Engenharia Consultiva para Gerenciamento, Fiscalização e Assessoria Técnica da Obra de Controle de Perdas no Município de Fortaleza.</a:t>
                      </a:r>
                      <a:endParaRPr sz="14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8965972"/>
                  </a:ext>
                </a:extLst>
              </a:tr>
              <a:tr h="11971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COMPONENTE 3</a:t>
                      </a:r>
                      <a:endParaRPr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25" marR="3225" marT="3225" marB="0" vert="vert27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SCIDADES</a:t>
                      </a:r>
                    </a:p>
                  </a:txBody>
                  <a:tcPr marL="3225" marR="3225" marT="32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pt-BR" sz="1400" b="0" i="0" u="non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Consultoria</a:t>
                      </a:r>
                      <a:endParaRPr lang="pt-BR" sz="1400" b="0" i="0" u="none" strike="noStrike" cap="non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Serviços Especializados para Elaboração do Plano Estadual de Abastecimento de Água e Esgotamento Sanitário do Ceará (PAAES) e Planos Correlatos.</a:t>
                      </a:r>
                      <a:endParaRPr sz="14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981530ED-60D2-A2DC-90C8-1F910CF17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623274"/>
              </p:ext>
            </p:extLst>
          </p:nvPr>
        </p:nvGraphicFramePr>
        <p:xfrm>
          <a:off x="4229102" y="5586728"/>
          <a:ext cx="4038600" cy="905063"/>
        </p:xfrm>
        <a:graphic>
          <a:graphicData uri="http://schemas.openxmlformats.org/drawingml/2006/table">
            <a:tbl>
              <a:tblPr/>
              <a:tblGrid>
                <a:gridCol w="5349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36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807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Baixo – até 10 meses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Médio - de 11 a 16 meses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384">
                <a:tc>
                  <a:txBody>
                    <a:bodyPr/>
                    <a:lstStyle/>
                    <a:p>
                      <a:pPr algn="ctr" rtl="0" fontAlgn="b"/>
                      <a:endParaRPr lang="pt-BR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Alto - acima 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050288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16C55F-8F7E-995F-C1D2-750527B7B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5F83AC0F-FFD2-6DA3-711E-220C2D4ACC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00898D78-A415-1656-CF17-6E9B05CFA779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7C465599-281D-6BCE-426C-8B1ABD4032A3}"/>
              </a:ext>
            </a:extLst>
          </p:cNvPr>
          <p:cNvSpPr/>
          <p:nvPr/>
        </p:nvSpPr>
        <p:spPr>
          <a:xfrm>
            <a:off x="0" y="136127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NÚMERO DE ATIVIDADE X ATIVIDADES </a:t>
            </a:r>
          </a:p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CONTRATADOS</a:t>
            </a:r>
          </a:p>
          <a:p>
            <a:pPr>
              <a:defRPr/>
            </a:pP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>
              <a:defRPr/>
            </a:pPr>
            <a:endParaRPr lang="pt-BR" sz="3200" b="1" spc="-1" dirty="0">
              <a:solidFill>
                <a:srgbClr val="2D704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9A944DDE-EA8A-6474-0BC4-C19AFCA86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49324"/>
              </p:ext>
            </p:extLst>
          </p:nvPr>
        </p:nvGraphicFramePr>
        <p:xfrm>
          <a:off x="410368" y="1424781"/>
          <a:ext cx="11371264" cy="14430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921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18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9785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5105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335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pt-BR" sz="16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9" marR="91429" marT="45704" marB="45704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SRH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COGERH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FUNCEME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CAGECE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CIDADES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ARCE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CGE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IPECE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SDE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SEPLAG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TCE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Nº DE ATIVIDADES</a:t>
                      </a:r>
                    </a:p>
                  </a:txBody>
                  <a:tcPr marL="91429" marR="91429" marT="45704" marB="45704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Times New Roman" panose="02020603050405020304" pitchFamily="18" charset="0"/>
                        </a:rPr>
                        <a:t>ATIVIDADES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CONTRATADAS</a:t>
                      </a:r>
                    </a:p>
                  </a:txBody>
                  <a:tcPr marL="91435" marR="91435" marT="45709" marB="45709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Gráfico 9">
            <a:extLst>
              <a:ext uri="{FF2B5EF4-FFF2-40B4-BE49-F238E27FC236}">
                <a16:creationId xmlns:a16="http://schemas.microsoft.com/office/drawing/2014/main" xmlns="" id="{0F2C0B13-94BF-A3EC-784D-18B884B8A6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635560"/>
              </p:ext>
            </p:extLst>
          </p:nvPr>
        </p:nvGraphicFramePr>
        <p:xfrm>
          <a:off x="461168" y="3037523"/>
          <a:ext cx="11342688" cy="329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1718556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DED12608-53B5-346F-158F-7FFAAA37DC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C31FBE8C-8811-E771-868D-619C770A1121}"/>
              </a:ext>
            </a:extLst>
          </p:cNvPr>
          <p:cNvSpPr/>
          <p:nvPr/>
        </p:nvSpPr>
        <p:spPr>
          <a:xfrm>
            <a:off x="-1" y="0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ATIVIDADES </a:t>
            </a:r>
          </a:p>
          <a:p>
            <a:pPr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CONSULTORIA DE EMPRESA E INDIVIDUAL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06AFDED2-6556-8BF0-0B2B-318EB9773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809028"/>
              </p:ext>
            </p:extLst>
          </p:nvPr>
        </p:nvGraphicFramePr>
        <p:xfrm>
          <a:off x="250000" y="1145989"/>
          <a:ext cx="11518328" cy="207200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743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16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34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11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Nº de Atividades</a:t>
                      </a:r>
                    </a:p>
                  </a:txBody>
                  <a:tcPr marL="91429" marR="91429" marT="45691" marB="45691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Quantidade </a:t>
                      </a:r>
                    </a:p>
                  </a:txBody>
                  <a:tcPr marL="91429" marR="91429" marT="45691" marB="4569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Status</a:t>
                      </a:r>
                    </a:p>
                  </a:txBody>
                  <a:tcPr marL="91429" marR="91429" marT="45691" marB="4569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267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32 Consultorias (Empresa e Individual)</a:t>
                      </a:r>
                    </a:p>
                  </a:txBody>
                  <a:tcPr marL="91429" marR="91429" marT="45691" marB="45691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 Iniciar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267">
                <a:tc vMerge="1">
                  <a:txBody>
                    <a:bodyPr/>
                    <a:lstStyle/>
                    <a:p>
                      <a:pPr algn="ctr"/>
                      <a:endParaRPr lang="pt-BR" sz="1600" b="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5" marB="4571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Em Atividades Preparatórias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754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3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4" marR="91434" marT="45715" marB="4571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Remetidos para “Não Objeção Técnica” via Sistema STEP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26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Em Licitação / Assinando Contrato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59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Times New Roman" panose="02020603050405020304" pitchFamily="18" charset="0"/>
                        </a:rPr>
                        <a:t>Contratos / Concluídos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xmlns="" id="{5E46C781-3405-92FF-3B7B-E0C1ED7933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872120"/>
              </p:ext>
            </p:extLst>
          </p:nvPr>
        </p:nvGraphicFramePr>
        <p:xfrm>
          <a:off x="1172369" y="3369109"/>
          <a:ext cx="9847262" cy="324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xmlns="" id="{20E29745-4364-A7B3-49CE-3264260425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441921"/>
              </p:ext>
            </p:extLst>
          </p:nvPr>
        </p:nvGraphicFramePr>
        <p:xfrm>
          <a:off x="1324769" y="3390382"/>
          <a:ext cx="9847262" cy="324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0B6BDB-8DE1-E9A0-419F-97F8D7105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B3B72A7D-91EF-B110-F9B9-000F5F4958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9017B675-798B-9A4C-9045-181D7DD89B75}"/>
              </a:ext>
            </a:extLst>
          </p:cNvPr>
          <p:cNvSpPr/>
          <p:nvPr/>
        </p:nvSpPr>
        <p:spPr>
          <a:xfrm>
            <a:off x="-1" y="0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ATIVIDADES </a:t>
            </a:r>
          </a:p>
          <a:p>
            <a:pPr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OBRAS, BENS E SERVIÇOS DE NÃO CONSULTORIA </a:t>
            </a:r>
            <a:endParaRPr lang="pt-BR" sz="3200" spc="-1" dirty="0">
              <a:solidFill>
                <a:srgbClr val="2D704F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CD725A19-40DC-884B-8926-294E896837F5}"/>
              </a:ext>
            </a:extLst>
          </p:cNvPr>
          <p:cNvGraphicFramePr>
            <a:graphicFrameLocks noGrp="1"/>
          </p:cNvGraphicFramePr>
          <p:nvPr/>
        </p:nvGraphicFramePr>
        <p:xfrm>
          <a:off x="250000" y="1145989"/>
          <a:ext cx="11518328" cy="207200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743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16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34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11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Nº de Atividades</a:t>
                      </a:r>
                    </a:p>
                  </a:txBody>
                  <a:tcPr marL="91429" marR="91429" marT="45691" marB="45691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Quantidade </a:t>
                      </a:r>
                    </a:p>
                  </a:txBody>
                  <a:tcPr marL="91429" marR="91429" marT="45691" marB="4569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Status</a:t>
                      </a:r>
                    </a:p>
                  </a:txBody>
                  <a:tcPr marL="91429" marR="91429" marT="45691" marB="4569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267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Times New Roman" panose="02020603050405020304" pitchFamily="18" charset="0"/>
                        </a:rPr>
                        <a:t>27 Obras, Bens e Serviços de Não Consultoria</a:t>
                      </a:r>
                    </a:p>
                  </a:txBody>
                  <a:tcPr marL="91429" marR="91429" marT="45691" marB="45691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 Iniciar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267">
                <a:tc vMerge="1">
                  <a:txBody>
                    <a:bodyPr/>
                    <a:lstStyle/>
                    <a:p>
                      <a:pPr algn="ctr"/>
                      <a:endParaRPr lang="pt-BR" sz="1600" b="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4" marR="91434" marT="45715" marB="4571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Em Atividades Preparatórias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754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3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4" marR="91434" marT="45715" marB="4571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Remetidos para “Não Objeção Técnica” via Sistema STEP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26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Em Licitação / Assinando Contrato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59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Times New Roman" panose="02020603050405020304" pitchFamily="18" charset="0"/>
                        </a:rPr>
                        <a:t>Contratos / Concluídos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xmlns="" id="{E13ED36B-9A82-A02B-BC48-EB440F6CC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493693"/>
              </p:ext>
            </p:extLst>
          </p:nvPr>
        </p:nvGraphicFramePr>
        <p:xfrm>
          <a:off x="1172369" y="3369109"/>
          <a:ext cx="9847262" cy="324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893935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A45FFF6E-8BE0-7166-6222-F8B8F5AED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DE21EE2C-9D66-5696-DEE8-2DD364929FBD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/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xmlns="" id="{20D954A7-4436-B9C1-44F1-51CF49377B74}"/>
              </a:ext>
            </a:extLst>
          </p:cNvPr>
          <p:cNvSpPr txBox="1">
            <a:spLocks/>
          </p:cNvSpPr>
          <p:nvPr/>
        </p:nvSpPr>
        <p:spPr>
          <a:xfrm>
            <a:off x="238125" y="2214563"/>
            <a:ext cx="11715750" cy="21431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9537">
              <a:lnSpc>
                <a:spcPct val="170000"/>
              </a:lnSpc>
              <a:defRPr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Componente I:  </a:t>
            </a:r>
          </a:p>
          <a:p>
            <a:pPr>
              <a:defRPr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Aumento da Segurança Hídrica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xmlns="" id="{01BB3198-632C-DAB0-2F38-91E2B6FF5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156269"/>
            <a:ext cx="12039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07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622300" indent="-514350" algn="ctr" eaLnBrk="1" hangingPunct="1">
              <a:lnSpc>
                <a:spcPct val="17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APROVAÇÃO DA ATA</a:t>
            </a:r>
          </a:p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28ª Reunião do Comitê (12/12/2024)</a:t>
            </a:r>
          </a:p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E-mail enviado em: 14/01/2025</a:t>
            </a:r>
          </a:p>
        </p:txBody>
      </p:sp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DB361A31-2B61-391B-4CB4-27E407D5BD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DF875AD5-DBC8-EC7B-2826-738E172D12B4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63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7F6689A1-A573-9DB9-F030-B0D3BA62F0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F229BBA2-5030-42EB-0F0C-C4A33A3DF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1197" r="594" b="67429"/>
          <a:stretch/>
        </p:blipFill>
        <p:spPr bwMode="auto">
          <a:xfrm>
            <a:off x="2549278" y="1123100"/>
            <a:ext cx="7556740" cy="129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4E5EBCCF-7DFA-851F-6EDC-9EFD433E5533}"/>
              </a:ext>
            </a:extLst>
          </p:cNvPr>
          <p:cNvGraphicFramePr>
            <a:graphicFrameLocks noGrp="1"/>
          </p:cNvGraphicFramePr>
          <p:nvPr/>
        </p:nvGraphicFramePr>
        <p:xfrm>
          <a:off x="2549278" y="2620071"/>
          <a:ext cx="755674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OBRA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05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02 BENS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631116"/>
                  </a:ext>
                </a:extLst>
              </a:tr>
            </a:tbl>
          </a:graphicData>
        </a:graphic>
      </p:graphicFrame>
      <p:pic>
        <p:nvPicPr>
          <p:cNvPr id="6" name="Imagem 2">
            <a:extLst>
              <a:ext uri="{FF2B5EF4-FFF2-40B4-BE49-F238E27FC236}">
                <a16:creationId xmlns:a16="http://schemas.microsoft.com/office/drawing/2014/main" xmlns="" id="{80966D71-AC27-2A7C-FD53-D0DE038E9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35917" r="86345" b="43585"/>
          <a:stretch/>
        </p:blipFill>
        <p:spPr bwMode="auto">
          <a:xfrm>
            <a:off x="2854078" y="2822504"/>
            <a:ext cx="948906" cy="84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xmlns="" id="{084B6773-E591-6DB0-04DB-834B2E083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854078" y="4027569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2">
            <a:extLst>
              <a:ext uri="{FF2B5EF4-FFF2-40B4-BE49-F238E27FC236}">
                <a16:creationId xmlns:a16="http://schemas.microsoft.com/office/drawing/2014/main" xmlns="" id="{84E9DCA1-197E-07EB-206D-57A852230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2854348" y="5172247"/>
            <a:ext cx="948636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148D9B-4E1D-90F7-766B-66E4394FD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EC5DE3B7-6215-E83F-FAAE-3A3381F070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7D7E556B-6671-CB59-522F-C56D0E691F90}"/>
              </a:ext>
            </a:extLst>
          </p:cNvPr>
          <p:cNvSpPr/>
          <p:nvPr/>
        </p:nvSpPr>
        <p:spPr>
          <a:xfrm>
            <a:off x="0" y="0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AUMENTO DA SEGURANÇA HÍDRICA - SRH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42CB21BD-BA49-26A9-89E7-81E0C3DEB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32237"/>
              </p:ext>
            </p:extLst>
          </p:nvPr>
        </p:nvGraphicFramePr>
        <p:xfrm>
          <a:off x="243947" y="1682495"/>
          <a:ext cx="11687175" cy="39290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4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50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31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652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5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Obras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Sistema Adutor  Banabuiú - Sertão Central</a:t>
                      </a:r>
                      <a:r>
                        <a:rPr lang="pt-BR" sz="130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 </a:t>
                      </a:r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Há Indicador associado</a:t>
                      </a:r>
                      <a:endParaRPr lang="pt-BR" sz="13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 nº 01/</a:t>
                      </a: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PSGH/SRH/CE/2022</a:t>
                      </a:r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em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Execução - CONSÓRCIO ÁGUAS DO SERTÃO.</a:t>
                      </a: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2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 de Engenharia Consultiva para Gerenciamento, Fiscalização e Assessoria Técnica da Obra de Implantação do Sistema Adutor Banabuiú - Sertão Central. </a:t>
                      </a:r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Há Indicador associado</a:t>
                      </a:r>
                      <a:endParaRPr lang="pt-BR" sz="13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 nº 02/PSGH/SRH/CE/2022 em </a:t>
                      </a:r>
                      <a:r>
                        <a:rPr lang="pt-B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Execução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- CONSÓRCIO TPF ENGENHARIA LTDA / KL SERVIÇOS DE ENGENHARIA S/A.</a:t>
                      </a:r>
                      <a:endParaRPr lang="pt-BR" sz="13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4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3</a:t>
                      </a: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Consultoria Individual</a:t>
                      </a:r>
                      <a:endParaRPr lang="pt-BR" sz="13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Prestação de Serviços de Pessoa Física para Proposição de um Modelo de Gestão para o Sistema Adutor Banabuiú-Sertão Central (SAB-SC).</a:t>
                      </a:r>
                      <a:endParaRPr lang="pt-BR" sz="13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Contrato nº </a:t>
                      </a:r>
                      <a:r>
                        <a:rPr lang="fr-F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01/PSHG/SRH/CE/2024 em </a:t>
                      </a:r>
                      <a:r>
                        <a:rPr lang="fr-F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Execução </a:t>
                      </a:r>
                      <a:r>
                        <a:rPr lang="pt-B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fr-F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 WLADIMIR ANTÔNIO RIBEIRO</a:t>
                      </a:r>
                      <a:endParaRPr lang="pt-BR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DejaVu Sans"/>
                        <a:cs typeface="DejaVu Sans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Individual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Painel de Especialistas para as Barragens Banabuiú e Gavião: Especialista em Geotecnia.</a:t>
                      </a:r>
                    </a:p>
                    <a:p>
                      <a:pPr algn="l" fontAlgn="ctr"/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Há Indicador associado</a:t>
                      </a:r>
                      <a:endParaRPr lang="pt-BR" sz="13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Contrato nº </a:t>
                      </a:r>
                      <a:r>
                        <a:rPr lang="fr-F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01/PSGH/SRH/CE/2023 em </a:t>
                      </a:r>
                      <a:r>
                        <a:rPr lang="fr-F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Execução </a:t>
                      </a:r>
                      <a:r>
                        <a:rPr lang="fr-F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– </a:t>
                      </a:r>
                      <a:r>
                        <a:rPr lang="fr-F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MANOEL DE SOUZA FREITAS JÚNIOR</a:t>
                      </a:r>
                      <a:endParaRPr lang="pt-BR" sz="13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51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Individual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Painel de Especialistas para as Barragens Banabuiú e Gavião: Especialista em Hidromecânica.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Há Indicador associado</a:t>
                      </a:r>
                      <a:endParaRPr lang="pt-BR" sz="13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 </a:t>
                      </a: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nº </a:t>
                      </a:r>
                      <a:r>
                        <a:rPr lang="fr-F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03/SRH/CE/2020 </a:t>
                      </a:r>
                      <a:r>
                        <a:rPr lang="pt-BR" sz="13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em </a:t>
                      </a:r>
                      <a:r>
                        <a:rPr lang="pt-BR" sz="13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Execução</a:t>
                      </a:r>
                      <a:r>
                        <a:rPr lang="pt-BR" sz="1300" b="1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300" b="1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JOÃO CARLOS BRITO DE SOUZA</a:t>
                      </a:r>
                      <a:endParaRPr lang="pt-BR" sz="1300" b="1" i="1" kern="1200" baseline="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2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Individual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Painel de Especialistas para as Barragens Banabuiú e Gavião: Especialista em Hidrologista. </a:t>
                      </a:r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Há Indicador associado</a:t>
                      </a:r>
                      <a:endParaRPr lang="pt-BR" sz="13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Contrato nº 02/PSGH/SRH/CE/2024 em </a:t>
                      </a:r>
                      <a:r>
                        <a:rPr lang="pt-B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Execução</a:t>
                      </a: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-  </a:t>
                      </a:r>
                      <a:r>
                        <a:rPr lang="pt-B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PEDRO ANTÔNIO MOLINAS</a:t>
                      </a:r>
                      <a:endParaRPr kumimoji="0" lang="pt-BR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329874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148D9B-4E1D-90F7-766B-66E4394FD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EC5DE3B7-6215-E83F-FAAE-3A3381F070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7D7E556B-6671-CB59-522F-C56D0E691F90}"/>
              </a:ext>
            </a:extLst>
          </p:cNvPr>
          <p:cNvSpPr/>
          <p:nvPr/>
        </p:nvSpPr>
        <p:spPr>
          <a:xfrm>
            <a:off x="0" y="0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AUMENTO DA SEGURANÇA HÍDRICA - SRH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42CB21BD-BA49-26A9-89E7-81E0C3DEB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687403"/>
              </p:ext>
            </p:extLst>
          </p:nvPr>
        </p:nvGraphicFramePr>
        <p:xfrm>
          <a:off x="294747" y="2444495"/>
          <a:ext cx="11687175" cy="152646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4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50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31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652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5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Aquisição de equipamentos de TI para suporte ao Projeto Malha D'Água.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Contratos</a:t>
                      </a:r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nº 07, 08 e 09/2022 </a:t>
                      </a:r>
                      <a:r>
                        <a:rPr lang="pt-B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Concluídos.</a:t>
                      </a:r>
                      <a:endParaRPr lang="pt-BR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2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Aquisição de GPS Geodésico para suporte ao Projeto Malha D'Água e às ações de regulação de uso.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 nº </a:t>
                      </a:r>
                      <a:r>
                        <a:rPr lang="fr-F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04/SRH/CE/2020 </a:t>
                      </a:r>
                      <a:r>
                        <a:rPr lang="pt-BR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fr-F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fr-F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Concluído</a:t>
                      </a: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42903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865971-F993-F745-A755-66CC189A0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do_capa_tpf_azulescuro.png">
            <a:extLst>
              <a:ext uri="{FF2B5EF4-FFF2-40B4-BE49-F238E27FC236}">
                <a16:creationId xmlns:a16="http://schemas.microsoft.com/office/drawing/2014/main" xmlns="" id="{FF00AACA-CE74-C3FA-3A71-16541F127E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3947460-9519-063E-C277-413B4A71CF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60" y="-8878"/>
            <a:ext cx="12192000" cy="540000"/>
          </a:xfrm>
          <a:prstGeom prst="rect">
            <a:avLst/>
          </a:prstGeom>
          <a:solidFill>
            <a:srgbClr val="02525D"/>
          </a:solidFill>
          <a:ln w="12700" cap="flat">
            <a:solidFill>
              <a:srgbClr val="02525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Quem Somos">
            <a:extLst>
              <a:ext uri="{FF2B5EF4-FFF2-40B4-BE49-F238E27FC236}">
                <a16:creationId xmlns:a16="http://schemas.microsoft.com/office/drawing/2014/main" xmlns="" id="{7C3851CE-BC0D-BE4C-F2AF-26A288AE0301}"/>
              </a:ext>
            </a:extLst>
          </p:cNvPr>
          <p:cNvSpPr txBox="1"/>
          <p:nvPr/>
        </p:nvSpPr>
        <p:spPr>
          <a:xfrm>
            <a:off x="963445" y="2222842"/>
            <a:ext cx="3114034" cy="26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50000"/>
              </a:lnSpc>
              <a:defRPr sz="7500">
                <a:solidFill>
                  <a:srgbClr val="162235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</a:lstStyle>
          <a:p>
            <a:pPr algn="ctr"/>
            <a:r>
              <a:rPr lang="en-US" sz="2200">
                <a:solidFill>
                  <a:schemeClr val="bg1"/>
                </a:solidFill>
              </a:rPr>
              <a:t>TEMA 01</a:t>
            </a:r>
          </a:p>
        </p:txBody>
      </p:sp>
      <p:sp>
        <p:nvSpPr>
          <p:cNvPr id="17" name="Quem Somos">
            <a:extLst>
              <a:ext uri="{FF2B5EF4-FFF2-40B4-BE49-F238E27FC236}">
                <a16:creationId xmlns:a16="http://schemas.microsoft.com/office/drawing/2014/main" xmlns="" id="{9D426BE4-281F-6729-F3B6-672527E9DC58}"/>
              </a:ext>
            </a:extLst>
          </p:cNvPr>
          <p:cNvSpPr txBox="1"/>
          <p:nvPr/>
        </p:nvSpPr>
        <p:spPr>
          <a:xfrm>
            <a:off x="4498647" y="2222842"/>
            <a:ext cx="3114034" cy="26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50000"/>
              </a:lnSpc>
              <a:defRPr sz="7500">
                <a:solidFill>
                  <a:srgbClr val="162235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</a:lstStyle>
          <a:p>
            <a:pPr algn="ctr"/>
            <a:r>
              <a:rPr lang="en-US" sz="2200">
                <a:solidFill>
                  <a:schemeClr val="bg1"/>
                </a:solidFill>
              </a:rPr>
              <a:t>TEMA 01</a:t>
            </a:r>
          </a:p>
        </p:txBody>
      </p:sp>
      <p:sp>
        <p:nvSpPr>
          <p:cNvPr id="27" name="Quem Somos">
            <a:extLst>
              <a:ext uri="{FF2B5EF4-FFF2-40B4-BE49-F238E27FC236}">
                <a16:creationId xmlns:a16="http://schemas.microsoft.com/office/drawing/2014/main" xmlns="" id="{B61F3C03-0930-0D20-D4F9-26582122018F}"/>
              </a:ext>
            </a:extLst>
          </p:cNvPr>
          <p:cNvSpPr txBox="1"/>
          <p:nvPr/>
        </p:nvSpPr>
        <p:spPr>
          <a:xfrm>
            <a:off x="8031195" y="2220058"/>
            <a:ext cx="3114034" cy="26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50000"/>
              </a:lnSpc>
              <a:defRPr sz="7500">
                <a:solidFill>
                  <a:srgbClr val="162235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</a:lstStyle>
          <a:p>
            <a:pPr algn="ctr"/>
            <a:r>
              <a:rPr lang="en-US" sz="2200">
                <a:solidFill>
                  <a:schemeClr val="bg1"/>
                </a:solidFill>
              </a:rPr>
              <a:t>TEMA 01</a:t>
            </a:r>
          </a:p>
        </p:txBody>
      </p:sp>
      <p:sp>
        <p:nvSpPr>
          <p:cNvPr id="7" name="Quem Somos">
            <a:extLst>
              <a:ext uri="{FF2B5EF4-FFF2-40B4-BE49-F238E27FC236}">
                <a16:creationId xmlns:a16="http://schemas.microsoft.com/office/drawing/2014/main" xmlns="" id="{0C44506D-1A40-2164-6CE3-AF4DF1079165}"/>
              </a:ext>
            </a:extLst>
          </p:cNvPr>
          <p:cNvSpPr txBox="1"/>
          <p:nvPr/>
        </p:nvSpPr>
        <p:spPr>
          <a:xfrm>
            <a:off x="4355679" y="197221"/>
            <a:ext cx="3278141" cy="30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50000"/>
              </a:lnSpc>
              <a:defRPr sz="7500">
                <a:solidFill>
                  <a:srgbClr val="162235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</a:lstStyle>
          <a:p>
            <a:r>
              <a:rPr lang="pt-BR" sz="2600">
                <a:solidFill>
                  <a:schemeClr val="bg1"/>
                </a:solidFill>
              </a:rPr>
              <a:t>Mapa de Avanço Físico</a:t>
            </a:r>
            <a:endParaRPr sz="2600">
              <a:solidFill>
                <a:schemeClr val="bg1"/>
              </a:solidFill>
            </a:endParaRPr>
          </a:p>
        </p:txBody>
      </p:sp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xmlns="" id="{1639E6EC-AB14-0224-894C-25031EAC7C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27981" r="56034" b="31439"/>
          <a:stretch/>
        </p:blipFill>
        <p:spPr>
          <a:xfrm>
            <a:off x="11534989" y="67379"/>
            <a:ext cx="620639" cy="4637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435E122-0FB8-F120-4909-7E2E8451051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5018" y="112930"/>
            <a:ext cx="809971" cy="298410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7B41F4AB-BF14-4486-D85B-13C1CFB4C071}"/>
              </a:ext>
            </a:extLst>
          </p:cNvPr>
          <p:cNvGrpSpPr/>
          <p:nvPr/>
        </p:nvGrpSpPr>
        <p:grpSpPr>
          <a:xfrm>
            <a:off x="2152941" y="671679"/>
            <a:ext cx="7884397" cy="711300"/>
            <a:chOff x="1680845" y="652449"/>
            <a:chExt cx="7884397" cy="711300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C43451B7-EF0D-982B-5A18-FB83DCD358AA}"/>
                </a:ext>
              </a:extLst>
            </p:cNvPr>
            <p:cNvSpPr txBox="1"/>
            <p:nvPr/>
          </p:nvSpPr>
          <p:spPr>
            <a:xfrm>
              <a:off x="1680845" y="655862"/>
              <a:ext cx="25047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  <a:spcBef>
                  <a:spcPts val="0"/>
                </a:spcBef>
                <a:defRPr sz="10600">
                  <a:solidFill>
                    <a:srgbClr val="A1CAEB"/>
                  </a:solidFill>
                  <a:latin typeface="Titillium Web SemiBold"/>
                  <a:ea typeface="Titillium Web SemiBold"/>
                  <a:cs typeface="Titillium Web SemiBold"/>
                  <a:sym typeface="Titillium Web SemiBold"/>
                </a:defRPr>
              </a:pPr>
              <a:r>
                <a:rPr lang="pt-BR" sz="4000">
                  <a:solidFill>
                    <a:srgbClr val="02525D"/>
                  </a:solidFill>
                </a:rPr>
                <a:t>Realizado:</a:t>
              </a:r>
              <a:endParaRPr lang="pt-BR" sz="3800">
                <a:solidFill>
                  <a:srgbClr val="02525D"/>
                </a:solidFill>
              </a:endParaRPr>
            </a:p>
          </p:txBody>
        </p:sp>
        <p:sp>
          <p:nvSpPr>
            <p:cNvPr id="4" name="A TPF Engenharia é uma empresa interna-…">
              <a:extLst>
                <a:ext uri="{FF2B5EF4-FFF2-40B4-BE49-F238E27FC236}">
                  <a16:creationId xmlns:a16="http://schemas.microsoft.com/office/drawing/2014/main" xmlns="" id="{AD6FF5D8-69FE-AAF6-0FEC-6AB5524A6D6E}"/>
                </a:ext>
              </a:extLst>
            </p:cNvPr>
            <p:cNvSpPr txBox="1"/>
            <p:nvPr/>
          </p:nvSpPr>
          <p:spPr>
            <a:xfrm>
              <a:off x="5521399" y="826190"/>
              <a:ext cx="867026" cy="3744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r" defTabSz="228600">
                <a:lnSpc>
                  <a:spcPct val="100000"/>
                </a:lnSpc>
                <a:defRPr sz="3500">
                  <a:solidFill>
                    <a:srgbClr val="162235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lang="pt-BR" sz="1050">
                  <a:latin typeface="BRSonoma-Regular" pitchFamily="2" charset="77"/>
                </a:rPr>
                <a:t>LOCALIDADES JÁ ATENDIDAS</a:t>
              </a:r>
              <a:endParaRPr lang="pt-BR" sz="1000">
                <a:latin typeface="BRSonoma-Regular" pitchFamily="2" charset="77"/>
              </a:endParaRPr>
            </a:p>
          </p:txBody>
        </p:sp>
        <p:sp>
          <p:nvSpPr>
            <p:cNvPr id="8" name="A TPF Engenharia é uma empresa interna-…">
              <a:extLst>
                <a:ext uri="{FF2B5EF4-FFF2-40B4-BE49-F238E27FC236}">
                  <a16:creationId xmlns:a16="http://schemas.microsoft.com/office/drawing/2014/main" xmlns="" id="{03716A61-11A9-9DDB-2F67-C01B84806EF7}"/>
                </a:ext>
              </a:extLst>
            </p:cNvPr>
            <p:cNvSpPr txBox="1"/>
            <p:nvPr/>
          </p:nvSpPr>
          <p:spPr>
            <a:xfrm>
              <a:off x="8755271" y="812896"/>
              <a:ext cx="809971" cy="3744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r" defTabSz="228600">
                <a:lnSpc>
                  <a:spcPct val="100000"/>
                </a:lnSpc>
                <a:defRPr sz="3500">
                  <a:solidFill>
                    <a:srgbClr val="162235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lang="pt-BR" sz="1050">
                  <a:latin typeface="BRSonoma-Regular" pitchFamily="2" charset="77"/>
                </a:rPr>
                <a:t>POPULAÇÃO JÁ ATENDIDA</a:t>
              </a:r>
              <a:endParaRPr lang="pt-BR" sz="1000">
                <a:latin typeface="BRSonoma-Regular" pitchFamily="2" charset="77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AF647834-E258-9715-A46B-AA30BA28DD22}"/>
                </a:ext>
              </a:extLst>
            </p:cNvPr>
            <p:cNvSpPr txBox="1"/>
            <p:nvPr/>
          </p:nvSpPr>
          <p:spPr>
            <a:xfrm>
              <a:off x="3763595" y="655863"/>
              <a:ext cx="174383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  <a:defRPr sz="10600">
                  <a:solidFill>
                    <a:srgbClr val="A1CAEB"/>
                  </a:solidFill>
                  <a:latin typeface="Titillium Web SemiBold"/>
                  <a:ea typeface="Titillium Web SemiBold"/>
                  <a:cs typeface="Titillium Web SemiBold"/>
                  <a:sym typeface="Titillium Web SemiBold"/>
                </a:defRPr>
              </a:pPr>
              <a:r>
                <a:rPr lang="pt-BR" sz="4000">
                  <a:solidFill>
                    <a:srgbClr val="02525D"/>
                  </a:solidFill>
                </a:rPr>
                <a:t>0/47</a:t>
              </a:r>
              <a:endParaRPr lang="pt-BR" sz="3800">
                <a:solidFill>
                  <a:srgbClr val="02525D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1E512B84-4E1D-EFD1-7FFD-C6A797B14FEF}"/>
                </a:ext>
              </a:extLst>
            </p:cNvPr>
            <p:cNvSpPr txBox="1"/>
            <p:nvPr/>
          </p:nvSpPr>
          <p:spPr>
            <a:xfrm>
              <a:off x="5948635" y="652449"/>
              <a:ext cx="28066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  <a:defRPr sz="10600">
                  <a:solidFill>
                    <a:srgbClr val="A1CAEB"/>
                  </a:solidFill>
                  <a:latin typeface="Titillium Web SemiBold"/>
                  <a:ea typeface="Titillium Web SemiBold"/>
                  <a:cs typeface="Titillium Web SemiBold"/>
                  <a:sym typeface="Titillium Web SemiBold"/>
                </a:defRPr>
              </a:pPr>
              <a:r>
                <a:rPr lang="pt-BR" sz="4000">
                  <a:solidFill>
                    <a:srgbClr val="02525D"/>
                  </a:solidFill>
                </a:rPr>
                <a:t>0/280 mil</a:t>
              </a:r>
              <a:endParaRPr lang="pt-BR" sz="3800">
                <a:solidFill>
                  <a:srgbClr val="02525D"/>
                </a:solidFill>
              </a:endParaRPr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A32444A9-573A-3D71-6C1B-431F874BB6A5}"/>
              </a:ext>
            </a:extLst>
          </p:cNvPr>
          <p:cNvGraphicFramePr>
            <a:graphicFrameLocks noGrp="1"/>
          </p:cNvGraphicFramePr>
          <p:nvPr/>
        </p:nvGraphicFramePr>
        <p:xfrm>
          <a:off x="7062556" y="1751010"/>
          <a:ext cx="5093072" cy="4849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2028">
                  <a:extLst>
                    <a:ext uri="{9D8B030D-6E8A-4147-A177-3AD203B41FA5}">
                      <a16:colId xmlns:a16="http://schemas.microsoft.com/office/drawing/2014/main" xmlns="" val="516551118"/>
                    </a:ext>
                  </a:extLst>
                </a:gridCol>
                <a:gridCol w="1470505">
                  <a:extLst>
                    <a:ext uri="{9D8B030D-6E8A-4147-A177-3AD203B41FA5}">
                      <a16:colId xmlns:a16="http://schemas.microsoft.com/office/drawing/2014/main" xmlns="" val="1629832819"/>
                    </a:ext>
                  </a:extLst>
                </a:gridCol>
                <a:gridCol w="1029065">
                  <a:extLst>
                    <a:ext uri="{9D8B030D-6E8A-4147-A177-3AD203B41FA5}">
                      <a16:colId xmlns:a16="http://schemas.microsoft.com/office/drawing/2014/main" xmlns="" val="1062104743"/>
                    </a:ext>
                  </a:extLst>
                </a:gridCol>
                <a:gridCol w="910837">
                  <a:extLst>
                    <a:ext uri="{9D8B030D-6E8A-4147-A177-3AD203B41FA5}">
                      <a16:colId xmlns:a16="http://schemas.microsoft.com/office/drawing/2014/main" xmlns="" val="434485439"/>
                    </a:ext>
                  </a:extLst>
                </a:gridCol>
                <a:gridCol w="960637">
                  <a:extLst>
                    <a:ext uri="{9D8B030D-6E8A-4147-A177-3AD203B41FA5}">
                      <a16:colId xmlns:a16="http://schemas.microsoft.com/office/drawing/2014/main" xmlns="" val="3278298321"/>
                    </a:ext>
                  </a:extLst>
                </a:gridCol>
              </a:tblGrid>
              <a:tr h="563275"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solidFill>
                            <a:srgbClr val="02525D"/>
                          </a:solidFill>
                          <a:latin typeface="BRSonoma-Regular" panose="01000000000000000000" pitchFamily="50" charset="0"/>
                        </a:rPr>
                        <a:t>Seção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400" b="1" i="0" u="none" strike="noStrike" cap="none" spc="0" baseline="0">
                          <a:solidFill>
                            <a:srgbClr val="02525D"/>
                          </a:solidFill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Descrição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400" b="1" i="0" u="none" strike="noStrike" cap="none" spc="0" baseline="0">
                          <a:solidFill>
                            <a:srgbClr val="02525D"/>
                          </a:solidFill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Marcos Iniciais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400" b="1" i="0" u="none" strike="noStrike" cap="none" spc="0" baseline="0">
                          <a:solidFill>
                            <a:srgbClr val="02525D"/>
                          </a:solidFill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Marcos</a:t>
                      </a:r>
                    </a:p>
                    <a:p>
                      <a:pPr marL="0" marR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400" b="1" i="0" u="none" strike="noStrike" cap="none" spc="0" baseline="0">
                          <a:solidFill>
                            <a:srgbClr val="02525D"/>
                          </a:solidFill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Jun/23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1" i="0" u="none" strike="noStrike" cap="none" spc="0" baseline="0">
                          <a:solidFill>
                            <a:srgbClr val="02525D"/>
                          </a:solidFill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Prazo Proposto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696147"/>
                  </a:ext>
                </a:extLst>
              </a:tr>
              <a:tr h="774627">
                <a:tc>
                  <a:txBody>
                    <a:bodyPr/>
                    <a:lstStyle/>
                    <a:p>
                      <a:pPr lvl="0" algn="ctr"/>
                      <a:r>
                        <a:rPr lang="pt-BR" sz="1400" b="1" i="0" u="none" strike="noStrike" cap="none" spc="0" baseline="0">
                          <a:solidFill>
                            <a:srgbClr val="02525D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1ª etapa da ETA e Captação de Água Bruta.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Jun/23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Mai/24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Mai/25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2085339"/>
                  </a:ext>
                </a:extLst>
              </a:tr>
              <a:tr h="768979"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solidFill>
                            <a:srgbClr val="02525D"/>
                          </a:solidFill>
                          <a:latin typeface="BRSonoma-Regular" panose="01000000000000000000" pitchFamily="50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100000"/>
                        </a:lnSpc>
                        <a:defRPr sz="3500">
                          <a:solidFill>
                            <a:srgbClr val="162235"/>
                          </a:solidFill>
                          <a:latin typeface="Graphik"/>
                          <a:ea typeface="Graphik"/>
                          <a:cs typeface="Graphik"/>
                          <a:sym typeface="Graphik"/>
                        </a:defRPr>
                      </a:pPr>
                      <a:r>
                        <a:rPr lang="pt-BR" sz="1400">
                          <a:latin typeface="BRSonoma-Regular" pitchFamily="2" charset="77"/>
                        </a:rPr>
                        <a:t>Trechos parte Inicial do Setor 1.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Ago/23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Set/24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Abr/25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6676650"/>
                  </a:ext>
                </a:extLst>
              </a:tr>
              <a:tr h="774627"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solidFill>
                            <a:srgbClr val="02525D"/>
                          </a:solidFill>
                          <a:latin typeface="BRSonoma-Regular" panose="01000000000000000000" pitchFamily="50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pt-BR" sz="1400">
                          <a:latin typeface="BRSonoma-Regular" pitchFamily="2" charset="77"/>
                        </a:rPr>
                        <a:t>Trechos parte complementar do Setor 1.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Dez/23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Jan/25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Jun/25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3447836"/>
                  </a:ext>
                </a:extLst>
              </a:tr>
              <a:tr h="768979"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solidFill>
                            <a:srgbClr val="02525D"/>
                          </a:solidFill>
                          <a:latin typeface="BRSonoma-Regular" panose="01000000000000000000" pitchFamily="50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pt-BR" sz="1400">
                          <a:latin typeface="BRSonoma-Regular" pitchFamily="2" charset="77"/>
                        </a:rPr>
                        <a:t>2ª etapa da ETA e trechos Setor 2.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Ago/25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 err="1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Ago</a:t>
                      </a: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/25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Fev/26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0962397"/>
                  </a:ext>
                </a:extLst>
              </a:tr>
              <a:tr h="768979"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solidFill>
                            <a:srgbClr val="02525D"/>
                          </a:solidFill>
                          <a:latin typeface="BRSonoma-Regular" panose="01000000000000000000" pitchFamily="50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100000"/>
                        </a:lnSpc>
                        <a:defRPr sz="3500">
                          <a:solidFill>
                            <a:srgbClr val="162235"/>
                          </a:solidFill>
                          <a:latin typeface="Graphik"/>
                          <a:ea typeface="Graphik"/>
                          <a:cs typeface="Graphik"/>
                          <a:sym typeface="Graphik"/>
                        </a:defRPr>
                      </a:pPr>
                      <a:r>
                        <a:rPr lang="pt-BR" sz="1400">
                          <a:latin typeface="BRSonoma-Regular" pitchFamily="2" charset="77"/>
                        </a:rPr>
                        <a:t>3ª etapa da ETA e trechos Setor 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Mar/27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Mar/27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525D"/>
                        </a:buClr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lang="pt-BR" sz="14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BRSonoma-Regular" panose="01000000000000000000" pitchFamily="50" charset="0"/>
                          <a:ea typeface="+mn-ea"/>
                          <a:cs typeface="+mn-cs"/>
                          <a:sym typeface="Helvetica Neue"/>
                        </a:rPr>
                        <a:t>Mar/27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0238403"/>
                  </a:ext>
                </a:extLst>
              </a:tr>
            </a:tbl>
          </a:graphicData>
        </a:graphic>
      </p:graphicFrame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8621E9D9-4128-B29B-D3D8-F36F8BB12502}"/>
              </a:ext>
            </a:extLst>
          </p:cNvPr>
          <p:cNvGrpSpPr/>
          <p:nvPr/>
        </p:nvGrpSpPr>
        <p:grpSpPr>
          <a:xfrm>
            <a:off x="59830" y="-19410"/>
            <a:ext cx="1204651" cy="550532"/>
            <a:chOff x="12285962" y="468824"/>
            <a:chExt cx="1204651" cy="550532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xmlns="" id="{7E536715-D8AB-BCA7-26EA-67A1DDC940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357"/>
            <a:stretch/>
          </p:blipFill>
          <p:spPr bwMode="auto">
            <a:xfrm>
              <a:off x="12285962" y="468824"/>
              <a:ext cx="346383" cy="550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EECFBFFF-5F21-9702-EA0A-986751B46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9"/>
            <a:stretch/>
          </p:blipFill>
          <p:spPr bwMode="auto">
            <a:xfrm>
              <a:off x="12632345" y="468824"/>
              <a:ext cx="858268" cy="550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Imagem 29" descr="Mapa&#10;&#10;Descrição gerada automaticamente">
            <a:extLst>
              <a:ext uri="{FF2B5EF4-FFF2-40B4-BE49-F238E27FC236}">
                <a16:creationId xmlns:a16="http://schemas.microsoft.com/office/drawing/2014/main" xmlns="" id="{05224C5D-EB58-13A3-7E25-B750FCCD0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" y="1476905"/>
            <a:ext cx="6840344" cy="48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9336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72AE47FA-8358-56DF-18AB-519E785342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170C142E-77F3-0688-0022-D2E38F103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2"/>
          <a:stretch/>
        </p:blipFill>
        <p:spPr bwMode="auto">
          <a:xfrm>
            <a:off x="1247775" y="673100"/>
            <a:ext cx="9696450" cy="151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0837D635-863B-DD9C-52DC-79C4B0E323EA}"/>
              </a:ext>
            </a:extLst>
          </p:cNvPr>
          <p:cNvGraphicFramePr>
            <a:graphicFrameLocks noGrp="1"/>
          </p:cNvGraphicFramePr>
          <p:nvPr/>
        </p:nvGraphicFramePr>
        <p:xfrm>
          <a:off x="2165230" y="2316480"/>
          <a:ext cx="755674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02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SERVIÇO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03 BENS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631116"/>
                  </a:ext>
                </a:extLst>
              </a:tr>
            </a:tbl>
          </a:graphicData>
        </a:graphic>
      </p:graphicFrame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9C243853-68A9-19A7-6C9D-E4DA720ED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470030" y="2643997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xmlns="" id="{59248AC5-31E9-38A4-C558-85FA4AA43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0" r="82832" b="40056"/>
          <a:stretch/>
        </p:blipFill>
        <p:spPr bwMode="auto">
          <a:xfrm>
            <a:off x="2321313" y="3756517"/>
            <a:ext cx="1157737" cy="7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xmlns="" id="{E2DE5C60-D098-950D-7D3A-B81D6AF56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2530414" y="4834532"/>
            <a:ext cx="948636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40222F-6614-0600-4BCA-4EF12504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09D906A1-F655-392E-545C-AFB734CCE2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565B6FE1-398A-B7CD-5F7D-0E9937B3BFD6}"/>
              </a:ext>
            </a:extLst>
          </p:cNvPr>
          <p:cNvSpPr/>
          <p:nvPr/>
        </p:nvSpPr>
        <p:spPr>
          <a:xfrm>
            <a:off x="0" y="0"/>
            <a:ext cx="11450638" cy="515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AUMENTO DA SEGURANÇA HÍDRICA - COGERH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44C03388-E34C-FA46-D5C3-10B1FB11B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211052"/>
              </p:ext>
            </p:extLst>
          </p:nvPr>
        </p:nvGraphicFramePr>
        <p:xfrm>
          <a:off x="154782" y="1315781"/>
          <a:ext cx="11882437" cy="4054676"/>
        </p:xfrm>
        <a:graphic>
          <a:graphicData uri="http://schemas.openxmlformats.org/drawingml/2006/table">
            <a:tbl>
              <a:tblPr/>
              <a:tblGrid>
                <a:gridCol w="485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35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006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343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Nº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Método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Atividades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Status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195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1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Serviços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Instalações das Estações de Medição Fixas e Pequenos Serviços de Engenharia para Instalação de Medidores de Vazão. </a:t>
                      </a:r>
                      <a:r>
                        <a:rPr kumimoji="0" lang="pt-BR" sz="1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Há Indicador associado</a:t>
                      </a:r>
                      <a:endParaRPr kumimoji="0" lang="pt-BR" altLang="pt-BR" sz="1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DejaVu Sans" pitchFamily="34" charset="0"/>
                        <a:cs typeface="DejaVu Sans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Contrato nº 010/2023/COGERH </a:t>
                      </a: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em </a:t>
                      </a:r>
                      <a:r>
                        <a:rPr kumimoji="0" lang="pt-BR" altLang="pt-B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Execução</a:t>
                      </a: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CONSÓRCIO MLG E RC MEDIÇÕES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A conclusão das instalações previstas para março de 2025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. Até 31.12.2024 o Consórcio realizou a instalação de 200 (duzentos) medidores de vazão das 228 instalações contempladas correspondendo a 87,7% dos equipamentos. </a:t>
                      </a:r>
                      <a:endParaRPr lang="pt-BR" sz="1400" b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08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2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Bens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Aquisição de Equipamentos para uso da Fiscalização de Recursos Hídricos.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1– Equipamentos de TI: </a:t>
                      </a:r>
                      <a:r>
                        <a:rPr kumimoji="0" lang="fr-F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Concluído</a:t>
                      </a:r>
                      <a:r>
                        <a:rPr kumimoji="0" lang="fr-F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2– Aquisição de Drones: Contrato nº 071/2022/COGERH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Concluído; 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– Contrato nº 048/2024/COGERH em 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Execução - LENOVO TECNOLOGIA (BRASIL) LIMITADA</a:t>
                      </a: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.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06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3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Consultoria 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Planos de Segurança das Barragens Banabuiú e Gavião (Salvaguardas). </a:t>
                      </a:r>
                      <a:r>
                        <a:rPr kumimoji="0" lang="pt-BR" sz="1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Há Indicador associado</a:t>
                      </a:r>
                      <a:endParaRPr kumimoji="0" lang="pt-BR" altLang="pt-BR" sz="1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DejaVu Sans" pitchFamily="34" charset="0"/>
                        <a:cs typeface="DejaVu Sans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1- Contrato nº 072/2022/COGERH – </a:t>
                      </a:r>
                      <a:r>
                        <a:rPr kumimoji="0" lang="pt-BR" altLang="pt-B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Encerrado com apenas 4/14 produtos entregues e pagos</a:t>
                      </a:r>
                      <a:r>
                        <a:rPr kumimoji="0" lang="pt-BR" altLang="pt-B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; </a:t>
                      </a: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DejaVu Sans" pitchFamily="34" charset="0"/>
                        <a:cs typeface="DejaVu Sans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2- UGP e COGERH em tratativas para seleção e/ou contratação da nova empresa.</a:t>
                      </a:r>
                      <a:r>
                        <a:rPr kumimoji="0" lang="pt-BR" alt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 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204149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40222F-6614-0600-4BCA-4EF12504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09D906A1-F655-392E-545C-AFB734CCE2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565B6FE1-398A-B7CD-5F7D-0E9937B3BFD6}"/>
              </a:ext>
            </a:extLst>
          </p:cNvPr>
          <p:cNvSpPr/>
          <p:nvPr/>
        </p:nvSpPr>
        <p:spPr>
          <a:xfrm>
            <a:off x="0" y="0"/>
            <a:ext cx="11450638" cy="515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AUMENTO DA SEGURANÇA HÍDRICA - COGERH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44C03388-E34C-FA46-D5C3-10B1FB11B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847221"/>
              </p:ext>
            </p:extLst>
          </p:nvPr>
        </p:nvGraphicFramePr>
        <p:xfrm>
          <a:off x="154782" y="2331385"/>
          <a:ext cx="11882437" cy="2195230"/>
        </p:xfrm>
        <a:graphic>
          <a:graphicData uri="http://schemas.openxmlformats.org/drawingml/2006/table">
            <a:tbl>
              <a:tblPr/>
              <a:tblGrid>
                <a:gridCol w="485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35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006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Nº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Método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Atividades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Status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877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4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Bens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Aquisições de Estações de Medição Fixas, visando a Universalização da Macromedição da COGERH. </a:t>
                      </a:r>
                      <a:r>
                        <a:rPr kumimoji="0" lang="pt-BR" altLang="pt-BR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Há Indicador associado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DejaVu Sans" pitchFamily="34" charset="0"/>
                        <a:cs typeface="DejaVu Sans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Contratos nº 014, 015 e 016/2021/COGERH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Concluídos.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08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5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Bens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Aquisições de Estações de Medição Portáteis.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Contrato nº </a:t>
                      </a:r>
                      <a:r>
                        <a:rPr kumimoji="0" lang="fr-F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039/2020/COGERH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kumimoji="0" lang="fr-F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 </a:t>
                      </a:r>
                      <a:r>
                        <a:rPr kumimoji="0" lang="fr-F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Concluído</a:t>
                      </a:r>
                      <a:r>
                        <a:rPr kumimoji="0" lang="fr-F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.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06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6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Consultoria 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Prestação de Serviços de Consultoria, Contemplando as Ações de Regularização de Recursos Hídricos para as 12 (doze) Bacias Hidrográficas do Estado do Ceará. </a:t>
                      </a:r>
                      <a:r>
                        <a:rPr kumimoji="0" lang="pt-BR" sz="1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Há Indicador associado</a:t>
                      </a:r>
                      <a:endParaRPr kumimoji="0" lang="pt-BR" altLang="pt-BR" sz="1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DejaVu Sans" pitchFamily="34" charset="0"/>
                        <a:cs typeface="DejaVu Sans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 pitchFamily="34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Contrato nº 066/2022/COGERH em </a:t>
                      </a:r>
                      <a:r>
                        <a:rPr kumimoji="0" lang="fr-F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jaVu Sans" pitchFamily="34" charset="0"/>
                          <a:cs typeface="DejaVu Sans" pitchFamily="34" charset="0"/>
                        </a:rPr>
                        <a:t>Concluído.</a:t>
                      </a:r>
                      <a:endParaRPr kumimoji="0" lang="pt-BR" altLang="pt-B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DejaVu Sans" pitchFamily="34" charset="0"/>
                        <a:cs typeface="DejaVu Sans" pitchFamily="34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10376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23615FCC-4B9C-6DBE-D40E-CAB827D01F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EC64BDB0-1FD9-73E4-011B-256CF35DB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" b="72621"/>
          <a:stretch/>
        </p:blipFill>
        <p:spPr bwMode="auto">
          <a:xfrm>
            <a:off x="2166938" y="914400"/>
            <a:ext cx="7858125" cy="104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36CBD713-749B-4DF2-3A0C-5389DB4DA1C1}"/>
              </a:ext>
            </a:extLst>
          </p:cNvPr>
          <p:cNvGraphicFramePr>
            <a:graphicFrameLocks noGrp="1"/>
          </p:cNvGraphicFramePr>
          <p:nvPr/>
        </p:nvGraphicFramePr>
        <p:xfrm>
          <a:off x="2165230" y="2316480"/>
          <a:ext cx="755674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02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04 SERVIÇOS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07 BENS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631116"/>
                  </a:ext>
                </a:extLst>
              </a:tr>
            </a:tbl>
          </a:graphicData>
        </a:graphic>
      </p:graphicFrame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1C8F7408-FED1-BE44-BDD2-ED42DB775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470030" y="2643997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xmlns="" id="{64A400F5-4389-6D2A-0127-DC5AEF81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0" r="82832" b="40056"/>
          <a:stretch/>
        </p:blipFill>
        <p:spPr bwMode="auto">
          <a:xfrm>
            <a:off x="2321313" y="3756517"/>
            <a:ext cx="1157737" cy="7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xmlns="" id="{1E2367D9-5926-7D6E-2368-BCCA76CCD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2530414" y="4834532"/>
            <a:ext cx="948636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0FCCF7-AF8F-15AB-F268-F10A0FF2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237223C5-B47E-A2E7-1895-42B900BA5C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2C9AE663-4D05-CDC0-B9B5-E785F989FD31}"/>
              </a:ext>
            </a:extLst>
          </p:cNvPr>
          <p:cNvSpPr/>
          <p:nvPr/>
        </p:nvSpPr>
        <p:spPr>
          <a:xfrm>
            <a:off x="0" y="0"/>
            <a:ext cx="8583613" cy="4476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AUMENTO DA SEGURANÇA HÍDRICA - FUNCEME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1F10050E-FF8B-0872-E7E0-CAA5DF627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77843"/>
              </p:ext>
            </p:extLst>
          </p:nvPr>
        </p:nvGraphicFramePr>
        <p:xfrm>
          <a:off x="251355" y="1021154"/>
          <a:ext cx="11752262" cy="4822298"/>
        </p:xfrm>
        <a:graphic>
          <a:graphicData uri="http://schemas.openxmlformats.org/drawingml/2006/table">
            <a:tbl>
              <a:tblPr firstRow="1" bandRow="1"/>
              <a:tblGrid>
                <a:gridCol w="391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53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72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284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4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4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just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 de Laboratório para Análises Físico-químicas e Biológicas em Amostras de Água Bruta de Corpos Hídricos Superficiais localizados no Ceará.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lnSpc>
                          <a:spcPct val="100000"/>
                        </a:lnSpc>
                        <a:spcAft>
                          <a:spcPct val="35000"/>
                        </a:spcAft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06/2023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Execução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DE BIOLOGIA EXPERIMENTAL OCEANUS LTDA.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Para finalização do Contrato, que tem prazo de execução até julho de 2025, será realizada, em fevereiro de 2025, a última campanha nos nove reservatórios abrangendo todos os parâmetros previstos.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Individual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just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Assessoria Técnica do Monitoramento da Qualidade de Água, por Satélite, em Reservatórios do Estado do Ceará.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lnSpc>
                          <a:spcPct val="100000"/>
                        </a:lnSpc>
                        <a:spcAft>
                          <a:spcPct val="35000"/>
                        </a:spcAft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07/2022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Execução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JEAN-MICHEL MARCEL ALBERT MARTINEZ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ct val="35000"/>
                        </a:spcAft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Relatório 5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(parcela 4)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 os Produtos 2 (P2) e 3 (P3)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(parcela 6)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que tratam, respectivamente, do relato da aplicação da metodologia/estratégia (abordando, dentre outros, o processamento digital de imagens, a prática do sistema desenvolvido no projeto para o processamento automatizado das imagens de satélite e produção de mapas dos açudes), da metodologia final e das rotinas computacionais em código aberto para o processamento das imagens de satélite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serão entregues em data posterior a inicialmente acordada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dada a quantidade de dados a serem processados e inseridos no banco de dados.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 escopo do Relatório 5, foi realizada a primeira etapa da segunda capacitação que tem por objetivo tornar os pesquisadores da </a:t>
                      </a:r>
                      <a:r>
                        <a:rPr lang="pt-BR" sz="1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Funceme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aptos para processar as imagens de satélite.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finalização dessa capacitação será realizada em janeiro de 2025.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112359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0FCCF7-AF8F-15AB-F268-F10A0FF2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237223C5-B47E-A2E7-1895-42B900BA5C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2C9AE663-4D05-CDC0-B9B5-E785F989FD31}"/>
              </a:ext>
            </a:extLst>
          </p:cNvPr>
          <p:cNvSpPr/>
          <p:nvPr/>
        </p:nvSpPr>
        <p:spPr>
          <a:xfrm>
            <a:off x="0" y="0"/>
            <a:ext cx="8583613" cy="4476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AUMENTO DA SEGURANÇA HÍDRICA - FUNCEME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1F10050E-FF8B-0872-E7E0-CAA5DF627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942354"/>
              </p:ext>
            </p:extLst>
          </p:nvPr>
        </p:nvGraphicFramePr>
        <p:xfrm>
          <a:off x="219869" y="1356192"/>
          <a:ext cx="11752262" cy="3520608"/>
        </p:xfrm>
        <a:graphic>
          <a:graphicData uri="http://schemas.openxmlformats.org/drawingml/2006/table">
            <a:tbl>
              <a:tblPr firstRow="1" bandRow="1"/>
              <a:tblGrid>
                <a:gridCol w="391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94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04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075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5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0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Aquisição de sistema de Radar Meteorológico de Precipitação, Banda X, Doppler de Dupla Polarização Ortogonal Simultânea, com Instalação e Treinamento.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Contrato nº 14/2023 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Execução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SQUITTER EQUIPAMENTOS PROFISSIONAIS DO BRASIL LTDA.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Para finalização da execução contratual restam pendentes, apenas, a finalização do cabeamento que conecta o equipamento aos servidores, o treinamento de operação e manutenção e os testes de aceitação no campo.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/>
                        <a:cs typeface="Calibri" panose="020F0502020204030204" pitchFamily="34" charset="0"/>
                      </a:endParaRPr>
                    </a:p>
                  </a:txBody>
                  <a:tcPr marL="9524" marR="9524" marT="9519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2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Capacitação e Treinamento de Técnicos da FUNCEME.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21/2022 em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Execução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MAESTRIA COMUNICAÇÃO E EVENTOS LTDA.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03 cursos programados serão realizados até o final do contrato.</a:t>
                      </a:r>
                    </a:p>
                    <a:p>
                      <a:pPr algn="just"/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4" marR="9524" marT="9519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92815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43D239E8-2A01-BACB-F5EE-6B831AC014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Retângulo 7">
            <a:extLst>
              <a:ext uri="{FF2B5EF4-FFF2-40B4-BE49-F238E27FC236}">
                <a16:creationId xmlns:a16="http://schemas.microsoft.com/office/drawing/2014/main" xmlns="" id="{FB1F7358-A485-A5F8-04D0-ED757871F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" y="1702858"/>
            <a:ext cx="962469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Novo telefone da UGP: 2018 2612;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Atrasos nas entregas dos produtos (Preço Global);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Confirmação da Equipe Principal;</a:t>
            </a:r>
          </a:p>
          <a:p>
            <a:pPr algn="just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Envio do Relatório de Desembolso (14/02/2025) e IFR (20/02/2025);</a:t>
            </a:r>
            <a:endParaRPr lang="pt-BR" altLang="pt-BR" sz="2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Superávit;</a:t>
            </a:r>
          </a:p>
          <a:p>
            <a:pPr algn="just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Próximo desembolso;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pt-BR" altLang="pt-B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Missão Banco Mundial: 07 a 11 de abril de 2025.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pt-BR" altLang="pt-BR" sz="2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4000"/>
              </a:lnSpc>
              <a:spcBef>
                <a:spcPct val="0"/>
              </a:spcBef>
              <a:buNone/>
            </a:pPr>
            <a:endParaRPr lang="pt-BR" altLang="pt-BR" sz="2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xmlns="" id="{7A8E4A0E-86F1-EA74-9001-55B944CC4091}"/>
              </a:ext>
            </a:extLst>
          </p:cNvPr>
          <p:cNvSpPr/>
          <p:nvPr/>
        </p:nvSpPr>
        <p:spPr>
          <a:xfrm>
            <a:off x="0" y="288131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2D704F"/>
                </a:solidFill>
                <a:cs typeface="Kanit" pitchFamily="2" charset="-34"/>
              </a:rPr>
              <a:t>2. INFORMAÇÕES IMPORTANTES</a:t>
            </a:r>
          </a:p>
        </p:txBody>
      </p:sp>
    </p:spTree>
    <p:extLst>
      <p:ext uri="{BB962C8B-B14F-4D97-AF65-F5344CB8AC3E}">
        <p14:creationId xmlns:p14="http://schemas.microsoft.com/office/powerpoint/2010/main" val="3605024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0FCCF7-AF8F-15AB-F268-F10A0FF2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237223C5-B47E-A2E7-1895-42B900BA5C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2C9AE663-4D05-CDC0-B9B5-E785F989FD31}"/>
              </a:ext>
            </a:extLst>
          </p:cNvPr>
          <p:cNvSpPr/>
          <p:nvPr/>
        </p:nvSpPr>
        <p:spPr>
          <a:xfrm>
            <a:off x="0" y="0"/>
            <a:ext cx="8583613" cy="4476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AUMENTO DA SEGURANÇA HÍDRICA - FUNCEME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1F10050E-FF8B-0872-E7E0-CAA5DF627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70445"/>
              </p:ext>
            </p:extLst>
          </p:nvPr>
        </p:nvGraphicFramePr>
        <p:xfrm>
          <a:off x="251355" y="911087"/>
          <a:ext cx="11752262" cy="5485056"/>
        </p:xfrm>
        <a:graphic>
          <a:graphicData uri="http://schemas.openxmlformats.org/drawingml/2006/table">
            <a:tbl>
              <a:tblPr firstRow="1" bandRow="1"/>
              <a:tblGrid>
                <a:gridCol w="391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94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04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075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41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5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Aquisição de Equipamentos para Instrumentação e Monitoramento de Bacias Hidráulicas.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Contratos: 04/2021, 05/2021, 06/2021, 01/2022, 02/2022,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03/2022, 04/2022 e 05/2022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Concluídos.</a:t>
                      </a: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Aquisição de licença do ArcGis.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 nº 04/2020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Concluído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42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just" defTabSz="914400" rtl="0" eaLnBrk="1" fontAlgn="ctr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 de Implantação das Estruturas de Base e Proteção das Estações Meteorológicas e Estações </a:t>
                      </a:r>
                      <a:r>
                        <a:rPr lang="pt-BR" sz="1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Linimétricas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em Áreas próximas a 13 (treze) Reservatórios no Estado do Ceará.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Contrato nº 11/2023 –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Concluído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.</a:t>
                      </a:r>
                      <a:endParaRPr lang="pt-BR" sz="1400" b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/>
                        <a:cs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5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Aquisição de 3 (três) Veículos Aéreos Não Tripulados – </a:t>
                      </a:r>
                      <a:r>
                        <a:rPr lang="pt-B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VANT’s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(drones), com Acessórios, e de 2 (dois) S </a:t>
                      </a:r>
                      <a:r>
                        <a:rPr lang="pt-B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istemas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(softwares) de Processamento de Imagens.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Contratos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nº 02/2023, nº 03/2023 e 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nº 08/2023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Concluídos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4" marR="9524" marT="9519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1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Monitoramento Utilizando Técnicas de Modelagem Hidrológica e de Sensoriamento Remoto dos Pequenos Açudes Visando sua Incorporação na Estimativa de Aporte aos Reservatórios Estratégicos do Estado.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14/2021 –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Concluído.</a:t>
                      </a:r>
                    </a:p>
                  </a:txBody>
                  <a:tcPr marL="9524" marR="9524" marT="9519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6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just" defTabSz="914400" rtl="0" eaLnBrk="1" fontAlgn="ctr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Aquisição e Instalação de Plataformas Automáticas de Coleta de Dados </a:t>
                      </a:r>
                      <a:r>
                        <a:rPr lang="pt-BR" sz="1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Agrometeorológico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08/2021 –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Concluído.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6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 de Engenharia para Instalação de Estações Meteorológicas.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Contrato nº 16/2021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Concluído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. </a:t>
                      </a:r>
                      <a:endParaRPr lang="pt-BR" sz="14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19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6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Aquisição de Equipamentos de Informática para Suporte ao Monitoramento e Previsão </a:t>
                      </a:r>
                      <a:r>
                        <a:rPr lang="pt-BR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Hidroambiental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Contratos nº 17/2022 e nº 19/2022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Concluídos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519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6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2" marR="91432" marT="45692" marB="45692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Cluster para modernização do Sistema de Previsão Climática e de Afluências aos Principais Reservatórios do Estado.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Há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Indicador associado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Contratos nº 10/2023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Concluído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</a:t>
                      </a:r>
                    </a:p>
                  </a:txBody>
                  <a:tcPr marL="9524" marR="9524" marT="9519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866592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6CC065D7-66B1-A6DF-2639-17214E9DD7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456D9661-474C-4ECC-8AA8-3DA2AA560A17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</a:endParaRP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xmlns="" id="{30003D1E-F7BC-C9B9-514A-7E675A509D0B}"/>
              </a:ext>
            </a:extLst>
          </p:cNvPr>
          <p:cNvSpPr txBox="1">
            <a:spLocks/>
          </p:cNvSpPr>
          <p:nvPr/>
        </p:nvSpPr>
        <p:spPr>
          <a:xfrm>
            <a:off x="238125" y="2214563"/>
            <a:ext cx="11715750" cy="21431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9537">
              <a:lnSpc>
                <a:spcPct val="170000"/>
              </a:lnSpc>
              <a:defRPr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Componente II:  </a:t>
            </a:r>
          </a:p>
          <a:p>
            <a:pPr>
              <a:defRPr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Melhoria da Eficiência dos Serviços de Água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DE30075C-65DA-9252-06AC-ED32ABFFAA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6F643234-285D-53AB-1BEB-D18108E32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9" r="24230" b="72058"/>
          <a:stretch/>
        </p:blipFill>
        <p:spPr bwMode="auto">
          <a:xfrm>
            <a:off x="3899140" y="1285125"/>
            <a:ext cx="3510951" cy="103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21F8E486-B710-670B-7D33-16D4276AB8A6}"/>
              </a:ext>
            </a:extLst>
          </p:cNvPr>
          <p:cNvGraphicFramePr>
            <a:graphicFrameLocks noGrp="1"/>
          </p:cNvGraphicFramePr>
          <p:nvPr/>
        </p:nvGraphicFramePr>
        <p:xfrm>
          <a:off x="2317630" y="2876850"/>
          <a:ext cx="7556740" cy="2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OBRA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04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</a:tbl>
          </a:graphicData>
        </a:graphic>
      </p:graphicFrame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353A21C9-7598-E708-6994-38A56552F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35917" r="86345" b="43585"/>
          <a:stretch/>
        </p:blipFill>
        <p:spPr bwMode="auto">
          <a:xfrm>
            <a:off x="2470030" y="3079630"/>
            <a:ext cx="948906" cy="84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xmlns="" id="{8E155A56-C44C-A734-799A-34DC5ADFC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470030" y="4284695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E97CDB45-0A9F-ECA3-A8ED-CC72221820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C25F7DF1-82FD-EC0D-4784-2D3B4FF8C886}"/>
              </a:ext>
            </a:extLst>
          </p:cNvPr>
          <p:cNvSpPr/>
          <p:nvPr/>
        </p:nvSpPr>
        <p:spPr>
          <a:xfrm>
            <a:off x="0" y="-11113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MELHORIA DA EFICIÊNCIA DOS SERVIÇOS DE ÁGUA - CAGECE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E1494A32-5366-DA61-E964-CC1F5309F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659038"/>
              </p:ext>
            </p:extLst>
          </p:nvPr>
        </p:nvGraphicFramePr>
        <p:xfrm>
          <a:off x="201613" y="902090"/>
          <a:ext cx="11788775" cy="3870505"/>
        </p:xfrm>
        <a:graphic>
          <a:graphicData uri="http://schemas.openxmlformats.org/drawingml/2006/table">
            <a:tbl>
              <a:tblPr firstRow="1" bandRow="1"/>
              <a:tblGrid>
                <a:gridCol w="487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32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0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456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3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5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Obras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Controle e Redução de Perdas na Região Metropolitana de Fortaleza por Setores Hidráulicos (01 a 06).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Há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Indicador associado</a:t>
                      </a:r>
                      <a:endParaRPr lang="pt-BR" sz="1400" b="1" i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DejaVu Sans"/>
                        <a:cs typeface="DejaVu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spcAft>
                          <a:spcPct val="35000"/>
                        </a:spcAft>
                      </a:pP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Lote I: Contrato nº 0093/2023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Execução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CONSÓRCIO FLORESTA E EXPEDICIONÁRIOS.</a:t>
                      </a: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3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spcAft>
                          <a:spcPct val="35000"/>
                        </a:spcAft>
                      </a:pP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Lote II: Contrato 0059/2023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Execução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CONSÓRCIO TELAR-ENORSUL-BBL.</a:t>
                      </a: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8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 de Engenharia Consultiva para Gerenciamento, Fiscalização e Assessoria Técnica da Obra de Controle de Perdas no município de Fortaleza.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Há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Indicador associado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051/2023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Execução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alt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CONSÓRCIO IGNEO INGENIERÍA SOSTENIBLE, S.L., NIP GLOBAL LTDA e CONCREMAT ENGENHARIA E TECNOLOGIA S.A.</a:t>
                      </a: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43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para Revisão do Modelo de Gestão Estratégica e de Negócio e Melhoria do Desempenho Empresarial da CAGECE.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Contrato nº 145/2022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 Execução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 INSTITUTO PUBLIX PARA O DESENVOLVIMENTO DA GESTÃO PUBLICA S/S LTDA.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u="sng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Os </a:t>
                      </a:r>
                      <a:r>
                        <a:rPr lang="pt-BR" sz="1400" u="non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Produtos </a:t>
                      </a:r>
                      <a:r>
                        <a:rPr lang="pt-BR" sz="1400" u="non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8, 9 e </a:t>
                      </a:r>
                      <a:r>
                        <a:rPr lang="pt-BR" sz="1400" u="non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11 </a:t>
                      </a:r>
                      <a:r>
                        <a:rPr lang="pt-BR" sz="1400" u="sng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(parte 2) </a:t>
                      </a:r>
                      <a:r>
                        <a:rPr lang="pt-BR" sz="1400" u="non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estão</a:t>
                      </a:r>
                      <a:r>
                        <a:rPr lang="pt-BR" sz="1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em </a:t>
                      </a:r>
                      <a:r>
                        <a:rPr lang="pt-BR" sz="14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processo de revisão.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 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Produto 12 está em andamento, com previsão de conclusão no primeiro trimestre de 2025. </a:t>
                      </a: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E97CDB45-0A9F-ECA3-A8ED-CC72221820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C25F7DF1-82FD-EC0D-4784-2D3B4FF8C886}"/>
              </a:ext>
            </a:extLst>
          </p:cNvPr>
          <p:cNvSpPr/>
          <p:nvPr/>
        </p:nvSpPr>
        <p:spPr>
          <a:xfrm>
            <a:off x="0" y="-11113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MELHORIA DA EFICIÊNCIA DOS SERVIÇOS DE ÁGUA - CAGECE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E1494A32-5366-DA61-E964-CC1F5309F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17687"/>
              </p:ext>
            </p:extLst>
          </p:nvPr>
        </p:nvGraphicFramePr>
        <p:xfrm>
          <a:off x="201613" y="2292680"/>
          <a:ext cx="11788775" cy="2272640"/>
        </p:xfrm>
        <a:graphic>
          <a:graphicData uri="http://schemas.openxmlformats.org/drawingml/2006/table">
            <a:tbl>
              <a:tblPr firstRow="1" bandRow="1"/>
              <a:tblGrid>
                <a:gridCol w="487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32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0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456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4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Elaboração de Estudo de Mercado e da Estrutura </a:t>
                      </a:r>
                      <a:r>
                        <a:rPr lang="pt-BR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Tarifária da Concessionária 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para os Serviços de Abastecimento de Água e Esgotamento Sanitário.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Há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Indicador associado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Contrato nº 201/2021 –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Concluído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76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5" marR="91445" marT="45726" marB="4572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Especializada para Implantação de Melhorias nos Processos de Gestão de Empreendimentos da CAGECE.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Contrato 98/2023 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–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Concluído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6" marR="9526" marT="952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516521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ítulo 5">
            <a:extLst>
              <a:ext uri="{FF2B5EF4-FFF2-40B4-BE49-F238E27FC236}">
                <a16:creationId xmlns:a16="http://schemas.microsoft.com/office/drawing/2014/main" xmlns="" id="{DDD47C79-85C4-F08A-FF8E-EB030D08A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58" y="2111904"/>
            <a:ext cx="117157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07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Componente III: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Fortalecimento da Gestão do Setor Público  </a:t>
            </a:r>
          </a:p>
        </p:txBody>
      </p:sp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A2447C9D-97F0-A265-6422-61DA70B327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04B1CC66-4AAF-144F-7622-7CCC7D2009BB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0EAAD608-ADDD-C5E2-218F-D4FF6742CF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71B9B35F-5DB0-874F-F6BF-5C72DF4EF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r="2587" b="59009"/>
          <a:stretch/>
        </p:blipFill>
        <p:spPr bwMode="auto">
          <a:xfrm>
            <a:off x="2385031" y="1396701"/>
            <a:ext cx="7496355" cy="126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D4168AE2-A737-C0F5-879C-DED32BB03BC8}"/>
              </a:ext>
            </a:extLst>
          </p:cNvPr>
          <p:cNvGraphicFramePr>
            <a:graphicFrameLocks noGrp="1"/>
          </p:cNvGraphicFramePr>
          <p:nvPr/>
        </p:nvGraphicFramePr>
        <p:xfrm>
          <a:off x="2390782" y="3429000"/>
          <a:ext cx="7556740" cy="12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03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</a:tbl>
          </a:graphicData>
        </a:graphic>
      </p:graphicFrame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2732D0D0-BEDB-18B0-EE98-E6328F7AF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715710" y="3636498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F783A132-0FA3-0193-F261-5B4B1DAAD8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173A8E30-3D4F-BCD9-56B1-AA4EE82FF260}"/>
              </a:ext>
            </a:extLst>
          </p:cNvPr>
          <p:cNvSpPr/>
          <p:nvPr/>
        </p:nvSpPr>
        <p:spPr>
          <a:xfrm>
            <a:off x="0" y="0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ARCE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68CC4D27-8802-8395-4A98-356DA9DA8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936064"/>
              </p:ext>
            </p:extLst>
          </p:nvPr>
        </p:nvGraphicFramePr>
        <p:xfrm>
          <a:off x="174096" y="1873901"/>
          <a:ext cx="11843808" cy="2839537"/>
        </p:xfrm>
        <a:graphic>
          <a:graphicData uri="http://schemas.openxmlformats.org/drawingml/2006/table">
            <a:tbl>
              <a:tblPr firstRow="1" bandRow="1"/>
              <a:tblGrid>
                <a:gridCol w="4900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4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60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38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06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3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Elaboração de Manual de Controle Patrimonial Destinado aos Setores de Distribuição de Gás Canalizado, de Abastecimento de Água e de Esgotamento Sanitário, no Âmbito do Estado do Ceará.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Há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Indicador associado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Contrato nº 07/ARCE/2023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 Execução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KROLL BRASIL LTDA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Último produto, acrescido no segundo aditivo, iniciado e em andamento.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5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Melhoria de Processos de Controle, Fiscalização e Certificação de Informações para Regulação dos Serviços de Saneamento Básico.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Times New Roman" panose="02020603050405020304" pitchFamily="18" charset="0"/>
                        </a:rPr>
                        <a:t>Contrato nº 25/2024/ARCE em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Times New Roman" panose="02020603050405020304" pitchFamily="18" charset="0"/>
                        </a:rPr>
                        <a:t>Execução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 MBS ESTRATÉGIAS E SISTEMAS LTDA.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Previsão da entrega e pagamento do produto 01?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F783A132-0FA3-0193-F261-5B4B1DAAD8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173A8E30-3D4F-BCD9-56B1-AA4EE82FF260}"/>
              </a:ext>
            </a:extLst>
          </p:cNvPr>
          <p:cNvSpPr/>
          <p:nvPr/>
        </p:nvSpPr>
        <p:spPr>
          <a:xfrm>
            <a:off x="0" y="0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ARCE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68CC4D27-8802-8395-4A98-356DA9DA8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787805"/>
              </p:ext>
            </p:extLst>
          </p:nvPr>
        </p:nvGraphicFramePr>
        <p:xfrm>
          <a:off x="238125" y="2677070"/>
          <a:ext cx="11715750" cy="1250496"/>
        </p:xfrm>
        <a:graphic>
          <a:graphicData uri="http://schemas.openxmlformats.org/drawingml/2006/table">
            <a:tbl>
              <a:tblPr firstRow="1" bandRow="1"/>
              <a:tblGrid>
                <a:gridCol w="484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926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982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8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2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Modernização da Gestão e da Atividade Regulatória da Agência Reguladora de Serviços Públicos Delegados do Estado do Ceará.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Contrato nº 04/ARCE/2023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Concluído</a:t>
                      </a:r>
                      <a:r>
                        <a:rPr lang="fr-F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588479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9C6F0728-F582-45F3-DC28-29E7A3ABA7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4D4DF0F0-E983-C5DA-F58F-80D220F2E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2" r="19811" b="75743"/>
          <a:stretch/>
        </p:blipFill>
        <p:spPr bwMode="auto">
          <a:xfrm>
            <a:off x="3640884" y="908660"/>
            <a:ext cx="4494362" cy="102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6D73F617-02D5-A51D-A2CE-676E65BE307A}"/>
              </a:ext>
            </a:extLst>
          </p:cNvPr>
          <p:cNvGraphicFramePr>
            <a:graphicFrameLocks noGrp="1"/>
          </p:cNvGraphicFramePr>
          <p:nvPr/>
        </p:nvGraphicFramePr>
        <p:xfrm>
          <a:off x="2321313" y="2426208"/>
          <a:ext cx="755674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03 SERVIÇOS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BEM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631116"/>
                  </a:ext>
                </a:extLst>
              </a:tr>
            </a:tbl>
          </a:graphicData>
        </a:graphic>
      </p:graphicFrame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CB79BEDC-E943-6850-727B-833C06202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626113" y="2753725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xmlns="" id="{56BCD489-8061-7D6C-7699-2F77D5072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0" r="82832" b="40056"/>
          <a:stretch/>
        </p:blipFill>
        <p:spPr bwMode="auto">
          <a:xfrm>
            <a:off x="2477396" y="3866245"/>
            <a:ext cx="1157737" cy="7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xmlns="" id="{1902D2E2-395C-F3D3-94BB-D2FA97A9D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2686497" y="4944260"/>
            <a:ext cx="948636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xmlns="" id="{01BB3198-632C-DAB0-2F38-91E2B6FF5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156269"/>
            <a:ext cx="12039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07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 GERENCIAMENTO FINANCEIRO</a:t>
            </a:r>
          </a:p>
        </p:txBody>
      </p:sp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DB361A31-2B61-391B-4CB4-27E407D5BD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DF875AD5-DBC8-EC7B-2826-738E172D12B4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77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89237E43-7BA7-8903-67E3-E5E81B2E7F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0305EA85-3504-B949-4169-C4EAC5E3846C}"/>
              </a:ext>
            </a:extLst>
          </p:cNvPr>
          <p:cNvSpPr/>
          <p:nvPr/>
        </p:nvSpPr>
        <p:spPr>
          <a:xfrm>
            <a:off x="0" y="0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IPECE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AE7BDF4-74C5-D027-5EDF-27ED14A71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766228"/>
              </p:ext>
            </p:extLst>
          </p:nvPr>
        </p:nvGraphicFramePr>
        <p:xfrm>
          <a:off x="298450" y="979429"/>
          <a:ext cx="11652250" cy="5358253"/>
        </p:xfrm>
        <a:graphic>
          <a:graphicData uri="http://schemas.openxmlformats.org/drawingml/2006/table">
            <a:tbl>
              <a:tblPr firstRow="1" bandRow="1"/>
              <a:tblGrid>
                <a:gridCol w="482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6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20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833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0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Empresa Especializada para Realização de Treinamentos com Foco no “Fortalecimento Institucional do Instituto de Pesquisa e Estratégia Econômica do Ceará (IPECE), Através da Capacitação em Análise de Dados, Ferramentas de Business </a:t>
                      </a:r>
                      <a:r>
                        <a:rPr lang="pt-BR" sz="13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Inteligence</a:t>
                      </a: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(BI) e Avaliação de Políticas Públicas”. 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/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Contrato nº 10/2022 em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Execução </a:t>
                      </a:r>
                      <a:r>
                        <a:rPr lang="pt-BR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 FUNDAÇÃO GETÚLIO VARGAS – FGV.</a:t>
                      </a:r>
                    </a:p>
                    <a:p>
                      <a:pPr algn="just"/>
                      <a:endParaRPr lang="pt-BR" sz="1300" b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t-BR" sz="13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Cursos 8, 9, 10 e 14 previstos até agosto/2025.</a:t>
                      </a: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01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Serviço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Realização de Pesquisas Domiciliares na Área de Abrangência dos Municípios do Sistema Adutor Banabuiú - Sertão Central. </a:t>
                      </a:r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Há Indicador associado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just"/>
                      <a:r>
                        <a:rPr lang="pt-BR" sz="13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– Contrato nº 05/2023 – </a:t>
                      </a:r>
                      <a:r>
                        <a:rPr lang="pt-BR" sz="1300" b="1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Concluído</a:t>
                      </a:r>
                      <a:r>
                        <a:rPr lang="pt-BR" sz="13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;</a:t>
                      </a:r>
                    </a:p>
                    <a:p>
                      <a:pPr algn="just"/>
                      <a:r>
                        <a:rPr lang="pt-BR" sz="13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– Termo de Referência revisado previamente pelo Banco Mundial. Equipe técnica do IPECE em tratativas com a UGP, a fim de verificar o inicio do processo licitatório.</a:t>
                      </a: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7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Consultoria Individual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Consultor Individual Especialista em Sistema de Contas Econômicas Ambientais da Água Utilizando Tabela De Recursos e Usos e Matriz de Insumo Produto.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pt-BR" sz="13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Contrato nº 06/2024 em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Execução – ROGÉRIO BARBOSA SOARES.</a:t>
                      </a:r>
                    </a:p>
                    <a:p>
                      <a:pPr algn="just"/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Vigência do contrato: 21/04/2025</a:t>
                      </a:r>
                    </a:p>
                    <a:p>
                      <a:pPr algn="just"/>
                      <a:endParaRPr lang="pt-BR" sz="1300" b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t-BR" sz="13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Previsão da entrega dos produtos 3 e 4? </a:t>
                      </a:r>
                      <a:endParaRPr lang="pt-BR" sz="1300" b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4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Consultoria Individual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Suporte Técnico para Unidade de Gerenciamento de Projetos.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Contratos nº 02/2020, 03/2020, 04/2020, 09/2020, 02/2021 e 09/2023 em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Execução.</a:t>
                      </a:r>
                      <a:endParaRPr lang="pt-BR" sz="1300" b="0" kern="1200" baseline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5908922"/>
                  </a:ext>
                </a:extLst>
              </a:tr>
              <a:tr h="595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Bens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Suporte em  Aquisições de Bens para Unidade de Gerenciamento de Projetos.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Contratos nº 13/2022; nº 14/2022; nº 16/2022 e 17/2022 –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Concluídos; e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pt-BR" sz="13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Equipamentos de Videoconferência: Contratos 01/2025 e 02/2025 em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Execução - NBR TELECOM LTDA e PIRES &amp; SANTOS COMERCIO LTDA. Ordens de Fornecimento serão emitidas nos próximos dias.</a:t>
                      </a:r>
                      <a:endParaRPr lang="pt-BR" sz="13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 pitchFamily="34" charset="0"/>
                        <a:cs typeface="Calibri" panose="020F0502020204030204" pitchFamily="34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89237E43-7BA7-8903-67E3-E5E81B2E7F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0305EA85-3504-B949-4169-C4EAC5E3846C}"/>
              </a:ext>
            </a:extLst>
          </p:cNvPr>
          <p:cNvSpPr/>
          <p:nvPr/>
        </p:nvSpPr>
        <p:spPr>
          <a:xfrm>
            <a:off x="0" y="0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IPECE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AE7BDF4-74C5-D027-5EDF-27ED14A71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718483"/>
              </p:ext>
            </p:extLst>
          </p:nvPr>
        </p:nvGraphicFramePr>
        <p:xfrm>
          <a:off x="269875" y="2760644"/>
          <a:ext cx="11652250" cy="1336712"/>
        </p:xfrm>
        <a:graphic>
          <a:graphicData uri="http://schemas.openxmlformats.org/drawingml/2006/table">
            <a:tbl>
              <a:tblPr firstRow="1" bandRow="1"/>
              <a:tblGrid>
                <a:gridCol w="482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6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20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833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0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0" marB="4574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3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Contratação de Empresa de Consultoria para Desenvolvimento de Metodologia do Cálculo do PIB do Agronegócio e do PIB da Agricultura Familiar do Estado Do Ceará e Atualização dos Instrumentos de Análise de Impactos Econômicos com Enfoque nos Recursos Hídricos do Estado do Ceará. - </a:t>
                      </a:r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Há </a:t>
                      </a:r>
                      <a:r>
                        <a:rPr lang="pt-BR" sz="13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Indicador associado</a:t>
                      </a:r>
                      <a:endParaRPr lang="pt-BR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Contrato nº 08/2022 </a:t>
                      </a:r>
                      <a:r>
                        <a:rPr lang="pt-BR" sz="13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3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3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Concluído</a:t>
                      </a:r>
                      <a:r>
                        <a:rPr lang="pt-BR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806639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B0F9D94A-1AD4-730D-0C2A-6EAE7E3983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3" name="Imagem 8">
            <a:extLst>
              <a:ext uri="{FF2B5EF4-FFF2-40B4-BE49-F238E27FC236}">
                <a16:creationId xmlns:a16="http://schemas.microsoft.com/office/drawing/2014/main" xmlns="" id="{E7CE53F5-9BE1-4231-8EE0-DB1F9CF4C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87"/>
          <a:stretch/>
        </p:blipFill>
        <p:spPr bwMode="auto">
          <a:xfrm>
            <a:off x="6496529" y="1846171"/>
            <a:ext cx="5353050" cy="8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">
            <a:extLst>
              <a:ext uri="{FF2B5EF4-FFF2-40B4-BE49-F238E27FC236}">
                <a16:creationId xmlns:a16="http://schemas.microsoft.com/office/drawing/2014/main" xmlns="" id="{9DD4D798-85B3-DD76-AF98-8EB6A2FD2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83"/>
          <a:stretch/>
        </p:blipFill>
        <p:spPr bwMode="auto">
          <a:xfrm>
            <a:off x="1042077" y="1853595"/>
            <a:ext cx="5238750" cy="8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DADA65C0-8112-8619-362E-8043A4CD28CE}"/>
              </a:ext>
            </a:extLst>
          </p:cNvPr>
          <p:cNvSpPr/>
          <p:nvPr/>
        </p:nvSpPr>
        <p:spPr>
          <a:xfrm>
            <a:off x="1127861" y="1942300"/>
            <a:ext cx="1985904" cy="690757"/>
          </a:xfrm>
          <a:prstGeom prst="rect">
            <a:avLst/>
          </a:prstGeom>
          <a:gradFill flip="none" rotWithShape="1">
            <a:gsLst>
              <a:gs pos="0">
                <a:srgbClr val="195938">
                  <a:shade val="30000"/>
                  <a:satMod val="115000"/>
                </a:srgbClr>
              </a:gs>
              <a:gs pos="31000">
                <a:srgbClr val="195938">
                  <a:shade val="67500"/>
                  <a:satMod val="115000"/>
                </a:srgbClr>
              </a:gs>
              <a:gs pos="88000">
                <a:srgbClr val="195938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6" name="CaixaDeTexto 7">
            <a:extLst>
              <a:ext uri="{FF2B5EF4-FFF2-40B4-BE49-F238E27FC236}">
                <a16:creationId xmlns:a16="http://schemas.microsoft.com/office/drawing/2014/main" xmlns="" id="{33CA4EF0-21FF-5FDD-E017-E6FA95657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027" y="1993384"/>
            <a:ext cx="13176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SDE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A2249FF0-6749-A427-CEDC-185842DDB8D5}"/>
              </a:ext>
            </a:extLst>
          </p:cNvPr>
          <p:cNvSpPr/>
          <p:nvPr/>
        </p:nvSpPr>
        <p:spPr>
          <a:xfrm>
            <a:off x="6582792" y="1949258"/>
            <a:ext cx="1926147" cy="690757"/>
          </a:xfrm>
          <a:prstGeom prst="rect">
            <a:avLst/>
          </a:prstGeom>
          <a:gradFill flip="none" rotWithShape="1">
            <a:gsLst>
              <a:gs pos="0">
                <a:srgbClr val="195938">
                  <a:shade val="30000"/>
                  <a:satMod val="115000"/>
                </a:srgbClr>
              </a:gs>
              <a:gs pos="31000">
                <a:srgbClr val="195938">
                  <a:shade val="67500"/>
                  <a:satMod val="115000"/>
                </a:srgbClr>
              </a:gs>
              <a:gs pos="88000">
                <a:srgbClr val="195938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8" name="CaixaDeTexto 7">
            <a:extLst>
              <a:ext uri="{FF2B5EF4-FFF2-40B4-BE49-F238E27FC236}">
                <a16:creationId xmlns:a16="http://schemas.microsoft.com/office/drawing/2014/main" xmlns="" id="{BD5E99D2-4DCA-9EA0-1D36-D9D8BA2D0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546" y="1978725"/>
            <a:ext cx="13176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SDE</a:t>
            </a:r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xmlns="" id="{67708941-21C2-EE3D-DF4A-38AB19EBC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883479"/>
              </p:ext>
            </p:extLst>
          </p:nvPr>
        </p:nvGraphicFramePr>
        <p:xfrm>
          <a:off x="763036" y="2676293"/>
          <a:ext cx="5664021" cy="2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101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445492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4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CONSULTORIA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4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BEM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631116"/>
                  </a:ext>
                </a:extLst>
              </a:tr>
            </a:tbl>
          </a:graphicData>
        </a:graphic>
      </p:graphicFrame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9460F325-0C3E-0B51-3181-99C9DFF6A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1067836" y="3003810"/>
            <a:ext cx="830483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">
            <a:extLst>
              <a:ext uri="{FF2B5EF4-FFF2-40B4-BE49-F238E27FC236}">
                <a16:creationId xmlns:a16="http://schemas.microsoft.com/office/drawing/2014/main" xmlns="" id="{BDA967D5-2624-E41F-AAEA-12B33C145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1128220" y="3962413"/>
            <a:ext cx="780784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xmlns="" id="{9CB398FC-A293-A9DC-37D4-D34AF0247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931428"/>
              </p:ext>
            </p:extLst>
          </p:nvPr>
        </p:nvGraphicFramePr>
        <p:xfrm>
          <a:off x="6496530" y="2669482"/>
          <a:ext cx="5549240" cy="12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599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4364641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4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CONSULTORIA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</a:tbl>
          </a:graphicData>
        </a:graphic>
      </p:graphicFrame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09F46B03-06B3-82C3-7549-69DA3EBB6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6801329" y="2996999"/>
            <a:ext cx="788437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74315ED1-AF09-6185-376C-CB65E842BCC3}"/>
              </a:ext>
            </a:extLst>
          </p:cNvPr>
          <p:cNvSpPr/>
          <p:nvPr/>
        </p:nvSpPr>
        <p:spPr>
          <a:xfrm>
            <a:off x="0" y="0"/>
            <a:ext cx="11450638" cy="490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SDE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6CAEDB28-82CB-05C5-565B-574D6C995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504866"/>
              </p:ext>
            </p:extLst>
          </p:nvPr>
        </p:nvGraphicFramePr>
        <p:xfrm>
          <a:off x="237331" y="1796385"/>
          <a:ext cx="11717338" cy="3265230"/>
        </p:xfrm>
        <a:graphic>
          <a:graphicData uri="http://schemas.openxmlformats.org/drawingml/2006/table">
            <a:tbl>
              <a:tblPr firstRow="1" bandRow="1"/>
              <a:tblGrid>
                <a:gridCol w="417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64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13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9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6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Consultoria para Implementação e Implantação do Sistema Estratégico para o Assessoramento à Irrigação - SEAI do Programa de Eficiência do Uso da Água no Setor Agropecuário para Cinco Bacias do Estado do Ceará (Alto, Médio e Baixo Jaguaribe, Banabuiú e Salgado). SDE/IPECE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pt-BR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12/2022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Concluído.</a:t>
                      </a:r>
                      <a:endParaRPr lang="pt-BR" sz="14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0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Consultoria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Levantamento Cadastral de Irrigantes e Determinação de Demanda Hídrica para o Setor Agropecuário das Bacias do Baixo, Médio e Alto Jaguaribe, Banabuiú e Salgado. SDE/FUNCEME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pt-BR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12/2022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Concluído</a:t>
                      </a:r>
                      <a:r>
                        <a:rPr lang="pt-BR" sz="14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9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Fornecimento e Instalação de Plataformas Automáticas de Coleta de Dados para Metodologia Surface </a:t>
                      </a:r>
                      <a:r>
                        <a:rPr lang="pt-BR" sz="140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Renewal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(SR). SDE/FUNCEME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nº 06/2020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Concluído</a:t>
                      </a:r>
                      <a:r>
                        <a:rPr lang="pt-BR" sz="14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792454F0-445B-D3FF-7C19-DFAE4F0BA8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D5E09AE5-9E0D-FE7B-2751-057EB9AE4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5"/>
          <a:stretch/>
        </p:blipFill>
        <p:spPr bwMode="auto">
          <a:xfrm>
            <a:off x="2390775" y="1620328"/>
            <a:ext cx="7410450" cy="110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28A0675C-A6EA-D393-F65C-6A875AFABD46}"/>
              </a:ext>
            </a:extLst>
          </p:cNvPr>
          <p:cNvGraphicFramePr>
            <a:graphicFrameLocks noGrp="1"/>
          </p:cNvGraphicFramePr>
          <p:nvPr/>
        </p:nvGraphicFramePr>
        <p:xfrm>
          <a:off x="2317630" y="3430378"/>
          <a:ext cx="7556740" cy="12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02 CONSULTORIAS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345128D-B88E-3850-D88F-5931B992F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642558" y="3637876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96F52295-41FF-3D88-8281-FA46FE7EBA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89E96556-BB79-14D9-0BE7-18BADE5A2F06}"/>
              </a:ext>
            </a:extLst>
          </p:cNvPr>
          <p:cNvSpPr/>
          <p:nvPr/>
        </p:nvSpPr>
        <p:spPr>
          <a:xfrm>
            <a:off x="0" y="0"/>
            <a:ext cx="11450638" cy="788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SCIDADES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E697E0A-4050-22F5-C4AE-0102EEF0B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94733"/>
              </p:ext>
            </p:extLst>
          </p:nvPr>
        </p:nvGraphicFramePr>
        <p:xfrm>
          <a:off x="398463" y="2367757"/>
          <a:ext cx="11395075" cy="1446597"/>
        </p:xfrm>
        <a:graphic>
          <a:graphicData uri="http://schemas.openxmlformats.org/drawingml/2006/table">
            <a:tbl>
              <a:tblPr firstRow="1" bandRow="1"/>
              <a:tblGrid>
                <a:gridCol w="471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8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04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357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0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29" marB="45629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Serviços Especializados para Elaboração do Plano Estadual de Abastecimento de Água e Esgotamento Sanitário do Ceará (PAAES) e Planos Correlatos. </a:t>
                      </a: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lvl="0" algn="just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Contrato nº 26/2024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em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Execução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 COBRAPE – CIA BRASILEIRA DE PROJETOS E EMPREENDIMENTOS.</a:t>
                      </a:r>
                    </a:p>
                    <a:p>
                      <a:pPr lvl="0" algn="just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endParaRPr lang="pt-BR" sz="1400" b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Previsão da entrega e pagamento do produto 01?</a:t>
                      </a:r>
                      <a:endParaRPr lang="pt-BR" sz="1400" b="1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DejaVu Sans"/>
                        <a:cs typeface="Calibri" panose="020F0502020204030204" pitchFamily="34" charset="0"/>
                      </a:endParaRPr>
                    </a:p>
                  </a:txBody>
                  <a:tcPr marL="9526" marR="9526" marT="950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96F52295-41FF-3D88-8281-FA46FE7EBA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89E96556-BB79-14D9-0BE7-18BADE5A2F06}"/>
              </a:ext>
            </a:extLst>
          </p:cNvPr>
          <p:cNvSpPr/>
          <p:nvPr/>
        </p:nvSpPr>
        <p:spPr>
          <a:xfrm>
            <a:off x="0" y="0"/>
            <a:ext cx="11450638" cy="788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SCIDADES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E697E0A-4050-22F5-C4AE-0102EEF0B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440021"/>
              </p:ext>
            </p:extLst>
          </p:nvPr>
        </p:nvGraphicFramePr>
        <p:xfrm>
          <a:off x="398463" y="2744559"/>
          <a:ext cx="11395075" cy="1368882"/>
        </p:xfrm>
        <a:graphic>
          <a:graphicData uri="http://schemas.openxmlformats.org/drawingml/2006/table">
            <a:tbl>
              <a:tblPr firstRow="1" bandRow="1"/>
              <a:tblGrid>
                <a:gridCol w="471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8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04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357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2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59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37" marB="45637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Individual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 Jurídico Individual, Especialista em Saneamento Básico, para Adequação do Marco Regulatório da Política Estadual de Abastecimento de Água e Esgotamento Sanitário.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Contrato nº 20/2022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Concluído.</a:t>
                      </a:r>
                      <a:endParaRPr lang="pt-BR" sz="1400" b="1" kern="1200" baseline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6" marR="9526" marT="9508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225788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0B166323-8719-2079-B26D-4D50AE29BD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0CDBC8DA-AA4C-FB24-69F9-FA5B55981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2"/>
          <a:stretch/>
        </p:blipFill>
        <p:spPr bwMode="auto">
          <a:xfrm>
            <a:off x="2549645" y="1622997"/>
            <a:ext cx="7324725" cy="135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B42E3605-41D4-35CC-1D5A-02B5C3D307FE}"/>
              </a:ext>
            </a:extLst>
          </p:cNvPr>
          <p:cNvGraphicFramePr>
            <a:graphicFrameLocks noGrp="1"/>
          </p:cNvGraphicFramePr>
          <p:nvPr/>
        </p:nvGraphicFramePr>
        <p:xfrm>
          <a:off x="2433637" y="3434634"/>
          <a:ext cx="7556740" cy="12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CONSULTORIA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228422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B628F84-DB32-C435-D822-B73517516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758565" y="3642132"/>
            <a:ext cx="100902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0DF7076F-61A5-B586-D820-BACF86286B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E16B8268-899D-18F4-B2B2-FC6A08016098}"/>
              </a:ext>
            </a:extLst>
          </p:cNvPr>
          <p:cNvSpPr/>
          <p:nvPr/>
        </p:nvSpPr>
        <p:spPr>
          <a:xfrm>
            <a:off x="0" y="0"/>
            <a:ext cx="11450638" cy="788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CGE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C37A8996-07C6-389E-78BD-A5177E719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9572"/>
              </p:ext>
            </p:extLst>
          </p:nvPr>
        </p:nvGraphicFramePr>
        <p:xfrm>
          <a:off x="409575" y="2366349"/>
          <a:ext cx="11372851" cy="2552022"/>
        </p:xfrm>
        <a:graphic>
          <a:graphicData uri="http://schemas.openxmlformats.org/drawingml/2006/table">
            <a:tbl>
              <a:tblPr firstRow="1" bandRow="1"/>
              <a:tblGrid>
                <a:gridCol w="470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17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938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266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89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4" marR="91424" marT="45686" marB="45686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4" marR="91424" marT="45686" marB="4568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4" marR="91424" marT="45686" marB="4568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4" marR="91424" marT="45686" marB="4568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4" marR="91424" marT="45678" marB="45678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para o Desenvolvimento e Implementação do Sistema de Controle de Instrumentos Contratuais do Poder Executivo do Estado do Ceará.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Há Indicador associado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Contrato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nº 07/2022 </a:t>
                      </a: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em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Execução -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CONSÓRCIO CONFIDERE E CANIX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Vigência do Contrato: 02/04/2025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Previsão para conclusão da Atividade 3 (3.9)?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Andamento da Atividade 4. (Pago 4.3)?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73934231-9854-50FC-852A-CE4B7DA4C726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CAC873F5-74C4-DB4A-E4B8-CCA23087B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02"/>
          <a:stretch/>
        </p:blipFill>
        <p:spPr bwMode="auto">
          <a:xfrm>
            <a:off x="2300287" y="1346177"/>
            <a:ext cx="7913561" cy="112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0617BABD-089D-DADA-3246-F94AC931025D}"/>
              </a:ext>
            </a:extLst>
          </p:cNvPr>
          <p:cNvGraphicFramePr>
            <a:graphicFrameLocks noGrp="1"/>
          </p:cNvGraphicFramePr>
          <p:nvPr/>
        </p:nvGraphicFramePr>
        <p:xfrm>
          <a:off x="2406769" y="2791968"/>
          <a:ext cx="7713564" cy="2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617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6066947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CONSULTORIA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5833786"/>
                  </a:ext>
                </a:extLst>
              </a:tr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 BEM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631116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11F2309-9EAC-2BB4-2598-2FDF21FB5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3" r="86906" b="24133"/>
          <a:stretch/>
        </p:blipFill>
        <p:spPr bwMode="auto">
          <a:xfrm>
            <a:off x="2711569" y="3119485"/>
            <a:ext cx="1029960" cy="7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xmlns="" id="{69CC29BE-45E8-4FF6-837C-3F64AE562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2771952" y="4078088"/>
            <a:ext cx="968323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xmlns="" id="{E2DB2DE6-513A-D4EB-6CCA-C53D69BE7986}"/>
              </a:ext>
            </a:extLst>
          </p:cNvPr>
          <p:cNvGraphicFramePr/>
          <p:nvPr/>
        </p:nvGraphicFramePr>
        <p:xfrm>
          <a:off x="1133919" y="1300482"/>
          <a:ext cx="4394200" cy="96043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22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0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5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 do Empréstimo</a:t>
                      </a:r>
                    </a:p>
                  </a:txBody>
                  <a:tcPr marL="9361" marR="9361" marT="45717" marB="45717" anchor="ctr"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5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US$139.880.000,00</a:t>
                      </a:r>
                    </a:p>
                  </a:txBody>
                  <a:tcPr marL="9361" marR="9361" marT="45717" marB="45717" anchor="ctr"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5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</a:t>
                      </a:r>
                      <a:r>
                        <a:rPr lang="pt-BR" sz="1500" b="0" strike="noStrike" spc="-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 Contrapartida</a:t>
                      </a:r>
                      <a:endParaRPr lang="pt-BR" sz="15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361" marR="9361" marT="45717" marB="457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5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 34.970.000,00</a:t>
                      </a:r>
                    </a:p>
                  </a:txBody>
                  <a:tcPr marL="9361" marR="9361" marT="45717" marB="4571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500" b="0" strike="noStrike" kern="1200" spc="-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Taxa Front-end Fee</a:t>
                      </a:r>
                      <a:endParaRPr lang="pt-BR" sz="1500" b="0" strike="noStrike" kern="1200" spc="-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61" marR="9361" marT="45717" marB="45717" anchor="ctr"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500" b="0" strike="noStrike" kern="1200" spc="-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US$       349.700,00 </a:t>
                      </a:r>
                      <a:endParaRPr lang="pt-BR" sz="1500" b="0" strike="noStrike" kern="1200" spc="-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61" marR="9361" marT="45717" marB="45717" anchor="ctr"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Gráfico 2" descr="Empréstimo com preenchimento sólido">
            <a:extLst>
              <a:ext uri="{FF2B5EF4-FFF2-40B4-BE49-F238E27FC236}">
                <a16:creationId xmlns:a16="http://schemas.microsoft.com/office/drawing/2014/main" xmlns="" id="{5116AAFB-49DF-2C77-24E4-051B375B5F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4" y="1311590"/>
            <a:ext cx="708025" cy="7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xmlns="" id="{A54CCBD4-0949-5560-2487-346D8BB2FECC}"/>
              </a:ext>
            </a:extLst>
          </p:cNvPr>
          <p:cNvSpPr/>
          <p:nvPr/>
        </p:nvSpPr>
        <p:spPr>
          <a:xfrm>
            <a:off x="-1" y="-1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GERENCIAMENTO FINANCEIRO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C72F7FD3-811B-F958-6E33-841DE7D59B26}"/>
              </a:ext>
            </a:extLst>
          </p:cNvPr>
          <p:cNvSpPr/>
          <p:nvPr/>
        </p:nvSpPr>
        <p:spPr>
          <a:xfrm>
            <a:off x="41563" y="499809"/>
            <a:ext cx="3564083" cy="544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DESEMBOLSOS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98001D93-9EFD-EA95-196D-C3CEC4EB75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586815"/>
              </p:ext>
            </p:extLst>
          </p:nvPr>
        </p:nvGraphicFramePr>
        <p:xfrm>
          <a:off x="6341164" y="1391444"/>
          <a:ext cx="5707961" cy="4677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C0F8FEC7-6747-212E-7517-64064FC09B31}"/>
              </a:ext>
            </a:extLst>
          </p:cNvPr>
          <p:cNvSpPr txBox="1"/>
          <p:nvPr/>
        </p:nvSpPr>
        <p:spPr>
          <a:xfrm>
            <a:off x="6459815" y="6003132"/>
            <a:ext cx="30294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pt-BR" sz="13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* Inclui a Taxa de abertura (Front-</a:t>
            </a:r>
            <a:r>
              <a:rPr lang="pt-BR" sz="13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end</a:t>
            </a:r>
            <a:r>
              <a:rPr lang="pt-BR" sz="13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pt-BR" sz="13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fee</a:t>
            </a:r>
            <a:r>
              <a:rPr lang="pt-BR" sz="13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5C2C1DD-24F4-61E9-FBD0-7D8946252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334085"/>
              </p:ext>
            </p:extLst>
          </p:nvPr>
        </p:nvGraphicFramePr>
        <p:xfrm>
          <a:off x="267794" y="2477429"/>
          <a:ext cx="5843985" cy="3720704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90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7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3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27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272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 US$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DO EMPRÉSTIMO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822">
                <a:tc gridSpan="2">
                  <a:txBody>
                    <a:bodyPr/>
                    <a:lstStyle/>
                    <a:p>
                      <a:pPr marL="88900" indent="0" algn="l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VALOR DO EMPRÉSTIMO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88900" indent="0" algn="l" rtl="0" fontAlgn="ctr"/>
                      <a:endParaRPr lang="pt-BR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139.880.000,00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822">
                <a:tc gridSpan="2">
                  <a:txBody>
                    <a:bodyPr/>
                    <a:lstStyle/>
                    <a:p>
                      <a:pPr marL="88900" indent="0" algn="l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TAXA DE ABERTURA (FRONT-END FEE)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349.700,00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0,25%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2822">
                <a:tc gridSpan="2">
                  <a:txBody>
                    <a:bodyPr/>
                    <a:lstStyle/>
                    <a:p>
                      <a:pPr marL="88900" indent="0" algn="l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DESEMBOLSOS REALIZADOS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88900" indent="0" algn="l" rtl="0" fontAlgn="ctr"/>
                      <a:endParaRPr lang="pt-BR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100.167.232,39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71,61%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 e 2º Desembolso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1.539.864,78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 e 4º Desembolso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2.390.035,96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1,71%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 a 7º Desembolso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16.388.752,65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11,72%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8º a 10º Desembolso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12.955.690,21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9,26%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11º e 12º Desembolso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5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66.892.888,79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47,82%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230561"/>
                  </a:ext>
                </a:extLst>
              </a:tr>
              <a:tr h="37270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DESEMBOLSOS A REALIZAR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33.036.754,51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23,62%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70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Próximo desembolso (1 semestre 2025)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6.326.313,10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4,52%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45084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CC6D289D-49C3-E0C7-15E3-01BB1EB84F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E2DE4235-D982-BAC7-794B-6B0E8D944FAE}"/>
              </a:ext>
            </a:extLst>
          </p:cNvPr>
          <p:cNvSpPr/>
          <p:nvPr/>
        </p:nvSpPr>
        <p:spPr>
          <a:xfrm>
            <a:off x="0" y="0"/>
            <a:ext cx="11450638" cy="788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SEPLAG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CC1851E8-4C8B-2373-B0DC-297DC0B40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047801"/>
              </p:ext>
            </p:extLst>
          </p:nvPr>
        </p:nvGraphicFramePr>
        <p:xfrm>
          <a:off x="428625" y="1673729"/>
          <a:ext cx="11334751" cy="3510542"/>
        </p:xfrm>
        <a:graphic>
          <a:graphicData uri="http://schemas.openxmlformats.org/drawingml/2006/table">
            <a:tbl>
              <a:tblPr firstRow="1" bandRow="1"/>
              <a:tblGrid>
                <a:gridCol w="469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8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764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111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21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53" marB="4575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53" marB="4575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53" marB="4575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53" marB="4575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5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3" marR="91443" marT="45745" marB="45745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Consultoria 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Consultoria para Desenvolvimento e Implantação do Sistema de Gestão de Investimento Público (GIP) do Poder Executivo do Estado do Ceará.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Há Indicador associado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Contrato nº 018/2022 - 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9526" marR="9526" marT="9532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3" marR="91443" marT="45745" marB="45745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Bens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Aquisição de Mobiliário de Equipamentos de TIC para Estruturação da Área de Gestão de Investimento Público da Secretaria do Planejamento e Gestão.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42900" marR="0" indent="-3429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Aquisição de Equipamentos de TI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        Contratos nº 02/2023 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e 03/2023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Concluídos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342900" marR="0" lvl="0" indent="-3429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2"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Aquisição de Mobiliário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: 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Contrato  nº 022/2023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</a:t>
                      </a:r>
                      <a:r>
                        <a:rPr lang="pt-BR" alt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; </a:t>
                      </a:r>
                      <a:r>
                        <a:rPr lang="pt-BR" alt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e</a:t>
                      </a:r>
                      <a:endParaRPr lang="pt-BR" sz="1400" b="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342900" marR="0" indent="-3429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2"/>
                        <a:tabLst/>
                        <a:defRPr/>
                      </a:pP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342900" marR="0" lvl="0" indent="-3429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 startAt="2"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Aquisição de equipamentos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: 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DejaVu Sans"/>
                        </a:rPr>
                        <a:t>Contratos</a:t>
                      </a:r>
                      <a:r>
                        <a:rPr lang="pt-BR" sz="14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Kanit"/>
                        </a:rPr>
                        <a:t> nº 011/2024, 012/2024 e 013/2024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Kanit"/>
                        </a:rPr>
                        <a:t>-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Concluídos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DejaVu Sans"/>
                          <a:cs typeface="Kanit"/>
                        </a:rPr>
                        <a:t>.</a:t>
                      </a:r>
                      <a:endParaRPr lang="pt-BR" sz="1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ea typeface="DejaVu Sans"/>
                        <a:cs typeface="Kanit"/>
                      </a:endParaRPr>
                    </a:p>
                  </a:txBody>
                  <a:tcPr marL="9526" marR="9526" marT="9532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4CB49F2C-14FA-59A9-9615-3028D8F711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8987A706-F483-E167-095B-6EC4E4282070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FF00536B-4CB2-E7E6-7BD1-DC725F497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5"/>
          <a:stretch/>
        </p:blipFill>
        <p:spPr bwMode="auto">
          <a:xfrm>
            <a:off x="3183147" y="1755056"/>
            <a:ext cx="4762500" cy="101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934196BA-DC9B-D298-D214-30AB010AF3C1}"/>
              </a:ext>
            </a:extLst>
          </p:cNvPr>
          <p:cNvGraphicFramePr>
            <a:graphicFrameLocks noGrp="1"/>
          </p:cNvGraphicFramePr>
          <p:nvPr/>
        </p:nvGraphicFramePr>
        <p:xfrm>
          <a:off x="3781603" y="3342907"/>
          <a:ext cx="4865298" cy="12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597">
                  <a:extLst>
                    <a:ext uri="{9D8B030D-6E8A-4147-A177-3AD203B41FA5}">
                      <a16:colId xmlns:a16="http://schemas.microsoft.com/office/drawing/2014/main" xmlns="" val="1461603763"/>
                    </a:ext>
                  </a:extLst>
                </a:gridCol>
                <a:gridCol w="3826701">
                  <a:extLst>
                    <a:ext uri="{9D8B030D-6E8A-4147-A177-3AD203B41FA5}">
                      <a16:colId xmlns:a16="http://schemas.microsoft.com/office/drawing/2014/main" xmlns="" val="3886488543"/>
                    </a:ext>
                  </a:extLst>
                </a:gridCol>
              </a:tblGrid>
              <a:tr h="120000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2D704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5400" b="1" dirty="0">
                          <a:solidFill>
                            <a:srgbClr val="2D70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02 BENS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631116"/>
                  </a:ext>
                </a:extLst>
              </a:tr>
            </a:tbl>
          </a:graphicData>
        </a:graphic>
      </p:graphicFrame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3FA467F9-C785-4A7A-F7AE-F06A55E2C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73984" r="87577" b="3217"/>
          <a:stretch/>
        </p:blipFill>
        <p:spPr bwMode="auto">
          <a:xfrm>
            <a:off x="3781603" y="3472767"/>
            <a:ext cx="948636" cy="9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4A8AE2F0-7CC9-F263-24AF-23A0650ED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152CC100-510F-2F6C-0131-A944DF088C05}"/>
              </a:ext>
            </a:extLst>
          </p:cNvPr>
          <p:cNvSpPr/>
          <p:nvPr/>
        </p:nvSpPr>
        <p:spPr>
          <a:xfrm>
            <a:off x="0" y="0"/>
            <a:ext cx="11450638" cy="54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COMPONENTE III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FORTALECIMENTO DA GESTÃO DO SETOR PÚBLICO - TCE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80EBF85F-7FDF-EDE8-583D-D741B7175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892513"/>
              </p:ext>
            </p:extLst>
          </p:nvPr>
        </p:nvGraphicFramePr>
        <p:xfrm>
          <a:off x="406401" y="2061789"/>
          <a:ext cx="11379199" cy="2734422"/>
        </p:xfrm>
        <a:graphic>
          <a:graphicData uri="http://schemas.openxmlformats.org/drawingml/2006/table">
            <a:tbl>
              <a:tblPr firstRow="1" bandRow="1"/>
              <a:tblGrid>
                <a:gridCol w="4708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2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441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618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8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pt-BR" sz="1400" kern="1200" dirty="0"/>
                        <a:t>Nº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Método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Atividades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/>
                        <a:t>Status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Aquisição de Equipamentos (Vant's), Software e Treinamento para Auditoria e Monitoramento de Obras de Infraestrutura Hídrica.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Contratos nº 35 e 36/2021 –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Concluídos.</a:t>
                      </a: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3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Bens</a:t>
                      </a:r>
                      <a:endParaRPr lang="pt-BR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Aquisições de Equipamentos para Desenvolver Solução de Monitoramento de Obras de Engenharia que Consiste na Elaboração de uma Base Analítica Composta de Mecanismo de Coleta de Dados e Painéis de Monitoramento de Obras de Engenharia por Meio da Tecnologia de </a:t>
                      </a:r>
                      <a:r>
                        <a:rPr lang="pt-BR" sz="140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Business </a:t>
                      </a:r>
                      <a:r>
                        <a:rPr lang="pt-BR" sz="1400" i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Intelligence</a:t>
                      </a:r>
                      <a:r>
                        <a:rPr lang="pt-BR" sz="140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 Aplicação de Modelos de </a:t>
                      </a:r>
                      <a:r>
                        <a:rPr lang="pt-BR" sz="1400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Machine Learning</a:t>
                      </a: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 </a:t>
                      </a:r>
                      <a:r>
                        <a:rPr lang="pt-BR" sz="1400" b="1" i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Há Indicador associado</a:t>
                      </a:r>
                      <a:endParaRPr lang="pt-BR" sz="1400" b="0" i="1" u="non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Contrato nº 44/2022 </a:t>
                      </a:r>
                      <a:r>
                        <a:rPr lang="pt-BR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pt-BR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DejaVu Sans" pitchFamily="34" charset="0"/>
                          <a:cs typeface="Calibri" panose="020F0502020204030204" pitchFamily="34" charset="0"/>
                        </a:rPr>
                        <a:t>Concluído.</a:t>
                      </a:r>
                      <a:endParaRPr lang="pt-BR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Título 5">
            <a:extLst>
              <a:ext uri="{FF2B5EF4-FFF2-40B4-BE49-F238E27FC236}">
                <a16:creationId xmlns:a16="http://schemas.microsoft.com/office/drawing/2014/main" xmlns="" id="{D5B32F75-A9A5-C735-E4CF-13B033032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310002"/>
            <a:ext cx="12039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07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5. INDICADORES</a:t>
            </a:r>
          </a:p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altLang="pt-BR" sz="24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445AB3E8-BE76-B446-A4F0-65EB56587E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F462A94C-21CA-64FC-D1CF-2993BE2426EF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xmlns="" id="{DB592923-B154-4FDE-0149-40DBFF1C7FB4}"/>
              </a:ext>
            </a:extLst>
          </p:cNvPr>
          <p:cNvSpPr/>
          <p:nvPr/>
        </p:nvSpPr>
        <p:spPr>
          <a:xfrm>
            <a:off x="1100138" y="2587625"/>
            <a:ext cx="10461625" cy="2146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4">
            <a:extLst>
              <a:ext uri="{FF2B5EF4-FFF2-40B4-BE49-F238E27FC236}">
                <a16:creationId xmlns:a16="http://schemas.microsoft.com/office/drawing/2014/main" xmlns="" id="{8A4F6FA5-3944-1FA9-79B9-F328E626AA48}"/>
              </a:ext>
            </a:extLst>
          </p:cNvPr>
          <p:cNvSpPr/>
          <p:nvPr/>
        </p:nvSpPr>
        <p:spPr>
          <a:xfrm>
            <a:off x="1655726" y="2681193"/>
            <a:ext cx="9298197" cy="1907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991" tIns="39996" rIns="79991" bIns="39996"/>
          <a:lstStyle/>
          <a:p>
            <a:pPr>
              <a:lnSpc>
                <a:spcPct val="150000"/>
              </a:lnSpc>
              <a:defRPr/>
            </a:pPr>
            <a:endParaRPr lang="pt-BR" sz="1814" spc="-1" dirty="0">
              <a:solidFill>
                <a:prstClr val="black"/>
              </a:solidFill>
            </a:endParaRP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xmlns="" id="{B7D31DB9-BDA9-3401-D332-3A0DCCBAC1A6}"/>
              </a:ext>
            </a:extLst>
          </p:cNvPr>
          <p:cNvSpPr/>
          <p:nvPr/>
        </p:nvSpPr>
        <p:spPr>
          <a:xfrm>
            <a:off x="1655726" y="2681193"/>
            <a:ext cx="9298197" cy="1907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991" tIns="39996" rIns="79991" bIns="39996"/>
          <a:lstStyle/>
          <a:p>
            <a:pPr>
              <a:lnSpc>
                <a:spcPct val="150000"/>
              </a:lnSpc>
              <a:defRPr/>
            </a:pPr>
            <a:endParaRPr lang="pt-BR" sz="1814" spc="-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xmlns="" id="{3BDDA5A1-B231-E2E3-FEBF-49D12CE74404}"/>
              </a:ext>
            </a:extLst>
          </p:cNvPr>
          <p:cNvSpPr/>
          <p:nvPr/>
        </p:nvSpPr>
        <p:spPr>
          <a:xfrm>
            <a:off x="104775" y="144861"/>
            <a:ext cx="7600818" cy="463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991" tIns="39996" rIns="79991" bIns="39996"/>
          <a:lstStyle/>
          <a:p>
            <a:pPr>
              <a:defRPr/>
            </a:pPr>
            <a:r>
              <a:rPr lang="pt-BR" altLang="pt-BR" sz="3200" b="1" spc="-1" dirty="0">
                <a:solidFill>
                  <a:srgbClr val="2D704F"/>
                </a:solidFill>
                <a:latin typeface="Calibri"/>
              </a:rPr>
              <a:t>SUMÁRIO DE METAS</a:t>
            </a: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xmlns="" id="{816F1568-DB3C-4AB6-AB97-E0F004B9DFDE}"/>
              </a:ext>
            </a:extLst>
          </p:cNvPr>
          <p:cNvSpPr/>
          <p:nvPr/>
        </p:nvSpPr>
        <p:spPr>
          <a:xfrm>
            <a:off x="1655726" y="2681193"/>
            <a:ext cx="9298197" cy="1907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991" tIns="39996" rIns="79991" bIns="39996"/>
          <a:lstStyle/>
          <a:p>
            <a:pPr>
              <a:lnSpc>
                <a:spcPct val="150000"/>
              </a:lnSpc>
              <a:defRPr/>
            </a:pPr>
            <a:endParaRPr lang="pt-BR" sz="1814" spc="-1" dirty="0">
              <a:solidFill>
                <a:prstClr val="black"/>
              </a:solidFill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xmlns="" id="{39FD7445-74AD-E96A-39D6-E3F90D2AEAB9}"/>
              </a:ext>
            </a:extLst>
          </p:cNvPr>
          <p:cNvSpPr/>
          <p:nvPr/>
        </p:nvSpPr>
        <p:spPr>
          <a:xfrm>
            <a:off x="1655726" y="2681193"/>
            <a:ext cx="9298197" cy="1907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991" tIns="39996" rIns="79991" bIns="39996"/>
          <a:lstStyle/>
          <a:p>
            <a:pPr>
              <a:lnSpc>
                <a:spcPct val="150000"/>
              </a:lnSpc>
              <a:defRPr/>
            </a:pPr>
            <a:endParaRPr lang="pt-BR" sz="1814" spc="-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xmlns="" id="{8131EED0-812B-006E-C27B-A5FC8747A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432460"/>
              </p:ext>
            </p:extLst>
          </p:nvPr>
        </p:nvGraphicFramePr>
        <p:xfrm>
          <a:off x="1373368" y="2143849"/>
          <a:ext cx="9298197" cy="99257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8784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18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102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476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531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latin typeface="Calibri "/>
                        </a:rPr>
                        <a:t>CUMPRIDAS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latin typeface="Calibri "/>
                        </a:rPr>
                        <a:t>A CUMPRIR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latin typeface="Calibri "/>
                        </a:rPr>
                        <a:t>TOTAL*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86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latin typeface="Calibri "/>
                        </a:rPr>
                        <a:t>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latin typeface="Calibri "/>
                        </a:rPr>
                        <a:t>2026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 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39507" marR="39507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9507" marR="39507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9507" marR="39507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39507" marR="39507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E434CFA7-A60A-C659-DA37-9E1373D560D6}"/>
              </a:ext>
            </a:extLst>
          </p:cNvPr>
          <p:cNvSpPr/>
          <p:nvPr/>
        </p:nvSpPr>
        <p:spPr>
          <a:xfrm>
            <a:off x="1386095" y="3547366"/>
            <a:ext cx="9358951" cy="1588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pt-BR" altLang="pt-B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51% das metas foram cumpridas até dezembro de 2024;</a:t>
            </a:r>
          </a:p>
          <a:p>
            <a:pPr algn="just"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pt-BR" altLang="pt-B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** As metas com maior risco de atraso estão relacionadas ao Sistema Adutor Banabuiú-Sertão Central que serão cumpridas apenas no último ano do Projeto.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</a:pPr>
            <a:endParaRPr lang="pt-BR" altLang="pt-BR" sz="1814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144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C1E6B48-C9CF-A6D7-FC2F-347F97CEBDEC}"/>
              </a:ext>
            </a:extLst>
          </p:cNvPr>
          <p:cNvSpPr/>
          <p:nvPr/>
        </p:nvSpPr>
        <p:spPr>
          <a:xfrm>
            <a:off x="95250" y="209886"/>
            <a:ext cx="6709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METAS CUMPRIDAS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4286D1C8-AF15-4E77-0FC8-E50058832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511124"/>
              </p:ext>
            </p:extLst>
          </p:nvPr>
        </p:nvGraphicFramePr>
        <p:xfrm>
          <a:off x="162962" y="828675"/>
          <a:ext cx="11823826" cy="5499696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77580">
                  <a:extLst>
                    <a:ext uri="{9D8B030D-6E8A-4147-A177-3AD203B41FA5}">
                      <a16:colId xmlns:a16="http://schemas.microsoft.com/office/drawing/2014/main" xmlns="" val="4011863739"/>
                    </a:ext>
                  </a:extLst>
                </a:gridCol>
                <a:gridCol w="4601890">
                  <a:extLst>
                    <a:ext uri="{9D8B030D-6E8A-4147-A177-3AD203B41FA5}">
                      <a16:colId xmlns:a16="http://schemas.microsoft.com/office/drawing/2014/main" xmlns="" val="3693714371"/>
                    </a:ext>
                  </a:extLst>
                </a:gridCol>
                <a:gridCol w="3689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5449">
                  <a:extLst>
                    <a:ext uri="{9D8B030D-6E8A-4147-A177-3AD203B41FA5}">
                      <a16:colId xmlns:a16="http://schemas.microsoft.com/office/drawing/2014/main" xmlns="" val="1789974830"/>
                    </a:ext>
                  </a:extLst>
                </a:gridCol>
              </a:tblGrid>
              <a:tr h="45825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i="0" u="none" strike="noStrike" kern="1200" dirty="0">
                          <a:solidFill>
                            <a:schemeClr val="bg1"/>
                          </a:solidFill>
                          <a:latin typeface="Calibri "/>
                          <a:ea typeface="+mn-ea"/>
                          <a:cs typeface="+mn-cs"/>
                        </a:rPr>
                        <a:t>SETORIAL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i="0" u="none" strike="noStrike" kern="1200" dirty="0">
                          <a:solidFill>
                            <a:schemeClr val="bg1"/>
                          </a:solidFill>
                          <a:latin typeface="Calibri "/>
                          <a:ea typeface="+mn-ea"/>
                          <a:cs typeface="+mn-cs"/>
                        </a:rPr>
                        <a:t>INDICADOR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400" b="1" i="0" u="none" strike="noStrike" kern="1200" dirty="0">
                        <a:solidFill>
                          <a:schemeClr val="bg1"/>
                        </a:solidFill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b="1" i="0" u="none" strike="noStrike" kern="1200" dirty="0">
                          <a:solidFill>
                            <a:schemeClr val="bg1"/>
                          </a:solidFill>
                          <a:latin typeface="Calibri "/>
                          <a:ea typeface="+mn-ea"/>
                          <a:cs typeface="+mn-cs"/>
                        </a:rPr>
                        <a:t>METAS (INTERMEDIÁRIAS E FINAL)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568280"/>
                  </a:ext>
                </a:extLst>
              </a:tr>
              <a:tr h="29951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FUNCEME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Sistema de Previsão Climática fortalecido. 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Informações do Sistema de Previsão Climática disponíveis ao público.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1177504"/>
                  </a:ext>
                </a:extLst>
              </a:tr>
              <a:tr h="878403">
                <a:tc v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5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Previsão de afluência da água para os reservatórios estratégicos do Estado gerada duas vezes ao mês, no período de dezembro a abril, com base em dois modelos climáticos globais (ECHAM e CAM).</a:t>
                      </a:r>
                      <a:endParaRPr lang="pt-BR" sz="15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4540422"/>
                  </a:ext>
                </a:extLst>
              </a:tr>
              <a:tr h="588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Melhoria das condições de segurança das barragens Banabuiú e Gavião.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Painel de especialistas em segurança de barragens contratado.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8001613"/>
                  </a:ext>
                </a:extLst>
              </a:tr>
              <a:tr h="299519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Proposta de revisão da estrutura tarifária.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Estudo para revisão da estrutura tarifária da água contratado.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6869409"/>
                  </a:ext>
                </a:extLst>
              </a:tr>
              <a:tr h="29951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Proposta de revisão da estrutura tarifária da água finalizada.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0260153"/>
                  </a:ext>
                </a:extLst>
              </a:tr>
              <a:tr h="5889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Estudo de revisão da estrutura tarifária da água aprovado pela Diretoria da CAGECE.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7320126"/>
                  </a:ext>
                </a:extLst>
              </a:tr>
              <a:tr h="5889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Proposta de revisão da estrutura tarifária da água apresentada e aprovada pelas agências regulatórias.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7380342"/>
                  </a:ext>
                </a:extLst>
              </a:tr>
              <a:tr h="29951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Número de Distritos de Medição e Controle criados em Fortaleza.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 </a:t>
                      </a:r>
                      <a:r>
                        <a:rPr lang="pt-BR" sz="1500" b="0" i="0" u="none" strike="noStrike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DMCs</a:t>
                      </a:r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9412389"/>
                  </a:ext>
                </a:extLst>
              </a:tr>
              <a:tr h="29951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956" marR="1956" marT="195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956" marR="1956" marT="1956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 </a:t>
                      </a:r>
                      <a:r>
                        <a:rPr lang="pt-BR" sz="1500" kern="1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DMCs</a:t>
                      </a: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8595099"/>
                  </a:ext>
                </a:extLst>
              </a:tr>
              <a:tr h="29951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SEPLAG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Sistema GIP implementado e em operação – SEPLAG.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Sistema 100% implementado e disponível a todos os usuários. 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0440476"/>
                  </a:ext>
                </a:extLst>
              </a:tr>
              <a:tr h="29951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10% dos novos Projetos da SDA analisados através do sistema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1732462"/>
                  </a:ext>
                </a:extLst>
              </a:tr>
              <a:tr h="29951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20% dos novos Projetos de recursos hídricos analisados através do sistema.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669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5797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68A62C-424C-95D9-5088-8EA767CC6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5C0CDAB5-D40C-557C-43FB-697C07D577BF}"/>
              </a:ext>
            </a:extLst>
          </p:cNvPr>
          <p:cNvSpPr/>
          <p:nvPr/>
        </p:nvSpPr>
        <p:spPr>
          <a:xfrm>
            <a:off x="95250" y="209886"/>
            <a:ext cx="6709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METAS CUMPRIDAS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DBE1D649-D970-B629-020B-E2B0677C4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681856"/>
              </p:ext>
            </p:extLst>
          </p:nvPr>
        </p:nvGraphicFramePr>
        <p:xfrm>
          <a:off x="190123" y="1076325"/>
          <a:ext cx="11896253" cy="4276917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16839">
                  <a:extLst>
                    <a:ext uri="{9D8B030D-6E8A-4147-A177-3AD203B41FA5}">
                      <a16:colId xmlns:a16="http://schemas.microsoft.com/office/drawing/2014/main" xmlns="" val="4011863739"/>
                    </a:ext>
                  </a:extLst>
                </a:gridCol>
                <a:gridCol w="4817766">
                  <a:extLst>
                    <a:ext uri="{9D8B030D-6E8A-4147-A177-3AD203B41FA5}">
                      <a16:colId xmlns:a16="http://schemas.microsoft.com/office/drawing/2014/main" xmlns="" val="3693714371"/>
                    </a:ext>
                  </a:extLst>
                </a:gridCol>
                <a:gridCol w="35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11440">
                  <a:extLst>
                    <a:ext uri="{9D8B030D-6E8A-4147-A177-3AD203B41FA5}">
                      <a16:colId xmlns:a16="http://schemas.microsoft.com/office/drawing/2014/main" xmlns="" val="1789974830"/>
                    </a:ext>
                  </a:extLst>
                </a:gridCol>
              </a:tblGrid>
              <a:tr h="363702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500" b="1" i="0" u="none" strike="noStrike" dirty="0">
                          <a:solidFill>
                            <a:srgbClr val="F2DCDB"/>
                          </a:solidFill>
                          <a:effectLst/>
                          <a:latin typeface="+mn-lt"/>
                        </a:rPr>
                        <a:t>SETORIAL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2DCDB"/>
                          </a:solidFill>
                          <a:effectLst/>
                          <a:latin typeface="+mn-lt"/>
                        </a:rPr>
                        <a:t>INDICADOR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500" b="1" i="0" u="none" strike="noStrike" dirty="0">
                        <a:solidFill>
                          <a:srgbClr val="F2DCDB"/>
                        </a:solidFill>
                        <a:effectLst/>
                        <a:latin typeface="+mn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2DCDB"/>
                          </a:solidFill>
                          <a:effectLst/>
                          <a:latin typeface="+mn-lt"/>
                        </a:rPr>
                        <a:t>METAS (INTERMEDIÁRIAS E FINAL)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568280"/>
                  </a:ext>
                </a:extLst>
              </a:tr>
              <a:tr h="52244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TCE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Percentagem de obras públicas monitoradas.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Sistema de monitoramento de obras desenvolvido e operacional, com drone e sala de situação interconectados.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4448334"/>
                  </a:ext>
                </a:extLst>
              </a:tr>
              <a:tr h="522445">
                <a:tc v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583" marR="7583" marT="758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5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583" marR="7583" marT="758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70% das obras do Projeto monitoradas. 50% das grandes obras do Estado (acima de R$50 milhões) monitorados.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9900360"/>
                  </a:ext>
                </a:extLst>
              </a:tr>
              <a:tr h="522445">
                <a:tc v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5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 final: 100% das obras do Projeto monitoradas.  80% das grandes obras do Estado (acima de R$50 milhões) monitorados.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2416164"/>
                  </a:ext>
                </a:extLst>
              </a:tr>
              <a:tr h="35567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IPECE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Grupo dedicado criado no IPECE para fornecer suporte técnico.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Grupo criado dentro da Diretoria de Estudos Econômicos do IPECE.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2844123"/>
                  </a:ext>
                </a:extLst>
              </a:tr>
              <a:tr h="522445">
                <a:tc v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Estudo </a:t>
                      </a:r>
                      <a:r>
                        <a:rPr lang="pt-BR" sz="1500" b="0" i="0" u="none" strike="noStrike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</a:t>
                      </a:r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e </a:t>
                      </a:r>
                      <a:r>
                        <a:rPr lang="pt-BR" sz="1500" b="0" i="0" u="none" strike="noStrike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intra</a:t>
                      </a:r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setorial de demanda utilizando o modelo entrada e saída (input output) finalizado 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9865249"/>
                  </a:ext>
                </a:extLst>
              </a:tr>
              <a:tr h="73387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CGE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Índice médio de avaliação de contratos desenvolvido.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Metodologia de cálculo definida, incluindo critérios de avaliação a serem determinados pelas instituições que usarão o sistema juntamente com a empresa contratada.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3387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Percentagem de usuários estratégicos da água regularizados – COGERH.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5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 final: 80%</a:t>
                      </a:r>
                    </a:p>
                  </a:txBody>
                  <a:tcPr marL="6848" marR="6848" marT="6848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3592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176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404574B5-DBCD-AAC7-4B5B-23F19B12D6AF}"/>
              </a:ext>
            </a:extLst>
          </p:cNvPr>
          <p:cNvSpPr/>
          <p:nvPr/>
        </p:nvSpPr>
        <p:spPr>
          <a:xfrm>
            <a:off x="76200" y="189767"/>
            <a:ext cx="6709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2D704F"/>
                </a:solidFill>
                <a:cs typeface="Kanit" pitchFamily="2" charset="-34"/>
              </a:rPr>
              <a:t>METAS A CUMPRIR EM 2025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6F668649-A31F-7B7E-0AC4-FA7C7169A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812277"/>
              </p:ext>
            </p:extLst>
          </p:nvPr>
        </p:nvGraphicFramePr>
        <p:xfrm>
          <a:off x="139763" y="876300"/>
          <a:ext cx="11946613" cy="4704299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85216">
                  <a:extLst>
                    <a:ext uri="{9D8B030D-6E8A-4147-A177-3AD203B41FA5}">
                      <a16:colId xmlns:a16="http://schemas.microsoft.com/office/drawing/2014/main" xmlns="" val="914892852"/>
                    </a:ext>
                  </a:extLst>
                </a:gridCol>
                <a:gridCol w="3734219">
                  <a:extLst>
                    <a:ext uri="{9D8B030D-6E8A-4147-A177-3AD203B41FA5}">
                      <a16:colId xmlns:a16="http://schemas.microsoft.com/office/drawing/2014/main" xmlns="" val="1453443786"/>
                    </a:ext>
                  </a:extLst>
                </a:gridCol>
                <a:gridCol w="7227178">
                  <a:extLst>
                    <a:ext uri="{9D8B030D-6E8A-4147-A177-3AD203B41FA5}">
                      <a16:colId xmlns:a16="http://schemas.microsoft.com/office/drawing/2014/main" xmlns="" val="759607956"/>
                    </a:ext>
                  </a:extLst>
                </a:gridCol>
              </a:tblGrid>
              <a:tr h="521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b="1" kern="100" dirty="0">
                          <a:solidFill>
                            <a:srgbClr val="F2DCD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SETORIAL</a:t>
                      </a:r>
                      <a:endParaRPr lang="pt-BR" sz="1500" kern="100" dirty="0">
                        <a:solidFill>
                          <a:srgbClr val="F2DC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b="1" kern="100" dirty="0">
                          <a:solidFill>
                            <a:srgbClr val="F2DCD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INDICADOR</a:t>
                      </a:r>
                      <a:endParaRPr lang="pt-BR" sz="1500" kern="100" dirty="0">
                        <a:solidFill>
                          <a:srgbClr val="F2DC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b="1" kern="100" dirty="0">
                          <a:solidFill>
                            <a:srgbClr val="F2DCD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METAS (INTERMEDIÁRIAS E FINAL)</a:t>
                      </a:r>
                      <a:endParaRPr lang="pt-BR" sz="1500" kern="100" dirty="0">
                        <a:solidFill>
                          <a:srgbClr val="F2DC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8808850"/>
                  </a:ext>
                </a:extLst>
              </a:tr>
              <a:tr h="11886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Melhoria das condições de segurança das barragens Banabuiú e Gavião.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 Intermediária 02: Análise Periódica de Segurança da Barragem do Gavião e Estudos Complementares para a Barragem do Banabuiú contratados. Base de dados para armazenamento de dados de instrumentação das barragens operadas pela COGERH, incluindo alertas automatizados, desenvolvida </a:t>
                      </a:r>
                      <a:r>
                        <a:rPr lang="pt-BR" sz="15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(Previsão de cumprimento em 06/2025).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20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7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 Intermediária 03: Planos de Segurança para as Barragens de Gavião e Banabuiú contratados (plano de instrumentação, plano de O&amp;M, Plano de Preparação para Emergências). Análise Periódica de Segurança da Barragem do Gavião e Estudos Complementares do Banabuiú finalizados </a:t>
                      </a:r>
                      <a:r>
                        <a:rPr lang="pt-BR" sz="15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(Previsão de cumprimento em 12/2025).</a:t>
                      </a: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141726"/>
                  </a:ext>
                </a:extLst>
              </a:tr>
              <a:tr h="838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ARCE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Resolução para regulação do controle patrimonial dos ativos de água e saneamento publicada.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 Final: Resolução Publicada. </a:t>
                      </a:r>
                      <a:r>
                        <a:rPr lang="pt-BR" sz="15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(Previsão de cumprimento em 06/2025).</a:t>
                      </a: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35621454"/>
                  </a:ext>
                </a:extLst>
              </a:tr>
              <a:tr h="571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CGE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Índice médio de avaliação de contratos desenvolvido.</a:t>
                      </a: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 Final: Metodologia aplicada para contratos registrados no novo sistema.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(Previsão de cumprimento em 06/2025).</a:t>
                      </a: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1456497"/>
                  </a:ext>
                </a:extLst>
              </a:tr>
              <a:tr h="5715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IPECE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Grupo dedicado criado no IPECE para fornecer suporte técnico.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Meta final: Estudo </a:t>
                      </a:r>
                      <a:r>
                        <a:rPr lang="pt-BR" sz="1500" kern="1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</a:t>
                      </a: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e </a:t>
                      </a:r>
                      <a:r>
                        <a:rPr lang="pt-BR" sz="1500" kern="1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intra-setorial</a:t>
                      </a:r>
                      <a:r>
                        <a:rPr lang="pt-BR" sz="150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 demanda utilizando o modelo entrada e saída (input output) finalizado </a:t>
                      </a:r>
                      <a:r>
                        <a:rPr lang="pt-BR" sz="15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(Previsão de cumprimento em 03/2025).</a:t>
                      </a:r>
                      <a:endParaRPr lang="pt-BR" sz="15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53" marR="2053" marT="2053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7112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1092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CF826905-A828-6E4D-15DC-8C9DBA396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5" name="CustomShape 4">
            <a:extLst>
              <a:ext uri="{FF2B5EF4-FFF2-40B4-BE49-F238E27FC236}">
                <a16:creationId xmlns:a16="http://schemas.microsoft.com/office/drawing/2014/main" xmlns="" id="{C668E285-EEE7-FFF9-57EE-650F94C7F330}"/>
              </a:ext>
            </a:extLst>
          </p:cNvPr>
          <p:cNvSpPr/>
          <p:nvPr/>
        </p:nvSpPr>
        <p:spPr>
          <a:xfrm>
            <a:off x="1008063" y="2492375"/>
            <a:ext cx="10461625" cy="21478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/>
          </a:p>
        </p:txBody>
      </p:sp>
      <p:sp>
        <p:nvSpPr>
          <p:cNvPr id="32773" name="Título 5">
            <a:extLst>
              <a:ext uri="{FF2B5EF4-FFF2-40B4-BE49-F238E27FC236}">
                <a16:creationId xmlns:a16="http://schemas.microsoft.com/office/drawing/2014/main" xmlns="" id="{E3CC2902-DB28-6C62-5A7F-D556C397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" y="2685256"/>
            <a:ext cx="11942064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07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2D704F"/>
                </a:solidFill>
                <a:latin typeface="Calibri" panose="020F0502020204030204" pitchFamily="34" charset="0"/>
              </a:rPr>
              <a:t>6. APRESENTAÇÃO DOS RESULTADOS DAS ATIVIDADES</a:t>
            </a:r>
          </a:p>
        </p:txBody>
      </p:sp>
    </p:spTree>
    <p:extLst>
      <p:ext uri="{BB962C8B-B14F-4D97-AF65-F5344CB8AC3E}">
        <p14:creationId xmlns:p14="http://schemas.microsoft.com/office/powerpoint/2010/main" val="3055234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379CD59F-EAA8-F845-166E-35032C96D2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D3E822F3-E127-E0B9-D803-1AA22E3D37F4}"/>
              </a:ext>
            </a:extLst>
          </p:cNvPr>
          <p:cNvSpPr/>
          <p:nvPr/>
        </p:nvSpPr>
        <p:spPr>
          <a:xfrm>
            <a:off x="0" y="288131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APRESENTAÇÃO DOS RESULTADOS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7BBD74B-ED5B-D201-A2FC-59491E663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609700"/>
              </p:ext>
            </p:extLst>
          </p:nvPr>
        </p:nvGraphicFramePr>
        <p:xfrm>
          <a:off x="193548" y="1079501"/>
          <a:ext cx="11804903" cy="51688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{10A1B5D5-9B99-4C35-A422-299274C87663}</a:tableStyleId>
              </a:tblPr>
              <a:tblGrid>
                <a:gridCol w="1152144">
                  <a:extLst>
                    <a:ext uri="{9D8B030D-6E8A-4147-A177-3AD203B41FA5}">
                      <a16:colId xmlns:a16="http://schemas.microsoft.com/office/drawing/2014/main" xmlns="" val="3714579168"/>
                    </a:ext>
                  </a:extLst>
                </a:gridCol>
                <a:gridCol w="6098637">
                  <a:extLst>
                    <a:ext uri="{9D8B030D-6E8A-4147-A177-3AD203B41FA5}">
                      <a16:colId xmlns:a16="http://schemas.microsoft.com/office/drawing/2014/main" xmlns="" val="2783450591"/>
                    </a:ext>
                  </a:extLst>
                </a:gridCol>
                <a:gridCol w="2696367">
                  <a:extLst>
                    <a:ext uri="{9D8B030D-6E8A-4147-A177-3AD203B41FA5}">
                      <a16:colId xmlns:a16="http://schemas.microsoft.com/office/drawing/2014/main" xmlns="" val="968282241"/>
                    </a:ext>
                  </a:extLst>
                </a:gridCol>
                <a:gridCol w="1857755">
                  <a:extLst>
                    <a:ext uri="{9D8B030D-6E8A-4147-A177-3AD203B41FA5}">
                      <a16:colId xmlns:a16="http://schemas.microsoft.com/office/drawing/2014/main" xmlns="" val="2985445823"/>
                    </a:ext>
                  </a:extLst>
                </a:gridCol>
              </a:tblGrid>
              <a:tr h="31840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SETORIAL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ATIVIDADE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FORNECEDOR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APRESENTAÇÃO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8722137"/>
                  </a:ext>
                </a:extLst>
              </a:tr>
              <a:tr h="456691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Sistema de monitoramento de obras (</a:t>
                      </a:r>
                      <a:r>
                        <a:rPr lang="pt-BR" sz="1400" b="0" u="none" strike="noStrike" kern="120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e-Obras</a:t>
                      </a:r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13724187"/>
                  </a:ext>
                </a:extLst>
              </a:tr>
              <a:tr h="616758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Elaboração de Estudo de Mercado e da Estrutura Tarifária da Concessionária para os Serviços de Abastecimento de Água e Esgotamento Sanitário.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CTR 201/2021 - QUANTUM DO BRASIL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62017021"/>
                  </a:ext>
                </a:extLst>
              </a:tr>
              <a:tr h="727788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FUNCEME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Monitoramento Utilizando Técnicas de Modelagem Hidrológica e de Sensoriamento Remoto dos Pequenos Açudes Visando sua Incorporação na Estimativa de Aporte aos Reservatórios Estratégicos do Estado.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14/2021 - UP TRANSFER GMBH AT THE UNIVERSITY OF POTSDAM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2293730"/>
                  </a:ext>
                </a:extLst>
              </a:tr>
              <a:tr h="534527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Modernização da Gestão e da Atividade Regulatória da Agência Reguladora de Serviços Públicos Delegados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04/ARCE/2023 - </a:t>
                      </a:r>
                      <a:r>
                        <a:rPr lang="fr-F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DELOITTE TOUCHE TOHMATSU CONSULTORES LTDA</a:t>
                      </a:r>
                      <a:endParaRPr lang="en-US" sz="1400" b="0" u="none" strike="noStrike" kern="12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IPECE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Consultoria para Desenvolvimento de Metodologia do Cálculo do PIB do Agronegócio e do PIB da Agricultura Familiar do Estado do Ceará e Uso de Instrumentos de Análise de Impactos </a:t>
                      </a:r>
                      <a:r>
                        <a:rPr lang="pt-BR" sz="1400" b="0" u="none" strike="noStrike" kern="12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Econômicos com </a:t>
                      </a:r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Enfoque nos Recursos Hídricos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08/2022 - QUADRANTE CONSULTORIA ECONÔMICA LTDA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02483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FUNCEME</a:t>
                      </a:r>
                    </a:p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Levantamento Cadastral de Produtores Rurais, Determinação de Indicadores Socioeconômicos e Estimativa de Demandas Hídricas do Setor Agropecuário nas Bacias do Baixo, Médio e Alto Jaguaribe, Banabuiú e Salgado no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12/2022 - 3V3 TECNOLOGIA LTDA.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IPECE</a:t>
                      </a:r>
                    </a:p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Consultoria para Implementação e Implantação do Sistema Estratégico para o Assessoramento à Irrigação - SEAI do Programa de Eficiência do Uso da Água no Setor Agropecuário para Cinco Bacias do Estado do Ceará (Alto, Médio e Baixo Jaguaribe, Banabuiú e Salgado).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12/2022 - 3V3 TECNOLOGIA LTDA.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sz="1400" b="0" u="none" strike="noStrike" kern="12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9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F144205-742E-2B1F-F2AD-98379D920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47393"/>
            <a:ext cx="12192001" cy="510607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xmlns="" id="{B63C0353-EE25-E33B-EC1C-64ED41A4B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872733"/>
              </p:ext>
            </p:extLst>
          </p:nvPr>
        </p:nvGraphicFramePr>
        <p:xfrm>
          <a:off x="503887" y="1653963"/>
          <a:ext cx="5281901" cy="1527343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48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3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57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SALDO CONTA OPERATIVA EM FEVEREIRO/2025 (US$)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22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VALOR DESEMBOLSADO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100.167.232,39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2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VALOR EXECUTADO ATÉ 25/02/2025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91.002.648,53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632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SALDO DESEMBOLSADO A EXECUTAR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9.164.583,86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F0D502B0-FE6A-C5EA-855B-EFE4ED297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548107"/>
              </p:ext>
            </p:extLst>
          </p:nvPr>
        </p:nvGraphicFramePr>
        <p:xfrm>
          <a:off x="503887" y="3526279"/>
          <a:ext cx="5281901" cy="1447800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600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1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SALDO CONTA OPERATIVA EM FEVEREIRO/2025 (R$)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b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VALOR DESEMBOLSADO EM REAIS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526.990.646,31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VALOR EXECUTADO ATÉ 25/02/2025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475.100.772,47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b"/>
                      <a:r>
                        <a:rPr lang="pt-BR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SALDO DESEMBOLSADO A EXECUTAR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51.889.873,84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BD1DD607-9783-8E19-6B0E-DADF4A550873}"/>
              </a:ext>
            </a:extLst>
          </p:cNvPr>
          <p:cNvSpPr/>
          <p:nvPr/>
        </p:nvSpPr>
        <p:spPr>
          <a:xfrm>
            <a:off x="-1" y="-1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GERENCIAMENTO FINANCEIRO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xmlns="" id="{65150094-17EA-B933-BC0D-0929290D90BF}"/>
              </a:ext>
            </a:extLst>
          </p:cNvPr>
          <p:cNvSpPr/>
          <p:nvPr/>
        </p:nvSpPr>
        <p:spPr>
          <a:xfrm>
            <a:off x="41563" y="499809"/>
            <a:ext cx="3564083" cy="544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SALDO DA CONTA OPERATIVA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00000000-0008-0000-2300-00000AA94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970206"/>
              </p:ext>
            </p:extLst>
          </p:nvPr>
        </p:nvGraphicFramePr>
        <p:xfrm>
          <a:off x="6155266" y="1256749"/>
          <a:ext cx="5350934" cy="4398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379CD59F-EAA8-F845-166E-35032C96D2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D3E822F3-E127-E0B9-D803-1AA22E3D37F4}"/>
              </a:ext>
            </a:extLst>
          </p:cNvPr>
          <p:cNvSpPr/>
          <p:nvPr/>
        </p:nvSpPr>
        <p:spPr>
          <a:xfrm>
            <a:off x="0" y="288131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APRESENTAÇÃO DOS RESULTADOS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7BBD74B-ED5B-D201-A2FC-59491E663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56992"/>
              </p:ext>
            </p:extLst>
          </p:nvPr>
        </p:nvGraphicFramePr>
        <p:xfrm>
          <a:off x="193548" y="1769765"/>
          <a:ext cx="11804903" cy="402166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{10A1B5D5-9B99-4C35-A422-299274C87663}</a:tableStyleId>
              </a:tblPr>
              <a:tblGrid>
                <a:gridCol w="1152144">
                  <a:extLst>
                    <a:ext uri="{9D8B030D-6E8A-4147-A177-3AD203B41FA5}">
                      <a16:colId xmlns:a16="http://schemas.microsoft.com/office/drawing/2014/main" xmlns="" val="3714579168"/>
                    </a:ext>
                  </a:extLst>
                </a:gridCol>
                <a:gridCol w="5512308">
                  <a:extLst>
                    <a:ext uri="{9D8B030D-6E8A-4147-A177-3AD203B41FA5}">
                      <a16:colId xmlns:a16="http://schemas.microsoft.com/office/drawing/2014/main" xmlns="" val="2783450591"/>
                    </a:ext>
                  </a:extLst>
                </a:gridCol>
                <a:gridCol w="3282696">
                  <a:extLst>
                    <a:ext uri="{9D8B030D-6E8A-4147-A177-3AD203B41FA5}">
                      <a16:colId xmlns:a16="http://schemas.microsoft.com/office/drawing/2014/main" xmlns="" val="968282241"/>
                    </a:ext>
                  </a:extLst>
                </a:gridCol>
                <a:gridCol w="1857755">
                  <a:extLst>
                    <a:ext uri="{9D8B030D-6E8A-4147-A177-3AD203B41FA5}">
                      <a16:colId xmlns:a16="http://schemas.microsoft.com/office/drawing/2014/main" xmlns="" val="2985445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SETORIAL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ATIVIDADE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FORNECEDOR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SUGESTÃO DE</a:t>
                      </a:r>
                      <a:r>
                        <a:rPr lang="pt-BR" sz="1500" b="1" u="none" strike="noStrike" kern="1200" cap="none" spc="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DATA</a:t>
                      </a:r>
                      <a:r>
                        <a:rPr lang="pt-BR" sz="1500" b="1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8722137"/>
                  </a:ext>
                </a:extLst>
              </a:tr>
              <a:tr h="978631">
                <a:tc>
                  <a:txBody>
                    <a:bodyPr/>
                    <a:lstStyle/>
                    <a:p>
                      <a:pPr algn="ctr"/>
                      <a:r>
                        <a:rPr lang="pt-BR" sz="1400" b="1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COGERH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400" b="1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Prestação de serviços de consultoria, contemplando as ações de Regularização de Recursos Hídricos para as 12 (doze) Bacias Hidrográficas do Estado do Ceará.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066/2022/COGERH - CONSÓRCIO HYDROS ENGENHARIA LTDA / REGEA GEOLOGIA, ENGENHARIA E ESTUDOS AMBIENTAIS LTDA</a:t>
                      </a:r>
                      <a:r>
                        <a:rPr lang="pt-BR" sz="1400" b="1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IRRIGART ENGENHARIA E CONSULTORIA EM RECURSOS HÍDRICOS E MEIO AMBIENTE  LTDA.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ABRIL</a:t>
                      </a:r>
                    </a:p>
                    <a:p>
                      <a:pPr algn="ctr"/>
                      <a:r>
                        <a:rPr lang="pt-BR" sz="1400" b="1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77939420"/>
                  </a:ext>
                </a:extLst>
              </a:tr>
              <a:tr h="948267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CAGECE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Consultoria Especializada para Implantação de Melhorias nos Processos de Gestão De Empreendimentos da CAGECE.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0098/2023 - CONSÓRCIO MELHORIAS DE GESTÃO FALCONI CONSULTORES S.A</a:t>
                      </a:r>
                      <a:r>
                        <a:rPr lang="pt-BR" sz="1400" b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EFFICO SANEAMENTO LTDA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JUNHO</a:t>
                      </a:r>
                    </a:p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22399"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SEPLAG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Consultoria para Desenvolvimento e Implantação do Sistema de Gestão de Investimento Público (GIP) do Poder Executivo do Estado do Ceará.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018/2022 - CONSÓRIO MTC: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MACROPLAN – PROSPECTIVA, ESTRATÉGIA E GESTÃO S/S LTDA. / TRANSPLAN – PLANEJAMENTO E PROJETOS S.A. / J C M FREITAS–SERVIÇOS DE INFORMÁTICA (CHERRY IT)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AGOSTO</a:t>
                      </a:r>
                    </a:p>
                    <a:p>
                      <a:pPr algn="ctr"/>
                      <a:r>
                        <a:rPr lang="pt-BR" sz="1400" b="0" u="none" strike="noStrike" kern="12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16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>
            <a:extLst>
              <a:ext uri="{FF2B5EF4-FFF2-40B4-BE49-F238E27FC236}">
                <a16:creationId xmlns:a16="http://schemas.microsoft.com/office/drawing/2014/main" xmlns="" id="{1D4DBFAD-1582-4067-0648-EAA9D39732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621340"/>
              </p:ext>
            </p:extLst>
          </p:nvPr>
        </p:nvGraphicFramePr>
        <p:xfrm>
          <a:off x="3478462" y="2126417"/>
          <a:ext cx="4635500" cy="3103245"/>
        </p:xfrm>
        <a:graphic>
          <a:graphicData uri="http://schemas.openxmlformats.org/drawingml/2006/table">
            <a:tbl>
              <a:tblPr/>
              <a:tblGrid>
                <a:gridCol w="25180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74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62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ANO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MÊS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FEVEREIRO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ABRIL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JUNHO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AGOSTO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OUTUBRO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DEZEMBRO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CustomShape 2">
            <a:extLst>
              <a:ext uri="{FF2B5EF4-FFF2-40B4-BE49-F238E27FC236}">
                <a16:creationId xmlns:a16="http://schemas.microsoft.com/office/drawing/2014/main" xmlns="" id="{82C0020E-625A-47E5-F3AE-EB69EE1B1FEC}"/>
              </a:ext>
            </a:extLst>
          </p:cNvPr>
          <p:cNvSpPr/>
          <p:nvPr/>
        </p:nvSpPr>
        <p:spPr>
          <a:xfrm>
            <a:off x="0" y="288131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PRÓXIMAS REUNIÕES DO COMITÊ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4A473A6-806C-7913-D504-9B675362F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86207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xmlns="" id="{6DBC71C7-EE43-A8B9-3FAC-289FAD6A3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866" y="4328079"/>
            <a:ext cx="7516459" cy="110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>
            <a:extLst>
              <a:ext uri="{FF2B5EF4-FFF2-40B4-BE49-F238E27FC236}">
                <a16:creationId xmlns:a16="http://schemas.microsoft.com/office/drawing/2014/main" xmlns="" id="{34007B5A-9804-D625-55E5-A65918ACB368}"/>
              </a:ext>
            </a:extLst>
          </p:cNvPr>
          <p:cNvSpPr/>
          <p:nvPr/>
        </p:nvSpPr>
        <p:spPr>
          <a:xfrm>
            <a:off x="-1" y="-4477"/>
            <a:ext cx="11285538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3200" b="1" spc="-1" dirty="0">
                <a:solidFill>
                  <a:srgbClr val="2D704F"/>
                </a:solidFill>
              </a:rPr>
              <a:t>GERENCIAMENTO </a:t>
            </a:r>
            <a:r>
              <a:rPr lang="pt-BR" sz="3200" b="1" spc="-1" dirty="0">
                <a:solidFill>
                  <a:srgbClr val="2D704F"/>
                </a:solidFill>
                <a:latin typeface="Calibri"/>
              </a:rPr>
              <a:t>FINANCEIRO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spc="-1" dirty="0">
              <a:solidFill>
                <a:srgbClr val="2D704F"/>
              </a:solidFill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xmlns="" id="{3150D8EC-5582-80CC-FD78-E75EB3C1FB20}"/>
              </a:ext>
            </a:extLst>
          </p:cNvPr>
          <p:cNvSpPr/>
          <p:nvPr/>
        </p:nvSpPr>
        <p:spPr>
          <a:xfrm>
            <a:off x="20782" y="566611"/>
            <a:ext cx="11450638" cy="544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2000" spc="-1" dirty="0">
                <a:solidFill>
                  <a:srgbClr val="2D704F"/>
                </a:solidFill>
                <a:latin typeface="Calibri"/>
              </a:rPr>
              <a:t> DESEMBOLSO X EMPENHOS (R$)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spc="-1" dirty="0">
              <a:solidFill>
                <a:srgbClr val="2D704F"/>
              </a:solidFill>
              <a:latin typeface="Calibri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44F770B2-CB73-8B95-918E-75ACAC7D3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09882"/>
              </p:ext>
            </p:extLst>
          </p:nvPr>
        </p:nvGraphicFramePr>
        <p:xfrm>
          <a:off x="1484769" y="2138362"/>
          <a:ext cx="9026305" cy="2581275"/>
        </p:xfrm>
        <a:graphic>
          <a:graphicData uri="http://schemas.openxmlformats.org/drawingml/2006/table">
            <a:tbl>
              <a:tblPr/>
              <a:tblGrid>
                <a:gridCol w="1104523">
                  <a:extLst>
                    <a:ext uri="{9D8B030D-6E8A-4147-A177-3AD203B41FA5}">
                      <a16:colId xmlns:a16="http://schemas.microsoft.com/office/drawing/2014/main" xmlns="" val="305612273"/>
                    </a:ext>
                  </a:extLst>
                </a:gridCol>
                <a:gridCol w="1684868">
                  <a:extLst>
                    <a:ext uri="{9D8B030D-6E8A-4147-A177-3AD203B41FA5}">
                      <a16:colId xmlns:a16="http://schemas.microsoft.com/office/drawing/2014/main" xmlns="" val="323805043"/>
                    </a:ext>
                  </a:extLst>
                </a:gridCol>
                <a:gridCol w="2171908">
                  <a:extLst>
                    <a:ext uri="{9D8B030D-6E8A-4147-A177-3AD203B41FA5}">
                      <a16:colId xmlns:a16="http://schemas.microsoft.com/office/drawing/2014/main" xmlns="" val="3773824575"/>
                    </a:ext>
                  </a:extLst>
                </a:gridCol>
                <a:gridCol w="2064190">
                  <a:extLst>
                    <a:ext uri="{9D8B030D-6E8A-4147-A177-3AD203B41FA5}">
                      <a16:colId xmlns:a16="http://schemas.microsoft.com/office/drawing/2014/main" xmlns="" val="836746666"/>
                    </a:ext>
                  </a:extLst>
                </a:gridCol>
                <a:gridCol w="2000816">
                  <a:extLst>
                    <a:ext uri="{9D8B030D-6E8A-4147-A177-3AD203B41FA5}">
                      <a16:colId xmlns:a16="http://schemas.microsoft.com/office/drawing/2014/main" xmlns="" val="1180344214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PERÍODO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DESEMBOLSADO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 INTERNALIZAÇÃO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EMPENHADO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 FINANCEIRO ACUMULADO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577328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8.177.297,92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8.177.297,92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2.420.219,32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5.757.078,60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1820095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13.013.218,72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18.770.297,32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12.675.205,32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6.095.092,00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172651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84.524.326,79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90.619.418,79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74.831.894,00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15.787.524,79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511230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65.386.901,37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81.174.426,16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80.144.486,60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1.029.939,56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973532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355.888.901,50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356.918.841,06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337.897.099,64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19.021.741,42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0330561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19.021.741,42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1.678.551,46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17.343.189,96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111816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11330</TotalTime>
  <Words>7982</Words>
  <Application>Microsoft Office PowerPoint</Application>
  <PresentationFormat>Widescreen</PresentationFormat>
  <Paragraphs>2152</Paragraphs>
  <Slides>82</Slides>
  <Notes>12</Notes>
  <HiddenSlides>37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99" baseType="lpstr">
      <vt:lpstr>Arial</vt:lpstr>
      <vt:lpstr>Arial Black</vt:lpstr>
      <vt:lpstr>BRSonoma-Regular</vt:lpstr>
      <vt:lpstr>Calibri</vt:lpstr>
      <vt:lpstr>Calibri </vt:lpstr>
      <vt:lpstr>Calibri Light</vt:lpstr>
      <vt:lpstr>Century Gothic</vt:lpstr>
      <vt:lpstr>Courier New</vt:lpstr>
      <vt:lpstr>DejaVu Sans</vt:lpstr>
      <vt:lpstr>Graphik</vt:lpstr>
      <vt:lpstr>Helvetica Neue</vt:lpstr>
      <vt:lpstr>Helvetica Neue Medium</vt:lpstr>
      <vt:lpstr>Kanit</vt:lpstr>
      <vt:lpstr>Kanit </vt:lpstr>
      <vt:lpstr>Times New Roman</vt:lpstr>
      <vt:lpstr>Titillium Web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Giuseppe Nogueira</cp:lastModifiedBy>
  <cp:revision>408</cp:revision>
  <cp:lastPrinted>2024-04-22T18:08:13Z</cp:lastPrinted>
  <dcterms:created xsi:type="dcterms:W3CDTF">2021-04-20T01:02:02Z</dcterms:created>
  <dcterms:modified xsi:type="dcterms:W3CDTF">2025-02-27T12:09:49Z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2023-05-22T14:49:05Z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d994ddef-51c7-4851-9e6e-51209c4dc3e4</vt:lpwstr>
  </property>
  <property fmtid="{D5CDD505-2E9C-101B-9397-08002B2CF9AE}" pid="7" name="MSIP_Label_defa4170-0d19-0005-0004-bc88714345d2_ActionId">
    <vt:lpwstr>24167b3b-7707-4968-b242-afaa52820258</vt:lpwstr>
  </property>
  <property fmtid="{D5CDD505-2E9C-101B-9397-08002B2CF9AE}" pid="8" name="MSIP_Label_defa4170-0d19-0005-0004-bc88714345d2_ContentBits">
    <vt:lpwstr>0</vt:lpwstr>
  </property>
</Properties>
</file>